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7" r:id="rId4"/>
    <p:sldId id="261" r:id="rId5"/>
    <p:sldId id="258" r:id="rId6"/>
    <p:sldId id="259" r:id="rId7"/>
    <p:sldId id="262" r:id="rId8"/>
    <p:sldId id="260" r:id="rId9"/>
    <p:sldId id="266" r:id="rId10"/>
    <p:sldId id="265" r:id="rId11"/>
    <p:sldId id="263"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62" autoAdjust="0"/>
  </p:normalViewPr>
  <p:slideViewPr>
    <p:cSldViewPr snapToGrid="0" snapToObjects="1">
      <p:cViewPr varScale="1">
        <p:scale>
          <a:sx n="93" d="100"/>
          <a:sy n="93" d="100"/>
        </p:scale>
        <p:origin x="-154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9B983-32B5-1C45-AA48-6FDE7188C1A6}" type="datetimeFigureOut">
              <a:t>5/2/13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6CFDD1-BB8F-5549-B9E5-89D3243BDA82}" type="slidenum">
              <a:t>‹#›</a:t>
            </a:fld>
            <a:endParaRPr lang="en-US"/>
          </a:p>
        </p:txBody>
      </p:sp>
    </p:spTree>
    <p:extLst>
      <p:ext uri="{BB962C8B-B14F-4D97-AF65-F5344CB8AC3E}">
        <p14:creationId xmlns:p14="http://schemas.microsoft.com/office/powerpoint/2010/main" val="41645355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In the </a:t>
            </a:r>
            <a:r>
              <a:rPr lang="en-US" sz="1200" i="1" kern="1200">
                <a:solidFill>
                  <a:schemeClr val="tx1"/>
                </a:solidFill>
                <a:effectLst/>
                <a:latin typeface="+mn-lt"/>
                <a:ea typeface="+mn-ea"/>
                <a:cs typeface="+mn-cs"/>
              </a:rPr>
              <a:t>ring modulation </a:t>
            </a:r>
            <a:r>
              <a:rPr lang="en-US" sz="1200" kern="1200">
                <a:solidFill>
                  <a:schemeClr val="tx1"/>
                </a:solidFill>
                <a:effectLst/>
                <a:latin typeface="+mn-lt"/>
                <a:ea typeface="+mn-ea"/>
                <a:cs typeface="+mn-cs"/>
              </a:rPr>
              <a:t>(RM), the audio signal x(n) is multiplied by a sinusoid m(n) with carrier frequency fc.</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input signal is called the modulator x(n) and the second operand is called the carrier m(n), giving the output signal.</a:t>
            </a:r>
            <a:endParaRPr lang="en-US"/>
          </a:p>
        </p:txBody>
      </p:sp>
      <p:sp>
        <p:nvSpPr>
          <p:cNvPr id="4" name="Slide Number Placeholder 3"/>
          <p:cNvSpPr>
            <a:spLocks noGrp="1"/>
          </p:cNvSpPr>
          <p:nvPr>
            <p:ph type="sldNum" sz="quarter" idx="10"/>
          </p:nvPr>
        </p:nvSpPr>
        <p:spPr/>
        <p:txBody>
          <a:bodyPr/>
          <a:lstStyle/>
          <a:p>
            <a:fld id="{1C6CFDD1-BB8F-5549-B9E5-89D3243BDA82}" type="slidenum">
              <a:t>3</a:t>
            </a:fld>
            <a:endParaRPr lang="en-US"/>
          </a:p>
        </p:txBody>
      </p:sp>
    </p:spTree>
    <p:extLst>
      <p:ext uri="{BB962C8B-B14F-4D97-AF65-F5344CB8AC3E}">
        <p14:creationId xmlns:p14="http://schemas.microsoft.com/office/powerpoint/2010/main" val="760679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If m(n) is a sine wave of frequency fc, the spectrum of the output y(n) is made up of two copies of the input spectrum: the lower side band (LSB) and the upper side band (USB).</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The LSB is reversed in frequency and both side band are centered around fc (see Figure 3.2).</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Depending on the width of the spectrum of x(n) and on the carrier frequency, the side bands can be partly mirrored around the origin of the frequency axis. If the carrier signal contains</a:t>
            </a:r>
            <a:r>
              <a:rPr lang="en-US" sz="1200" kern="1200" baseline="0">
                <a:solidFill>
                  <a:schemeClr val="tx1"/>
                </a:solidFill>
                <a:effectLst/>
                <a:latin typeface="+mn-lt"/>
                <a:ea typeface="+mn-ea"/>
                <a:cs typeface="+mn-cs"/>
              </a:rPr>
              <a:t> multiple spectral components</a:t>
            </a:r>
            <a:r>
              <a:rPr lang="en-US" sz="1200" kern="1200">
                <a:solidFill>
                  <a:schemeClr val="tx1"/>
                </a:solidFill>
                <a:effectLst/>
                <a:latin typeface="+mn-lt"/>
                <a:ea typeface="+mn-ea"/>
                <a:cs typeface="+mn-cs"/>
              </a:rPr>
              <a:t>, the same effect happens with each </a:t>
            </a:r>
            <a:r>
              <a:rPr lang="en-US" sz="1200" kern="1200" baseline="0">
                <a:solidFill>
                  <a:schemeClr val="tx1"/>
                </a:solidFill>
                <a:effectLst/>
                <a:latin typeface="+mn-lt"/>
                <a:ea typeface="+mn-ea"/>
                <a:cs typeface="+mn-cs"/>
              </a:rPr>
              <a:t>component</a:t>
            </a:r>
            <a:r>
              <a:rPr lang="en-US" sz="1200" kern="120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Although the audible result of a ring modulation is fairly easy to comprehend for elementary signals, it gets very complicated with signals having numerous partials. The carrier itself is not audible in this kind of modulation. When carrier and modulator are sine waves of frequencies fc and fx , one hears the sum and the difference frequencies fc + fx and fc − fx </a:t>
            </a:r>
            <a:endParaRPr lang="en-US"/>
          </a:p>
          <a:p>
            <a:endParaRPr lang="en-US"/>
          </a:p>
        </p:txBody>
      </p:sp>
      <p:sp>
        <p:nvSpPr>
          <p:cNvPr id="4" name="Slide Number Placeholder 3"/>
          <p:cNvSpPr>
            <a:spLocks noGrp="1"/>
          </p:cNvSpPr>
          <p:nvPr>
            <p:ph type="sldNum" sz="quarter" idx="10"/>
          </p:nvPr>
        </p:nvSpPr>
        <p:spPr/>
        <p:txBody>
          <a:bodyPr/>
          <a:lstStyle/>
          <a:p>
            <a:fld id="{1C6CFDD1-BB8F-5549-B9E5-89D3243BDA82}" type="slidenum">
              <a:t>4</a:t>
            </a:fld>
            <a:endParaRPr lang="en-US"/>
          </a:p>
        </p:txBody>
      </p:sp>
    </p:spTree>
    <p:extLst>
      <p:ext uri="{BB962C8B-B14F-4D97-AF65-F5344CB8AC3E}">
        <p14:creationId xmlns:p14="http://schemas.microsoft.com/office/powerpoint/2010/main" val="154519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a:t>
            </a:r>
            <a:r>
              <a:rPr lang="en-US" sz="1200" i="1" kern="1200">
                <a:solidFill>
                  <a:schemeClr val="tx1"/>
                </a:solidFill>
                <a:effectLst/>
                <a:latin typeface="+mn-lt"/>
                <a:ea typeface="+mn-ea"/>
                <a:cs typeface="+mn-cs"/>
              </a:rPr>
              <a:t>amplitude modulation </a:t>
            </a:r>
            <a:r>
              <a:rPr lang="en-US" sz="1200" kern="1200">
                <a:solidFill>
                  <a:schemeClr val="tx1"/>
                </a:solidFill>
                <a:effectLst/>
                <a:latin typeface="+mn-lt"/>
                <a:ea typeface="+mn-ea"/>
                <a:cs typeface="+mn-cs"/>
              </a:rPr>
              <a:t>(AM) was easier to realize with analog electronic means than the ring modulation and has therefore been in use for a much longer time. It can be implemented by </a:t>
            </a:r>
            <a:endParaRPr lang="en-US"/>
          </a:p>
          <a:p>
            <a:r>
              <a:rPr lang="en-US" sz="1200" kern="1200">
                <a:solidFill>
                  <a:schemeClr val="tx1"/>
                </a:solidFill>
                <a:effectLst/>
                <a:latin typeface="+mn-lt"/>
                <a:ea typeface="+mn-ea"/>
                <a:cs typeface="+mn-cs"/>
              </a:rPr>
              <a:t>y(n) = [1 + αm(n)] · x(n) (3.2) </a:t>
            </a:r>
            <a:endParaRPr lang="en-US"/>
          </a:p>
          <a:p>
            <a:r>
              <a:rPr lang="en-US" sz="1200" kern="1200">
                <a:solidFill>
                  <a:schemeClr val="tx1"/>
                </a:solidFill>
                <a:effectLst/>
                <a:latin typeface="+mn-lt"/>
                <a:ea typeface="+mn-ea"/>
                <a:cs typeface="+mn-cs"/>
              </a:rPr>
              <a:t>where it is assumed that the peak amplitude of m(n) is 1.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coefficient α determines the modulation depth. The modulation effect is maximum when α = 1 and the effect is disengaged when α = 0. A typical application is with an audio signal as carrier x(n) and a </a:t>
            </a:r>
            <a:r>
              <a:rPr lang="en-US" sz="1200" i="1" kern="1200">
                <a:solidFill>
                  <a:schemeClr val="tx1"/>
                </a:solidFill>
                <a:effectLst/>
                <a:latin typeface="+mn-lt"/>
                <a:ea typeface="+mn-ea"/>
                <a:cs typeface="+mn-cs"/>
              </a:rPr>
              <a:t>low-frequency oscillator </a:t>
            </a:r>
            <a:r>
              <a:rPr lang="en-US" sz="1200" kern="1200">
                <a:solidFill>
                  <a:schemeClr val="tx1"/>
                </a:solidFill>
                <a:effectLst/>
                <a:latin typeface="+mn-lt"/>
                <a:ea typeface="+mn-ea"/>
                <a:cs typeface="+mn-cs"/>
              </a:rPr>
              <a:t>(LFO) as modulator m(n) (see Figure 3.3).</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The amplitude of the audio signal varies according to the instantaneous amplitude value of the LFO. </a:t>
            </a:r>
          </a:p>
          <a:p>
            <a:endParaRPr lang="en-US"/>
          </a:p>
          <a:p>
            <a:r>
              <a:rPr lang="en-US" sz="1200" kern="1200">
                <a:solidFill>
                  <a:schemeClr val="tx1"/>
                </a:solidFill>
                <a:effectLst/>
                <a:latin typeface="+mn-lt"/>
                <a:ea typeface="+mn-ea"/>
                <a:cs typeface="+mn-cs"/>
              </a:rPr>
              <a:t>When the modulator is an audible signal and the carrier a sine wave of frequency fc, the spectrum of the output y(t) is similar to that of the ring modulator except that the carrier frequency can be also heard. When carrier and modulator are sine waves of frequencies fc and fx, one hears three components: carrier, difference and sum frequencies (fc −fx, fc, fc +fx).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effect is perceived in a different manner depending on the frequency range of the signals.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 modulation with frequencies below 20 Hz will be heard in the time domain (variation of the amplitude, </a:t>
            </a:r>
            <a:r>
              <a:rPr lang="en-US" sz="1200" i="1" kern="1200">
                <a:solidFill>
                  <a:schemeClr val="tx1"/>
                </a:solidFill>
                <a:effectLst/>
                <a:latin typeface="+mn-lt"/>
                <a:ea typeface="+mn-ea"/>
                <a:cs typeface="+mn-cs"/>
              </a:rPr>
              <a:t>tremolo </a:t>
            </a:r>
            <a:r>
              <a:rPr lang="en-US" sz="1200" kern="1200">
                <a:solidFill>
                  <a:schemeClr val="tx1"/>
                </a:solidFill>
                <a:effectLst/>
                <a:latin typeface="+mn-lt"/>
                <a:ea typeface="+mn-ea"/>
                <a:cs typeface="+mn-cs"/>
              </a:rPr>
              <a:t>in Figure 3.4), whereas modulations by medium frequencies (20–70 Hz) introduce auditory roughness into the signal.</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Modulations by high frequencies will be heard as distinct spectral components (LSB, carrier, USB). </a:t>
            </a:r>
            <a:endParaRPr lang="en-US"/>
          </a:p>
          <a:p>
            <a:r>
              <a:rPr lang="en-US" sz="1200" kern="1200">
                <a:solidFill>
                  <a:schemeClr val="tx1"/>
                </a:solidFill>
                <a:effectLst/>
                <a:latin typeface="+mn-lt"/>
                <a:ea typeface="+mn-ea"/>
                <a:cs typeface="+mn-cs"/>
              </a:rPr>
              <a:t> </a:t>
            </a:r>
            <a:endParaRPr lang="en-US"/>
          </a:p>
          <a:p>
            <a:endParaRPr lang="en-US"/>
          </a:p>
        </p:txBody>
      </p:sp>
      <p:sp>
        <p:nvSpPr>
          <p:cNvPr id="4" name="Slide Number Placeholder 3"/>
          <p:cNvSpPr>
            <a:spLocks noGrp="1"/>
          </p:cNvSpPr>
          <p:nvPr>
            <p:ph type="sldNum" sz="quarter" idx="10"/>
          </p:nvPr>
        </p:nvSpPr>
        <p:spPr/>
        <p:txBody>
          <a:bodyPr/>
          <a:lstStyle/>
          <a:p>
            <a:fld id="{1C6CFDD1-BB8F-5549-B9E5-89D3243BDA82}" type="slidenum">
              <a:t>5</a:t>
            </a:fld>
            <a:endParaRPr lang="en-US"/>
          </a:p>
        </p:txBody>
      </p:sp>
    </p:spTree>
    <p:extLst>
      <p:ext uri="{BB962C8B-B14F-4D97-AF65-F5344CB8AC3E}">
        <p14:creationId xmlns:p14="http://schemas.microsoft.com/office/powerpoint/2010/main" val="78249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upper and lower side bands of RM and AM carry the same information, although organized differently.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In order to save bandwidth and transmitter power, radio-communication engineers have designed the single-side band (SSB) modulation scheme (Figure 3.5).</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Either the LSB or the USB is transmitted. Phase shifted versions by 90◦ of the modulating audio signal x(n) are denoted by xˆ (n) and of the carrier signal m(n) by mˆ (n), and are produced by Hilbert transform filters [Orf96].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upper and lower side-band signals can be computed as follows: </a:t>
            </a:r>
            <a:endParaRPr lang="en-US"/>
          </a:p>
          <a:p>
            <a:r>
              <a:rPr lang="en-US" sz="1200" kern="1200">
                <a:solidFill>
                  <a:schemeClr val="tx1"/>
                </a:solidFill>
                <a:effectLst/>
                <a:latin typeface="+mn-lt"/>
                <a:ea typeface="+mn-ea"/>
                <a:cs typeface="+mn-cs"/>
              </a:rPr>
              <a:t>USB(n) = x(n)m(n) − xˆ(n)mˆ (n) (3.3) LSB(n) = x(n)m(n) + xˆ(n)mˆ (n). (3.4)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After truncation to the desired length N, these coefficients are multiplied with a suitable window function, for example a Hamming window, and shifted right by N−1 to make the filter causal.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Note that the use of the FIR Hilbert filter requires a delay in the direct path for the audio and the carrier signal.</a:t>
            </a:r>
          </a:p>
          <a:p>
            <a:endParaRPr lang="en-US" sz="1200" kern="1200">
              <a:solidFill>
                <a:schemeClr val="tx1"/>
              </a:solidFill>
              <a:effectLst/>
              <a:latin typeface="+mn-lt"/>
              <a:ea typeface="+mn-ea"/>
              <a:cs typeface="+mn-cs"/>
            </a:endParaRPr>
          </a:p>
          <a:p>
            <a:endParaRPr lang="en-US"/>
          </a:p>
          <a:p>
            <a:endParaRPr lang="en-US"/>
          </a:p>
          <a:p>
            <a:endParaRPr lang="en-US"/>
          </a:p>
        </p:txBody>
      </p:sp>
      <p:sp>
        <p:nvSpPr>
          <p:cNvPr id="4" name="Slide Number Placeholder 3"/>
          <p:cNvSpPr>
            <a:spLocks noGrp="1"/>
          </p:cNvSpPr>
          <p:nvPr>
            <p:ph type="sldNum" sz="quarter" idx="10"/>
          </p:nvPr>
        </p:nvSpPr>
        <p:spPr/>
        <p:txBody>
          <a:bodyPr/>
          <a:lstStyle/>
          <a:p>
            <a:fld id="{1C6CFDD1-BB8F-5549-B9E5-89D3243BDA82}" type="slidenum">
              <a:t>6</a:t>
            </a:fld>
            <a:endParaRPr lang="en-US"/>
          </a:p>
        </p:txBody>
      </p:sp>
    </p:spTree>
    <p:extLst>
      <p:ext uri="{BB962C8B-B14F-4D97-AF65-F5344CB8AC3E}">
        <p14:creationId xmlns:p14="http://schemas.microsoft.com/office/powerpoint/2010/main" val="334231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 Figure 3.6 shows an example with the compensation delay of 30 samples and a FIR Hilbert filter of length N = 61. This effect is typically used with a sine wave as carrier of frequency fc. The use of a complex oscillator for m(n) simplifies the implementation. By using positive or negative frequencies it is then possible to select the USB or the LSB. </a:t>
            </a:r>
            <a:endParaRPr lang="en-US"/>
          </a:p>
        </p:txBody>
      </p:sp>
      <p:sp>
        <p:nvSpPr>
          <p:cNvPr id="4" name="Slide Number Placeholder 3"/>
          <p:cNvSpPr>
            <a:spLocks noGrp="1"/>
          </p:cNvSpPr>
          <p:nvPr>
            <p:ph type="sldNum" sz="quarter" idx="10"/>
          </p:nvPr>
        </p:nvSpPr>
        <p:spPr/>
        <p:txBody>
          <a:bodyPr/>
          <a:lstStyle/>
          <a:p>
            <a:fld id="{1C6CFDD1-BB8F-5549-B9E5-89D3243BDA82}" type="slidenum">
              <a:t>7</a:t>
            </a:fld>
            <a:endParaRPr lang="en-US"/>
          </a:p>
        </p:txBody>
      </p:sp>
    </p:spTree>
    <p:extLst>
      <p:ext uri="{BB962C8B-B14F-4D97-AF65-F5344CB8AC3E}">
        <p14:creationId xmlns:p14="http://schemas.microsoft.com/office/powerpoint/2010/main" val="1795680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continuous-time description of an angle-modulated carrier signal is given by where Ac is the amplitude of the signal and the argument of the cosine is given by the carrier frequency fc and the modulating signal m(t).</a:t>
            </a:r>
          </a:p>
          <a:p>
            <a:endParaRPr lang="en-US" sz="1200" kern="1200">
              <a:solidFill>
                <a:schemeClr val="tx1"/>
              </a:solidFill>
              <a:effectLst/>
              <a:latin typeface="+mn-lt"/>
              <a:ea typeface="+mn-ea"/>
              <a:cs typeface="+mn-cs"/>
            </a:endParaRPr>
          </a:p>
          <a:p>
            <a:endParaRPr lang="en-US"/>
          </a:p>
          <a:p>
            <a:r>
              <a:rPr lang="en-US" sz="1200" kern="1200">
                <a:solidFill>
                  <a:schemeClr val="tx1"/>
                </a:solidFill>
                <a:effectLst/>
                <a:latin typeface="+mn-lt"/>
                <a:ea typeface="+mn-ea"/>
                <a:cs typeface="+mn-cs"/>
              </a:rPr>
              <a:t>For phase modulation (PM) the phase φ(t) is directly proportional to the modulating signal m(t), while for frequency modulation the phase φ(t) is the integral of the modulating signal m(t).</a:t>
            </a:r>
          </a:p>
          <a:p>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10"/>
          </p:nvPr>
        </p:nvSpPr>
        <p:spPr/>
        <p:txBody>
          <a:bodyPr/>
          <a:lstStyle/>
          <a:p>
            <a:fld id="{1C6CFDD1-BB8F-5549-B9E5-89D3243BDA82}" type="slidenum">
              <a:t>8</a:t>
            </a:fld>
            <a:endParaRPr lang="en-US"/>
          </a:p>
        </p:txBody>
      </p:sp>
    </p:spTree>
    <p:extLst>
      <p:ext uri="{BB962C8B-B14F-4D97-AF65-F5344CB8AC3E}">
        <p14:creationId xmlns:p14="http://schemas.microsoft.com/office/powerpoint/2010/main" val="4018992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Some examples of frequency and phase modulation are shown in Figure 3.7.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In the first example the modulating signal is a sinusoid which shows that the resulting FM and PM signals are the same except for a time shift in the modulation characteristic.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second example in (c) and (d) depicts the difference between FM and PM, where the modulating signal is now a bipolar pulse signal.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last example in (e) and (f) depicts the result of a ramp type signal. The main idea behind using these techniques is the control of the carrier frequency by a modulating signal m(n). </a:t>
            </a:r>
            <a:endParaRPr lang="en-US"/>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Applying phase modulation to audio signals for audio effects is different from the previous discussion, where a modulating signal m(n) is used to modify the phase φ(t) of a cosine of fixed carrier frequency fc.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By contrast, for audio effects the phase of the audio signal x(n) is modified by a control parameter or modulating signal m(n). The phase modulator system can be described by a time-variant impulse response h(n) and leads to a phase modulated output signal xPM(n) </a:t>
            </a:r>
            <a:endParaRPr lang="en-US"/>
          </a:p>
        </p:txBody>
      </p:sp>
      <p:sp>
        <p:nvSpPr>
          <p:cNvPr id="4" name="Slide Number Placeholder 3"/>
          <p:cNvSpPr>
            <a:spLocks noGrp="1"/>
          </p:cNvSpPr>
          <p:nvPr>
            <p:ph type="sldNum" sz="quarter" idx="10"/>
          </p:nvPr>
        </p:nvSpPr>
        <p:spPr/>
        <p:txBody>
          <a:bodyPr/>
          <a:lstStyle/>
          <a:p>
            <a:fld id="{1C6CFDD1-BB8F-5549-B9E5-89D3243BDA82}" type="slidenum">
              <a:t>9</a:t>
            </a:fld>
            <a:endParaRPr lang="en-US"/>
          </a:p>
        </p:txBody>
      </p:sp>
    </p:spTree>
    <p:extLst>
      <p:ext uri="{BB962C8B-B14F-4D97-AF65-F5344CB8AC3E}">
        <p14:creationId xmlns:p14="http://schemas.microsoft.com/office/powerpoint/2010/main" val="2145731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10FE68-426A-104C-942D-0D882D6779B3}" type="datetimeFigureOut">
              <a:t>5/2/13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70F28-21B7-2D48-910A-A664D1A7BE53}" type="slidenum">
              <a:t>‹#›</a:t>
            </a:fld>
            <a:endParaRPr lang="en-US"/>
          </a:p>
        </p:txBody>
      </p:sp>
    </p:spTree>
    <p:extLst>
      <p:ext uri="{BB962C8B-B14F-4D97-AF65-F5344CB8AC3E}">
        <p14:creationId xmlns:p14="http://schemas.microsoft.com/office/powerpoint/2010/main" val="1436539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0FE68-426A-104C-942D-0D882D6779B3}" type="datetimeFigureOut">
              <a:t>5/2/13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70F28-21B7-2D48-910A-A664D1A7BE53}" type="slidenum">
              <a:t>‹#›</a:t>
            </a:fld>
            <a:endParaRPr lang="en-US"/>
          </a:p>
        </p:txBody>
      </p:sp>
    </p:spTree>
    <p:extLst>
      <p:ext uri="{BB962C8B-B14F-4D97-AF65-F5344CB8AC3E}">
        <p14:creationId xmlns:p14="http://schemas.microsoft.com/office/powerpoint/2010/main" val="9800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0FE68-426A-104C-942D-0D882D6779B3}" type="datetimeFigureOut">
              <a:t>5/2/13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70F28-21B7-2D48-910A-A664D1A7BE53}" type="slidenum">
              <a:t>‹#›</a:t>
            </a:fld>
            <a:endParaRPr lang="en-US"/>
          </a:p>
        </p:txBody>
      </p:sp>
    </p:spTree>
    <p:extLst>
      <p:ext uri="{BB962C8B-B14F-4D97-AF65-F5344CB8AC3E}">
        <p14:creationId xmlns:p14="http://schemas.microsoft.com/office/powerpoint/2010/main" val="352378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0FE68-426A-104C-942D-0D882D6779B3}" type="datetimeFigureOut">
              <a:t>5/2/13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70F28-21B7-2D48-910A-A664D1A7BE53}" type="slidenum">
              <a:t>‹#›</a:t>
            </a:fld>
            <a:endParaRPr lang="en-US"/>
          </a:p>
        </p:txBody>
      </p:sp>
    </p:spTree>
    <p:extLst>
      <p:ext uri="{BB962C8B-B14F-4D97-AF65-F5344CB8AC3E}">
        <p14:creationId xmlns:p14="http://schemas.microsoft.com/office/powerpoint/2010/main" val="270901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0FE68-426A-104C-942D-0D882D6779B3}" type="datetimeFigureOut">
              <a:t>5/2/13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70F28-21B7-2D48-910A-A664D1A7BE53}" type="slidenum">
              <a:t>‹#›</a:t>
            </a:fld>
            <a:endParaRPr lang="en-US"/>
          </a:p>
        </p:txBody>
      </p:sp>
    </p:spTree>
    <p:extLst>
      <p:ext uri="{BB962C8B-B14F-4D97-AF65-F5344CB8AC3E}">
        <p14:creationId xmlns:p14="http://schemas.microsoft.com/office/powerpoint/2010/main" val="389520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10FE68-426A-104C-942D-0D882D6779B3}" type="datetimeFigureOut">
              <a:t>5/2/13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70F28-21B7-2D48-910A-A664D1A7BE53}" type="slidenum">
              <a:t>‹#›</a:t>
            </a:fld>
            <a:endParaRPr lang="en-US"/>
          </a:p>
        </p:txBody>
      </p:sp>
    </p:spTree>
    <p:extLst>
      <p:ext uri="{BB962C8B-B14F-4D97-AF65-F5344CB8AC3E}">
        <p14:creationId xmlns:p14="http://schemas.microsoft.com/office/powerpoint/2010/main" val="162380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10FE68-426A-104C-942D-0D882D6779B3}" type="datetimeFigureOut">
              <a:t>5/2/13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770F28-21B7-2D48-910A-A664D1A7BE53}" type="slidenum">
              <a:t>‹#›</a:t>
            </a:fld>
            <a:endParaRPr lang="en-US"/>
          </a:p>
        </p:txBody>
      </p:sp>
    </p:spTree>
    <p:extLst>
      <p:ext uri="{BB962C8B-B14F-4D97-AF65-F5344CB8AC3E}">
        <p14:creationId xmlns:p14="http://schemas.microsoft.com/office/powerpoint/2010/main" val="411354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10FE68-426A-104C-942D-0D882D6779B3}" type="datetimeFigureOut">
              <a:t>5/2/13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770F28-21B7-2D48-910A-A664D1A7BE53}" type="slidenum">
              <a:t>‹#›</a:t>
            </a:fld>
            <a:endParaRPr lang="en-US"/>
          </a:p>
        </p:txBody>
      </p:sp>
    </p:spTree>
    <p:extLst>
      <p:ext uri="{BB962C8B-B14F-4D97-AF65-F5344CB8AC3E}">
        <p14:creationId xmlns:p14="http://schemas.microsoft.com/office/powerpoint/2010/main" val="61625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0FE68-426A-104C-942D-0D882D6779B3}" type="datetimeFigureOut">
              <a:t>5/2/13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770F28-21B7-2D48-910A-A664D1A7BE53}" type="slidenum">
              <a:t>‹#›</a:t>
            </a:fld>
            <a:endParaRPr lang="en-US"/>
          </a:p>
        </p:txBody>
      </p:sp>
    </p:spTree>
    <p:extLst>
      <p:ext uri="{BB962C8B-B14F-4D97-AF65-F5344CB8AC3E}">
        <p14:creationId xmlns:p14="http://schemas.microsoft.com/office/powerpoint/2010/main" val="217108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0FE68-426A-104C-942D-0D882D6779B3}" type="datetimeFigureOut">
              <a:t>5/2/13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70F28-21B7-2D48-910A-A664D1A7BE53}" type="slidenum">
              <a:t>‹#›</a:t>
            </a:fld>
            <a:endParaRPr lang="en-US"/>
          </a:p>
        </p:txBody>
      </p:sp>
    </p:spTree>
    <p:extLst>
      <p:ext uri="{BB962C8B-B14F-4D97-AF65-F5344CB8AC3E}">
        <p14:creationId xmlns:p14="http://schemas.microsoft.com/office/powerpoint/2010/main" val="192644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0FE68-426A-104C-942D-0D882D6779B3}" type="datetimeFigureOut">
              <a:t>5/2/13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70F28-21B7-2D48-910A-A664D1A7BE53}" type="slidenum">
              <a:t>‹#›</a:t>
            </a:fld>
            <a:endParaRPr lang="en-US"/>
          </a:p>
        </p:txBody>
      </p:sp>
    </p:spTree>
    <p:extLst>
      <p:ext uri="{BB962C8B-B14F-4D97-AF65-F5344CB8AC3E}">
        <p14:creationId xmlns:p14="http://schemas.microsoft.com/office/powerpoint/2010/main" val="23483432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0FE68-426A-104C-942D-0D882D6779B3}" type="datetimeFigureOut">
              <a:t>5/2/13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70F28-21B7-2D48-910A-A664D1A7BE53}" type="slidenum">
              <a:t>‹#›</a:t>
            </a:fld>
            <a:endParaRPr lang="en-US"/>
          </a:p>
        </p:txBody>
      </p:sp>
    </p:spTree>
    <p:extLst>
      <p:ext uri="{BB962C8B-B14F-4D97-AF65-F5344CB8AC3E}">
        <p14:creationId xmlns:p14="http://schemas.microsoft.com/office/powerpoint/2010/main" val="1492914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tiff"/><Relationship Id="rId4" Type="http://schemas.openxmlformats.org/officeDocument/2006/relationships/image" Target="../media/image15.tiff"/><Relationship Id="rId1" Type="http://schemas.openxmlformats.org/officeDocument/2006/relationships/slideLayout" Target="../slideLayouts/slideLayout1.xml"/><Relationship Id="rId2" Type="http://schemas.openxmlformats.org/officeDocument/2006/relationships/image" Target="../media/image1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5" Type="http://schemas.openxmlformats.org/officeDocument/2006/relationships/image" Target="../media/image6.tiff"/><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tiff"/><Relationship Id="rId5" Type="http://schemas.openxmlformats.org/officeDocument/2006/relationships/image" Target="../media/image9.tiff"/><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12.tiff"/><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455" y="1966570"/>
            <a:ext cx="7772400" cy="1470025"/>
          </a:xfrm>
        </p:spPr>
        <p:txBody>
          <a:bodyPr/>
          <a:lstStyle/>
          <a:p>
            <a:r>
              <a:rPr lang="en-US"/>
              <a:t>DAFX: Chapter 3</a:t>
            </a:r>
            <a:br>
              <a:rPr lang="en-US"/>
            </a:br>
            <a:r>
              <a:rPr lang="en-US"/>
              <a:t>Modulators</a:t>
            </a:r>
          </a:p>
        </p:txBody>
      </p:sp>
      <p:sp>
        <p:nvSpPr>
          <p:cNvPr id="3" name="TextBox 2"/>
          <p:cNvSpPr txBox="1"/>
          <p:nvPr/>
        </p:nvSpPr>
        <p:spPr>
          <a:xfrm>
            <a:off x="3577714" y="5179612"/>
            <a:ext cx="2007345" cy="707886"/>
          </a:xfrm>
          <a:prstGeom prst="rect">
            <a:avLst/>
          </a:prstGeom>
          <a:noFill/>
        </p:spPr>
        <p:txBody>
          <a:bodyPr wrap="square" rtlCol="0">
            <a:spAutoFit/>
          </a:bodyPr>
          <a:lstStyle/>
          <a:p>
            <a:pPr algn="ctr"/>
            <a:r>
              <a:rPr lang="en-US" sz="2000"/>
              <a:t>Thom Jordan</a:t>
            </a:r>
          </a:p>
          <a:p>
            <a:pPr algn="ctr"/>
            <a:r>
              <a:rPr lang="en-US" sz="2000"/>
              <a:t>DSP Spring 2013</a:t>
            </a:r>
          </a:p>
        </p:txBody>
      </p:sp>
    </p:spTree>
    <p:extLst>
      <p:ext uri="{BB962C8B-B14F-4D97-AF65-F5344CB8AC3E}">
        <p14:creationId xmlns:p14="http://schemas.microsoft.com/office/powerpoint/2010/main" val="117085595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1_FM_angle_p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551" y="0"/>
            <a:ext cx="3778812" cy="1233362"/>
          </a:xfrm>
          <a:prstGeom prst="rect">
            <a:avLst/>
          </a:prstGeom>
        </p:spPr>
      </p:pic>
      <p:pic>
        <p:nvPicPr>
          <p:cNvPr id="6" name="Picture 5" descr="13_.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875" y="2729761"/>
            <a:ext cx="6187575" cy="4000686"/>
          </a:xfrm>
          <a:prstGeom prst="rect">
            <a:avLst/>
          </a:prstGeom>
        </p:spPr>
      </p:pic>
      <p:pic>
        <p:nvPicPr>
          <p:cNvPr id="7" name="Picture 6" descr="12.5.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7412" y="1233362"/>
            <a:ext cx="6282053" cy="1412521"/>
          </a:xfrm>
          <a:prstGeom prst="rect">
            <a:avLst/>
          </a:prstGeom>
        </p:spPr>
      </p:pic>
      <p:sp>
        <p:nvSpPr>
          <p:cNvPr id="8" name="TextBox 7"/>
          <p:cNvSpPr txBox="1"/>
          <p:nvPr/>
        </p:nvSpPr>
        <p:spPr>
          <a:xfrm>
            <a:off x="455910" y="282123"/>
            <a:ext cx="2321707" cy="430887"/>
          </a:xfrm>
          <a:prstGeom prst="rect">
            <a:avLst/>
          </a:prstGeom>
          <a:noFill/>
        </p:spPr>
        <p:txBody>
          <a:bodyPr wrap="none" rtlCol="0">
            <a:spAutoFit/>
          </a:bodyPr>
          <a:lstStyle/>
          <a:p>
            <a:r>
              <a:rPr lang="en-US" sz="2200" b="1"/>
              <a:t>Phase Modulation</a:t>
            </a:r>
          </a:p>
        </p:txBody>
      </p:sp>
    </p:spTree>
    <p:extLst>
      <p:ext uri="{BB962C8B-B14F-4D97-AF65-F5344CB8AC3E}">
        <p14:creationId xmlns:p14="http://schemas.microsoft.com/office/powerpoint/2010/main" val="25989642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926" y="542778"/>
            <a:ext cx="2119353" cy="369332"/>
          </a:xfrm>
          <a:prstGeom prst="rect">
            <a:avLst/>
          </a:prstGeom>
          <a:noFill/>
        </p:spPr>
        <p:txBody>
          <a:bodyPr wrap="none" rtlCol="0">
            <a:spAutoFit/>
          </a:bodyPr>
          <a:lstStyle/>
          <a:p>
            <a:r>
              <a:rPr lang="en-US" b="1"/>
              <a:t>Additional example:</a:t>
            </a:r>
          </a:p>
        </p:txBody>
      </p:sp>
      <p:sp>
        <p:nvSpPr>
          <p:cNvPr id="4" name="TextBox 3"/>
          <p:cNvSpPr txBox="1"/>
          <p:nvPr/>
        </p:nvSpPr>
        <p:spPr>
          <a:xfrm>
            <a:off x="542752" y="1074580"/>
            <a:ext cx="1973730" cy="430887"/>
          </a:xfrm>
          <a:prstGeom prst="rect">
            <a:avLst/>
          </a:prstGeom>
          <a:noFill/>
        </p:spPr>
        <p:txBody>
          <a:bodyPr wrap="none" rtlCol="0">
            <a:spAutoFit/>
          </a:bodyPr>
          <a:lstStyle/>
          <a:p>
            <a:r>
              <a:rPr lang="en-US" sz="2200" b="1"/>
              <a:t>Rotary Speaker</a:t>
            </a:r>
          </a:p>
        </p:txBody>
      </p:sp>
      <p:pic>
        <p:nvPicPr>
          <p:cNvPr id="5" name="Picture 4" descr="14_rotary.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462" y="1784652"/>
            <a:ext cx="6883400" cy="4051300"/>
          </a:xfrm>
          <a:prstGeom prst="rect">
            <a:avLst/>
          </a:prstGeom>
        </p:spPr>
      </p:pic>
    </p:spTree>
    <p:extLst>
      <p:ext uri="{BB962C8B-B14F-4D97-AF65-F5344CB8AC3E}">
        <p14:creationId xmlns:p14="http://schemas.microsoft.com/office/powerpoint/2010/main" val="34238442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455" y="1966570"/>
            <a:ext cx="7772400" cy="1470025"/>
          </a:xfrm>
        </p:spPr>
        <p:txBody>
          <a:bodyPr/>
          <a:lstStyle/>
          <a:p>
            <a:r>
              <a:rPr lang="en-US"/>
              <a:t>DAFX: Chapter 3</a:t>
            </a:r>
            <a:br>
              <a:rPr lang="en-US"/>
            </a:br>
            <a:r>
              <a:rPr lang="en-US"/>
              <a:t>Modulators</a:t>
            </a:r>
          </a:p>
        </p:txBody>
      </p:sp>
      <p:sp>
        <p:nvSpPr>
          <p:cNvPr id="3" name="TextBox 2"/>
          <p:cNvSpPr txBox="1"/>
          <p:nvPr/>
        </p:nvSpPr>
        <p:spPr>
          <a:xfrm>
            <a:off x="3577714" y="5179612"/>
            <a:ext cx="2007345" cy="707886"/>
          </a:xfrm>
          <a:prstGeom prst="rect">
            <a:avLst/>
          </a:prstGeom>
          <a:noFill/>
        </p:spPr>
        <p:txBody>
          <a:bodyPr wrap="square" rtlCol="0">
            <a:spAutoFit/>
          </a:bodyPr>
          <a:lstStyle/>
          <a:p>
            <a:pPr algn="ctr"/>
            <a:r>
              <a:rPr lang="en-US" sz="2000"/>
              <a:t>Thom Jordan</a:t>
            </a:r>
          </a:p>
          <a:p>
            <a:pPr algn="ctr"/>
            <a:r>
              <a:rPr lang="en-US" sz="2000"/>
              <a:t>DSP Spring 2013</a:t>
            </a:r>
          </a:p>
        </p:txBody>
      </p:sp>
    </p:spTree>
    <p:extLst>
      <p:ext uri="{BB962C8B-B14F-4D97-AF65-F5344CB8AC3E}">
        <p14:creationId xmlns:p14="http://schemas.microsoft.com/office/powerpoint/2010/main" val="33791076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065" y="1758610"/>
            <a:ext cx="8768296" cy="1569660"/>
          </a:xfrm>
          <a:prstGeom prst="rect">
            <a:avLst/>
          </a:prstGeom>
          <a:noFill/>
        </p:spPr>
        <p:txBody>
          <a:bodyPr wrap="none" rtlCol="0">
            <a:spAutoFit/>
          </a:bodyPr>
          <a:lstStyle/>
          <a:p>
            <a:r>
              <a:rPr lang="en-US" sz="2400" b="1"/>
              <a:t>Modulate: </a:t>
            </a:r>
          </a:p>
          <a:p>
            <a:endParaRPr lang="en-US" sz="2400"/>
          </a:p>
          <a:p>
            <a:r>
              <a:rPr lang="en-US" sz="2400"/>
              <a:t> </a:t>
            </a:r>
            <a:r>
              <a:rPr lang="en-US" sz="2400" i="1"/>
              <a:t>impress a modulator signal onto a carrier signal, by modifying either </a:t>
            </a:r>
          </a:p>
          <a:p>
            <a:r>
              <a:rPr lang="en-US" sz="2400" i="1"/>
              <a:t>the amplitude or phase of the carrier by means of the modulator.</a:t>
            </a:r>
          </a:p>
        </p:txBody>
      </p:sp>
    </p:spTree>
    <p:extLst>
      <p:ext uri="{BB962C8B-B14F-4D97-AF65-F5344CB8AC3E}">
        <p14:creationId xmlns:p14="http://schemas.microsoft.com/office/powerpoint/2010/main" val="27178028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_ringmo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404" y="1270100"/>
            <a:ext cx="4038600" cy="2184400"/>
          </a:xfrm>
          <a:prstGeom prst="rect">
            <a:avLst/>
          </a:prstGeom>
        </p:spPr>
      </p:pic>
      <p:sp>
        <p:nvSpPr>
          <p:cNvPr id="5" name="TextBox 4"/>
          <p:cNvSpPr txBox="1"/>
          <p:nvPr/>
        </p:nvSpPr>
        <p:spPr>
          <a:xfrm>
            <a:off x="781562" y="477402"/>
            <a:ext cx="2217424" cy="430887"/>
          </a:xfrm>
          <a:prstGeom prst="rect">
            <a:avLst/>
          </a:prstGeom>
          <a:noFill/>
        </p:spPr>
        <p:txBody>
          <a:bodyPr wrap="none" rtlCol="0">
            <a:spAutoFit/>
          </a:bodyPr>
          <a:lstStyle/>
          <a:p>
            <a:r>
              <a:rPr lang="en-US" sz="2200" b="1"/>
              <a:t>Ring Modulation:</a:t>
            </a:r>
          </a:p>
        </p:txBody>
      </p:sp>
      <p:pic>
        <p:nvPicPr>
          <p:cNvPr id="6" name="Picture 5" descr="02.ringmodEQ.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1004" y="4297167"/>
            <a:ext cx="4711346" cy="736148"/>
          </a:xfrm>
          <a:prstGeom prst="rect">
            <a:avLst/>
          </a:prstGeom>
        </p:spPr>
      </p:pic>
    </p:spTree>
    <p:extLst>
      <p:ext uri="{BB962C8B-B14F-4D97-AF65-F5344CB8AC3E}">
        <p14:creationId xmlns:p14="http://schemas.microsoft.com/office/powerpoint/2010/main" val="2466191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1637" y="444834"/>
            <a:ext cx="3638261" cy="430887"/>
          </a:xfrm>
          <a:prstGeom prst="rect">
            <a:avLst/>
          </a:prstGeom>
          <a:noFill/>
        </p:spPr>
        <p:txBody>
          <a:bodyPr wrap="none" rtlCol="0">
            <a:spAutoFit/>
          </a:bodyPr>
          <a:lstStyle/>
          <a:p>
            <a:r>
              <a:rPr lang="en-US" sz="2200" b="1"/>
              <a:t>Ring Modulation (sidebands):</a:t>
            </a:r>
          </a:p>
        </p:txBody>
      </p:sp>
      <p:pic>
        <p:nvPicPr>
          <p:cNvPr id="2" name="Picture 1" descr="03_ringmod_sidebands.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17024"/>
            <a:ext cx="9144000" cy="2922710"/>
          </a:xfrm>
          <a:prstGeom prst="rect">
            <a:avLst/>
          </a:prstGeom>
        </p:spPr>
      </p:pic>
    </p:spTree>
    <p:extLst>
      <p:ext uri="{BB962C8B-B14F-4D97-AF65-F5344CB8AC3E}">
        <p14:creationId xmlns:p14="http://schemas.microsoft.com/office/powerpoint/2010/main" val="26503116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4_AMpic.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715" y="3438723"/>
            <a:ext cx="5015022" cy="1069980"/>
          </a:xfrm>
          <a:prstGeom prst="rect">
            <a:avLst/>
          </a:prstGeom>
        </p:spPr>
      </p:pic>
      <p:pic>
        <p:nvPicPr>
          <p:cNvPr id="4" name="Picture 3" descr="05_AM_application.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107" y="0"/>
            <a:ext cx="6198218" cy="2982789"/>
          </a:xfrm>
          <a:prstGeom prst="rect">
            <a:avLst/>
          </a:prstGeom>
        </p:spPr>
      </p:pic>
      <p:sp>
        <p:nvSpPr>
          <p:cNvPr id="5" name="TextBox 4"/>
          <p:cNvSpPr txBox="1"/>
          <p:nvPr/>
        </p:nvSpPr>
        <p:spPr>
          <a:xfrm>
            <a:off x="420733" y="282123"/>
            <a:ext cx="2937210" cy="430887"/>
          </a:xfrm>
          <a:prstGeom prst="rect">
            <a:avLst/>
          </a:prstGeom>
          <a:noFill/>
        </p:spPr>
        <p:txBody>
          <a:bodyPr wrap="none" rtlCol="0">
            <a:spAutoFit/>
          </a:bodyPr>
          <a:lstStyle/>
          <a:p>
            <a:r>
              <a:rPr lang="en-US" sz="2200" b="1"/>
              <a:t>Amplitude Modulation:</a:t>
            </a:r>
          </a:p>
        </p:txBody>
      </p:sp>
      <p:pic>
        <p:nvPicPr>
          <p:cNvPr id="6" name="Picture 5" descr="06_AM_diff_sum.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5438633"/>
            <a:ext cx="7848600" cy="363251"/>
          </a:xfrm>
          <a:prstGeom prst="rect">
            <a:avLst/>
          </a:prstGeom>
        </p:spPr>
      </p:pic>
    </p:spTree>
    <p:extLst>
      <p:ext uri="{BB962C8B-B14F-4D97-AF65-F5344CB8AC3E}">
        <p14:creationId xmlns:p14="http://schemas.microsoft.com/office/powerpoint/2010/main" val="23506786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7_SSB_diagram.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9413"/>
            <a:ext cx="9144000" cy="2636021"/>
          </a:xfrm>
          <a:prstGeom prst="rect">
            <a:avLst/>
          </a:prstGeom>
        </p:spPr>
      </p:pic>
      <p:pic>
        <p:nvPicPr>
          <p:cNvPr id="4" name="Picture 3" descr="07_SSB.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892" y="3175485"/>
            <a:ext cx="7404100" cy="1790700"/>
          </a:xfrm>
          <a:prstGeom prst="rect">
            <a:avLst/>
          </a:prstGeom>
        </p:spPr>
      </p:pic>
      <p:pic>
        <p:nvPicPr>
          <p:cNvPr id="5" name="Picture 4" descr="08_SSB_Hilbert.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9443" y="5526234"/>
            <a:ext cx="7164315" cy="1331766"/>
          </a:xfrm>
          <a:prstGeom prst="rect">
            <a:avLst/>
          </a:prstGeom>
        </p:spPr>
      </p:pic>
      <p:sp>
        <p:nvSpPr>
          <p:cNvPr id="8" name="TextBox 7"/>
          <p:cNvSpPr txBox="1"/>
          <p:nvPr/>
        </p:nvSpPr>
        <p:spPr>
          <a:xfrm>
            <a:off x="455910" y="249678"/>
            <a:ext cx="3438098" cy="430887"/>
          </a:xfrm>
          <a:prstGeom prst="rect">
            <a:avLst/>
          </a:prstGeom>
          <a:noFill/>
        </p:spPr>
        <p:txBody>
          <a:bodyPr wrap="none" rtlCol="0">
            <a:spAutoFit/>
          </a:bodyPr>
          <a:lstStyle/>
          <a:p>
            <a:r>
              <a:rPr lang="en-US" sz="2200" b="1"/>
              <a:t>Single Sideband Modulator:</a:t>
            </a:r>
          </a:p>
        </p:txBody>
      </p:sp>
    </p:spTree>
    <p:extLst>
      <p:ext uri="{BB962C8B-B14F-4D97-AF65-F5344CB8AC3E}">
        <p14:creationId xmlns:p14="http://schemas.microsoft.com/office/powerpoint/2010/main" val="16788348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09_SSB_Hilbert_diagrams.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37" y="0"/>
            <a:ext cx="7764392" cy="6858000"/>
          </a:xfrm>
          <a:prstGeom prst="rect">
            <a:avLst/>
          </a:prstGeom>
        </p:spPr>
      </p:pic>
    </p:spTree>
    <p:extLst>
      <p:ext uri="{BB962C8B-B14F-4D97-AF65-F5344CB8AC3E}">
        <p14:creationId xmlns:p14="http://schemas.microsoft.com/office/powerpoint/2010/main" val="20835183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_FM_continuous.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422" y="1312816"/>
            <a:ext cx="7124700" cy="1397000"/>
          </a:xfrm>
          <a:prstGeom prst="rect">
            <a:avLst/>
          </a:prstGeom>
        </p:spPr>
      </p:pic>
      <p:pic>
        <p:nvPicPr>
          <p:cNvPr id="4" name="Picture 3" descr="11_FM_angle_p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422" y="3756335"/>
            <a:ext cx="7315200" cy="2387600"/>
          </a:xfrm>
          <a:prstGeom prst="rect">
            <a:avLst/>
          </a:prstGeom>
        </p:spPr>
      </p:pic>
      <p:sp>
        <p:nvSpPr>
          <p:cNvPr id="7" name="TextBox 6"/>
          <p:cNvSpPr txBox="1"/>
          <p:nvPr/>
        </p:nvSpPr>
        <p:spPr>
          <a:xfrm>
            <a:off x="0" y="2837341"/>
            <a:ext cx="9143999" cy="923330"/>
          </a:xfrm>
          <a:prstGeom prst="rect">
            <a:avLst/>
          </a:prstGeom>
          <a:noFill/>
        </p:spPr>
        <p:txBody>
          <a:bodyPr wrap="square" rtlCol="0">
            <a:spAutoFit/>
          </a:bodyPr>
          <a:lstStyle/>
          <a:p>
            <a:r>
              <a:rPr lang="en-US" sz="1750"/>
              <a:t>For phase modulation (PM) the phase φ(t) is directly proportional to the modulating signal m(t), </a:t>
            </a:r>
          </a:p>
          <a:p>
            <a:r>
              <a:rPr lang="en-US" sz="1750"/>
              <a:t>while for frequency modulation the phase φ(t) is the integral of the modulating signal m(t). </a:t>
            </a:r>
          </a:p>
          <a:p>
            <a:endParaRPr lang="en-US" sz="1750"/>
          </a:p>
        </p:txBody>
      </p:sp>
      <p:sp>
        <p:nvSpPr>
          <p:cNvPr id="8" name="TextBox 7"/>
          <p:cNvSpPr txBox="1"/>
          <p:nvPr/>
        </p:nvSpPr>
        <p:spPr>
          <a:xfrm>
            <a:off x="347361" y="1123020"/>
            <a:ext cx="8045447" cy="379591"/>
          </a:xfrm>
          <a:prstGeom prst="rect">
            <a:avLst/>
          </a:prstGeom>
          <a:noFill/>
        </p:spPr>
        <p:txBody>
          <a:bodyPr wrap="none" rtlCol="0">
            <a:spAutoFit/>
          </a:bodyPr>
          <a:lstStyle/>
          <a:p>
            <a:r>
              <a:rPr lang="en-US" sz="2800" baseline="30000"/>
              <a:t>The continuous-time description of an angle-modulated carrier signal is given by:</a:t>
            </a:r>
            <a:endParaRPr lang="en-US" sz="2800"/>
          </a:p>
        </p:txBody>
      </p:sp>
      <p:sp>
        <p:nvSpPr>
          <p:cNvPr id="9" name="TextBox 8"/>
          <p:cNvSpPr txBox="1"/>
          <p:nvPr/>
        </p:nvSpPr>
        <p:spPr>
          <a:xfrm>
            <a:off x="347361" y="271389"/>
            <a:ext cx="2923847" cy="430887"/>
          </a:xfrm>
          <a:prstGeom prst="rect">
            <a:avLst/>
          </a:prstGeom>
          <a:noFill/>
        </p:spPr>
        <p:txBody>
          <a:bodyPr wrap="none" rtlCol="0">
            <a:spAutoFit/>
          </a:bodyPr>
          <a:lstStyle/>
          <a:p>
            <a:r>
              <a:rPr lang="en-US" sz="2200" b="1"/>
              <a:t>Frequency Modulation:</a:t>
            </a:r>
          </a:p>
        </p:txBody>
      </p:sp>
    </p:spTree>
    <p:extLst>
      <p:ext uri="{BB962C8B-B14F-4D97-AF65-F5344CB8AC3E}">
        <p14:creationId xmlns:p14="http://schemas.microsoft.com/office/powerpoint/2010/main" val="8554839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2_angle_mods.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715" y="0"/>
            <a:ext cx="4192664" cy="6858000"/>
          </a:xfrm>
          <a:prstGeom prst="rect">
            <a:avLst/>
          </a:prstGeom>
        </p:spPr>
      </p:pic>
      <p:sp>
        <p:nvSpPr>
          <p:cNvPr id="6" name="TextBox 5"/>
          <p:cNvSpPr txBox="1"/>
          <p:nvPr/>
        </p:nvSpPr>
        <p:spPr>
          <a:xfrm>
            <a:off x="290996" y="406099"/>
            <a:ext cx="2846014" cy="1107996"/>
          </a:xfrm>
          <a:prstGeom prst="rect">
            <a:avLst/>
          </a:prstGeom>
          <a:noFill/>
        </p:spPr>
        <p:txBody>
          <a:bodyPr wrap="none" rtlCol="0">
            <a:spAutoFit/>
          </a:bodyPr>
          <a:lstStyle/>
          <a:p>
            <a:pPr algn="ctr"/>
            <a:r>
              <a:rPr lang="en-US" sz="2200" b="1"/>
              <a:t>Frequency Modulation</a:t>
            </a:r>
          </a:p>
          <a:p>
            <a:pPr algn="ctr"/>
            <a:r>
              <a:rPr lang="en-US" sz="2200" b="1"/>
              <a:t>vs.</a:t>
            </a:r>
          </a:p>
          <a:p>
            <a:pPr algn="ctr"/>
            <a:r>
              <a:rPr lang="en-US" sz="2200" b="1"/>
              <a:t>Phase Modulation</a:t>
            </a:r>
          </a:p>
        </p:txBody>
      </p:sp>
    </p:spTree>
    <p:extLst>
      <p:ext uri="{BB962C8B-B14F-4D97-AF65-F5344CB8AC3E}">
        <p14:creationId xmlns:p14="http://schemas.microsoft.com/office/powerpoint/2010/main" val="17412146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TotalTime>
  <Words>1326</Words>
  <Application>Microsoft Macintosh PowerPoint</Application>
  <PresentationFormat>On-screen Show (4:3)</PresentationFormat>
  <Paragraphs>89</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DAFX: Chapter 3 Modulators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DAFX: Chapter 3 Modulators</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DAFX: Chapter 3 Modulators</dc:title>
  <dc:creator>Tom Jordan</dc:creator>
  <cp:lastModifiedBy>Tom Jordan</cp:lastModifiedBy>
  <cp:revision>30</cp:revision>
  <dcterms:created xsi:type="dcterms:W3CDTF">2013-04-18T13:32:04Z</dcterms:created>
  <dcterms:modified xsi:type="dcterms:W3CDTF">2013-05-02T05:37:05Z</dcterms:modified>
</cp:coreProperties>
</file>