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embeddings/oleObject4.bin" ContentType="application/vnd.openxmlformats-officedocument.oleObject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59"/>
  </p:notesMasterIdLst>
  <p:handoutMasterIdLst>
    <p:handoutMasterId r:id="rId60"/>
  </p:handoutMasterIdLst>
  <p:sldIdLst>
    <p:sldId id="256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22" r:id="rId16"/>
    <p:sldId id="423" r:id="rId17"/>
    <p:sldId id="424" r:id="rId18"/>
    <p:sldId id="425" r:id="rId19"/>
    <p:sldId id="426" r:id="rId20"/>
    <p:sldId id="464" r:id="rId21"/>
    <p:sldId id="427" r:id="rId22"/>
    <p:sldId id="428" r:id="rId23"/>
    <p:sldId id="429" r:id="rId24"/>
    <p:sldId id="430" r:id="rId25"/>
    <p:sldId id="432" r:id="rId26"/>
    <p:sldId id="431" r:id="rId27"/>
    <p:sldId id="433" r:id="rId28"/>
    <p:sldId id="435" r:id="rId29"/>
    <p:sldId id="436" r:id="rId30"/>
    <p:sldId id="437" r:id="rId31"/>
    <p:sldId id="434" r:id="rId32"/>
    <p:sldId id="438" r:id="rId33"/>
    <p:sldId id="463" r:id="rId34"/>
    <p:sldId id="439" r:id="rId35"/>
    <p:sldId id="440" r:id="rId36"/>
    <p:sldId id="441" r:id="rId37"/>
    <p:sldId id="462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6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002F8E"/>
    <a:srgbClr val="FF9933"/>
    <a:srgbClr val="0066FF"/>
    <a:srgbClr val="FF9966"/>
    <a:srgbClr val="00FF0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8971" autoAdjust="0"/>
    <p:restoredTop sz="98450" autoAdjust="0"/>
  </p:normalViewPr>
  <p:slideViewPr>
    <p:cSldViewPr>
      <p:cViewPr varScale="1">
        <p:scale>
          <a:sx n="96" d="100"/>
          <a:sy n="96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DCCA-CC3F-4D9F-8E3F-A2EB81678345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BF6FA-644C-458A-9CA3-23766CC08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0393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2794D0-C658-478C-8DE1-E434F1C5BECD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FCBB01-805E-4ABC-99E3-85418B7B3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6017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1"/>
          <p:cNvSpPr>
            <a:spLocks noChangeShapeType="1"/>
          </p:cNvSpPr>
          <p:nvPr userDrawn="1"/>
        </p:nvSpPr>
        <p:spPr bwMode="auto">
          <a:xfrm>
            <a:off x="457200" y="71643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74FEFE-29BA-401D-AAFF-755D712E488D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00543AC-B2E9-4120-9B58-11AC92A1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269C31-3600-43A8-8172-116B1589EBA2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797644-187D-44C3-995D-04F08F96D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1809C3-98E6-43B6-9D9C-2DDA92655792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4DBAE8-3F1C-47F0-9F1F-E1B831154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A608CD-A6B6-43D7-B502-4D7EFE082E70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845EB0-B4D7-4EE4-8104-4A3EA82E4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6D565B-7040-4FF6-B18E-5D82BF428065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2C535F-7116-43AF-9C23-D3CF341C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100F99-B7B5-486E-862A-912E320DC967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B70B76-5622-4C3A-B0F3-2C229F900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E397033-53BF-48FE-B547-C3CC1D88FB2B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C3B3B8-B857-46E3-80B5-FB0698427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19F4AC-0FC9-438A-89C7-87B9045C1734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0B126C-22CB-4BF9-8632-D49663EBF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F7E42A-8424-4ECF-AB95-7DCD56CEA737}" type="datetimeFigureOut">
              <a:rPr lang="en-US"/>
              <a:pPr>
                <a:defRPr/>
              </a:pPr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792E4B-1265-4E42-8942-63CEFA900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om_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72200"/>
            <a:ext cx="3109748" cy="6858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ext Box 25"/>
          <p:cNvSpPr txBox="1">
            <a:spLocks noChangeArrowheads="1"/>
          </p:cNvSpPr>
          <p:nvPr userDrawn="1"/>
        </p:nvSpPr>
        <p:spPr bwMode="auto">
          <a:xfrm>
            <a:off x="3352800" y="6396052"/>
            <a:ext cx="2819400" cy="338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398" tIns="45699" rIns="91398" bIns="45699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56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auto" hangingPunct="0">
              <a:spcAft>
                <a:spcPts val="0"/>
              </a:spcAft>
              <a:defRPr/>
            </a:pPr>
            <a:r>
              <a:rPr lang="en-US" sz="1600" i="0" dirty="0" smtClean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+mn-cs"/>
              </a:rPr>
              <a:t>MUSI 6202 : March</a:t>
            </a:r>
            <a:r>
              <a:rPr lang="en-US" sz="1600" i="0" baseline="0" dirty="0" smtClean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+mn-cs"/>
              </a:rPr>
              <a:t> 26</a:t>
            </a:r>
            <a:r>
              <a:rPr lang="en-US" sz="1600" i="0" baseline="30000" dirty="0" smtClean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+mn-cs"/>
              </a:rPr>
              <a:t>th</a:t>
            </a:r>
            <a:r>
              <a:rPr lang="en-US" sz="1600" i="0" baseline="0" dirty="0" smtClean="0">
                <a:solidFill>
                  <a:schemeClr val="bg1">
                    <a:lumMod val="50000"/>
                  </a:schemeClr>
                </a:solidFill>
                <a:latin typeface="Times" pitchFamily="18" charset="0"/>
                <a:cs typeface="+mn-cs"/>
              </a:rPr>
              <a:t> 2013</a:t>
            </a:r>
            <a:endParaRPr lang="en-US" sz="1600" i="0" dirty="0" smtClean="0">
              <a:solidFill>
                <a:schemeClr val="bg1">
                  <a:lumMod val="50000"/>
                </a:schemeClr>
              </a:solidFill>
              <a:latin typeface="Times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audio" Target="file://localhost/Users/benleedy/Desktop/DAFXPresentation/diodecircuit.wav" TargetMode="External"/><Relationship Id="rId2" Type="http://schemas.openxmlformats.org/officeDocument/2006/relationships/audio" Target="file://localhost/Users/benleedy/Desktop/DAFXPresentation/Trav_Ac_09.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audio" Target="file://localhost/Users/benleedy/Desktop/DAFXPresentation/NSL001%20RE-201%20Space%20Echo%20self%20oscillation-16bit.wa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3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1" Type="http://schemas.openxmlformats.org/officeDocument/2006/relationships/audio" Target="file://localhost/Users/benleedy/Desktop/DAFXPresentation/ive-been-doing.wav" TargetMode="External"/><Relationship Id="rId2" Type="http://schemas.openxmlformats.org/officeDocument/2006/relationships/audio" Target="file://localhost/Users/benleedy/Desktop/DAFXPresentation/TelephoneLineEffect.wav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file://localhost/Users/benleedy/Desktop/MUSI6202%20final%20project_nj/outreverb13.wav" TargetMode="Externa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1" Type="http://schemas.openxmlformats.org/officeDocument/2006/relationships/audio" Target="file://localhost/Users/benleedy/Desktop/MUSI6202%20final%20project_nj/outreverb2.wav" TargetMode="External"/><Relationship Id="rId2" Type="http://schemas.openxmlformats.org/officeDocument/2006/relationships/audio" Target="file://localhost/Users/benleedy/Desktop/MUSI6202%20final%20project_nj/outreverb11.wav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4419600"/>
          </a:xfrm>
        </p:spPr>
        <p:txBody>
          <a:bodyPr>
            <a:noAutofit/>
          </a:bodyPr>
          <a:lstStyle/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 dirty="0" smtClean="0">
                <a:solidFill>
                  <a:prstClr val="black"/>
                </a:solidFill>
              </a:rPr>
              <a:t>Virtual Analog Effects</a:t>
            </a:r>
            <a:r>
              <a:rPr lang="en-US" sz="6000" b="1" dirty="0" smtClean="0">
                <a:solidFill>
                  <a:prstClr val="black"/>
                </a:solidFill>
              </a:rPr>
              <a:t/>
            </a:r>
            <a:br>
              <a:rPr lang="en-US" sz="6000" b="1" dirty="0" smtClean="0">
                <a:solidFill>
                  <a:prstClr val="black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Leedy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Ben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Jain, Nishant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Pingali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Govinda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March 26</a:t>
            </a:r>
            <a:r>
              <a:rPr lang="en-US" sz="3200" baseline="30000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th</a:t>
            </a:r>
            <a:r>
              <a:rPr lang="en-US" sz="3200" dirty="0" smtClean="0">
                <a:solidFill>
                  <a:prstClr val="black">
                    <a:tint val="75000"/>
                  </a:prstClr>
                </a:solidFill>
                <a:ea typeface="+mn-ea"/>
              </a:rPr>
              <a:t> 2013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Digital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1800" dirty="0" smtClean="0"/>
              <a:t>Direct one-to-one mapping from physical component to filter state variable</a:t>
            </a:r>
          </a:p>
          <a:p>
            <a:r>
              <a:rPr lang="en-US" sz="1800" dirty="0" smtClean="0"/>
              <a:t>Modular, Computationally “Lighter”</a:t>
            </a:r>
          </a:p>
          <a:p>
            <a:r>
              <a:rPr lang="en-US" sz="1800" dirty="0" smtClean="0"/>
              <a:t>All signals, states represented as ‘wave variables’</a:t>
            </a:r>
          </a:p>
          <a:p>
            <a:r>
              <a:rPr lang="en-US" sz="1800" dirty="0" smtClean="0"/>
              <a:t>Classical Network Theory (N-port analysis):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Impedance Matrix: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Screen Shot 2013-03-26 at 6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98375" y="2966422"/>
            <a:ext cx="4147250" cy="1605578"/>
          </a:xfrm>
          <a:prstGeom prst="rect">
            <a:avLst/>
          </a:prstGeom>
        </p:spPr>
      </p:pic>
      <p:pic>
        <p:nvPicPr>
          <p:cNvPr id="8" name="Picture 7" descr="Screen Shot 2013-03-26 at 6.2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75738" y="4648200"/>
            <a:ext cx="3548862" cy="149301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70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Wave Digital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000" dirty="0" smtClean="0"/>
              <a:t>A = V + RI	// Incident Wave</a:t>
            </a:r>
          </a:p>
          <a:p>
            <a:r>
              <a:rPr lang="en-US" sz="2000" dirty="0" smtClean="0"/>
              <a:t>B = V – RI	// Reflected Wave</a:t>
            </a:r>
            <a:endParaRPr lang="en-US" sz="2000" dirty="0"/>
          </a:p>
        </p:txBody>
      </p:sp>
      <p:pic>
        <p:nvPicPr>
          <p:cNvPr id="4" name="Picture 3" descr="Screen Shot 2013-03-26 at 6.27.4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2396"/>
          <a:stretch/>
        </p:blipFill>
        <p:spPr>
          <a:xfrm>
            <a:off x="4603888" y="1524000"/>
            <a:ext cx="3549512" cy="1713586"/>
          </a:xfrm>
          <a:prstGeom prst="rect">
            <a:avLst/>
          </a:prstGeom>
        </p:spPr>
      </p:pic>
      <p:pic>
        <p:nvPicPr>
          <p:cNvPr id="5" name="Picture 4" descr="Screen Shot 2013-03-26 at 6.28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0" y="3429000"/>
            <a:ext cx="3027321" cy="824055"/>
          </a:xfrm>
          <a:prstGeom prst="rect">
            <a:avLst/>
          </a:prstGeom>
        </p:spPr>
      </p:pic>
      <p:pic>
        <p:nvPicPr>
          <p:cNvPr id="6" name="Picture 5" descr="Screen Shot 2013-03-26 at 6.28.3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53000" y="3429000"/>
            <a:ext cx="3062017" cy="84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3533" y="4191000"/>
            <a:ext cx="18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Scattering Matrix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 descr="Screen Shot 2013-03-26 at 6.32.2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86000" y="4724400"/>
            <a:ext cx="2690091" cy="1108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9822" y="5638800"/>
            <a:ext cx="392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Wave reflectance between 2 impedances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738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Digital Filters</a:t>
            </a:r>
            <a:endParaRPr lang="en-US" dirty="0"/>
          </a:p>
        </p:txBody>
      </p:sp>
      <p:pic>
        <p:nvPicPr>
          <p:cNvPr id="5" name="Picture 4" descr="Screen Shot 2013-03-26 at 6.3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49263" y="1752600"/>
            <a:ext cx="6245475" cy="367564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86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Digital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One-port elements:</a:t>
            </a:r>
          </a:p>
          <a:p>
            <a:pPr lvl="1"/>
            <a:r>
              <a:rPr lang="en-US" sz="1600" dirty="0" smtClean="0"/>
              <a:t>WDF components </a:t>
            </a:r>
            <a:r>
              <a:rPr lang="en-US" sz="1600" dirty="0"/>
              <a:t>connected </a:t>
            </a:r>
            <a:r>
              <a:rPr lang="en-US" sz="1600" dirty="0" smtClean="0"/>
              <a:t>through ports</a:t>
            </a:r>
            <a:endParaRPr lang="en-US" sz="1600" dirty="0"/>
          </a:p>
          <a:p>
            <a:pPr lvl="1"/>
            <a:r>
              <a:rPr lang="en-US" sz="1600" dirty="0"/>
              <a:t>‘Port Resistance’(</a:t>
            </a:r>
            <a:r>
              <a:rPr lang="en-US" sz="1600" dirty="0" err="1"/>
              <a:t>Rp</a:t>
            </a:r>
            <a:r>
              <a:rPr lang="en-US" sz="1600" dirty="0"/>
              <a:t>) – impedance coupling</a:t>
            </a:r>
            <a:endParaRPr lang="en-US" sz="2000" dirty="0"/>
          </a:p>
          <a:p>
            <a:endParaRPr lang="en-US" sz="3600" dirty="0"/>
          </a:p>
        </p:txBody>
      </p:sp>
      <p:pic>
        <p:nvPicPr>
          <p:cNvPr id="4" name="Picture 3" descr="Screen Shot 2013-03-26 at 5.5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85800" y="2667000"/>
            <a:ext cx="7557025" cy="724287"/>
          </a:xfrm>
          <a:prstGeom prst="rect">
            <a:avLst/>
          </a:prstGeom>
        </p:spPr>
      </p:pic>
      <p:pic>
        <p:nvPicPr>
          <p:cNvPr id="6" name="Picture 5" descr="Screen Shot 2013-03-26 at 5.5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05000" y="3657600"/>
            <a:ext cx="5161550" cy="218093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727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Digital Filters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WDF </a:t>
            </a:r>
            <a:r>
              <a:rPr lang="en-US" sz="2000" b="1" dirty="0" smtClean="0"/>
              <a:t>Circuit</a:t>
            </a:r>
            <a:r>
              <a:rPr lang="en-US" sz="2000" dirty="0" smtClean="0"/>
              <a:t> components connected by Adaptors</a:t>
            </a:r>
          </a:p>
          <a:p>
            <a:r>
              <a:rPr lang="en-US" sz="2000" dirty="0" smtClean="0"/>
              <a:t>Adaptor: directs signal routing</a:t>
            </a:r>
          </a:p>
          <a:p>
            <a:r>
              <a:rPr lang="en-US" sz="2000" dirty="0" smtClean="0"/>
              <a:t>Typically, 3-port adaptors used</a:t>
            </a:r>
          </a:p>
          <a:p>
            <a:endParaRPr lang="en-US" sz="2000" dirty="0"/>
          </a:p>
          <a:p>
            <a:r>
              <a:rPr lang="en-US" sz="2000" dirty="0" smtClean="0"/>
              <a:t>Two types:</a:t>
            </a:r>
          </a:p>
          <a:p>
            <a:pPr lvl="1"/>
            <a:r>
              <a:rPr lang="en-US" sz="1600" dirty="0"/>
              <a:t>Series</a:t>
            </a:r>
          </a:p>
          <a:p>
            <a:pPr lvl="1"/>
            <a:r>
              <a:rPr lang="en-US" sz="1600" dirty="0" smtClean="0"/>
              <a:t>Parallel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err="1" smtClean="0"/>
              <a:t>Bn</a:t>
            </a:r>
            <a:r>
              <a:rPr lang="en-US" sz="2000" dirty="0" smtClean="0"/>
              <a:t> (outgoing wave at n=1,2,3). G-&gt;1/R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Screen Shot 2013-03-26 at 8.2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43919" y="4969013"/>
            <a:ext cx="6176081" cy="74598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957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Circuit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 Digital Filter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representation of actual amplifier</a:t>
            </a:r>
          </a:p>
          <a:p>
            <a:r>
              <a:rPr lang="en-US" dirty="0" smtClean="0"/>
              <a:t>Tube diode acts as nonlinear resistor.	</a:t>
            </a:r>
          </a:p>
          <a:p>
            <a:endParaRPr lang="en-US" dirty="0"/>
          </a:p>
        </p:txBody>
      </p:sp>
      <p:pic>
        <p:nvPicPr>
          <p:cNvPr id="4" name="Picture 3" descr="Pages from Udo+Zölzer+DAFX+Digital+Audio+Effects +2nd+Edition++++2011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4815840" cy="2586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classes implement the various components of the circuit.</a:t>
            </a:r>
          </a:p>
          <a:p>
            <a:r>
              <a:rPr lang="en-US" dirty="0" smtClean="0"/>
              <a:t>Most important are the circuit element models: C (cap), R (res), V (voltage).</a:t>
            </a:r>
          </a:p>
          <a:p>
            <a:r>
              <a:rPr lang="en-US" dirty="0" smtClean="0"/>
              <a:t>Other classes define the port direction (up/down).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WDFDiodeExample.m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effect function</a:t>
            </a:r>
          </a:p>
          <a:p>
            <a:r>
              <a:rPr lang="en-US" dirty="0" smtClean="0"/>
              <a:t>Implements circuit by using the various element objects</a:t>
            </a:r>
          </a:p>
          <a:p>
            <a:r>
              <a:rPr lang="en-US" dirty="0" smtClean="0"/>
              <a:t>Nonlinear resistor (tube diode) implemented manually (not as an R object)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quite similar to input.</a:t>
            </a:r>
          </a:p>
          <a:p>
            <a:r>
              <a:rPr lang="en-US" dirty="0" smtClean="0"/>
              <a:t>Output is quieter than input, with slight distortion. (dotted line represents input)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0"/>
            <a:ext cx="5395672" cy="2582489"/>
          </a:xfrm>
          <a:prstGeom prst="rect">
            <a:avLst/>
          </a:prstGeom>
        </p:spPr>
      </p:pic>
      <p:pic>
        <p:nvPicPr>
          <p:cNvPr id="5" name="diodecircui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7391400" y="5181600"/>
            <a:ext cx="534987" cy="534987"/>
          </a:xfrm>
          <a:prstGeom prst="rect">
            <a:avLst/>
          </a:prstGeom>
        </p:spPr>
      </p:pic>
      <p:pic>
        <p:nvPicPr>
          <p:cNvPr id="6" name="Trav_Ac_09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7391400" y="3962400"/>
            <a:ext cx="533400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297363"/>
          </a:xfrm>
        </p:spPr>
        <p:txBody>
          <a:bodyPr/>
          <a:lstStyle/>
          <a:p>
            <a:r>
              <a:rPr lang="en-US" sz="2000" dirty="0" smtClean="0"/>
              <a:t>Digitization of music production equipment</a:t>
            </a:r>
          </a:p>
          <a:p>
            <a:r>
              <a:rPr lang="en-US" sz="2000" dirty="0" smtClean="0"/>
              <a:t>“Warm”, “Lo-Fi” sounding</a:t>
            </a:r>
          </a:p>
          <a:p>
            <a:r>
              <a:rPr lang="en-US" sz="2000" dirty="0" smtClean="0"/>
              <a:t>Non-Linear and produces distortion</a:t>
            </a:r>
          </a:p>
          <a:p>
            <a:r>
              <a:rPr lang="en-US" sz="2000" dirty="0" smtClean="0"/>
              <a:t>Analog-circuit analysis, Electro-mechanical device analysis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Virtual Analog Filters</a:t>
            </a:r>
          </a:p>
          <a:p>
            <a:r>
              <a:rPr lang="en-US" sz="2000" dirty="0" smtClean="0"/>
              <a:t>Circuit-based valve emulation</a:t>
            </a:r>
          </a:p>
          <a:p>
            <a:r>
              <a:rPr lang="en-US" sz="2000" dirty="0" smtClean="0"/>
              <a:t>Tape based echo simulation</a:t>
            </a:r>
          </a:p>
          <a:p>
            <a:r>
              <a:rPr lang="en-US" sz="2000" dirty="0" smtClean="0"/>
              <a:t>Antiquing</a:t>
            </a:r>
          </a:p>
          <a:p>
            <a:r>
              <a:rPr lang="en-US" sz="2000" dirty="0"/>
              <a:t>Electromechanical </a:t>
            </a:r>
            <a:r>
              <a:rPr lang="en-US" sz="2000" dirty="0" smtClean="0"/>
              <a:t>effects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6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Tape-Based Echo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machines:</a:t>
            </a:r>
          </a:p>
          <a:p>
            <a:pPr lvl="1"/>
            <a:r>
              <a:rPr lang="en-US" dirty="0" smtClean="0"/>
              <a:t>Maestro </a:t>
            </a:r>
            <a:r>
              <a:rPr lang="en-US" dirty="0" err="1" smtClean="0"/>
              <a:t>Echoplex</a:t>
            </a:r>
            <a:r>
              <a:rPr lang="en-US" dirty="0" smtClean="0"/>
              <a:t> EP-4</a:t>
            </a:r>
          </a:p>
          <a:p>
            <a:pPr lvl="1"/>
            <a:r>
              <a:rPr lang="en-US" dirty="0" smtClean="0"/>
              <a:t>Roland RE-201 Space Echo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Echoplex</a:t>
            </a:r>
            <a:r>
              <a:rPr lang="en-US" dirty="0" smtClean="0"/>
              <a:t> EP-4</a:t>
            </a:r>
            <a:endParaRPr lang="en-US" dirty="0"/>
          </a:p>
        </p:txBody>
      </p:sp>
      <p:pic>
        <p:nvPicPr>
          <p:cNvPr id="4" name="Picture 3" descr="4-echoplex-640-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363430" cy="4014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Echoplex</a:t>
            </a:r>
            <a:r>
              <a:rPr lang="en-US" dirty="0" smtClean="0"/>
              <a:t> EP-4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1981200"/>
            <a:ext cx="533400" cy="533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533400" cy="533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Head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Playback Head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10000" y="2819400"/>
            <a:ext cx="1219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 Motion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392131" y="2065485"/>
            <a:ext cx="5635218" cy="646056"/>
          </a:xfrm>
          <a:custGeom>
            <a:avLst/>
            <a:gdLst>
              <a:gd name="connsiteX0" fmla="*/ 0 w 5635218"/>
              <a:gd name="connsiteY0" fmla="*/ 0 h 646056"/>
              <a:gd name="connsiteX1" fmla="*/ 859834 w 5635218"/>
              <a:gd name="connsiteY1" fmla="*/ 555652 h 646056"/>
              <a:gd name="connsiteX2" fmla="*/ 4748928 w 5635218"/>
              <a:gd name="connsiteY2" fmla="*/ 542422 h 646056"/>
              <a:gd name="connsiteX3" fmla="*/ 5635218 w 5635218"/>
              <a:gd name="connsiteY3" fmla="*/ 39689 h 64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218" h="646056">
                <a:moveTo>
                  <a:pt x="0" y="0"/>
                </a:moveTo>
                <a:cubicBezTo>
                  <a:pt x="34173" y="232624"/>
                  <a:pt x="68346" y="465248"/>
                  <a:pt x="859834" y="555652"/>
                </a:cubicBezTo>
                <a:cubicBezTo>
                  <a:pt x="1651322" y="646056"/>
                  <a:pt x="3953031" y="628416"/>
                  <a:pt x="4748928" y="542422"/>
                </a:cubicBezTo>
                <a:cubicBezTo>
                  <a:pt x="5544825" y="456428"/>
                  <a:pt x="5478684" y="94813"/>
                  <a:pt x="5635218" y="3968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1905000"/>
          </a:xfrm>
        </p:spPr>
        <p:txBody>
          <a:bodyPr/>
          <a:lstStyle/>
          <a:p>
            <a:r>
              <a:rPr lang="en-US" dirty="0" smtClean="0"/>
              <a:t>Distance between Record Head and Playback Head defines the delay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Flow</a:t>
            </a:r>
            <a:endParaRPr lang="en-US" dirty="0"/>
          </a:p>
        </p:txBody>
      </p:sp>
      <p:pic>
        <p:nvPicPr>
          <p:cNvPr id="4" name="Content Placeholder 3" descr="Pages from Udo+Zölzer+DAFX+Digital+Audio+Effects +2nd+Edition++++2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7984161" cy="3304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RE-201 Space Echo</a:t>
            </a:r>
            <a:endParaRPr lang="en-US" dirty="0"/>
          </a:p>
        </p:txBody>
      </p:sp>
      <p:pic>
        <p:nvPicPr>
          <p:cNvPr id="4" name="Picture 3" descr="201SpaceEcho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28750"/>
            <a:ext cx="7493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RE-201 Space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similar principle as the </a:t>
            </a:r>
            <a:r>
              <a:rPr lang="en-US" dirty="0" err="1" smtClean="0"/>
              <a:t>Echoplex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3 playback heads instead of one for multiple echo mixes.</a:t>
            </a:r>
          </a:p>
          <a:p>
            <a:r>
              <a:rPr lang="en-US" dirty="0" smtClean="0"/>
              <a:t>Changes the speed of the tape to vary delay time.</a:t>
            </a:r>
          </a:p>
        </p:txBody>
      </p:sp>
      <p:pic>
        <p:nvPicPr>
          <p:cNvPr id="4" name="NSL001 RE-201 Space Echo self oscillation-16bi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48768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4958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to consider:</a:t>
            </a:r>
          </a:p>
          <a:p>
            <a:pPr lvl="1"/>
            <a:r>
              <a:rPr lang="en-US" dirty="0" smtClean="0"/>
              <a:t>Time delay is not constant due to fluctuating tape speeds.</a:t>
            </a:r>
          </a:p>
          <a:p>
            <a:pPr lvl="1"/>
            <a:r>
              <a:rPr lang="en-US" dirty="0" smtClean="0"/>
              <a:t>Tape is spliced into a loop; this splice slows the tape periodically as it passes through the capstan and pinch wheel.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trajectory is calculated from the velocity function (estimated using the energy in the pinch wheel and capstan as parameters). This is the mean delay.</a:t>
            </a:r>
          </a:p>
          <a:p>
            <a:r>
              <a:rPr lang="en-US" dirty="0" smtClean="0"/>
              <a:t>Two other delays are mixed with the mean delay:</a:t>
            </a:r>
          </a:p>
          <a:p>
            <a:pPr lvl="1"/>
            <a:r>
              <a:rPr lang="en-US" dirty="0" smtClean="0"/>
              <a:t>Quasi-periodic processes representing the observed capstan and pinch wheel harmonics.</a:t>
            </a:r>
          </a:p>
          <a:p>
            <a:pPr lvl="1"/>
            <a:r>
              <a:rPr lang="en-US" dirty="0" smtClean="0"/>
              <a:t>Stochastic low-frequency drift.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sum is then averaged with a running mean filter with filter length equal to time delay.</a:t>
            </a:r>
          </a:p>
          <a:p>
            <a:r>
              <a:rPr lang="en-US" dirty="0" smtClean="0"/>
              <a:t>Lagrange Interpolation is used to create the delay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Virtual Analog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029200" cy="2895600"/>
          </a:xfrm>
        </p:spPr>
        <p:txBody>
          <a:bodyPr/>
          <a:lstStyle/>
          <a:p>
            <a:r>
              <a:rPr lang="en-US" sz="2400" dirty="0" smtClean="0"/>
              <a:t>Nonlinear Resonator</a:t>
            </a:r>
          </a:p>
          <a:p>
            <a:pPr lvl="1"/>
            <a:r>
              <a:rPr lang="en-US" sz="2000" dirty="0" smtClean="0"/>
              <a:t>Harmonic Distortion, Compression at high signal level</a:t>
            </a:r>
          </a:p>
          <a:p>
            <a:pPr lvl="1"/>
            <a:r>
              <a:rPr lang="en-US" sz="2000" dirty="0" smtClean="0"/>
              <a:t>Changing resonant frequency</a:t>
            </a:r>
          </a:p>
          <a:p>
            <a:pPr lvl="1"/>
            <a:r>
              <a:rPr lang="en-US" sz="2000" dirty="0" smtClean="0"/>
              <a:t>Saturating nonlinearity in feedback path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all-pole filter</a:t>
            </a:r>
          </a:p>
          <a:p>
            <a:pPr lvl="1"/>
            <a:r>
              <a:rPr lang="en-US" sz="2000" dirty="0"/>
              <a:t>E-mu EMAX II</a:t>
            </a:r>
            <a:endParaRPr lang="en-US" sz="2000" dirty="0" smtClean="0"/>
          </a:p>
        </p:txBody>
      </p:sp>
      <p:pic>
        <p:nvPicPr>
          <p:cNvPr id="4" name="Picture 3" descr="Screen Shot 2013-03-25 at 10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09800" y="4038600"/>
            <a:ext cx="4786115" cy="1893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05000"/>
            <a:ext cx="3511345" cy="130721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2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4" name="Picture 3" descr="Pages from Udo+Zölzer+DAFX+Digital+Audio+Effects +2nd+Edition++++2011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788976" cy="376548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Trajectories</a:t>
            </a:r>
            <a:endParaRPr lang="en-US" dirty="0"/>
          </a:p>
        </p:txBody>
      </p:sp>
      <p:pic>
        <p:nvPicPr>
          <p:cNvPr id="6" name="Picture 5" descr="Pages from Udo+Zölzer+DAFX+Digital+Audio+Effects +2nd+Edition++++2011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4803843" cy="2182238"/>
          </a:xfrm>
          <a:prstGeom prst="rect">
            <a:avLst/>
          </a:prstGeom>
        </p:spPr>
      </p:pic>
      <p:pic>
        <p:nvPicPr>
          <p:cNvPr id="7" name="Picture 6" descr="Pages from Udo+Zölzer+DAFX+Digital+Audio+Effects +2nd+Edition++++2011-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10000"/>
            <a:ext cx="4928616" cy="23180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Hysteresis on the magnetic tape</a:t>
            </a:r>
          </a:p>
          <a:p>
            <a:r>
              <a:rPr lang="en-US" dirty="0" smtClean="0"/>
              <a:t>Equalization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Line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the effect of an audio signal produced by a phone, especially an older telephone.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 </a:t>
            </a:r>
            <a:r>
              <a:rPr lang="en-US" dirty="0" err="1" smtClean="0"/>
              <a:t>Bandpass</a:t>
            </a:r>
            <a:r>
              <a:rPr lang="en-US" dirty="0" smtClean="0"/>
              <a:t> filter to create a very low bandwidth signal.</a:t>
            </a:r>
          </a:p>
          <a:p>
            <a:pPr lvl="1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Chebyshev</a:t>
            </a:r>
            <a:r>
              <a:rPr lang="en-US" dirty="0" smtClean="0"/>
              <a:t> with cut-off frequencies of 234 and 4300 Hz, stop-band rejection of -40 dB.</a:t>
            </a:r>
          </a:p>
          <a:p>
            <a:r>
              <a:rPr lang="en-US" dirty="0" smtClean="0"/>
              <a:t>Nonlinear filter to simulate carbon microphone nonlinearity</a:t>
            </a:r>
          </a:p>
          <a:p>
            <a:r>
              <a:rPr lang="en-US" dirty="0" smtClean="0"/>
              <a:t>Add noise.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phonefx.m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implement the telephone line filter</a:t>
            </a:r>
          </a:p>
          <a:p>
            <a:r>
              <a:rPr lang="en-US" dirty="0" smtClean="0"/>
              <a:t>Input parameters:</a:t>
            </a:r>
          </a:p>
          <a:p>
            <a:pPr lvl="1"/>
            <a:r>
              <a:rPr lang="en-US" dirty="0" smtClean="0"/>
              <a:t>alpha: controls how great the nonlinear effect is (&gt;=0)</a:t>
            </a:r>
          </a:p>
          <a:p>
            <a:pPr lvl="1"/>
            <a:r>
              <a:rPr lang="en-US" dirty="0" smtClean="0"/>
              <a:t>noise: controls amplitude of white, zero-mean, Gaussian noise (values near 0.01 typically)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: input signal</a:t>
            </a:r>
            <a:endParaRPr lang="en-US" dirty="0"/>
          </a:p>
        </p:txBody>
      </p:sp>
      <p:pic>
        <p:nvPicPr>
          <p:cNvPr id="4" name="ive-been-doin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95800" y="5335588"/>
            <a:ext cx="457200" cy="457200"/>
          </a:xfrm>
          <a:prstGeom prst="rect">
            <a:avLst/>
          </a:prstGeom>
        </p:spPr>
      </p:pic>
      <p:pic>
        <p:nvPicPr>
          <p:cNvPr id="5" name="TelephoneLineEffect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4"/>
          <a:stretch>
            <a:fillRect/>
          </a:stretch>
        </p:blipFill>
        <p:spPr>
          <a:xfrm>
            <a:off x="6172200" y="5335588"/>
            <a:ext cx="45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4953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4953000"/>
            <a:ext cx="8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Electromechanical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elements in conjunction with analog electronics</a:t>
            </a:r>
          </a:p>
          <a:p>
            <a:pPr lvl="1"/>
            <a:r>
              <a:rPr lang="en-US" dirty="0" smtClean="0"/>
              <a:t>Physical modeling of the mechanical component's acoustics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Leslie speaker, tape delays</a:t>
            </a:r>
          </a:p>
          <a:p>
            <a:r>
              <a:rPr lang="en-US" dirty="0" smtClean="0"/>
              <a:t>Electromechanical artificial reverberation</a:t>
            </a:r>
          </a:p>
          <a:p>
            <a:pPr lvl="1"/>
            <a:r>
              <a:rPr lang="en-US" dirty="0" smtClean="0"/>
              <a:t>Plate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Complex response due to spatially distributed acoustic characteristics</a:t>
            </a:r>
          </a:p>
          <a:p>
            <a:pPr lvl="2"/>
            <a:r>
              <a:rPr lang="en-US" dirty="0" smtClean="0"/>
              <a:t>Modes of vibration</a:t>
            </a:r>
          </a:p>
          <a:p>
            <a:pPr lvl="2"/>
            <a:r>
              <a:rPr lang="en-US" dirty="0" smtClean="0"/>
              <a:t>Finite propagation time for acoustic waves</a:t>
            </a:r>
          </a:p>
          <a:p>
            <a:pPr lvl="2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DISTRIBUTED MODELLING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3-D wave equation 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x,y,z,t</a:t>
            </a:r>
            <a:r>
              <a:rPr lang="en-US" dirty="0" smtClean="0"/>
              <a:t>) : acoustic pressure</a:t>
            </a:r>
          </a:p>
          <a:p>
            <a:r>
              <a:rPr lang="en-US" dirty="0" smtClean="0"/>
              <a:t>c : speed of sound (343 m/s@ room temp)</a:t>
            </a:r>
          </a:p>
          <a:p>
            <a:r>
              <a:rPr lang="en-US" dirty="0" smtClean="0">
                <a:sym typeface="Symbol"/>
              </a:rPr>
              <a:t> : </a:t>
            </a:r>
            <a:r>
              <a:rPr lang="en-US" dirty="0" err="1" smtClean="0">
                <a:sym typeface="Symbol"/>
              </a:rPr>
              <a:t>Leplace</a:t>
            </a:r>
            <a:r>
              <a:rPr lang="en-US" dirty="0" smtClean="0">
                <a:sym typeface="Symbol"/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50831"/>
            <a:ext cx="2133600" cy="102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17900" y="1435100"/>
          <a:ext cx="914400" cy="179388"/>
        </p:xfrm>
        <a:graphic>
          <a:graphicData uri="http://schemas.openxmlformats.org/presentationml/2006/ole">
            <p:oleObj spid="_x0000_s33794" name="Equation" r:id="rId4" imgW="3657600" imgH="5689600" progId="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419600" y="4495800"/>
          <a:ext cx="2286000" cy="814812"/>
        </p:xfrm>
        <a:graphic>
          <a:graphicData uri="http://schemas.openxmlformats.org/presentationml/2006/ole">
            <p:oleObj spid="_x0000_s33795" name="Equation" r:id="rId5" imgW="7315200" imgH="2603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16" y="457200"/>
            <a:ext cx="3839169" cy="533219"/>
          </a:xfrm>
        </p:spPr>
        <p:txBody>
          <a:bodyPr/>
          <a:lstStyle/>
          <a:p>
            <a:r>
              <a:rPr lang="en-US" sz="3200" dirty="0" smtClean="0"/>
              <a:t>Nonlinear Resonator</a:t>
            </a:r>
            <a:endParaRPr lang="en-US" sz="3200" dirty="0"/>
          </a:p>
        </p:txBody>
      </p:sp>
      <p:pic>
        <p:nvPicPr>
          <p:cNvPr id="4" name="Picture 3" descr="Screen Shot 2013-03-25 at 10.1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0" y="1219200"/>
            <a:ext cx="5737432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1508879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Resonant Frequency: 1KHz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Bandwidth: 20Hz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Fs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44.1KHz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Peak: -3dB @ 1Khz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Saturation Limit of clipper: 1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For signal at about 40 times saturation limit: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Resonant Frequency: 1.04KHz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Bandwidth: 70Hz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Peak: ~20dB @ 1.04Khz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68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equation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1-D wave equation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 : angular frequency (2/f)</a:t>
            </a:r>
          </a:p>
          <a:p>
            <a:r>
              <a:rPr lang="en-US" dirty="0" smtClean="0">
                <a:sym typeface="Symbol"/>
              </a:rPr>
              <a:t> : </a:t>
            </a:r>
            <a:r>
              <a:rPr lang="en-US" dirty="0" err="1" smtClean="0">
                <a:sym typeface="Symbol"/>
              </a:rPr>
              <a:t>wavenumber</a:t>
            </a:r>
            <a:r>
              <a:rPr lang="en-US" dirty="0" smtClean="0">
                <a:sym typeface="Symbol"/>
              </a:rPr>
              <a:t> vector (2/</a:t>
            </a:r>
            <a:r>
              <a:rPr lang="el-GR" dirty="0" smtClean="0">
                <a:sym typeface="Symbol"/>
              </a:rPr>
              <a:t>λ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099039"/>
            <a:ext cx="1676400" cy="80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2800" y="2397369"/>
          <a:ext cx="3479800" cy="803031"/>
        </p:xfrm>
        <a:graphic>
          <a:graphicData uri="http://schemas.openxmlformats.org/presentationml/2006/ole">
            <p:oleObj spid="_x0000_s39938" name="Equation" r:id="rId4" imgW="7315200" imgH="1600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System’s acoustical behavior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Wave velocity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680" y="4495800"/>
            <a:ext cx="41605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</a:t>
            </a: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733800" y="2133600"/>
          <a:ext cx="1463675" cy="609600"/>
        </p:xfrm>
        <a:graphic>
          <a:graphicData uri="http://schemas.openxmlformats.org/presentationml/2006/ole">
            <p:oleObj spid="_x0000_s40962" name="Equation" r:id="rId4" imgW="7315200" imgH="3403600" progId="">
              <p:embed/>
            </p:oleObj>
          </a:graphicData>
        </a:graphic>
      </p:graphicFrame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957512"/>
            <a:ext cx="196014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3028950"/>
            <a:ext cx="1643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2859" y="2971800"/>
            <a:ext cx="14119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Reverb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Wave propagation</a:t>
            </a:r>
          </a:p>
          <a:p>
            <a:pPr lvl="1"/>
            <a:r>
              <a:rPr lang="en-US" dirty="0" smtClean="0"/>
              <a:t>Non-dispersive (wave speed is same as the speed of sound regardless of frequency)</a:t>
            </a:r>
          </a:p>
          <a:p>
            <a:pPr lvl="1"/>
            <a:r>
              <a:rPr lang="en-US" dirty="0" smtClean="0"/>
              <a:t>Coherent (preserves shape)</a:t>
            </a:r>
          </a:p>
          <a:p>
            <a:r>
              <a:rPr lang="en-US" dirty="0" smtClean="0"/>
              <a:t>Acoustic effect</a:t>
            </a:r>
          </a:p>
          <a:p>
            <a:pPr lvl="1"/>
            <a:r>
              <a:rPr lang="en-US" dirty="0" smtClean="0"/>
              <a:t>Early distinct reflections/echoes (localization cues)</a:t>
            </a:r>
          </a:p>
          <a:p>
            <a:pPr lvl="1"/>
            <a:r>
              <a:rPr lang="en-US" dirty="0" smtClean="0"/>
              <a:t>Increasingly dense late reflections (distinct)</a:t>
            </a:r>
          </a:p>
          <a:p>
            <a:pPr lvl="1"/>
            <a:r>
              <a:rPr lang="en-US" dirty="0" smtClean="0"/>
              <a:t>Reverberant tail (not distinct)</a:t>
            </a:r>
          </a:p>
          <a:p>
            <a:r>
              <a:rPr lang="en-US" dirty="0" smtClean="0"/>
              <a:t>Room geometry controls the acoustic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Solve 3-D wave equation!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N : amount of memory required</a:t>
            </a:r>
          </a:p>
          <a:p>
            <a:pPr lvl="1"/>
            <a:r>
              <a:rPr lang="en-US" dirty="0" smtClean="0"/>
              <a:t>V : volume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Typically for 1000 m</a:t>
            </a:r>
            <a:r>
              <a:rPr lang="en-US" baseline="30000" dirty="0" smtClean="0"/>
              <a:t>3</a:t>
            </a:r>
            <a:r>
              <a:rPr lang="en-US" dirty="0" smtClean="0"/>
              <a:t>, N ~ 2.8E9</a:t>
            </a:r>
          </a:p>
          <a:p>
            <a:r>
              <a:rPr lang="en-US" dirty="0" smtClean="0"/>
              <a:t>Reverb techniques based on perceptual simplifications</a:t>
            </a:r>
          </a:p>
          <a:p>
            <a:pPr lvl="1"/>
            <a:r>
              <a:rPr lang="en-US" dirty="0" smtClean="0"/>
              <a:t>Image source model</a:t>
            </a:r>
          </a:p>
          <a:p>
            <a:pPr lvl="1"/>
            <a:r>
              <a:rPr lang="en-US" dirty="0" smtClean="0"/>
              <a:t>Rely on simplified models of reflection from surfaces</a:t>
            </a:r>
          </a:p>
          <a:p>
            <a:pPr lvl="1"/>
            <a:r>
              <a:rPr lang="en-US" dirty="0" smtClean="0"/>
              <a:t>Feedback delay networks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524000"/>
            <a:ext cx="29860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Reverb :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Reverb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Distinct reflections are notably absent</a:t>
            </a:r>
          </a:p>
          <a:p>
            <a:r>
              <a:rPr lang="en-US" dirty="0" smtClean="0"/>
              <a:t>Smooth noise like response</a:t>
            </a:r>
          </a:p>
          <a:p>
            <a:r>
              <a:rPr lang="en-US" dirty="0" smtClean="0"/>
              <a:t>Physical properties of plate</a:t>
            </a:r>
          </a:p>
          <a:p>
            <a:pPr lvl="1"/>
            <a:r>
              <a:rPr lang="en-US" dirty="0" smtClean="0"/>
              <a:t>Density, </a:t>
            </a:r>
            <a:r>
              <a:rPr lang="el-GR" dirty="0" smtClean="0">
                <a:latin typeface="Calibri"/>
              </a:rPr>
              <a:t>ρ</a:t>
            </a:r>
            <a:endParaRPr lang="en-US" dirty="0" smtClean="0"/>
          </a:p>
          <a:p>
            <a:pPr lvl="1"/>
            <a:r>
              <a:rPr lang="en-US" dirty="0" smtClean="0">
                <a:latin typeface="Calibri"/>
              </a:rPr>
              <a:t>Young’s Modulus, E</a:t>
            </a:r>
          </a:p>
          <a:p>
            <a:pPr lvl="1"/>
            <a:r>
              <a:rPr lang="en-US" dirty="0" smtClean="0">
                <a:latin typeface="Calibri"/>
              </a:rPr>
              <a:t>Poisson’s ratio, </a:t>
            </a:r>
            <a:r>
              <a:rPr lang="el-GR" dirty="0" smtClean="0">
                <a:latin typeface="Calibri"/>
              </a:rPr>
              <a:t>ν</a:t>
            </a:r>
            <a:endParaRPr lang="en-US" dirty="0" smtClean="0">
              <a:latin typeface="Calibri"/>
            </a:endParaRPr>
          </a:p>
          <a:p>
            <a:r>
              <a:rPr lang="en-US" dirty="0" smtClean="0">
                <a:latin typeface="Calibri"/>
              </a:rPr>
              <a:t>Geometrical properties</a:t>
            </a:r>
          </a:p>
          <a:p>
            <a:pPr lvl="1"/>
            <a:r>
              <a:rPr lang="en-US" dirty="0" smtClean="0">
                <a:latin typeface="Calibri"/>
              </a:rPr>
              <a:t>Thickness, H</a:t>
            </a:r>
          </a:p>
          <a:p>
            <a:pPr lvl="1"/>
            <a:r>
              <a:rPr lang="en-US" dirty="0" smtClean="0">
                <a:latin typeface="Calibri"/>
              </a:rPr>
              <a:t>Surface area, A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2222436"/>
            <a:ext cx="3062546" cy="257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Motion :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of motion (thin lossless plate)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Dispersion relation</a:t>
            </a:r>
          </a:p>
          <a:p>
            <a:endParaRPr lang="en-US" dirty="0" smtClean="0"/>
          </a:p>
          <a:p>
            <a:r>
              <a:rPr lang="en-US" dirty="0" smtClean="0"/>
              <a:t>Wave velocity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26991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438400"/>
            <a:ext cx="195159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200400"/>
            <a:ext cx="1357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4038600"/>
            <a:ext cx="3245514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57325" y="5105400"/>
            <a:ext cx="6619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411480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Stiffness parameter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Reverb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Dispersive wave propagation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685800" y="2209800"/>
            <a:ext cx="7772400" cy="3733800"/>
            <a:chOff x="685800" y="2209800"/>
            <a:chExt cx="7772400" cy="3733800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2282469"/>
              <a:ext cx="7772400" cy="3661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848155" y="2209800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Dispersion relation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4600" y="220980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Group velocity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High frequency components travel faster than low frequency components</a:t>
            </a:r>
          </a:p>
          <a:p>
            <a:pPr lvl="1"/>
            <a:r>
              <a:rPr lang="en-US" sz="2400" dirty="0" smtClean="0"/>
              <a:t>Loses coherence as it travels</a:t>
            </a:r>
          </a:p>
          <a:p>
            <a:r>
              <a:rPr lang="en-US" sz="2800" dirty="0" smtClean="0"/>
              <a:t>Roughly constant mode density for plates as compared to room (increases as f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Computation</a:t>
            </a:r>
          </a:p>
          <a:p>
            <a:pPr lvl="1"/>
            <a:r>
              <a:rPr lang="en-US" sz="2400" dirty="0" smtClean="0"/>
              <a:t>K = 0.737, A =2, N ~ 8.29 E4</a:t>
            </a:r>
          </a:p>
          <a:p>
            <a:endParaRPr lang="en-US" dirty="0" smtClean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86200"/>
            <a:ext cx="248871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91832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7543800" cy="215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: Plate Reverb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Distributed modeling technique</a:t>
            </a:r>
          </a:p>
          <a:p>
            <a:r>
              <a:rPr lang="en-US" sz="2800" dirty="0" smtClean="0"/>
              <a:t>Time domain numerical simulation</a:t>
            </a:r>
          </a:p>
          <a:p>
            <a:pPr lvl="1"/>
            <a:r>
              <a:rPr lang="en-US" sz="2400" dirty="0" smtClean="0"/>
              <a:t>Finite difference schemes</a:t>
            </a:r>
          </a:p>
          <a:p>
            <a:pPr lvl="1"/>
            <a:r>
              <a:rPr lang="en-US" sz="2400" dirty="0" smtClean="0"/>
              <a:t>Based on direct solution to the equation of motion</a:t>
            </a:r>
          </a:p>
          <a:p>
            <a:r>
              <a:rPr lang="en-US" sz="2800" dirty="0" smtClean="0"/>
              <a:t>Equation of free vibration</a:t>
            </a:r>
          </a:p>
          <a:p>
            <a:pPr lvl="1"/>
            <a:r>
              <a:rPr lang="en-US" sz="2400" dirty="0" smtClean="0"/>
              <a:t>Lossless thin plate</a:t>
            </a:r>
          </a:p>
          <a:p>
            <a:pPr lvl="1"/>
            <a:r>
              <a:rPr lang="en-US" sz="2400" dirty="0" smtClean="0"/>
              <a:t>Externally driven plate</a:t>
            </a:r>
          </a:p>
          <a:p>
            <a:pPr lvl="1"/>
            <a:r>
              <a:rPr lang="el-GR" sz="2400" dirty="0" smtClean="0">
                <a:latin typeface="Calibri"/>
              </a:rPr>
              <a:t>σ</a:t>
            </a:r>
            <a:r>
              <a:rPr lang="en-US" sz="2400" dirty="0" smtClean="0">
                <a:latin typeface="Calibri"/>
              </a:rPr>
              <a:t> </a:t>
            </a:r>
            <a:r>
              <a:rPr lang="el-GR" sz="2400" dirty="0" smtClean="0">
                <a:latin typeface="Calibri"/>
              </a:rPr>
              <a:t>≥</a:t>
            </a:r>
            <a:r>
              <a:rPr lang="en-US" sz="2400" dirty="0" smtClean="0">
                <a:latin typeface="Calibri"/>
              </a:rPr>
              <a:t> 0 : loss parameter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267325"/>
            <a:ext cx="6016901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sz="2000" dirty="0" smtClean="0"/>
              <a:t>3 channel </a:t>
            </a:r>
            <a:r>
              <a:rPr lang="en-US" sz="2000" dirty="0" err="1" smtClean="0"/>
              <a:t>eq</a:t>
            </a:r>
            <a:r>
              <a:rPr lang="en-US" sz="2000" dirty="0" smtClean="0"/>
              <a:t> in amps</a:t>
            </a:r>
          </a:p>
          <a:p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order transfer function: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C1,C2,C3 =&gt; Capacitor Values;       R1,R2,R3 =&gt; Resistor Values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Calculate Analog Transfer Function Coefficients using RC values</a:t>
            </a:r>
          </a:p>
          <a:p>
            <a:r>
              <a:rPr lang="en-US" sz="2000" dirty="0" smtClean="0"/>
              <a:t>Calculate Digital Transfer Coefficients using bilinear </a:t>
            </a:r>
            <a:r>
              <a:rPr lang="en-US" sz="2000" dirty="0" err="1" smtClean="0"/>
              <a:t>transofrmation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Problem: Models only basic circuit parameters (RC values).</a:t>
            </a:r>
          </a:p>
          <a:p>
            <a:pPr lvl="1"/>
            <a:r>
              <a:rPr lang="en-US" sz="1600" dirty="0" smtClean="0"/>
              <a:t>Ex: No modeling of type of capacitors/resistors used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652416" y="457200"/>
            <a:ext cx="3839169" cy="53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Tone Stack</a:t>
            </a:r>
            <a:endParaRPr lang="en-US" sz="3200" dirty="0"/>
          </a:p>
        </p:txBody>
      </p:sp>
      <p:pic>
        <p:nvPicPr>
          <p:cNvPr id="5" name="Picture 4" descr="Screen Shot 2013-03-26 at 1.3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87216" y="1981200"/>
            <a:ext cx="4692318" cy="81578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33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 :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f(t) : force signal in N (known)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: location of application</a:t>
            </a:r>
            <a:endParaRPr lang="en-US" baseline="-25000" dirty="0" smtClean="0"/>
          </a:p>
          <a:p>
            <a:r>
              <a:rPr lang="el-GR" dirty="0" smtClean="0"/>
              <a:t>δ</a:t>
            </a:r>
            <a:r>
              <a:rPr lang="en-US" dirty="0" smtClean="0"/>
              <a:t> : Dirac delta function</a:t>
            </a:r>
          </a:p>
          <a:p>
            <a:r>
              <a:rPr lang="en-US" dirty="0" smtClean="0"/>
              <a:t>Numerical parameters selection</a:t>
            </a:r>
          </a:p>
          <a:p>
            <a:pPr lvl="1"/>
            <a:r>
              <a:rPr lang="en-US" dirty="0" smtClean="0"/>
              <a:t>Sampling rate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) , time step, T = 1/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endParaRPr lang="en-US" baseline="-25000" dirty="0" smtClean="0"/>
          </a:p>
          <a:p>
            <a:pPr lvl="1"/>
            <a:r>
              <a:rPr lang="en-US" dirty="0" smtClean="0"/>
              <a:t>Spatial grid to numerically solve PDE</a:t>
            </a:r>
          </a:p>
          <a:p>
            <a:pPr lvl="2"/>
            <a:r>
              <a:rPr lang="en-US" dirty="0" smtClean="0"/>
              <a:t>Rectangular grid, x </a:t>
            </a:r>
            <a:r>
              <a:rPr lang="el-GR" dirty="0" smtClean="0">
                <a:latin typeface="Calibri"/>
              </a:rPr>
              <a:t>ε</a:t>
            </a:r>
            <a:r>
              <a:rPr lang="en-US" dirty="0" smtClean="0">
                <a:latin typeface="Calibri"/>
              </a:rPr>
              <a:t> [0,L</a:t>
            </a:r>
            <a:r>
              <a:rPr lang="en-US" baseline="-25000" dirty="0" smtClean="0">
                <a:latin typeface="Calibri"/>
              </a:rPr>
              <a:t>x</a:t>
            </a:r>
            <a:r>
              <a:rPr lang="en-US" dirty="0" smtClean="0">
                <a:latin typeface="Calibri"/>
              </a:rPr>
              <a:t>], </a:t>
            </a:r>
            <a:r>
              <a:rPr lang="en-US" dirty="0" smtClean="0"/>
              <a:t>y </a:t>
            </a:r>
            <a:r>
              <a:rPr lang="el-GR" dirty="0" smtClean="0">
                <a:latin typeface="Calibri"/>
              </a:rPr>
              <a:t>ε</a:t>
            </a:r>
            <a:r>
              <a:rPr lang="en-US" dirty="0" smtClean="0">
                <a:latin typeface="Calibri"/>
              </a:rPr>
              <a:t> [0,L</a:t>
            </a:r>
            <a:r>
              <a:rPr lang="en-US" baseline="-25000" dirty="0" smtClean="0">
                <a:latin typeface="Calibri"/>
              </a:rPr>
              <a:t>y</a:t>
            </a:r>
            <a:r>
              <a:rPr lang="en-US" dirty="0" smtClean="0">
                <a:latin typeface="Calibri"/>
              </a:rPr>
              <a:t>], spacing X</a:t>
            </a:r>
            <a:endParaRPr lang="en-US" dirty="0" smtClean="0"/>
          </a:p>
          <a:p>
            <a:pPr lvl="2"/>
            <a:r>
              <a:rPr lang="en-US" dirty="0" smtClean="0"/>
              <a:t>Irregular grids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016901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: Plate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991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644652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1235" y="4143375"/>
            <a:ext cx="632116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324475"/>
            <a:ext cx="6096929" cy="771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u</a:t>
            </a:r>
            <a:r>
              <a:rPr lang="en-US" sz="2800" baseline="-25000" dirty="0" err="1" smtClean="0"/>
              <a:t>l,m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: approximate solution, u(</a:t>
            </a:r>
            <a:r>
              <a:rPr lang="en-US" sz="2800" dirty="0" err="1" smtClean="0"/>
              <a:t>x,y,t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 = </a:t>
            </a:r>
            <a:r>
              <a:rPr lang="en-US" sz="2400" dirty="0" err="1" smtClean="0"/>
              <a:t>nT</a:t>
            </a:r>
            <a:r>
              <a:rPr lang="en-US" sz="2400" dirty="0" smtClean="0"/>
              <a:t>, x = </a:t>
            </a:r>
            <a:r>
              <a:rPr lang="en-US" sz="2400" dirty="0" err="1" smtClean="0"/>
              <a:t>lX</a:t>
            </a:r>
            <a:r>
              <a:rPr lang="en-US" sz="2400" dirty="0" smtClean="0"/>
              <a:t>, y = </a:t>
            </a:r>
            <a:r>
              <a:rPr lang="en-US" sz="2400" dirty="0" err="1" smtClean="0"/>
              <a:t>mX</a:t>
            </a:r>
            <a:endParaRPr lang="en-US" sz="2400" dirty="0" smtClean="0"/>
          </a:p>
          <a:p>
            <a:pPr lvl="1"/>
            <a:r>
              <a:rPr lang="en-US" sz="2400" dirty="0" smtClean="0"/>
              <a:t>Appropriate boundary conditions</a:t>
            </a:r>
          </a:p>
          <a:p>
            <a:pPr lvl="1"/>
            <a:r>
              <a:rPr lang="en-US" sz="2400" dirty="0" smtClean="0"/>
              <a:t>Explicitly operates over three time steps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23" y="1295400"/>
            <a:ext cx="790937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Algorithm : Plate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381000" y="3448050"/>
            <a:ext cx="8538347" cy="2647950"/>
            <a:chOff x="381000" y="3448050"/>
            <a:chExt cx="8538347" cy="2647950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3448050"/>
              <a:ext cx="8538347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371600" y="3505200"/>
              <a:ext cx="5334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57800" y="5334000"/>
              <a:ext cx="1295400" cy="4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5715000"/>
              <a:ext cx="94748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257800" y="5334000"/>
              <a:ext cx="1371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dirty="0" smtClean="0"/>
              <a:t>Vector – matrix form</a:t>
            </a:r>
          </a:p>
          <a:p>
            <a:pPr lvl="1"/>
            <a:r>
              <a:rPr lang="en-US" dirty="0" smtClean="0"/>
              <a:t>u</a:t>
            </a:r>
            <a:r>
              <a:rPr lang="en-US" baseline="30000" dirty="0" smtClean="0"/>
              <a:t>n </a:t>
            </a:r>
            <a:r>
              <a:rPr lang="en-US" dirty="0" smtClean="0"/>
              <a:t>: column vector “stacked” over the grid</a:t>
            </a:r>
          </a:p>
          <a:p>
            <a:pPr lvl="1"/>
            <a:r>
              <a:rPr lang="en-US" dirty="0" smtClean="0"/>
              <a:t>B, C : matrices consolidating effect of loss and spatial difference</a:t>
            </a:r>
          </a:p>
          <a:p>
            <a:pPr lvl="1"/>
            <a:r>
              <a:rPr lang="en-US" dirty="0" smtClean="0"/>
              <a:t>r : column vector choosing input location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23" y="1295400"/>
            <a:ext cx="790937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Algorithm : Plate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5200"/>
            <a:ext cx="3724276" cy="51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utreverb2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2209800" y="1066800"/>
            <a:ext cx="533400" cy="533400"/>
          </a:xfrm>
          <a:prstGeom prst="rect">
            <a:avLst/>
          </a:prstGeom>
        </p:spPr>
      </p:pic>
      <p:pic>
        <p:nvPicPr>
          <p:cNvPr id="6" name="outreverb11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3886200" y="1066800"/>
            <a:ext cx="533400" cy="533400"/>
          </a:xfrm>
          <a:prstGeom prst="rect">
            <a:avLst/>
          </a:prstGeom>
        </p:spPr>
      </p:pic>
      <p:pic>
        <p:nvPicPr>
          <p:cNvPr id="7" name="outreverb13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5"/>
          <a:stretch>
            <a:fillRect/>
          </a:stretch>
        </p:blipFill>
        <p:spPr>
          <a:xfrm>
            <a:off x="6248400" y="1066800"/>
            <a:ext cx="533400" cy="53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609600"/>
            <a:ext cx="13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Reverb 2x1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609600"/>
            <a:ext cx="13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Reverb 1x1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609600"/>
            <a:ext cx="275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Reverb 1x1, Rho=10,000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r="47027"/>
          <a:stretch>
            <a:fillRect/>
          </a:stretch>
        </p:blipFill>
        <p:spPr bwMode="auto">
          <a:xfrm>
            <a:off x="5257800" y="1066800"/>
            <a:ext cx="3733800" cy="255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Helical spring under low tension</a:t>
            </a:r>
          </a:p>
          <a:p>
            <a:pPr lvl="1"/>
            <a:r>
              <a:rPr lang="en-US" sz="2400" dirty="0" smtClean="0"/>
              <a:t>Driven through an EM coupling</a:t>
            </a:r>
          </a:p>
          <a:p>
            <a:pPr lvl="1"/>
            <a:r>
              <a:rPr lang="en-US" sz="2400" dirty="0" smtClean="0"/>
              <a:t>Readout via a pickup</a:t>
            </a:r>
          </a:p>
          <a:p>
            <a:r>
              <a:rPr lang="en-US" sz="2800" dirty="0" smtClean="0"/>
              <a:t>Coupling of transverse, longitudinal motion</a:t>
            </a:r>
          </a:p>
          <a:p>
            <a:pPr lvl="1"/>
            <a:r>
              <a:rPr lang="en-US" sz="2400" dirty="0" smtClean="0"/>
              <a:t>Coherent wave propagation (leading to echoes)</a:t>
            </a:r>
          </a:p>
          <a:p>
            <a:pPr lvl="1"/>
            <a:r>
              <a:rPr lang="en-US" sz="2400" dirty="0" smtClean="0"/>
              <a:t>Highly dispersive propagation (resembling room and plate reverb)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Reverb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864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“Hump” in the low </a:t>
            </a:r>
            <a:r>
              <a:rPr lang="en-US" sz="2800" dirty="0" err="1" smtClean="0"/>
              <a:t>wavenumber</a:t>
            </a:r>
            <a:r>
              <a:rPr lang="en-US" sz="2800" dirty="0" smtClean="0"/>
              <a:t> range</a:t>
            </a:r>
          </a:p>
          <a:p>
            <a:pPr lvl="1"/>
            <a:r>
              <a:rPr lang="en-US" sz="2600" dirty="0" smtClean="0"/>
              <a:t>Cutoff (2 - 5 kHz)</a:t>
            </a:r>
          </a:p>
          <a:p>
            <a:r>
              <a:rPr lang="en-US" sz="2800" dirty="0" smtClean="0"/>
              <a:t>Low dispersion and strong echoes at low </a:t>
            </a:r>
            <a:r>
              <a:rPr lang="en-US" sz="2800" dirty="0" err="1" smtClean="0"/>
              <a:t>wavenumbers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 err="1" smtClean="0"/>
              <a:t>wavenumber</a:t>
            </a:r>
            <a:r>
              <a:rPr lang="en-US" sz="2800" dirty="0" smtClean="0"/>
              <a:t>  nears cutoff, group velocity decreases and frequency components of echoes are distorted increasingly (slowed)</a:t>
            </a:r>
          </a:p>
          <a:p>
            <a:r>
              <a:rPr lang="en-US" sz="2800" dirty="0" smtClean="0"/>
              <a:t>Above cutoff, faster group velocity leads to distorted echoes recurring at a higher rate (similar to transverse motion for a straight bar)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973"/>
          <a:stretch>
            <a:fillRect/>
          </a:stretch>
        </p:blipFill>
        <p:spPr bwMode="auto">
          <a:xfrm>
            <a:off x="5829300" y="2209800"/>
            <a:ext cx="3314700" cy="255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667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788" y="304800"/>
            <a:ext cx="2884425" cy="709714"/>
          </a:xfrm>
        </p:spPr>
        <p:txBody>
          <a:bodyPr/>
          <a:lstStyle/>
          <a:p>
            <a:r>
              <a:rPr lang="en-US" sz="3200" dirty="0" smtClean="0"/>
              <a:t>Cry Baby </a:t>
            </a:r>
            <a:r>
              <a:rPr lang="en-US" sz="3200" dirty="0" err="1" smtClean="0"/>
              <a:t>Wah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sz="2000" dirty="0" err="1" smtClean="0"/>
              <a:t>Wah</a:t>
            </a:r>
            <a:r>
              <a:rPr lang="en-US" sz="2000" dirty="0" smtClean="0"/>
              <a:t>: Sweep single resonant frequency through the spectrum, typically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Transfer Function (s-plane):</a:t>
            </a: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					g: gain</a:t>
            </a:r>
          </a:p>
          <a:p>
            <a:pPr marL="0" indent="0">
              <a:buNone/>
            </a:pPr>
            <a:r>
              <a:rPr lang="en-US" sz="1600" dirty="0" smtClean="0"/>
              <a:t>					</a:t>
            </a:r>
            <a:r>
              <a:rPr lang="en-US" sz="1600" dirty="0" err="1" smtClean="0"/>
              <a:t>ω</a:t>
            </a:r>
            <a:r>
              <a:rPr lang="en-US" sz="1600" baseline="-25000" dirty="0" err="1" smtClean="0"/>
              <a:t>r</a:t>
            </a:r>
            <a:r>
              <a:rPr lang="en-US" sz="1600" dirty="0" smtClean="0"/>
              <a:t>: pole resonance frequency</a:t>
            </a:r>
          </a:p>
          <a:p>
            <a:pPr marL="0" indent="0">
              <a:buNone/>
            </a:pPr>
            <a:r>
              <a:rPr lang="en-US" sz="1600" dirty="0" smtClean="0"/>
              <a:t>					</a:t>
            </a:r>
            <a:r>
              <a:rPr lang="en-US" sz="1600" dirty="0" err="1" smtClean="0"/>
              <a:t>ξ</a:t>
            </a:r>
            <a:r>
              <a:rPr lang="en-US" sz="1600" dirty="0" smtClean="0"/>
              <a:t>: zero @ ~DC, ∞</a:t>
            </a: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Q, </a:t>
            </a:r>
            <a:r>
              <a:rPr lang="en-US" sz="1600" dirty="0" err="1" smtClean="0"/>
              <a:t>ω</a:t>
            </a:r>
            <a:r>
              <a:rPr lang="en-US" sz="1600" baseline="-25000" dirty="0" err="1" smtClean="0"/>
              <a:t>r</a:t>
            </a:r>
            <a:r>
              <a:rPr lang="en-US" sz="1600" baseline="-25000" dirty="0" smtClean="0"/>
              <a:t>, </a:t>
            </a:r>
            <a:r>
              <a:rPr lang="en-US" sz="1600" dirty="0" smtClean="0"/>
              <a:t>g: vary with pedal position, </a:t>
            </a:r>
            <a:r>
              <a:rPr lang="en-US" sz="1600" dirty="0" err="1" smtClean="0"/>
              <a:t>θ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Algorithm: Higher amplitude at </a:t>
            </a:r>
            <a:r>
              <a:rPr lang="en-US" sz="2000" dirty="0"/>
              <a:t>l</a:t>
            </a:r>
            <a:r>
              <a:rPr lang="en-US" sz="2000" dirty="0" smtClean="0"/>
              <a:t>ower frequency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  Better modeling with adaptive ‘g’; preserves ‘loudness’</a:t>
            </a:r>
          </a:p>
        </p:txBody>
      </p:sp>
      <p:pic>
        <p:nvPicPr>
          <p:cNvPr id="4" name="Picture 3" descr="Screen Shot 2013-03-26 at 12.0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47800" y="3640215"/>
            <a:ext cx="3005411" cy="93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731530"/>
            <a:ext cx="2538329" cy="154507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7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000" dirty="0" smtClean="0"/>
              <a:t>Algorithm:</a:t>
            </a:r>
          </a:p>
          <a:p>
            <a:pPr lvl="1"/>
            <a:r>
              <a:rPr lang="en-US" sz="1800" dirty="0" smtClean="0"/>
              <a:t>Higher amplitude at lower frequencies</a:t>
            </a:r>
          </a:p>
          <a:p>
            <a:pPr lvl="1"/>
            <a:r>
              <a:rPr lang="en-US" sz="1800" dirty="0" smtClean="0"/>
              <a:t>Better modeling with adaptive ‘g’; ‘preserves loudness’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29788" y="304800"/>
            <a:ext cx="2884425" cy="709714"/>
          </a:xfrm>
        </p:spPr>
        <p:txBody>
          <a:bodyPr/>
          <a:lstStyle/>
          <a:p>
            <a:r>
              <a:rPr lang="en-US" sz="3200" dirty="0" smtClean="0"/>
              <a:t>Cry Baby </a:t>
            </a:r>
            <a:r>
              <a:rPr lang="en-US" sz="3200" dirty="0" err="1" smtClean="0"/>
              <a:t>Wah</a:t>
            </a:r>
            <a:endParaRPr lang="en-US" sz="3200" dirty="0"/>
          </a:p>
        </p:txBody>
      </p:sp>
      <p:pic>
        <p:nvPicPr>
          <p:cNvPr id="5" name="Picture 4" descr="Screen Shot 2013-03-26 at 12.1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8200" y="2439084"/>
            <a:ext cx="5161550" cy="2141345"/>
          </a:xfrm>
          <a:prstGeom prst="rect">
            <a:avLst/>
          </a:prstGeom>
        </p:spPr>
      </p:pic>
      <p:pic>
        <p:nvPicPr>
          <p:cNvPr id="6" name="Picture 5" descr="Screen Shot 2013-03-26 at 12.11.2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4403" r="9934"/>
          <a:stretch/>
        </p:blipFill>
        <p:spPr>
          <a:xfrm>
            <a:off x="5953028" y="2438400"/>
            <a:ext cx="2355273" cy="212770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62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000" dirty="0" smtClean="0"/>
              <a:t>Sweeping “notches” across spectrum</a:t>
            </a:r>
          </a:p>
          <a:p>
            <a:r>
              <a:rPr lang="en-US" sz="2000" dirty="0" smtClean="0"/>
              <a:t>Notch created by summing input signal with variably phase-shifted version of input. </a:t>
            </a:r>
          </a:p>
          <a:p>
            <a:r>
              <a:rPr lang="en-US" sz="2000" dirty="0" smtClean="0"/>
              <a:t>Phase-shifting: 4 cascaded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/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all-pass filters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Each analog all-pass:                                   Bilinear Transformation: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29788" y="304800"/>
            <a:ext cx="2884425" cy="709714"/>
          </a:xfrm>
        </p:spPr>
        <p:txBody>
          <a:bodyPr/>
          <a:lstStyle/>
          <a:p>
            <a:r>
              <a:rPr lang="en-US" sz="3200" dirty="0" err="1" smtClean="0"/>
              <a:t>Phaser</a:t>
            </a:r>
            <a:endParaRPr lang="en-US" sz="3200" dirty="0"/>
          </a:p>
        </p:txBody>
      </p:sp>
      <p:pic>
        <p:nvPicPr>
          <p:cNvPr id="5" name="Picture 4" descr="Screen Shot 2013-03-26 at 12.4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52600" y="2895600"/>
            <a:ext cx="5677705" cy="1167810"/>
          </a:xfrm>
          <a:prstGeom prst="rect">
            <a:avLst/>
          </a:prstGeom>
        </p:spPr>
      </p:pic>
      <p:pic>
        <p:nvPicPr>
          <p:cNvPr id="2" name="Picture 1" descr="Screen Shot 2013-03-26 at 8.2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62000" y="4648200"/>
            <a:ext cx="2400300" cy="800100"/>
          </a:xfrm>
          <a:prstGeom prst="rect">
            <a:avLst/>
          </a:prstGeom>
        </p:spPr>
      </p:pic>
      <p:pic>
        <p:nvPicPr>
          <p:cNvPr id="6" name="Picture 5" descr="Screen Shot 2013-03-26 at 8.29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791200" y="4648200"/>
            <a:ext cx="1778000" cy="7366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8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Circuit-based Valve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Digital emulation of valve/vacuum tube amplifiers</a:t>
            </a:r>
          </a:p>
          <a:p>
            <a:pPr lvl="1"/>
            <a:r>
              <a:rPr lang="en-US" sz="1600" dirty="0"/>
              <a:t>Static Wave-shapers</a:t>
            </a:r>
          </a:p>
          <a:p>
            <a:pPr lvl="1"/>
            <a:r>
              <a:rPr lang="en-US" sz="1600" dirty="0"/>
              <a:t>Custom Nonlinear Filters</a:t>
            </a:r>
          </a:p>
          <a:p>
            <a:pPr lvl="1"/>
            <a:r>
              <a:rPr lang="en-US" sz="1600" dirty="0"/>
              <a:t>Circuit </a:t>
            </a:r>
            <a:r>
              <a:rPr lang="en-US" sz="1600" dirty="0" smtClean="0"/>
              <a:t>Simulation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Dynamic Nonlinearities and Impedance Coupling</a:t>
            </a:r>
          </a:p>
          <a:p>
            <a:pPr lvl="1"/>
            <a:r>
              <a:rPr lang="en-US" sz="1600" dirty="0" smtClean="0"/>
              <a:t>Valve component: </a:t>
            </a:r>
            <a:r>
              <a:rPr lang="en-US" sz="1600" dirty="0" err="1" smtClean="0"/>
              <a:t>memoryless</a:t>
            </a:r>
            <a:r>
              <a:rPr lang="en-US" sz="1600" dirty="0" smtClean="0"/>
              <a:t> device, static nonlinear function</a:t>
            </a:r>
          </a:p>
          <a:p>
            <a:pPr lvl="1"/>
            <a:r>
              <a:rPr lang="en-US" sz="1600" dirty="0" smtClean="0"/>
              <a:t>Reactive components: dynamic nonlinearities</a:t>
            </a:r>
          </a:p>
          <a:p>
            <a:pPr lvl="1"/>
            <a:r>
              <a:rPr lang="en-US" sz="1600" dirty="0" smtClean="0"/>
              <a:t>Shape of nonlinearity: dependent on input signal and state of circuit</a:t>
            </a:r>
          </a:p>
          <a:p>
            <a:pPr lvl="1"/>
            <a:r>
              <a:rPr lang="en-US" sz="1600" dirty="0" smtClean="0"/>
              <a:t>2-directional impedance coupling: additional signal dependent bias when connected to reactive load (loudspeaker) – ‘loading’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igital/virtual model using </a:t>
            </a:r>
            <a:r>
              <a:rPr lang="en-US" sz="1600" dirty="0" err="1" smtClean="0"/>
              <a:t>uni</a:t>
            </a:r>
            <a:r>
              <a:rPr lang="en-US" sz="1600" dirty="0" smtClean="0"/>
              <a:t>-directional path: only linear filtering</a:t>
            </a:r>
          </a:p>
          <a:p>
            <a:pPr lvl="1"/>
            <a:r>
              <a:rPr lang="en-US" sz="1600" dirty="0" err="1" smtClean="0"/>
              <a:t>Kirchoff’s</a:t>
            </a:r>
            <a:r>
              <a:rPr lang="en-US" sz="1600" dirty="0" smtClean="0"/>
              <a:t> laws and energy conservation used to obtain difference equation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2264"/>
            <a:ext cx="2962322" cy="190773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0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17043</TotalTime>
  <Words>1736</Words>
  <Application>Microsoft Office PowerPoint</Application>
  <PresentationFormat>On-screen Show (4:3)</PresentationFormat>
  <Paragraphs>324</Paragraphs>
  <Slides>57</Slides>
  <Notes>0</Notes>
  <HiddenSlides>0</HiddenSlides>
  <MMClips>8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Virtual Analog Effects   Leedy, Ben Jain, Nishant Pingali, Govinda  March 26th 2013</vt:lpstr>
      <vt:lpstr>Introduction / Contents</vt:lpstr>
      <vt:lpstr>Virtual Analog Filters</vt:lpstr>
      <vt:lpstr>Nonlinear Resonator</vt:lpstr>
      <vt:lpstr>Slide 5</vt:lpstr>
      <vt:lpstr>Cry Baby Wah</vt:lpstr>
      <vt:lpstr>Cry Baby Wah</vt:lpstr>
      <vt:lpstr>Phaser</vt:lpstr>
      <vt:lpstr>Circuit-based Valve Emulation</vt:lpstr>
      <vt:lpstr>Wave Digital Filters</vt:lpstr>
      <vt:lpstr>Wave Digital Filters</vt:lpstr>
      <vt:lpstr>Wave Digital Filters</vt:lpstr>
      <vt:lpstr>Wave Digital Filters</vt:lpstr>
      <vt:lpstr>Wave Digital Filters</vt:lpstr>
      <vt:lpstr>Diode Circuit Model</vt:lpstr>
      <vt:lpstr>Circuit</vt:lpstr>
      <vt:lpstr>WDF Classes</vt:lpstr>
      <vt:lpstr>WDFDiodeExample.m</vt:lpstr>
      <vt:lpstr>Result</vt:lpstr>
      <vt:lpstr>Slide 20</vt:lpstr>
      <vt:lpstr>Tape-Based Echo Simulation</vt:lpstr>
      <vt:lpstr>Echoplex EP-4</vt:lpstr>
      <vt:lpstr>Echoplex EP-4</vt:lpstr>
      <vt:lpstr>Signal Flow</vt:lpstr>
      <vt:lpstr>RE-201 Space Echo</vt:lpstr>
      <vt:lpstr>RE-201 Space Echo</vt:lpstr>
      <vt:lpstr>Modeling</vt:lpstr>
      <vt:lpstr>Algorithm</vt:lpstr>
      <vt:lpstr>Algorithm</vt:lpstr>
      <vt:lpstr>Signal Model</vt:lpstr>
      <vt:lpstr>Delay Trajectories</vt:lpstr>
      <vt:lpstr>Other Factors</vt:lpstr>
      <vt:lpstr>Slide 33</vt:lpstr>
      <vt:lpstr>Telephone Line Effect</vt:lpstr>
      <vt:lpstr>Algorithm</vt:lpstr>
      <vt:lpstr>phonefx.m</vt:lpstr>
      <vt:lpstr>Slide 37</vt:lpstr>
      <vt:lpstr>Electromechanical Effects</vt:lpstr>
      <vt:lpstr>Wave Equation</vt:lpstr>
      <vt:lpstr>Wave equation solution</vt:lpstr>
      <vt:lpstr>Dispersion Relation</vt:lpstr>
      <vt:lpstr>Room Reverb</vt:lpstr>
      <vt:lpstr>Room Reverb : Computation</vt:lpstr>
      <vt:lpstr>Plate Reverb</vt:lpstr>
      <vt:lpstr>Equation of Motion : Plate</vt:lpstr>
      <vt:lpstr>Plate Reverb</vt:lpstr>
      <vt:lpstr>Plate Displacement</vt:lpstr>
      <vt:lpstr>Slide 48</vt:lpstr>
      <vt:lpstr>Case Study : Plate Reverb</vt:lpstr>
      <vt:lpstr>Numerical Example : Plate</vt:lpstr>
      <vt:lpstr>Algorithm : Plate</vt:lpstr>
      <vt:lpstr>Slide 52</vt:lpstr>
      <vt:lpstr>Slide 53</vt:lpstr>
      <vt:lpstr>Slide 54</vt:lpstr>
      <vt:lpstr>Spring Reverb</vt:lpstr>
      <vt:lpstr>Spring Reverb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Tech – Pratt &amp; Whitney</dc:title>
  <dc:creator>Comblab</dc:creator>
  <cp:lastModifiedBy>Ben Leedy</cp:lastModifiedBy>
  <cp:revision>386</cp:revision>
  <dcterms:created xsi:type="dcterms:W3CDTF">2013-03-26T13:56:38Z</dcterms:created>
  <dcterms:modified xsi:type="dcterms:W3CDTF">2013-03-26T14:07:23Z</dcterms:modified>
</cp:coreProperties>
</file>