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9" autoAdjust="0"/>
  </p:normalViewPr>
  <p:slideViewPr>
    <p:cSldViewPr snapToGrid="0" snapToObjects="1">
      <p:cViewPr varScale="1">
        <p:scale>
          <a:sx n="84" d="100"/>
          <a:sy n="84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D7071-E643-7744-A709-DA84B6D357B5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15103-C5DA-E344-AC2A-5F25367FE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10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78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528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52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filter a sound with a bank of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bandpass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filters and calculate the RMS value for each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bandpass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signal, we can obtain an estimation of the spectral envelope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27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filter bank can be defined on a linear scale, in which case every filter of the filter bank can be equivalent in terms of bandwidth. It can also be defined on a logarithmic scale. 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more channels there are, the more frequency points of the spectral envelope are estimated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55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55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all-pole filter represents the spectral envelope of the sound.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estimates an all-pole filter that matches the spectral content of a sound. When the order of this filter is low, only the formants are taken, hence the spectral envelope.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55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the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order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prediction coefficients. </a:t>
            </a:r>
            <a:endParaRPr lang="en-US" altLang="zh-CN" dirty="0" smtClean="0"/>
          </a:p>
          <a:p>
            <a:r>
              <a:rPr kumimoji="1" lang="en-US" altLang="zh-CN" dirty="0" smtClean="0"/>
              <a:t>The difference signal e(n) is called prediction error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55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55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 method -----stable      minimizes the energy of the prediction error e(n) 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covariance method -----unstable filter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Burg algorithm -----stable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partial derivatives of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respect to the filter coefficients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1, . . . , p) to zero 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55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cepstrum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allows the estimation of a spectral envelope starting from the FFT values X(k) of a windowed frame x(n).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too small values of the cut-off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quefrency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envelope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becomes too smooth, whereas for too high values, the envelope follows the spectrum too much, showing anti-resonances between spectral peaks.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5103-C5DA-E344-AC2A-5F25367FE6A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52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F807B9C-CB63-BD4B-A146-DF7B2DAAE68C}" type="datetimeFigureOut">
              <a:rPr kumimoji="1" lang="zh-CN" altLang="en-US" smtClean="0"/>
              <a:t>4/15/13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4153F5-BDB3-2A42-993E-5637D33AB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Source-filter processing</a:t>
            </a:r>
            <a:br>
              <a:rPr lang="en-US" altLang="zh-CN" b="1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Source-filter processing</a:t>
            </a:r>
            <a:br>
              <a:rPr lang="en-US" altLang="zh-CN" b="1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Source-filter processing</a:t>
            </a:r>
            <a:br>
              <a:rPr lang="en-US" altLang="zh-CN" b="1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Source-filter processing</a:t>
            </a:r>
            <a:br>
              <a:rPr lang="en-US" altLang="zh-CN" b="1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Source-filter processing</a:t>
            </a:r>
            <a:br>
              <a:rPr lang="en-US" altLang="zh-CN" b="1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Source-filter processing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Shuo  &amp; </a:t>
            </a:r>
            <a:r>
              <a:rPr kumimoji="1" lang="en-US" altLang="zh-CN" dirty="0" err="1" smtClean="0"/>
              <a:t>Ziwen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6205" y="2372648"/>
            <a:ext cx="818983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Adobe Caslon Pro"/>
                <a:cs typeface="Adobe Caslon Pro"/>
              </a:rPr>
              <a:t>1 Introduction</a:t>
            </a:r>
          </a:p>
          <a:p>
            <a:r>
              <a:rPr kumimoji="1" lang="en-US" altLang="zh-CN" sz="2800" dirty="0" smtClean="0">
                <a:latin typeface="Adobe Caslon Pro"/>
                <a:cs typeface="Adobe Caslon Pro"/>
              </a:rPr>
              <a:t> </a:t>
            </a:r>
          </a:p>
          <a:p>
            <a:r>
              <a:rPr kumimoji="1" lang="en-US" altLang="zh-CN" sz="2800" dirty="0" smtClean="0">
                <a:latin typeface="Adobe Caslon Pro"/>
                <a:cs typeface="Adobe Caslon Pro"/>
              </a:rPr>
              <a:t>2 Source-filter separation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2800" dirty="0" smtClean="0">
                <a:latin typeface="Adobe Caslon Pro"/>
                <a:cs typeface="Adobe Caslon Pro"/>
              </a:rPr>
              <a:t>Channel </a:t>
            </a:r>
            <a:r>
              <a:rPr kumimoji="1" lang="en-US" altLang="zh-CN" sz="2800" dirty="0" err="1" smtClean="0">
                <a:latin typeface="Adobe Caslon Pro"/>
                <a:cs typeface="Adobe Caslon Pro"/>
              </a:rPr>
              <a:t>Vocoder</a:t>
            </a:r>
            <a:endParaRPr kumimoji="1" lang="en-US" altLang="zh-CN" sz="2800" dirty="0">
              <a:latin typeface="Adobe Caslon Pro"/>
              <a:cs typeface="Adobe Caslon Pro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2800" dirty="0" smtClean="0">
                <a:latin typeface="Adobe Caslon Pro"/>
                <a:cs typeface="Adobe Caslon Pro"/>
              </a:rPr>
              <a:t>Linear </a:t>
            </a:r>
            <a:r>
              <a:rPr lang="en-US" altLang="zh-CN" sz="2800" dirty="0">
                <a:latin typeface="Adobe Caslon Pro"/>
                <a:cs typeface="Adobe Caslon Pro"/>
              </a:rPr>
              <a:t>predictive coding (LPC) </a:t>
            </a:r>
            <a:endParaRPr lang="en-US" altLang="zh-CN" sz="2800" dirty="0" smtClean="0">
              <a:latin typeface="Adobe Caslon Pro"/>
              <a:cs typeface="Adobe Caslon Pro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2800" dirty="0" err="1">
                <a:latin typeface="Adobe Caslon Pro"/>
                <a:cs typeface="Adobe Caslon Pro"/>
              </a:rPr>
              <a:t>Cepstrum</a:t>
            </a:r>
            <a:r>
              <a:rPr lang="en-US" altLang="zh-CN" sz="2800" dirty="0">
                <a:latin typeface="Adobe Caslon Pro"/>
                <a:cs typeface="Adobe Caslon Pro"/>
              </a:rPr>
              <a:t> </a:t>
            </a:r>
            <a:endParaRPr lang="en-US" altLang="zh-CN" sz="2800" dirty="0" smtClean="0">
              <a:latin typeface="Adobe Caslon Pro"/>
              <a:cs typeface="Adobe Caslon Pro"/>
            </a:endParaRPr>
          </a:p>
          <a:p>
            <a:pPr marL="742950" lvl="1" indent="-285750">
              <a:buFont typeface="Arial"/>
              <a:buChar char="•"/>
            </a:pP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71" y="2372648"/>
            <a:ext cx="2954655" cy="32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Linear predictive coding (LPC)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altLang="zh-CN" dirty="0" smtClean="0"/>
              <a:t>Another </a:t>
            </a:r>
            <a:r>
              <a:rPr lang="en-US" altLang="zh-CN" dirty="0"/>
              <a:t>way to estimate the spectral envelope of a sound is directly based on a simple sound-production model. In this model, the sound is produced by passing an excitation source (source signal) through a synthesis filter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93" y="4097403"/>
            <a:ext cx="5939936" cy="14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Linear predictive coding (LPC) 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22" y="3042572"/>
            <a:ext cx="5323539" cy="89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22" y="4469803"/>
            <a:ext cx="7248942" cy="2161294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1348213" y="2151130"/>
            <a:ext cx="5558248" cy="891442"/>
            <a:chOff x="284163" y="2151130"/>
            <a:chExt cx="5558248" cy="8914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163" y="2151130"/>
              <a:ext cx="2646468" cy="89144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8630" y="2179043"/>
              <a:ext cx="1973781" cy="863529"/>
            </a:xfrm>
            <a:prstGeom prst="rect">
              <a:avLst/>
            </a:prstGeom>
          </p:spPr>
        </p:pic>
        <p:sp>
          <p:nvSpPr>
            <p:cNvPr id="8" name="左右箭头 7"/>
            <p:cNvSpPr/>
            <p:nvPr/>
          </p:nvSpPr>
          <p:spPr>
            <a:xfrm>
              <a:off x="3084050" y="2428475"/>
              <a:ext cx="784580" cy="279135"/>
            </a:xfrm>
            <a:prstGeom prst="leftRightArrow">
              <a:avLst/>
            </a:prstGeom>
            <a:gradFill flip="none" rotWithShape="1">
              <a:gsLst>
                <a:gs pos="100000">
                  <a:srgbClr val="3366FF">
                    <a:alpha val="71000"/>
                  </a:srgbClr>
                </a:gs>
                <a:gs pos="9000">
                  <a:srgbClr val="21AF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758" y="3939473"/>
            <a:ext cx="4833304" cy="5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2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Linear predictive coding (LPC)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2" y="1907972"/>
            <a:ext cx="7231435" cy="2305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86" y="4614570"/>
            <a:ext cx="3636307" cy="9555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86" y="5570096"/>
            <a:ext cx="2192251" cy="520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400" y="4614569"/>
            <a:ext cx="2914038" cy="8400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4475" y="5570096"/>
            <a:ext cx="2542046" cy="52066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667237" y="5454652"/>
            <a:ext cx="649406" cy="636104"/>
          </a:xfrm>
          <a:prstGeom prst="roundRect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46521" y="5570096"/>
            <a:ext cx="186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366FF"/>
                </a:solidFill>
                <a:latin typeface="Adobe Caslon Pro"/>
                <a:cs typeface="Adobe Caslon Pro"/>
              </a:rPr>
              <a:t>LPC filter</a:t>
            </a:r>
            <a:endParaRPr kumimoji="1" lang="zh-CN" altLang="en-US" sz="2400" dirty="0">
              <a:solidFill>
                <a:srgbClr val="3366FF"/>
              </a:solidFill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194312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Linear predictive coding (LPC) 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4075" y="1904800"/>
            <a:ext cx="362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dobe Caslon Pro"/>
                <a:cs typeface="Adobe Caslon Pro"/>
              </a:rPr>
              <a:t>Autocorrelation </a:t>
            </a:r>
            <a:r>
              <a:rPr lang="en-US" altLang="zh-CN" sz="2400" dirty="0">
                <a:latin typeface="Adobe Caslon Pro"/>
                <a:cs typeface="Adobe Caslon Pro"/>
              </a:rPr>
              <a:t>method </a:t>
            </a:r>
            <a:endParaRPr kumimoji="1" lang="zh-CN" altLang="en-US" sz="2400" dirty="0">
              <a:latin typeface="Adobe Caslon Pro"/>
              <a:cs typeface="Adobe Caslon Pro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1" y="2511793"/>
            <a:ext cx="2165425" cy="6917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86" y="2366465"/>
            <a:ext cx="5503032" cy="29429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" y="4350788"/>
            <a:ext cx="2929065" cy="958603"/>
          </a:xfrm>
          <a:prstGeom prst="rect">
            <a:avLst/>
          </a:prstGeom>
        </p:spPr>
      </p:pic>
      <p:sp>
        <p:nvSpPr>
          <p:cNvPr id="9" name="左弧形箭头 8"/>
          <p:cNvSpPr/>
          <p:nvPr/>
        </p:nvSpPr>
        <p:spPr>
          <a:xfrm>
            <a:off x="8123065" y="5113372"/>
            <a:ext cx="550115" cy="953359"/>
          </a:xfrm>
          <a:prstGeom prst="curvedLeftArrow">
            <a:avLst/>
          </a:prstGeom>
          <a:solidFill>
            <a:srgbClr val="21AFFF">
              <a:alpha val="71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555068" y="5280531"/>
            <a:ext cx="4992592" cy="1317729"/>
            <a:chOff x="1211117" y="5395971"/>
            <a:chExt cx="4992592" cy="131772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1117" y="5555668"/>
              <a:ext cx="4992592" cy="946871"/>
            </a:xfrm>
            <a:prstGeom prst="rect">
              <a:avLst/>
            </a:prstGeom>
          </p:spPr>
        </p:pic>
        <p:sp>
          <p:nvSpPr>
            <p:cNvPr id="10" name="框架 9"/>
            <p:cNvSpPr/>
            <p:nvPr/>
          </p:nvSpPr>
          <p:spPr>
            <a:xfrm>
              <a:off x="1211117" y="5395971"/>
              <a:ext cx="4992592" cy="1317729"/>
            </a:xfrm>
            <a:prstGeom prst="frame">
              <a:avLst/>
            </a:prstGeom>
            <a:solidFill>
              <a:srgbClr val="21AFFF">
                <a:alpha val="71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0186" y="5705492"/>
            <a:ext cx="257573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zh-CN" sz="3200" b="1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obe Caslon Pro"/>
                <a:cs typeface="Adobe Caslon Pro"/>
              </a:rPr>
              <a:t>Levinson – Durbin recursion</a:t>
            </a:r>
            <a:endParaRPr kumimoji="1" lang="zh-CN" alt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425491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Linear predictive coding (LPC)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37" y="2624917"/>
            <a:ext cx="5050954" cy="1213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836" y="4282672"/>
            <a:ext cx="4135493" cy="11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1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Linear predictive coding (LPC)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show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07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Cepstrum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3" y="2157335"/>
            <a:ext cx="8604047" cy="22727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81" y="4736345"/>
            <a:ext cx="4001932" cy="1595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91175" y="5036175"/>
            <a:ext cx="3954162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N1 is  cut-off </a:t>
            </a:r>
            <a:r>
              <a:rPr kumimoji="1" lang="en-US" altLang="zh-CN" sz="2400" dirty="0" err="1" smtClean="0"/>
              <a:t>quefrency</a:t>
            </a:r>
            <a:r>
              <a:rPr kumimoji="1" lang="en-US" altLang="zh-CN" sz="2400" dirty="0" smtClean="0"/>
              <a:t>, it </a:t>
            </a:r>
            <a:r>
              <a:rPr lang="en-US" altLang="zh-CN" sz="2400" dirty="0" smtClean="0"/>
              <a:t>should </a:t>
            </a:r>
            <a:r>
              <a:rPr lang="en-US" altLang="zh-CN" sz="2400" dirty="0"/>
              <a:t>be less than the period of the analyzed sound </a:t>
            </a:r>
            <a:endParaRPr lang="en-US" altLang="zh-CN" sz="24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11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Cepstrum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1" y="1960469"/>
            <a:ext cx="8622479" cy="35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7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Cepstrum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3992563"/>
          </a:xfrm>
        </p:spPr>
        <p:txBody>
          <a:bodyPr/>
          <a:lstStyle/>
          <a:p>
            <a:r>
              <a:rPr kumimoji="1" lang="en-US" altLang="zh-CN" dirty="0" smtClean="0"/>
              <a:t>show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62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4164" y="1912075"/>
            <a:ext cx="85740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p"/>
            </a:pPr>
            <a:r>
              <a:rPr kumimoji="1" lang="en-US" altLang="zh-CN" sz="2400" dirty="0" smtClean="0">
                <a:latin typeface="Adobe Caslon Pro"/>
                <a:cs typeface="Adobe Caslon Pro"/>
              </a:rPr>
              <a:t>The source–filter model </a:t>
            </a:r>
            <a:r>
              <a:rPr lang="en-US" altLang="zh-CN" sz="2400" dirty="0">
                <a:latin typeface="Adobe Caslon Pro"/>
                <a:cs typeface="Adobe Caslon Pro"/>
              </a:rPr>
              <a:t>mostly comes from the voice production and recognition </a:t>
            </a:r>
            <a:r>
              <a:rPr lang="en-US" altLang="zh-CN" sz="2400" dirty="0" smtClean="0">
                <a:latin typeface="Adobe Caslon Pro"/>
                <a:cs typeface="Adobe Caslon Pro"/>
              </a:rPr>
              <a:t>system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p"/>
            </a:pPr>
            <a:r>
              <a:rPr kumimoji="1" lang="en-US" altLang="zh-CN" sz="2400" dirty="0" smtClean="0">
                <a:latin typeface="Adobe Caslon Pro"/>
                <a:cs typeface="Adobe Caslon Pro"/>
              </a:rPr>
              <a:t>It models speech as a combination of a sound source, such as   the vocal cords, and a linear acoustic filter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p"/>
            </a:pPr>
            <a:r>
              <a:rPr kumimoji="1" lang="en-US" altLang="zh-CN" sz="2400" dirty="0" smtClean="0">
                <a:latin typeface="Adobe Caslon Pro"/>
                <a:cs typeface="Adobe Caslon Pro"/>
              </a:rPr>
              <a:t>An important assumption that is often made in the use of the source-filter model is the </a:t>
            </a:r>
            <a:r>
              <a:rPr kumimoji="1" lang="en-US" altLang="zh-CN" sz="2400" u="sng" dirty="0" smtClean="0">
                <a:latin typeface="Adobe Caslon Pro"/>
                <a:cs typeface="Adobe Caslon Pro"/>
              </a:rPr>
              <a:t>independence</a:t>
            </a:r>
            <a:r>
              <a:rPr kumimoji="1" lang="en-US" altLang="zh-CN" sz="2400" dirty="0" smtClean="0">
                <a:latin typeface="Adobe Caslon Pro"/>
                <a:cs typeface="Adobe Caslon Pro"/>
              </a:rPr>
              <a:t> of source and filter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p"/>
            </a:pPr>
            <a:r>
              <a:rPr kumimoji="1" lang="en-US" altLang="zh-CN" sz="2400" dirty="0" smtClean="0">
                <a:latin typeface="Adobe Caslon Pro"/>
                <a:cs typeface="Adobe Caslon Pro"/>
              </a:rPr>
              <a:t>It is an </a:t>
            </a:r>
            <a:r>
              <a:rPr lang="en-US" altLang="zh-CN" sz="2400" dirty="0">
                <a:latin typeface="Adobe Caslon Pro"/>
                <a:cs typeface="Adobe Caslon Pro"/>
              </a:rPr>
              <a:t>excitation-resonance model </a:t>
            </a:r>
            <a:endParaRPr lang="en-US" altLang="zh-CN" sz="2400" dirty="0" smtClean="0">
              <a:latin typeface="Adobe Caslon Pro"/>
              <a:cs typeface="Adobe Caslon Pro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 smtClean="0">
                <a:latin typeface="Adobe Caslon Pro"/>
                <a:cs typeface="Adobe Caslon Pro"/>
              </a:rPr>
              <a:t>      </a:t>
            </a:r>
          </a:p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latin typeface="Adobe Caslon Pro"/>
                <a:cs typeface="Adobe Caslon Pro"/>
              </a:rPr>
              <a:t>vocal chords </a:t>
            </a:r>
            <a:r>
              <a:rPr lang="en-US" altLang="zh-CN" sz="2400" dirty="0" smtClean="0">
                <a:latin typeface="Adobe Caslon Pro"/>
                <a:ea typeface="Wingdings"/>
                <a:cs typeface="Adobe Caslon Pro"/>
                <a:sym typeface="Wingdings"/>
              </a:rPr>
              <a:t></a:t>
            </a:r>
            <a:r>
              <a:rPr lang="en-US" altLang="zh-CN" sz="2400" dirty="0" smtClean="0">
                <a:latin typeface="Adobe Caslon Pro"/>
                <a:cs typeface="Adobe Caslon Pro"/>
              </a:rPr>
              <a:t> excitation </a:t>
            </a:r>
          </a:p>
          <a:p>
            <a:pPr algn="ctr">
              <a:lnSpc>
                <a:spcPct val="120000"/>
              </a:lnSpc>
            </a:pPr>
            <a:r>
              <a:rPr lang="en-US" altLang="zh-CN" sz="2400" dirty="0">
                <a:latin typeface="Adobe Caslon Pro"/>
                <a:cs typeface="Adobe Caslon Pro"/>
              </a:rPr>
              <a:t> </a:t>
            </a:r>
            <a:r>
              <a:rPr lang="en-US" altLang="zh-CN" sz="2400" dirty="0" smtClean="0">
                <a:latin typeface="Adobe Caslon Pro"/>
                <a:cs typeface="Adobe Caslon Pro"/>
              </a:rPr>
              <a:t>     mouth </a:t>
            </a:r>
            <a:r>
              <a:rPr lang="en-US" altLang="zh-CN" sz="2400" dirty="0">
                <a:latin typeface="Adobe Caslon Pro"/>
                <a:cs typeface="Adobe Caslon Pro"/>
              </a:rPr>
              <a:t>and nose </a:t>
            </a:r>
            <a:r>
              <a:rPr lang="en-US" altLang="zh-CN" sz="2400" dirty="0" smtClean="0">
                <a:latin typeface="Adobe Caslon Pro"/>
                <a:ea typeface="Wingdings"/>
                <a:cs typeface="Adobe Caslon Pro"/>
                <a:sym typeface="Wingdings"/>
              </a:rPr>
              <a:t></a:t>
            </a:r>
            <a:r>
              <a:rPr lang="en-US" altLang="zh-CN" sz="2400" dirty="0" smtClean="0">
                <a:latin typeface="Adobe Caslon Pro"/>
                <a:cs typeface="Adobe Caslon Pro"/>
              </a:rPr>
              <a:t>resonator </a:t>
            </a:r>
            <a:r>
              <a:rPr lang="en-US" altLang="zh-CN" sz="2400" dirty="0">
                <a:latin typeface="Adobe Caslon Pro"/>
                <a:cs typeface="Adobe Caslon Pro"/>
              </a:rPr>
              <a:t>system or anti-resonator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48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kumimoji="1" lang="en-US" altLang="zh-CN" dirty="0" smtClean="0"/>
              <a:t>In source-filter processing, we need two steps:</a:t>
            </a:r>
          </a:p>
          <a:p>
            <a:r>
              <a:rPr lang="en-US" altLang="zh-CN" dirty="0"/>
              <a:t>(1)  Estimate the spectral envelope </a:t>
            </a:r>
          </a:p>
          <a:p>
            <a:r>
              <a:rPr lang="en-US" altLang="zh-CN" dirty="0"/>
              <a:t>(2)  Perform </a:t>
            </a:r>
            <a:r>
              <a:rPr lang="en-US" altLang="zh-CN" dirty="0">
                <a:solidFill>
                  <a:srgbClr val="FF0000"/>
                </a:solidFill>
              </a:rPr>
              <a:t>the source-filter separation</a:t>
            </a:r>
            <a:r>
              <a:rPr lang="en-US" altLang="zh-CN" dirty="0"/>
              <a:t>, and sound-filter combination after transformation of one or the other.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spectral envelope is a smoothing of a spectrum 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70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68" y="2133599"/>
            <a:ext cx="7710934" cy="44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8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Source-filter separation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225145"/>
            <a:ext cx="8579362" cy="394373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84163" y="2121427"/>
            <a:ext cx="4139565" cy="270761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13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Source-filter separation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altLang="zh-CN" dirty="0"/>
              <a:t>There are three techniques with many variants which can be used for both steps: </a:t>
            </a:r>
          </a:p>
          <a:p>
            <a:r>
              <a:rPr lang="en-US" altLang="zh-CN" dirty="0"/>
              <a:t>(1)  </a:t>
            </a:r>
            <a:r>
              <a:rPr lang="en-US" altLang="zh-CN" b="1" dirty="0" smtClean="0"/>
              <a:t>Channel </a:t>
            </a:r>
            <a:r>
              <a:rPr lang="en-US" altLang="zh-CN" b="1" dirty="0" err="1"/>
              <a:t>vocoder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  </a:t>
            </a:r>
            <a:r>
              <a:rPr lang="en-US" altLang="zh-CN" b="1" dirty="0"/>
              <a:t>Linear </a:t>
            </a:r>
            <a:r>
              <a:rPr lang="en-US" altLang="zh-CN" b="1" dirty="0" smtClean="0"/>
              <a:t>prediction</a:t>
            </a:r>
            <a:endParaRPr lang="en-US" altLang="zh-CN" dirty="0"/>
          </a:p>
          <a:p>
            <a:r>
              <a:rPr lang="en-US" altLang="zh-CN" dirty="0"/>
              <a:t>(3)  </a:t>
            </a:r>
            <a:r>
              <a:rPr lang="en-US" altLang="zh-CN" b="1" dirty="0" err="1" smtClean="0"/>
              <a:t>Cepstrum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22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Channel </a:t>
            </a:r>
            <a:r>
              <a:rPr kumimoji="1" lang="en-US" altLang="zh-CN" dirty="0" err="1" smtClean="0"/>
              <a:t>Vocoder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622" b="379"/>
          <a:stretch/>
        </p:blipFill>
        <p:spPr>
          <a:xfrm>
            <a:off x="437668" y="2093514"/>
            <a:ext cx="7891437" cy="4033502"/>
          </a:xfrm>
        </p:spPr>
      </p:pic>
    </p:spTree>
    <p:extLst>
      <p:ext uri="{BB962C8B-B14F-4D97-AF65-F5344CB8AC3E}">
        <p14:creationId xmlns:p14="http://schemas.microsoft.com/office/powerpoint/2010/main" val="327188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</a:t>
            </a:r>
            <a:r>
              <a:rPr kumimoji="1" lang="en-US" altLang="zh-CN" dirty="0" err="1"/>
              <a:t>Vocoder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7176" r="-27176"/>
          <a:stretch>
            <a:fillRect/>
          </a:stretch>
        </p:blipFill>
        <p:spPr>
          <a:xfrm>
            <a:off x="284163" y="2133600"/>
            <a:ext cx="8574087" cy="3992563"/>
          </a:xfrm>
        </p:spPr>
      </p:pic>
    </p:spTree>
    <p:extLst>
      <p:ext uri="{BB962C8B-B14F-4D97-AF65-F5344CB8AC3E}">
        <p14:creationId xmlns:p14="http://schemas.microsoft.com/office/powerpoint/2010/main" val="184596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</a:t>
            </a:r>
            <a:r>
              <a:rPr kumimoji="1" lang="en-US" altLang="zh-CN" dirty="0" err="1"/>
              <a:t>Vocoder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show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90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2914</TotalTime>
  <Words>560</Words>
  <Application>Microsoft Macintosh PowerPoint</Application>
  <PresentationFormat>全屏显示(4:3)</PresentationFormat>
  <Paragraphs>77</Paragraphs>
  <Slides>18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光谱</vt:lpstr>
      <vt:lpstr>Source-filter processing  Source-filter processing  Source-filter processing  Source-filter processing  Source-filter processing  Source-filter processing</vt:lpstr>
      <vt:lpstr>Introduction</vt:lpstr>
      <vt:lpstr>Introduction</vt:lpstr>
      <vt:lpstr>Introduction</vt:lpstr>
      <vt:lpstr>Source-filter separation </vt:lpstr>
      <vt:lpstr>Source-filter separation </vt:lpstr>
      <vt:lpstr>Channel Vocoder</vt:lpstr>
      <vt:lpstr>Channel Vocoder</vt:lpstr>
      <vt:lpstr>Channel Vocoder</vt:lpstr>
      <vt:lpstr>Linear predictive coding (LPC) </vt:lpstr>
      <vt:lpstr>Linear predictive coding (LPC) </vt:lpstr>
      <vt:lpstr>Linear predictive coding (LPC) </vt:lpstr>
      <vt:lpstr>Linear predictive coding (LPC) </vt:lpstr>
      <vt:lpstr>Linear predictive coding (LPC) </vt:lpstr>
      <vt:lpstr>Linear predictive coding (LPC) </vt:lpstr>
      <vt:lpstr>Cepstrum</vt:lpstr>
      <vt:lpstr>Cepstrum</vt:lpstr>
      <vt:lpstr>Cepstrum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Source-filter processing  Source-filter processing  Source-filter processing  Source-filter processing  Source-filter processing  Source-filter processing</dc:title>
  <dc:creator>Shuo Liu</dc:creator>
  <cp:lastModifiedBy>Shuo Liu</cp:lastModifiedBy>
  <cp:revision>27</cp:revision>
  <dcterms:created xsi:type="dcterms:W3CDTF">2013-03-27T19:27:28Z</dcterms:created>
  <dcterms:modified xsi:type="dcterms:W3CDTF">2013-04-16T14:02:08Z</dcterms:modified>
</cp:coreProperties>
</file>