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6E8B8382-BA03-415D-88FB-6183FA0B1749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  <a:srgbClr val="3498DB"/>
    <a:srgbClr val="E74C3C"/>
    <a:srgbClr val="B31166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3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1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4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63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1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04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1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31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48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5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8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1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7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3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39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therhood9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rotherhood9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ED70D56-E923-4257-B4F7-F75D4B96297D}"/>
              </a:ext>
            </a:extLst>
          </p:cNvPr>
          <p:cNvSpPr/>
          <p:nvPr/>
        </p:nvSpPr>
        <p:spPr>
          <a:xfrm>
            <a:off x="0" y="45720"/>
            <a:ext cx="4479403" cy="6759615"/>
          </a:xfrm>
          <a:prstGeom prst="rect">
            <a:avLst/>
          </a:prstGeom>
          <a:ln w="762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itolo 1">
            <a:extLst>
              <a:ext uri="{FF2B5EF4-FFF2-40B4-BE49-F238E27FC236}">
                <a16:creationId xmlns:a16="http://schemas.microsoft.com/office/drawing/2014/main" id="{7AEB886D-FA89-47E7-920B-0094BA668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7207" y="1917196"/>
            <a:ext cx="6530556" cy="215305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6700" dirty="0" err="1">
                <a:ln w="22225">
                  <a:solidFill>
                    <a:schemeClr val="bg1"/>
                  </a:solidFill>
                </a:ln>
                <a:solidFill>
                  <a:srgbClr val="EBEBEB"/>
                </a:solidFill>
              </a:rPr>
              <a:t>Assignment</a:t>
            </a:r>
            <a:r>
              <a:rPr lang="it-IT" sz="6700" dirty="0">
                <a:ln w="22225">
                  <a:solidFill>
                    <a:schemeClr val="bg1"/>
                  </a:solidFill>
                </a:ln>
                <a:solidFill>
                  <a:srgbClr val="EBEBEB"/>
                </a:solidFill>
              </a:rPr>
              <a:t> 2</a:t>
            </a:r>
            <a:br>
              <a:rPr lang="it-IT" sz="6700" dirty="0">
                <a:ln w="22225">
                  <a:solidFill>
                    <a:schemeClr val="bg1"/>
                  </a:solidFill>
                </a:ln>
                <a:solidFill>
                  <a:srgbClr val="EBEBEB"/>
                </a:solidFill>
              </a:rPr>
            </a:br>
            <a:r>
              <a:rPr lang="it-IT" sz="4900" b="1" dirty="0">
                <a:ln w="22225">
                  <a:solidFill>
                    <a:schemeClr val="bg1"/>
                  </a:solidFill>
                </a:ln>
                <a:solidFill>
                  <a:srgbClr val="EBEBEB"/>
                </a:solidFill>
              </a:rPr>
              <a:t>CNN</a:t>
            </a:r>
            <a:endParaRPr lang="it-IT" sz="6700" b="1" dirty="0">
              <a:ln w="22225">
                <a:solidFill>
                  <a:schemeClr val="bg1"/>
                </a:solidFill>
              </a:ln>
              <a:solidFill>
                <a:srgbClr val="EBEBEB"/>
              </a:solidFill>
            </a:endParaRPr>
          </a:p>
        </p:txBody>
      </p:sp>
      <p:sp>
        <p:nvSpPr>
          <p:cNvPr id="36" name="Sottotitolo 2">
            <a:extLst>
              <a:ext uri="{FF2B5EF4-FFF2-40B4-BE49-F238E27FC236}">
                <a16:creationId xmlns:a16="http://schemas.microsoft.com/office/drawing/2014/main" id="{0D266288-1819-4634-B375-4FB249FB3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1322" y="5808341"/>
            <a:ext cx="5222326" cy="86142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t-IT" sz="3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Alessandro berti</a:t>
            </a:r>
          </a:p>
          <a:p>
            <a:pPr algn="ctr"/>
            <a:r>
              <a:rPr lang="it-IT" sz="1600" b="1" dirty="0">
                <a:solidFill>
                  <a:schemeClr val="tx1"/>
                </a:solidFill>
              </a:rPr>
              <a:t>MSC ICT SOLUTIONS ARCHITECT</a:t>
            </a:r>
          </a:p>
          <a:p>
            <a:pPr algn="ctr"/>
            <a:endParaRPr lang="it-IT" sz="1200" i="1" dirty="0">
              <a:solidFill>
                <a:schemeClr val="bg1"/>
              </a:solidFill>
            </a:endParaRPr>
          </a:p>
          <a:p>
            <a:pPr algn="ctr"/>
            <a:endParaRPr lang="it-IT" sz="1200" i="1" dirty="0">
              <a:solidFill>
                <a:schemeClr val="bg1"/>
              </a:solidFill>
            </a:endParaRP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A436FBBB-97F8-4B6C-A4D0-4CDBF3F1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83" y="1071802"/>
            <a:ext cx="2936836" cy="2998447"/>
          </a:xfrm>
          <a:prstGeom prst="rect">
            <a:avLst/>
          </a:prstGeom>
          <a:effectLst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D1211D-9712-4AFB-8E6D-8173C078FDCA}"/>
              </a:ext>
            </a:extLst>
          </p:cNvPr>
          <p:cNvSpPr txBox="1"/>
          <p:nvPr/>
        </p:nvSpPr>
        <p:spPr>
          <a:xfrm>
            <a:off x="220133" y="5592720"/>
            <a:ext cx="403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</a:t>
            </a: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https://github.com/Brotherhood94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2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5ADAD-45F1-426D-B29F-99200D50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ACD433"/>
                </a:solidFill>
              </a:rPr>
              <a:t>Results</a:t>
            </a:r>
            <a:endParaRPr lang="it-IT" b="1" dirty="0">
              <a:solidFill>
                <a:srgbClr val="ACD433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26CAFA-CE7E-453E-8D80-50E83E42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77" y="1543840"/>
            <a:ext cx="5852172" cy="43891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138F600-9762-4E85-9DDD-89DD9B10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2" y="1543839"/>
            <a:ext cx="5852172" cy="43891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0816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862B3-E7E3-4068-9FFE-165A9924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31" y="281250"/>
            <a:ext cx="6029009" cy="1400530"/>
          </a:xfrm>
        </p:spPr>
        <p:txBody>
          <a:bodyPr/>
          <a:lstStyle/>
          <a:p>
            <a:r>
              <a:rPr lang="it-IT" sz="5400" b="1" dirty="0">
                <a:solidFill>
                  <a:schemeClr val="tx1"/>
                </a:solidFill>
              </a:rPr>
              <a:t>FGSM - </a:t>
            </a:r>
            <a:r>
              <a:rPr lang="it-IT" sz="5400" b="1" dirty="0" err="1">
                <a:solidFill>
                  <a:srgbClr val="ACD433"/>
                </a:solidFill>
              </a:rPr>
              <a:t>Foolbox</a:t>
            </a:r>
            <a:r>
              <a:rPr lang="it-IT" sz="5400" b="1" dirty="0">
                <a:solidFill>
                  <a:srgbClr val="ACD433"/>
                </a:solidFill>
              </a:rPr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7FA151-FA78-4E06-9D1C-C99887D3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80" b="57778"/>
          <a:stretch/>
        </p:blipFill>
        <p:spPr>
          <a:xfrm>
            <a:off x="1319296" y="1518496"/>
            <a:ext cx="9553407" cy="3967904"/>
          </a:xfrm>
          <a:prstGeom prst="roundRect">
            <a:avLst>
              <a:gd name="adj" fmla="val 529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81648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862B3-E7E3-4068-9FFE-165A9924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151" y="3115890"/>
            <a:ext cx="2544129" cy="1771070"/>
          </a:xfrm>
        </p:spPr>
        <p:txBody>
          <a:bodyPr/>
          <a:lstStyle/>
          <a:p>
            <a:r>
              <a:rPr lang="it-IT" sz="5400" b="1" dirty="0">
                <a:solidFill>
                  <a:srgbClr val="ACD433"/>
                </a:solidFill>
              </a:rPr>
              <a:t>FGSM</a:t>
            </a:r>
            <a:br>
              <a:rPr lang="it-IT" sz="5400" b="1" dirty="0">
                <a:solidFill>
                  <a:srgbClr val="ACD433"/>
                </a:solidFill>
              </a:rPr>
            </a:br>
            <a:r>
              <a:rPr lang="it-IT" sz="5400" b="1" dirty="0" err="1">
                <a:solidFill>
                  <a:schemeClr val="tx1"/>
                </a:solidFill>
              </a:rPr>
              <a:t>What</a:t>
            </a:r>
            <a:r>
              <a:rPr lang="it-IT" sz="5400" b="1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552D9A4-C9D2-4DA9-B513-D2552509D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43" b="32974"/>
          <a:stretch/>
        </p:blipFill>
        <p:spPr>
          <a:xfrm>
            <a:off x="1467345" y="4694219"/>
            <a:ext cx="6338860" cy="18533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D180EDB-480B-434F-99E5-5B730F408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64" b="31965"/>
          <a:stretch/>
        </p:blipFill>
        <p:spPr>
          <a:xfrm>
            <a:off x="1467346" y="278799"/>
            <a:ext cx="6281996" cy="19304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6612D84-7FDE-4571-9274-09D031AB98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0" b="31428"/>
          <a:stretch/>
        </p:blipFill>
        <p:spPr>
          <a:xfrm>
            <a:off x="1467347" y="2463799"/>
            <a:ext cx="6281996" cy="19304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636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862B3-E7E3-4068-9FFE-165A9924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151" y="3115890"/>
            <a:ext cx="2544129" cy="907470"/>
          </a:xfrm>
        </p:spPr>
        <p:txBody>
          <a:bodyPr/>
          <a:lstStyle/>
          <a:p>
            <a:r>
              <a:rPr lang="it-IT" sz="5400" b="1" dirty="0">
                <a:solidFill>
                  <a:srgbClr val="ACD433"/>
                </a:solidFill>
              </a:rPr>
              <a:t>FGSM</a:t>
            </a:r>
            <a:endParaRPr lang="it-IT" sz="5400" b="1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09AA06-AE95-4D74-BD99-4FCB875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56" b="31829"/>
          <a:stretch/>
        </p:blipFill>
        <p:spPr>
          <a:xfrm>
            <a:off x="1524229" y="4653280"/>
            <a:ext cx="6532658" cy="19507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B1C845-2F57-46EF-A220-1033F50A2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19" b="31364"/>
          <a:stretch/>
        </p:blipFill>
        <p:spPr>
          <a:xfrm>
            <a:off x="1524229" y="264160"/>
            <a:ext cx="6532658" cy="19507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481AB8A-C9BD-4804-8D40-EEBEF8299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893" b="32292"/>
          <a:stretch/>
        </p:blipFill>
        <p:spPr>
          <a:xfrm>
            <a:off x="1524229" y="2458720"/>
            <a:ext cx="6532658" cy="19507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6302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4754F69-4581-4756-8AF3-9F2731736C45}"/>
              </a:ext>
            </a:extLst>
          </p:cNvPr>
          <p:cNvSpPr/>
          <p:nvPr/>
        </p:nvSpPr>
        <p:spPr>
          <a:xfrm>
            <a:off x="0" y="4053852"/>
            <a:ext cx="12192001" cy="8749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A332CF6-C4A0-45D0-AC9F-970791207045}"/>
              </a:ext>
            </a:extLst>
          </p:cNvPr>
          <p:cNvSpPr txBox="1">
            <a:spLocks/>
          </p:cNvSpPr>
          <p:nvPr/>
        </p:nvSpPr>
        <p:spPr>
          <a:xfrm>
            <a:off x="2683765" y="1932257"/>
            <a:ext cx="7143922" cy="2644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endParaRPr lang="it-IT" sz="8000" dirty="0">
              <a:ln w="22225">
                <a:solidFill>
                  <a:schemeClr val="bg1"/>
                </a:solidFill>
              </a:ln>
              <a:solidFill>
                <a:srgbClr val="EBEBEB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it-IT" sz="11800" dirty="0">
                <a:ln w="22225">
                  <a:solidFill>
                    <a:schemeClr val="bg1"/>
                  </a:solidFill>
                </a:ln>
                <a:solidFill>
                  <a:srgbClr val="EBEBEB"/>
                </a:solidFill>
              </a:rPr>
              <a:t>THANKS</a:t>
            </a:r>
            <a:endParaRPr lang="it-IT" sz="8000" i="1" dirty="0">
              <a:ln w="22225">
                <a:solidFill>
                  <a:schemeClr val="bg1"/>
                </a:solidFill>
              </a:ln>
              <a:solidFill>
                <a:srgbClr val="EBEBEB"/>
              </a:solidFill>
            </a:endParaRPr>
          </a:p>
          <a:p>
            <a:pPr algn="ctr">
              <a:lnSpc>
                <a:spcPct val="90000"/>
              </a:lnSpc>
            </a:pPr>
            <a:endParaRPr lang="it-IT" sz="8000" b="1" dirty="0">
              <a:ln w="22225">
                <a:solidFill>
                  <a:schemeClr val="bg1"/>
                </a:solidFill>
              </a:ln>
              <a:solidFill>
                <a:srgbClr val="EBEBEB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3CBDB2-5CF5-43A5-8A1C-CBEA90222600}"/>
              </a:ext>
            </a:extLst>
          </p:cNvPr>
          <p:cNvSpPr txBox="1"/>
          <p:nvPr/>
        </p:nvSpPr>
        <p:spPr>
          <a:xfrm>
            <a:off x="388573" y="4168179"/>
            <a:ext cx="403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</a:t>
            </a: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https://github.com/Brotherhood94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725765C-09BE-4538-AA0C-B409370B8A80}"/>
              </a:ext>
            </a:extLst>
          </p:cNvPr>
          <p:cNvGrpSpPr/>
          <p:nvPr/>
        </p:nvGrpSpPr>
        <p:grpSpPr>
          <a:xfrm>
            <a:off x="7999302" y="4053852"/>
            <a:ext cx="3656770" cy="853139"/>
            <a:chOff x="6672306" y="5577123"/>
            <a:chExt cx="3656770" cy="853139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0FDA629B-37E9-4E3B-A514-033A4CC19E75}"/>
                </a:ext>
              </a:extLst>
            </p:cNvPr>
            <p:cNvSpPr/>
            <p:nvPr/>
          </p:nvSpPr>
          <p:spPr>
            <a:xfrm>
              <a:off x="7017753" y="5577123"/>
              <a:ext cx="29658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2800" b="1" dirty="0">
                  <a:ln>
                    <a:solidFill>
                      <a:schemeClr val="bg1"/>
                    </a:solidFill>
                  </a:ln>
                </a:rPr>
                <a:t>Alessandro Berti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B137A065-0988-4B21-B793-D4381FC16234}"/>
                </a:ext>
              </a:extLst>
            </p:cNvPr>
            <p:cNvSpPr/>
            <p:nvPr/>
          </p:nvSpPr>
          <p:spPr>
            <a:xfrm>
              <a:off x="6672306" y="6060930"/>
              <a:ext cx="36567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b="1" dirty="0">
                  <a:solidFill>
                    <a:schemeClr val="bg1"/>
                  </a:solidFill>
                </a:rPr>
                <a:t>MSC ICT SOLUTIONS ARCHITECT</a:t>
              </a:r>
            </a:p>
          </p:txBody>
        </p: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60E6807E-2013-4F43-9107-3FB40BC2D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880" y="4113481"/>
            <a:ext cx="756704" cy="7725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5231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605F12-EA26-4A3A-B326-A669DEE2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25666"/>
          </a:xfrm>
        </p:spPr>
        <p:txBody>
          <a:bodyPr/>
          <a:lstStyle/>
          <a:p>
            <a:pPr algn="ctr"/>
            <a:r>
              <a:rPr lang="it-IT" b="1" dirty="0"/>
              <a:t>A </a:t>
            </a:r>
            <a:r>
              <a:rPr lang="it-IT" b="1" dirty="0" err="1"/>
              <a:t>very</a:t>
            </a:r>
            <a:r>
              <a:rPr lang="it-IT" b="1" dirty="0"/>
              <a:t> first </a:t>
            </a:r>
            <a:r>
              <a:rPr lang="it-IT" b="1" dirty="0" err="1">
                <a:solidFill>
                  <a:srgbClr val="ACD433"/>
                </a:solidFill>
              </a:rPr>
              <a:t>result</a:t>
            </a:r>
            <a:r>
              <a:rPr lang="it-IT" b="1" dirty="0">
                <a:solidFill>
                  <a:srgbClr val="ACD433"/>
                </a:solidFill>
              </a:rPr>
              <a:t>…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85B9C6D-0086-40C7-AC8A-46A526283556}"/>
              </a:ext>
            </a:extLst>
          </p:cNvPr>
          <p:cNvGrpSpPr/>
          <p:nvPr/>
        </p:nvGrpSpPr>
        <p:grpSpPr>
          <a:xfrm>
            <a:off x="538459" y="2932631"/>
            <a:ext cx="10986089" cy="2237345"/>
            <a:chOff x="538459" y="2932631"/>
            <a:chExt cx="10986089" cy="223734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0F8C17F-9F4B-42B3-8947-DC14414D1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019" t="20549" r="27948" b="19838"/>
            <a:stretch/>
          </p:blipFill>
          <p:spPr>
            <a:xfrm>
              <a:off x="538459" y="3096954"/>
              <a:ext cx="1742066" cy="19087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F873516-247C-4A28-9F15-9878159B7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4768" y="3366371"/>
              <a:ext cx="1764089" cy="176408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2DA2670D-A76A-4B06-9539-FACA3F5F5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404" r="10828"/>
            <a:stretch/>
          </p:blipFill>
          <p:spPr>
            <a:xfrm>
              <a:off x="3412663" y="3491179"/>
              <a:ext cx="2227370" cy="151447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32D1A255-1006-42A3-ACBC-2B2A6167F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3592" y="2932631"/>
              <a:ext cx="2090956" cy="2237345"/>
            </a:xfrm>
            <a:prstGeom prst="rect">
              <a:avLst/>
            </a:prstGeom>
          </p:spPr>
        </p:pic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3D2D51C-8CAD-4748-A16C-BFAF17B0724D}"/>
              </a:ext>
            </a:extLst>
          </p:cNvPr>
          <p:cNvGrpSpPr/>
          <p:nvPr/>
        </p:nvGrpSpPr>
        <p:grpSpPr>
          <a:xfrm>
            <a:off x="2524223" y="3926044"/>
            <a:ext cx="6759272" cy="644741"/>
            <a:chOff x="2524223" y="3926044"/>
            <a:chExt cx="6759272" cy="644741"/>
          </a:xfrm>
        </p:grpSpPr>
        <p:sp>
          <p:nvSpPr>
            <p:cNvPr id="16" name="Segno di addizione 15">
              <a:extLst>
                <a:ext uri="{FF2B5EF4-FFF2-40B4-BE49-F238E27FC236}">
                  <a16:creationId xmlns:a16="http://schemas.microsoft.com/office/drawing/2014/main" id="{E4D492F2-D50F-4834-BE61-BB2C1FC0BD29}"/>
                </a:ext>
              </a:extLst>
            </p:cNvPr>
            <p:cNvSpPr/>
            <p:nvPr/>
          </p:nvSpPr>
          <p:spPr>
            <a:xfrm>
              <a:off x="2524223" y="3926044"/>
              <a:ext cx="644741" cy="644741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Segno di addizione 16">
              <a:extLst>
                <a:ext uri="{FF2B5EF4-FFF2-40B4-BE49-F238E27FC236}">
                  <a16:creationId xmlns:a16="http://schemas.microsoft.com/office/drawing/2014/main" id="{CE7B235F-356D-417E-A538-B10B930C5BCF}"/>
                </a:ext>
              </a:extLst>
            </p:cNvPr>
            <p:cNvSpPr/>
            <p:nvPr/>
          </p:nvSpPr>
          <p:spPr>
            <a:xfrm>
              <a:off x="5790130" y="3926044"/>
              <a:ext cx="644741" cy="644741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Segno di addizione 17">
              <a:extLst>
                <a:ext uri="{FF2B5EF4-FFF2-40B4-BE49-F238E27FC236}">
                  <a16:creationId xmlns:a16="http://schemas.microsoft.com/office/drawing/2014/main" id="{B9B85B0C-4A4F-4C08-ACB9-8EED6DD538D1}"/>
                </a:ext>
              </a:extLst>
            </p:cNvPr>
            <p:cNvSpPr/>
            <p:nvPr/>
          </p:nvSpPr>
          <p:spPr>
            <a:xfrm>
              <a:off x="8638754" y="3926044"/>
              <a:ext cx="644741" cy="644741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6292E2E-0959-4F49-95FB-85CBA9347023}"/>
              </a:ext>
            </a:extLst>
          </p:cNvPr>
          <p:cNvGrpSpPr/>
          <p:nvPr/>
        </p:nvGrpSpPr>
        <p:grpSpPr>
          <a:xfrm>
            <a:off x="370900" y="2266165"/>
            <a:ext cx="11268187" cy="479731"/>
            <a:chOff x="370900" y="2266165"/>
            <a:chExt cx="11268187" cy="479731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A20AD588-87D4-437C-8783-E0168672EFB2}"/>
                </a:ext>
              </a:extLst>
            </p:cNvPr>
            <p:cNvSpPr txBox="1"/>
            <p:nvPr/>
          </p:nvSpPr>
          <p:spPr>
            <a:xfrm>
              <a:off x="370900" y="2284231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 err="1"/>
                <a:t>Cuda</a:t>
              </a:r>
              <a:r>
                <a:rPr lang="it-IT" sz="2400" b="1" dirty="0"/>
                <a:t> 10.1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C717061-9038-4ABC-A9D3-3D88DEF1ACBF}"/>
                </a:ext>
              </a:extLst>
            </p:cNvPr>
            <p:cNvSpPr txBox="1"/>
            <p:nvPr/>
          </p:nvSpPr>
          <p:spPr>
            <a:xfrm>
              <a:off x="3282764" y="2279281"/>
              <a:ext cx="2441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 err="1"/>
                <a:t>GeForce</a:t>
              </a:r>
              <a:r>
                <a:rPr lang="it-IT" sz="2400" b="1" dirty="0"/>
                <a:t> 750M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063E11E-6C70-47AB-A844-BDFB9BFCCA49}"/>
                </a:ext>
              </a:extLst>
            </p:cNvPr>
            <p:cNvSpPr txBox="1"/>
            <p:nvPr/>
          </p:nvSpPr>
          <p:spPr>
            <a:xfrm>
              <a:off x="6397058" y="2279281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 err="1"/>
                <a:t>Ubuntu</a:t>
              </a:r>
              <a:endParaRPr lang="it-IT" sz="2400" b="1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804B309B-A969-472D-B6C3-05F53AF59C1B}"/>
                </a:ext>
              </a:extLst>
            </p:cNvPr>
            <p:cNvSpPr txBox="1"/>
            <p:nvPr/>
          </p:nvSpPr>
          <p:spPr>
            <a:xfrm>
              <a:off x="9443338" y="2266165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 err="1"/>
                <a:t>TensorFlow</a:t>
              </a:r>
              <a:endParaRPr lang="it-IT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970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FD2F7F0-3031-4BD6-9D02-39F8692C89A1}"/>
              </a:ext>
            </a:extLst>
          </p:cNvPr>
          <p:cNvSpPr/>
          <p:nvPr/>
        </p:nvSpPr>
        <p:spPr>
          <a:xfrm>
            <a:off x="-186431" y="-88777"/>
            <a:ext cx="12766089" cy="7084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F87C21D-9CA7-4DD7-BAC9-A558F6770FF0}"/>
              </a:ext>
            </a:extLst>
          </p:cNvPr>
          <p:cNvSpPr/>
          <p:nvPr/>
        </p:nvSpPr>
        <p:spPr>
          <a:xfrm>
            <a:off x="159798" y="372862"/>
            <a:ext cx="38174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8F81E2-C7A0-440A-9B66-9674C1C9BF54}"/>
              </a:ext>
            </a:extLst>
          </p:cNvPr>
          <p:cNvSpPr txBox="1"/>
          <p:nvPr/>
        </p:nvSpPr>
        <p:spPr>
          <a:xfrm>
            <a:off x="4372252" y="3167389"/>
            <a:ext cx="344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Format SSD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9D4D87F-283A-47BC-9633-2BF9D52B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254" y="2773738"/>
            <a:ext cx="1433631" cy="14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E939-C821-43D1-8FB8-665273AA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731"/>
          </a:xfrm>
        </p:spPr>
        <p:txBody>
          <a:bodyPr/>
          <a:lstStyle/>
          <a:p>
            <a:r>
              <a:rPr lang="it-IT" b="1" dirty="0"/>
              <a:t>Some </a:t>
            </a:r>
            <a:r>
              <a:rPr lang="it-IT" b="1" dirty="0">
                <a:solidFill>
                  <a:srgbClr val="ACD433"/>
                </a:solidFill>
              </a:rPr>
              <a:t>Code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1EB77F-2779-41D2-AE61-DF2198D2D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67"/>
          <a:stretch/>
        </p:blipFill>
        <p:spPr>
          <a:xfrm>
            <a:off x="262663" y="2133535"/>
            <a:ext cx="11666674" cy="2791365"/>
          </a:xfrm>
          <a:prstGeom prst="roundRect">
            <a:avLst>
              <a:gd name="adj" fmla="val 25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DBC9D2-1757-421D-8E2C-6F3F4B3D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6" y="1392109"/>
            <a:ext cx="7294011" cy="5013173"/>
          </a:xfrm>
          <a:prstGeom prst="roundRect">
            <a:avLst>
              <a:gd name="adj" fmla="val 16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5540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E939-C821-43D1-8FB8-665273AA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731"/>
          </a:xfrm>
        </p:spPr>
        <p:txBody>
          <a:bodyPr/>
          <a:lstStyle/>
          <a:p>
            <a:r>
              <a:rPr lang="it-IT" b="1" dirty="0"/>
              <a:t>Some </a:t>
            </a:r>
            <a:r>
              <a:rPr lang="it-IT" b="1" dirty="0">
                <a:solidFill>
                  <a:srgbClr val="ACD433"/>
                </a:solidFill>
              </a:rPr>
              <a:t>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B6DFEFA-0B99-4DBE-A313-7A498342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56"/>
          <a:stretch/>
        </p:blipFill>
        <p:spPr>
          <a:xfrm>
            <a:off x="646111" y="1883691"/>
            <a:ext cx="11002904" cy="4210829"/>
          </a:xfrm>
          <a:prstGeom prst="roundRect">
            <a:avLst>
              <a:gd name="adj" fmla="val 31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E691998-C722-4232-866F-4968D3EB0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979" y="1953087"/>
            <a:ext cx="1159205" cy="1159205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D53E2ADA-5005-4C8A-BEF6-4BCDA274E958}"/>
              </a:ext>
            </a:extLst>
          </p:cNvPr>
          <p:cNvGrpSpPr/>
          <p:nvPr/>
        </p:nvGrpSpPr>
        <p:grpSpPr>
          <a:xfrm>
            <a:off x="1189608" y="2077376"/>
            <a:ext cx="4158864" cy="807868"/>
            <a:chOff x="1189608" y="2077376"/>
            <a:chExt cx="4158864" cy="807868"/>
          </a:xfrm>
        </p:grpSpPr>
        <p:sp>
          <p:nvSpPr>
            <p:cNvPr id="14" name="Freccia a sinistra 13">
              <a:extLst>
                <a:ext uri="{FF2B5EF4-FFF2-40B4-BE49-F238E27FC236}">
                  <a16:creationId xmlns:a16="http://schemas.microsoft.com/office/drawing/2014/main" id="{E6DB5E27-E26A-47A6-8869-25077853B490}"/>
                </a:ext>
              </a:extLst>
            </p:cNvPr>
            <p:cNvSpPr/>
            <p:nvPr/>
          </p:nvSpPr>
          <p:spPr>
            <a:xfrm>
              <a:off x="4300907" y="2439473"/>
              <a:ext cx="1047565" cy="186431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D3630A4-3179-46BC-B37C-9EE210EAA54A}"/>
                </a:ext>
              </a:extLst>
            </p:cNvPr>
            <p:cNvSpPr/>
            <p:nvPr/>
          </p:nvSpPr>
          <p:spPr>
            <a:xfrm>
              <a:off x="1189608" y="2077376"/>
              <a:ext cx="2787588" cy="807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589886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E939-C821-43D1-8FB8-665273AA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731"/>
          </a:xfrm>
        </p:spPr>
        <p:txBody>
          <a:bodyPr/>
          <a:lstStyle/>
          <a:p>
            <a:r>
              <a:rPr lang="it-IT" b="1" dirty="0"/>
              <a:t>Some </a:t>
            </a:r>
            <a:r>
              <a:rPr lang="it-IT" b="1" dirty="0">
                <a:solidFill>
                  <a:srgbClr val="ACD433"/>
                </a:solidFill>
              </a:rPr>
              <a:t>Code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750D57B-7EF3-46D5-B4E1-1913CD3F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0" y="2104198"/>
            <a:ext cx="11685973" cy="3568236"/>
          </a:xfrm>
          <a:prstGeom prst="roundRect">
            <a:avLst>
              <a:gd name="adj" fmla="val 3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46742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6C53C66-1607-4E5D-9D19-3DB4E6F3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70" y="1314932"/>
            <a:ext cx="11235459" cy="5090350"/>
          </a:xfrm>
          <a:prstGeom prst="roundRect">
            <a:avLst>
              <a:gd name="adj" fmla="val 529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9803073E-691C-4625-BA4E-41168A6A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731"/>
          </a:xfrm>
        </p:spPr>
        <p:txBody>
          <a:bodyPr/>
          <a:lstStyle/>
          <a:p>
            <a:r>
              <a:rPr lang="it-IT" b="1" dirty="0"/>
              <a:t>Some </a:t>
            </a:r>
            <a:r>
              <a:rPr lang="it-IT" b="1" dirty="0">
                <a:solidFill>
                  <a:srgbClr val="ACD433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215262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5A2-0AEA-4949-86FB-47ADEBE0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63" y="-83775"/>
            <a:ext cx="9404723" cy="1400530"/>
          </a:xfrm>
        </p:spPr>
        <p:txBody>
          <a:bodyPr/>
          <a:lstStyle/>
          <a:p>
            <a:pPr algn="ctr"/>
            <a:r>
              <a:rPr lang="it-IT" b="1" dirty="0"/>
              <a:t>The Architecture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9A364C-8995-4C49-B066-7D8E8CDD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44941" y="-3164739"/>
            <a:ext cx="1103995" cy="11821264"/>
          </a:xfrm>
          <a:prstGeom prst="rect">
            <a:avLst/>
          </a:prstGeom>
        </p:spPr>
      </p:pic>
      <p:grpSp>
        <p:nvGrpSpPr>
          <p:cNvPr id="58" name="Gruppo 57">
            <a:extLst>
              <a:ext uri="{FF2B5EF4-FFF2-40B4-BE49-F238E27FC236}">
                <a16:creationId xmlns:a16="http://schemas.microsoft.com/office/drawing/2014/main" id="{6BFE1CC3-6C33-4529-83CF-0EA5DE3357BE}"/>
              </a:ext>
            </a:extLst>
          </p:cNvPr>
          <p:cNvGrpSpPr/>
          <p:nvPr/>
        </p:nvGrpSpPr>
        <p:grpSpPr>
          <a:xfrm>
            <a:off x="574563" y="1663141"/>
            <a:ext cx="9113133" cy="584775"/>
            <a:chOff x="574563" y="1663141"/>
            <a:chExt cx="9113133" cy="584775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EDE30BB-D6B9-4C1F-A876-68828A6A0153}"/>
                </a:ext>
              </a:extLst>
            </p:cNvPr>
            <p:cNvSpPr txBox="1"/>
            <p:nvPr/>
          </p:nvSpPr>
          <p:spPr>
            <a:xfrm>
              <a:off x="574563" y="1663141"/>
              <a:ext cx="16629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dirty="0"/>
                <a:t>32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65990E5-EF84-4047-BEFF-40123E2DEFA9}"/>
                </a:ext>
              </a:extLst>
            </p:cNvPr>
            <p:cNvSpPr txBox="1"/>
            <p:nvPr/>
          </p:nvSpPr>
          <p:spPr>
            <a:xfrm>
              <a:off x="3039612" y="1663141"/>
              <a:ext cx="16629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dirty="0"/>
                <a:t>64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83828A8-037E-4E99-B446-5E7B2F05A4C5}"/>
                </a:ext>
              </a:extLst>
            </p:cNvPr>
            <p:cNvSpPr txBox="1"/>
            <p:nvPr/>
          </p:nvSpPr>
          <p:spPr>
            <a:xfrm>
              <a:off x="5532173" y="1663141"/>
              <a:ext cx="16629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dirty="0"/>
                <a:t>128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93BD86B-BE88-456E-AAE9-B10CA90935C3}"/>
                </a:ext>
              </a:extLst>
            </p:cNvPr>
            <p:cNvSpPr txBox="1"/>
            <p:nvPr/>
          </p:nvSpPr>
          <p:spPr>
            <a:xfrm>
              <a:off x="8024734" y="1663141"/>
              <a:ext cx="16629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dirty="0"/>
                <a:t>256</a:t>
              </a:r>
            </a:p>
          </p:txBody>
        </p: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01CBC23C-5747-4B0E-A9B1-EFC6E3F47DC8}"/>
              </a:ext>
            </a:extLst>
          </p:cNvPr>
          <p:cNvGrpSpPr/>
          <p:nvPr/>
        </p:nvGrpSpPr>
        <p:grpSpPr>
          <a:xfrm>
            <a:off x="1412393" y="979299"/>
            <a:ext cx="7450171" cy="690193"/>
            <a:chOff x="1412393" y="979299"/>
            <a:chExt cx="7450171" cy="690193"/>
          </a:xfrm>
        </p:grpSpPr>
        <p:cxnSp>
          <p:nvCxnSpPr>
            <p:cNvPr id="16" name="Connettore curvo 15">
              <a:extLst>
                <a:ext uri="{FF2B5EF4-FFF2-40B4-BE49-F238E27FC236}">
                  <a16:creationId xmlns:a16="http://schemas.microsoft.com/office/drawing/2014/main" id="{2FF01080-F395-4502-AEC3-F6BDD5971177}"/>
                </a:ext>
              </a:extLst>
            </p:cNvPr>
            <p:cNvCxnSpPr>
              <a:cxnSpLocks/>
              <a:stCxn id="8" idx="0"/>
              <a:endCxn id="9" idx="0"/>
            </p:cNvCxnSpPr>
            <p:nvPr/>
          </p:nvCxnSpPr>
          <p:spPr>
            <a:xfrm rot="5400000" flipH="1" flipV="1">
              <a:off x="2638568" y="430617"/>
              <a:ext cx="12700" cy="2465049"/>
            </a:xfrm>
            <a:prstGeom prst="curvedConnector3">
              <a:avLst>
                <a:gd name="adj1" fmla="val 18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curvo 17">
              <a:extLst>
                <a:ext uri="{FF2B5EF4-FFF2-40B4-BE49-F238E27FC236}">
                  <a16:creationId xmlns:a16="http://schemas.microsoft.com/office/drawing/2014/main" id="{91C64229-0A8D-422A-9EE7-94E648004AE6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5400000" flipH="1" flipV="1">
              <a:off x="5117373" y="416861"/>
              <a:ext cx="12700" cy="2492561"/>
            </a:xfrm>
            <a:prstGeom prst="curvedConnector3">
              <a:avLst>
                <a:gd name="adj1" fmla="val 18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curvo 21">
              <a:extLst>
                <a:ext uri="{FF2B5EF4-FFF2-40B4-BE49-F238E27FC236}">
                  <a16:creationId xmlns:a16="http://schemas.microsoft.com/office/drawing/2014/main" id="{18299334-A659-4C85-BD0D-59D6C4F7E565}"/>
                </a:ext>
              </a:extLst>
            </p:cNvPr>
            <p:cNvCxnSpPr>
              <a:cxnSpLocks/>
              <a:stCxn id="10" idx="0"/>
              <a:endCxn id="11" idx="0"/>
            </p:cNvCxnSpPr>
            <p:nvPr/>
          </p:nvCxnSpPr>
          <p:spPr>
            <a:xfrm rot="5400000" flipH="1" flipV="1">
              <a:off x="7609934" y="416861"/>
              <a:ext cx="12700" cy="2492561"/>
            </a:xfrm>
            <a:prstGeom prst="curvedConnector3">
              <a:avLst>
                <a:gd name="adj1" fmla="val 18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F8957638-26DE-4AFF-8ABF-FFDE915F4BE3}"/>
                </a:ext>
              </a:extLst>
            </p:cNvPr>
            <p:cNvSpPr txBox="1"/>
            <p:nvPr/>
          </p:nvSpPr>
          <p:spPr>
            <a:xfrm>
              <a:off x="1546658" y="1051581"/>
              <a:ext cx="2196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MaxPool</a:t>
              </a:r>
              <a:r>
                <a:rPr lang="it-IT" dirty="0"/>
                <a:t>(2x2,2x2)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D4BA19A4-286A-49C1-94AD-454BA4D8230C}"/>
                </a:ext>
              </a:extLst>
            </p:cNvPr>
            <p:cNvSpPr txBox="1"/>
            <p:nvPr/>
          </p:nvSpPr>
          <p:spPr>
            <a:xfrm>
              <a:off x="4025463" y="1010425"/>
              <a:ext cx="2196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MaxPool</a:t>
              </a:r>
              <a:r>
                <a:rPr lang="it-IT" dirty="0"/>
                <a:t>(2x2,2x2)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5543C67-DCDA-4344-8594-DDADFBC759B1}"/>
                </a:ext>
              </a:extLst>
            </p:cNvPr>
            <p:cNvSpPr txBox="1"/>
            <p:nvPr/>
          </p:nvSpPr>
          <p:spPr>
            <a:xfrm>
              <a:off x="6504268" y="979299"/>
              <a:ext cx="2196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MaxPool</a:t>
              </a:r>
              <a:r>
                <a:rPr lang="it-IT" dirty="0"/>
                <a:t>(2x2,2x2)</a:t>
              </a:r>
            </a:p>
          </p:txBody>
        </p:sp>
      </p:grp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E47B2DE-F42C-4D78-B5CE-30BCD34B5136}"/>
              </a:ext>
            </a:extLst>
          </p:cNvPr>
          <p:cNvCxnSpPr>
            <a:cxnSpLocks/>
          </p:cNvCxnSpPr>
          <p:nvPr/>
        </p:nvCxnSpPr>
        <p:spPr>
          <a:xfrm>
            <a:off x="3274060" y="3626591"/>
            <a:ext cx="0" cy="2586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DBD00CFA-1139-47A5-9503-A917A7318207}"/>
              </a:ext>
            </a:extLst>
          </p:cNvPr>
          <p:cNvGrpSpPr/>
          <p:nvPr/>
        </p:nvGrpSpPr>
        <p:grpSpPr>
          <a:xfrm>
            <a:off x="5555297" y="3276878"/>
            <a:ext cx="1135064" cy="3509598"/>
            <a:chOff x="5555297" y="3276878"/>
            <a:chExt cx="1135064" cy="3509598"/>
          </a:xfrm>
        </p:grpSpPr>
        <p:sp>
          <p:nvSpPr>
            <p:cNvPr id="41" name="Parentesi quadra chiusa 40">
              <a:extLst>
                <a:ext uri="{FF2B5EF4-FFF2-40B4-BE49-F238E27FC236}">
                  <a16:creationId xmlns:a16="http://schemas.microsoft.com/office/drawing/2014/main" id="{ECC840E1-52A4-423E-93C4-DE7FB10CDCD2}"/>
                </a:ext>
              </a:extLst>
            </p:cNvPr>
            <p:cNvSpPr/>
            <p:nvPr/>
          </p:nvSpPr>
          <p:spPr>
            <a:xfrm>
              <a:off x="5555297" y="3429000"/>
              <a:ext cx="540703" cy="3357476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B8BCB9B3-7C8F-4CC9-94EA-8A84FEE32B40}"/>
                </a:ext>
              </a:extLst>
            </p:cNvPr>
            <p:cNvSpPr txBox="1"/>
            <p:nvPr/>
          </p:nvSpPr>
          <p:spPr>
            <a:xfrm>
              <a:off x="6118861" y="3276878"/>
              <a:ext cx="571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 dirty="0"/>
                <a:t>*</a:t>
              </a:r>
              <a:endParaRPr lang="it-IT" b="1" dirty="0"/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42A44CFA-5B46-4EF9-B632-C9AA3F5D9E23}"/>
              </a:ext>
            </a:extLst>
          </p:cNvPr>
          <p:cNvGrpSpPr/>
          <p:nvPr/>
        </p:nvGrpSpPr>
        <p:grpSpPr>
          <a:xfrm>
            <a:off x="6118861" y="4446231"/>
            <a:ext cx="6014241" cy="2056169"/>
            <a:chOff x="6118861" y="4446231"/>
            <a:chExt cx="6014241" cy="2056169"/>
          </a:xfrm>
        </p:grpSpPr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52A9BAE4-D7A7-4723-AE6D-393314907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8861" y="5092498"/>
              <a:ext cx="1101341" cy="14099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EFC2DEFB-E882-425A-A367-9518BA22A170}"/>
                </a:ext>
              </a:extLst>
            </p:cNvPr>
            <p:cNvSpPr txBox="1"/>
            <p:nvPr/>
          </p:nvSpPr>
          <p:spPr>
            <a:xfrm>
              <a:off x="7220202" y="4907832"/>
              <a:ext cx="998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Flatten</a:t>
              </a:r>
              <a:endParaRPr lang="it-IT" b="1" dirty="0"/>
            </a:p>
          </p:txBody>
        </p: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BAFFA010-0848-4B5A-8161-260719D6FFFE}"/>
                </a:ext>
              </a:extLst>
            </p:cNvPr>
            <p:cNvCxnSpPr>
              <a:cxnSpLocks/>
            </p:cNvCxnSpPr>
            <p:nvPr/>
          </p:nvCxnSpPr>
          <p:spPr>
            <a:xfrm>
              <a:off x="8218422" y="5077258"/>
              <a:ext cx="35661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9647E3E3-2433-4661-8C03-24CA77A4CD65}"/>
                </a:ext>
              </a:extLst>
            </p:cNvPr>
            <p:cNvSpPr txBox="1"/>
            <p:nvPr/>
          </p:nvSpPr>
          <p:spPr>
            <a:xfrm>
              <a:off x="8575040" y="4446231"/>
              <a:ext cx="16894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Dense(4096)</a:t>
              </a:r>
            </a:p>
            <a:p>
              <a:r>
                <a:rPr lang="it-IT" b="1" dirty="0" err="1"/>
                <a:t>Dropout</a:t>
              </a:r>
              <a:r>
                <a:rPr lang="it-IT" b="1" dirty="0"/>
                <a:t>(0.4) Dense(4096)</a:t>
              </a:r>
            </a:p>
            <a:p>
              <a:r>
                <a:rPr lang="it-IT" b="1" dirty="0" err="1"/>
                <a:t>Dropout</a:t>
              </a:r>
              <a:r>
                <a:rPr lang="it-IT" b="1" dirty="0"/>
                <a:t>(0.4)</a:t>
              </a:r>
            </a:p>
            <a:p>
              <a:endParaRPr lang="it-IT" dirty="0"/>
            </a:p>
          </p:txBody>
        </p:sp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1FF773E2-BD5D-4871-B3D9-4406A4C3C8A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9462" y="5064356"/>
              <a:ext cx="35661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BDEE0522-E9B6-45DA-BE6B-2813840DF603}"/>
                </a:ext>
              </a:extLst>
            </p:cNvPr>
            <p:cNvSpPr/>
            <p:nvPr/>
          </p:nvSpPr>
          <p:spPr>
            <a:xfrm>
              <a:off x="10621150" y="4812821"/>
              <a:ext cx="1511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1" dirty="0" err="1"/>
                <a:t>SoftMax</a:t>
              </a:r>
              <a:r>
                <a:rPr lang="it-IT" b="1" dirty="0"/>
                <a:t>(10)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765A6AC-7553-43B2-BC6E-3EBFFFA000E9}"/>
              </a:ext>
            </a:extLst>
          </p:cNvPr>
          <p:cNvGrpSpPr/>
          <p:nvPr/>
        </p:nvGrpSpPr>
        <p:grpSpPr>
          <a:xfrm>
            <a:off x="344190" y="3259050"/>
            <a:ext cx="5751810" cy="4247317"/>
            <a:chOff x="344190" y="3259050"/>
            <a:chExt cx="5751810" cy="424731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D776403-5058-4AEF-A50C-F24F358492A7}"/>
                </a:ext>
              </a:extLst>
            </p:cNvPr>
            <p:cNvSpPr txBox="1"/>
            <p:nvPr/>
          </p:nvSpPr>
          <p:spPr>
            <a:xfrm>
              <a:off x="344190" y="4825527"/>
              <a:ext cx="230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Conv2D(3x3, 1x1)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8513D8C0-5003-4955-9CCD-1E4622DF992B}"/>
                </a:ext>
              </a:extLst>
            </p:cNvPr>
            <p:cNvSpPr/>
            <p:nvPr/>
          </p:nvSpPr>
          <p:spPr>
            <a:xfrm>
              <a:off x="3332479" y="3259050"/>
              <a:ext cx="2763521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b="1" dirty="0" err="1"/>
                <a:t>BatchNorm</a:t>
              </a:r>
              <a:endParaRPr lang="it-IT" b="1" dirty="0"/>
            </a:p>
            <a:p>
              <a:r>
                <a:rPr lang="it-IT" b="1" dirty="0" err="1"/>
                <a:t>Activation</a:t>
              </a:r>
              <a:r>
                <a:rPr lang="it-IT" b="1" dirty="0"/>
                <a:t>(«</a:t>
              </a:r>
              <a:r>
                <a:rPr lang="it-IT" b="1" dirty="0" err="1"/>
                <a:t>relu</a:t>
              </a:r>
              <a:r>
                <a:rPr lang="it-IT" b="1" dirty="0"/>
                <a:t>»)</a:t>
              </a:r>
            </a:p>
            <a:p>
              <a:r>
                <a:rPr lang="it-IT" b="1" dirty="0"/>
                <a:t>-------------------------</a:t>
              </a:r>
            </a:p>
            <a:p>
              <a:r>
                <a:rPr lang="it-IT" b="1" dirty="0"/>
                <a:t>Conv2D(1x1,1x1)</a:t>
              </a:r>
            </a:p>
            <a:p>
              <a:r>
                <a:rPr lang="it-IT" b="1" dirty="0" err="1"/>
                <a:t>BatchNorm</a:t>
              </a:r>
              <a:endParaRPr lang="it-IT" b="1" dirty="0"/>
            </a:p>
            <a:p>
              <a:r>
                <a:rPr lang="it-IT" b="1" dirty="0" err="1"/>
                <a:t>Activation</a:t>
              </a:r>
              <a:r>
                <a:rPr lang="it-IT" b="1" dirty="0"/>
                <a:t>(«</a:t>
              </a:r>
              <a:r>
                <a:rPr lang="it-IT" b="1" dirty="0" err="1"/>
                <a:t>relu</a:t>
              </a:r>
              <a:r>
                <a:rPr lang="it-IT" b="1" dirty="0"/>
                <a:t>»)</a:t>
              </a:r>
            </a:p>
            <a:p>
              <a:r>
                <a:rPr lang="it-IT" b="1" dirty="0"/>
                <a:t>-------------------------</a:t>
              </a:r>
            </a:p>
            <a:p>
              <a:r>
                <a:rPr lang="it-IT" b="1" dirty="0"/>
                <a:t>Conv2D(3x3,1x1)</a:t>
              </a:r>
            </a:p>
            <a:p>
              <a:r>
                <a:rPr lang="it-IT" b="1" dirty="0" err="1"/>
                <a:t>BatchNorm</a:t>
              </a:r>
              <a:endParaRPr lang="it-IT" b="1" dirty="0"/>
            </a:p>
            <a:p>
              <a:r>
                <a:rPr lang="it-IT" b="1" dirty="0" err="1"/>
                <a:t>Activation</a:t>
              </a:r>
              <a:r>
                <a:rPr lang="it-IT" b="1" dirty="0"/>
                <a:t>(«</a:t>
              </a:r>
              <a:r>
                <a:rPr lang="it-IT" b="1" dirty="0" err="1"/>
                <a:t>relu</a:t>
              </a:r>
              <a:r>
                <a:rPr lang="it-IT" b="1" dirty="0"/>
                <a:t>»)</a:t>
              </a:r>
            </a:p>
            <a:p>
              <a:r>
                <a:rPr lang="it-IT" b="1" dirty="0" err="1"/>
                <a:t>Add</a:t>
              </a:r>
              <a:r>
                <a:rPr lang="it-IT" b="1" dirty="0"/>
                <a:t>(…)</a:t>
              </a:r>
            </a:p>
            <a:p>
              <a:r>
                <a:rPr lang="it-IT" b="1" dirty="0"/>
                <a:t>-------------------------</a:t>
              </a:r>
            </a:p>
            <a:p>
              <a:r>
                <a:rPr lang="it-IT" b="1" dirty="0"/>
                <a:t>Conv2D(1x1,1x1)</a:t>
              </a:r>
            </a:p>
            <a:p>
              <a:endParaRPr lang="it-IT" dirty="0"/>
            </a:p>
            <a:p>
              <a:endParaRPr lang="it-IT" dirty="0"/>
            </a:p>
          </p:txBody>
        </p: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395D2635-BCA9-43A3-A1A3-88AF13E50C4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497974" y="3626591"/>
              <a:ext cx="1708525" cy="1198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6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00171-8A3E-459F-930A-A3D58636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7282"/>
          </a:xfrm>
        </p:spPr>
        <p:txBody>
          <a:bodyPr/>
          <a:lstStyle/>
          <a:p>
            <a:r>
              <a:rPr lang="it-IT" b="1"/>
              <a:t>But Before the </a:t>
            </a:r>
            <a:r>
              <a:rPr lang="it-IT" b="1">
                <a:solidFill>
                  <a:srgbClr val="ACD433"/>
                </a:solidFill>
              </a:rPr>
              <a:t>ResNet</a:t>
            </a:r>
            <a:r>
              <a:rPr lang="it-IT" b="1"/>
              <a:t>…</a:t>
            </a: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F2AC7EB-D3D5-45E3-8CDB-3D193917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48" y="1600192"/>
            <a:ext cx="5852172" cy="43891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7AFE8C-16FC-48EC-ADCD-939EEE1F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48" y="1600191"/>
            <a:ext cx="5852172" cy="43891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109154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591</TotalTime>
  <Words>141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Ione</vt:lpstr>
      <vt:lpstr>Assignment 2 CNN</vt:lpstr>
      <vt:lpstr>A very first result…</vt:lpstr>
      <vt:lpstr>Presentazione standard di PowerPoint</vt:lpstr>
      <vt:lpstr>Some Code</vt:lpstr>
      <vt:lpstr>Some Code</vt:lpstr>
      <vt:lpstr>Some Code</vt:lpstr>
      <vt:lpstr>Some Code</vt:lpstr>
      <vt:lpstr>The Architecture</vt:lpstr>
      <vt:lpstr>But Before the ResNet…</vt:lpstr>
      <vt:lpstr>Results</vt:lpstr>
      <vt:lpstr>FGSM - Foolbox </vt:lpstr>
      <vt:lpstr>FGSM What?</vt:lpstr>
      <vt:lpstr>FGSM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SIFT</dc:title>
  <dc:creator>Alessandro</dc:creator>
  <cp:lastModifiedBy>Alessandro</cp:lastModifiedBy>
  <cp:revision>49</cp:revision>
  <dcterms:created xsi:type="dcterms:W3CDTF">2019-04-27T06:47:46Z</dcterms:created>
  <dcterms:modified xsi:type="dcterms:W3CDTF">2019-06-05T07:53:50Z</dcterms:modified>
</cp:coreProperties>
</file>