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94" r:id="rId3"/>
    <p:sldId id="295" r:id="rId4"/>
    <p:sldId id="296" r:id="rId5"/>
    <p:sldId id="297" r:id="rId6"/>
    <p:sldId id="300" r:id="rId7"/>
    <p:sldId id="298" r:id="rId8"/>
    <p:sldId id="299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A3"/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FB9AE-30D5-471B-9DA8-6E823C0345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EAAF0C-6D4D-4918-B7C2-258D75FD4B5D}">
      <dgm:prSet/>
      <dgm:spPr/>
      <dgm:t>
        <a:bodyPr/>
        <a:lstStyle/>
        <a:p>
          <a:r>
            <a:rPr lang="fr-FR"/>
            <a:t>Antoine Vidal-Mazuy :  Serveur, Stratégie   </a:t>
          </a:r>
          <a:endParaRPr lang="en-US"/>
        </a:p>
      </dgm:t>
    </dgm:pt>
    <dgm:pt modelId="{BE5A2468-771F-447E-B308-D62BB91136DE}" type="parTrans" cxnId="{C998B22F-EF5A-462C-BF05-463A508B72EF}">
      <dgm:prSet/>
      <dgm:spPr/>
      <dgm:t>
        <a:bodyPr/>
        <a:lstStyle/>
        <a:p>
          <a:endParaRPr lang="en-US"/>
        </a:p>
      </dgm:t>
    </dgm:pt>
    <dgm:pt modelId="{CD131DEF-F91D-4C06-B2CC-21D5F2BBB8C0}" type="sibTrans" cxnId="{C998B22F-EF5A-462C-BF05-463A508B72EF}">
      <dgm:prSet/>
      <dgm:spPr/>
      <dgm:t>
        <a:bodyPr/>
        <a:lstStyle/>
        <a:p>
          <a:endParaRPr lang="en-US"/>
        </a:p>
      </dgm:t>
    </dgm:pt>
    <dgm:pt modelId="{CA309ED5-4A80-459F-BFA3-5E58802395DE}">
      <dgm:prSet/>
      <dgm:spPr/>
      <dgm:t>
        <a:bodyPr/>
        <a:lstStyle/>
        <a:p>
          <a:r>
            <a:rPr lang="en-US"/>
            <a:t>Jean Philippe Carlens : </a:t>
          </a:r>
          <a:r>
            <a:rPr lang="fr-FR"/>
            <a:t>IO , Choix IA   </a:t>
          </a:r>
          <a:endParaRPr lang="en-US"/>
        </a:p>
      </dgm:t>
    </dgm:pt>
    <dgm:pt modelId="{F2A6E369-9898-4A8C-9AD6-6A3CC0500FE6}" type="parTrans" cxnId="{18F99560-B3A7-4744-A160-25C80362699C}">
      <dgm:prSet/>
      <dgm:spPr/>
      <dgm:t>
        <a:bodyPr/>
        <a:lstStyle/>
        <a:p>
          <a:endParaRPr lang="en-US"/>
        </a:p>
      </dgm:t>
    </dgm:pt>
    <dgm:pt modelId="{F8DDD2AD-D467-470A-AAAB-35E3E0AF4549}" type="sibTrans" cxnId="{18F99560-B3A7-4744-A160-25C80362699C}">
      <dgm:prSet/>
      <dgm:spPr/>
      <dgm:t>
        <a:bodyPr/>
        <a:lstStyle/>
        <a:p>
          <a:endParaRPr lang="en-US"/>
        </a:p>
      </dgm:t>
    </dgm:pt>
    <dgm:pt modelId="{8D0C5F8E-634F-4016-B981-989E14F9D4EE}">
      <dgm:prSet/>
      <dgm:spPr/>
      <dgm:t>
        <a:bodyPr/>
        <a:lstStyle/>
        <a:p>
          <a:r>
            <a:rPr lang="en-US"/>
            <a:t>Yann Brault : </a:t>
          </a:r>
          <a:r>
            <a:rPr lang="fr-FR"/>
            <a:t>Cartes, Effets </a:t>
          </a:r>
          <a:endParaRPr lang="en-US"/>
        </a:p>
      </dgm:t>
    </dgm:pt>
    <dgm:pt modelId="{E68486C0-420F-4608-9CC8-9AF1E1E9CFA2}" type="parTrans" cxnId="{D4D5BB16-9171-48F4-946C-EE5042C9D3EA}">
      <dgm:prSet/>
      <dgm:spPr/>
      <dgm:t>
        <a:bodyPr/>
        <a:lstStyle/>
        <a:p>
          <a:endParaRPr lang="en-US"/>
        </a:p>
      </dgm:t>
    </dgm:pt>
    <dgm:pt modelId="{6E6F8824-EDD6-45BF-86B1-5A7E42DAB056}" type="sibTrans" cxnId="{D4D5BB16-9171-48F4-946C-EE5042C9D3EA}">
      <dgm:prSet/>
      <dgm:spPr/>
      <dgm:t>
        <a:bodyPr/>
        <a:lstStyle/>
        <a:p>
          <a:endParaRPr lang="en-US"/>
        </a:p>
      </dgm:t>
    </dgm:pt>
    <dgm:pt modelId="{7FE42AAA-C7EA-45B9-BB2A-800D38898264}">
      <dgm:prSet/>
      <dgm:spPr/>
      <dgm:t>
        <a:bodyPr/>
        <a:lstStyle/>
        <a:p>
          <a:r>
            <a:rPr lang="en-US"/>
            <a:t>Luca Orengo : IA Initiales </a:t>
          </a:r>
        </a:p>
      </dgm:t>
    </dgm:pt>
    <dgm:pt modelId="{5E316654-DF28-495B-B4F3-46C944C37F07}" type="parTrans" cxnId="{38D182CB-16EA-4D73-9EB9-11C28E1DFECB}">
      <dgm:prSet/>
      <dgm:spPr/>
      <dgm:t>
        <a:bodyPr/>
        <a:lstStyle/>
        <a:p>
          <a:endParaRPr lang="en-US"/>
        </a:p>
      </dgm:t>
    </dgm:pt>
    <dgm:pt modelId="{BDD06CF1-A008-43BE-AC60-60517CF4DACA}" type="sibTrans" cxnId="{38D182CB-16EA-4D73-9EB9-11C28E1DFECB}">
      <dgm:prSet/>
      <dgm:spPr/>
      <dgm:t>
        <a:bodyPr/>
        <a:lstStyle/>
        <a:p>
          <a:endParaRPr lang="en-US"/>
        </a:p>
      </dgm:t>
    </dgm:pt>
    <dgm:pt modelId="{6C511131-3AB2-4134-AE5C-7D793F235A7C}">
      <dgm:prSet/>
      <dgm:spPr/>
      <dgm:t>
        <a:bodyPr/>
        <a:lstStyle/>
        <a:p>
          <a:r>
            <a:rPr lang="fr-FR"/>
            <a:t>Antoine Cousson : Game Observer, Façade</a:t>
          </a:r>
          <a:endParaRPr lang="en-US"/>
        </a:p>
      </dgm:t>
    </dgm:pt>
    <dgm:pt modelId="{873AD80F-7D55-4D4C-9D6A-73B3C69D608B}" type="parTrans" cxnId="{0A3580BB-C426-428B-9652-13FBF5D87260}">
      <dgm:prSet/>
      <dgm:spPr/>
      <dgm:t>
        <a:bodyPr/>
        <a:lstStyle/>
        <a:p>
          <a:endParaRPr lang="en-US"/>
        </a:p>
      </dgm:t>
    </dgm:pt>
    <dgm:pt modelId="{7DB68779-AD03-4DE9-AA1E-D5ACEBF828F6}" type="sibTrans" cxnId="{0A3580BB-C426-428B-9652-13FBF5D87260}">
      <dgm:prSet/>
      <dgm:spPr/>
      <dgm:t>
        <a:bodyPr/>
        <a:lstStyle/>
        <a:p>
          <a:endParaRPr lang="en-US"/>
        </a:p>
      </dgm:t>
    </dgm:pt>
    <dgm:pt modelId="{598F5438-D85B-4EA3-ADC5-32CD86EC8388}" type="pres">
      <dgm:prSet presAssocID="{0D8FB9AE-30D5-471B-9DA8-6E823C0345CC}" presName="linear" presStyleCnt="0">
        <dgm:presLayoutVars>
          <dgm:animLvl val="lvl"/>
          <dgm:resizeHandles val="exact"/>
        </dgm:presLayoutVars>
      </dgm:prSet>
      <dgm:spPr/>
    </dgm:pt>
    <dgm:pt modelId="{5E324AB9-75EB-453D-A812-88220853EC46}" type="pres">
      <dgm:prSet presAssocID="{FBEAAF0C-6D4D-4918-B7C2-258D75FD4B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6A55AF-14E8-4F8E-B7E6-C1B5883BEC2E}" type="pres">
      <dgm:prSet presAssocID="{CD131DEF-F91D-4C06-B2CC-21D5F2BBB8C0}" presName="spacer" presStyleCnt="0"/>
      <dgm:spPr/>
    </dgm:pt>
    <dgm:pt modelId="{6A2AEF25-1FFA-441D-9A0A-00824520127B}" type="pres">
      <dgm:prSet presAssocID="{CA309ED5-4A80-459F-BFA3-5E58802395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64A0D5-12AE-49DF-A699-398C4DF22F4A}" type="pres">
      <dgm:prSet presAssocID="{F8DDD2AD-D467-470A-AAAB-35E3E0AF4549}" presName="spacer" presStyleCnt="0"/>
      <dgm:spPr/>
    </dgm:pt>
    <dgm:pt modelId="{37D0B7FF-ED70-4407-AFF5-408854B5604D}" type="pres">
      <dgm:prSet presAssocID="{8D0C5F8E-634F-4016-B981-989E14F9D4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979B80-36E4-4A91-9B4E-AE793A342E38}" type="pres">
      <dgm:prSet presAssocID="{6E6F8824-EDD6-45BF-86B1-5A7E42DAB056}" presName="spacer" presStyleCnt="0"/>
      <dgm:spPr/>
    </dgm:pt>
    <dgm:pt modelId="{B26A5A88-A1AC-4E76-9B46-40A5FDF0223D}" type="pres">
      <dgm:prSet presAssocID="{7FE42AAA-C7EA-45B9-BB2A-800D388982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9592DA-3555-4ED7-8253-9211900DD738}" type="pres">
      <dgm:prSet presAssocID="{BDD06CF1-A008-43BE-AC60-60517CF4DACA}" presName="spacer" presStyleCnt="0"/>
      <dgm:spPr/>
    </dgm:pt>
    <dgm:pt modelId="{E1BB0A24-D996-4910-AC34-6085A889A95A}" type="pres">
      <dgm:prSet presAssocID="{6C511131-3AB2-4134-AE5C-7D793F235A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D5BB16-9171-48F4-946C-EE5042C9D3EA}" srcId="{0D8FB9AE-30D5-471B-9DA8-6E823C0345CC}" destId="{8D0C5F8E-634F-4016-B981-989E14F9D4EE}" srcOrd="2" destOrd="0" parTransId="{E68486C0-420F-4608-9CC8-9AF1E1E9CFA2}" sibTransId="{6E6F8824-EDD6-45BF-86B1-5A7E42DAB056}"/>
    <dgm:cxn modelId="{537D871A-1A63-4E87-8FFC-E23B7ACAFD2C}" type="presOf" srcId="{0D8FB9AE-30D5-471B-9DA8-6E823C0345CC}" destId="{598F5438-D85B-4EA3-ADC5-32CD86EC8388}" srcOrd="0" destOrd="0" presId="urn:microsoft.com/office/officeart/2005/8/layout/vList2"/>
    <dgm:cxn modelId="{C998B22F-EF5A-462C-BF05-463A508B72EF}" srcId="{0D8FB9AE-30D5-471B-9DA8-6E823C0345CC}" destId="{FBEAAF0C-6D4D-4918-B7C2-258D75FD4B5D}" srcOrd="0" destOrd="0" parTransId="{BE5A2468-771F-447E-B308-D62BB91136DE}" sibTransId="{CD131DEF-F91D-4C06-B2CC-21D5F2BBB8C0}"/>
    <dgm:cxn modelId="{18F99560-B3A7-4744-A160-25C80362699C}" srcId="{0D8FB9AE-30D5-471B-9DA8-6E823C0345CC}" destId="{CA309ED5-4A80-459F-BFA3-5E58802395DE}" srcOrd="1" destOrd="0" parTransId="{F2A6E369-9898-4A8C-9AD6-6A3CC0500FE6}" sibTransId="{F8DDD2AD-D467-470A-AAAB-35E3E0AF4549}"/>
    <dgm:cxn modelId="{C0C28453-8800-4D62-810A-D5B3C8EDA3F6}" type="presOf" srcId="{FBEAAF0C-6D4D-4918-B7C2-258D75FD4B5D}" destId="{5E324AB9-75EB-453D-A812-88220853EC46}" srcOrd="0" destOrd="0" presId="urn:microsoft.com/office/officeart/2005/8/layout/vList2"/>
    <dgm:cxn modelId="{87DE8E85-CBF6-4518-A4E3-02526AAB2E7D}" type="presOf" srcId="{7FE42AAA-C7EA-45B9-BB2A-800D38898264}" destId="{B26A5A88-A1AC-4E76-9B46-40A5FDF0223D}" srcOrd="0" destOrd="0" presId="urn:microsoft.com/office/officeart/2005/8/layout/vList2"/>
    <dgm:cxn modelId="{900F61A8-500B-4FD7-8B38-F18302B7ABC3}" type="presOf" srcId="{6C511131-3AB2-4134-AE5C-7D793F235A7C}" destId="{E1BB0A24-D996-4910-AC34-6085A889A95A}" srcOrd="0" destOrd="0" presId="urn:microsoft.com/office/officeart/2005/8/layout/vList2"/>
    <dgm:cxn modelId="{0A3580BB-C426-428B-9652-13FBF5D87260}" srcId="{0D8FB9AE-30D5-471B-9DA8-6E823C0345CC}" destId="{6C511131-3AB2-4134-AE5C-7D793F235A7C}" srcOrd="4" destOrd="0" parTransId="{873AD80F-7D55-4D4C-9D6A-73B3C69D608B}" sibTransId="{7DB68779-AD03-4DE9-AA1E-D5ACEBF828F6}"/>
    <dgm:cxn modelId="{D40B90C1-778D-4D19-A3D1-E5608260F35F}" type="presOf" srcId="{8D0C5F8E-634F-4016-B981-989E14F9D4EE}" destId="{37D0B7FF-ED70-4407-AFF5-408854B5604D}" srcOrd="0" destOrd="0" presId="urn:microsoft.com/office/officeart/2005/8/layout/vList2"/>
    <dgm:cxn modelId="{38D182CB-16EA-4D73-9EB9-11C28E1DFECB}" srcId="{0D8FB9AE-30D5-471B-9DA8-6E823C0345CC}" destId="{7FE42AAA-C7EA-45B9-BB2A-800D38898264}" srcOrd="3" destOrd="0" parTransId="{5E316654-DF28-495B-B4F3-46C944C37F07}" sibTransId="{BDD06CF1-A008-43BE-AC60-60517CF4DACA}"/>
    <dgm:cxn modelId="{FF3837EC-48BD-40C7-AEE8-67CEDCC9FA79}" type="presOf" srcId="{CA309ED5-4A80-459F-BFA3-5E58802395DE}" destId="{6A2AEF25-1FFA-441D-9A0A-00824520127B}" srcOrd="0" destOrd="0" presId="urn:microsoft.com/office/officeart/2005/8/layout/vList2"/>
    <dgm:cxn modelId="{4BB11230-DA6B-469C-8A4E-153E0D34822D}" type="presParOf" srcId="{598F5438-D85B-4EA3-ADC5-32CD86EC8388}" destId="{5E324AB9-75EB-453D-A812-88220853EC46}" srcOrd="0" destOrd="0" presId="urn:microsoft.com/office/officeart/2005/8/layout/vList2"/>
    <dgm:cxn modelId="{93BC6180-73D8-4C35-8920-159B0F8299B7}" type="presParOf" srcId="{598F5438-D85B-4EA3-ADC5-32CD86EC8388}" destId="{9E6A55AF-14E8-4F8E-B7E6-C1B5883BEC2E}" srcOrd="1" destOrd="0" presId="urn:microsoft.com/office/officeart/2005/8/layout/vList2"/>
    <dgm:cxn modelId="{51C58213-1195-4C18-BAFB-C423D775D03F}" type="presParOf" srcId="{598F5438-D85B-4EA3-ADC5-32CD86EC8388}" destId="{6A2AEF25-1FFA-441D-9A0A-00824520127B}" srcOrd="2" destOrd="0" presId="urn:microsoft.com/office/officeart/2005/8/layout/vList2"/>
    <dgm:cxn modelId="{D0A8FCB3-3024-4D90-8A5E-B5677ED449D7}" type="presParOf" srcId="{598F5438-D85B-4EA3-ADC5-32CD86EC8388}" destId="{5A64A0D5-12AE-49DF-A699-398C4DF22F4A}" srcOrd="3" destOrd="0" presId="urn:microsoft.com/office/officeart/2005/8/layout/vList2"/>
    <dgm:cxn modelId="{86D4ECFE-0037-4C13-A474-90E1DAB8B0F0}" type="presParOf" srcId="{598F5438-D85B-4EA3-ADC5-32CD86EC8388}" destId="{37D0B7FF-ED70-4407-AFF5-408854B5604D}" srcOrd="4" destOrd="0" presId="urn:microsoft.com/office/officeart/2005/8/layout/vList2"/>
    <dgm:cxn modelId="{EA226C5A-4E29-4B57-A79C-D4952A7D7B71}" type="presParOf" srcId="{598F5438-D85B-4EA3-ADC5-32CD86EC8388}" destId="{CA979B80-36E4-4A91-9B4E-AE793A342E38}" srcOrd="5" destOrd="0" presId="urn:microsoft.com/office/officeart/2005/8/layout/vList2"/>
    <dgm:cxn modelId="{B3D8E207-868C-475C-8377-C62B64CF17CF}" type="presParOf" srcId="{598F5438-D85B-4EA3-ADC5-32CD86EC8388}" destId="{B26A5A88-A1AC-4E76-9B46-40A5FDF0223D}" srcOrd="6" destOrd="0" presId="urn:microsoft.com/office/officeart/2005/8/layout/vList2"/>
    <dgm:cxn modelId="{13FFE531-3BB1-47E5-BD64-33469A0298BE}" type="presParOf" srcId="{598F5438-D85B-4EA3-ADC5-32CD86EC8388}" destId="{929592DA-3555-4ED7-8253-9211900DD738}" srcOrd="7" destOrd="0" presId="urn:microsoft.com/office/officeart/2005/8/layout/vList2"/>
    <dgm:cxn modelId="{A7AD895A-CA8D-48D4-B4C0-51E9B8986964}" type="presParOf" srcId="{598F5438-D85B-4EA3-ADC5-32CD86EC8388}" destId="{E1BB0A24-D996-4910-AC34-6085A889A9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24AB9-75EB-453D-A812-88220853EC46}">
      <dsp:nvSpPr>
        <dsp:cNvPr id="0" name=""/>
        <dsp:cNvSpPr/>
      </dsp:nvSpPr>
      <dsp:spPr>
        <a:xfrm>
          <a:off x="0" y="750539"/>
          <a:ext cx="52435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Antoine Vidal-Mazuy :  Serveur, Stratégie   </a:t>
          </a:r>
          <a:endParaRPr lang="en-US" sz="2300" kern="1200"/>
        </a:p>
      </dsp:txBody>
      <dsp:txXfrm>
        <a:off x="26930" y="777469"/>
        <a:ext cx="5189653" cy="497795"/>
      </dsp:txXfrm>
    </dsp:sp>
    <dsp:sp modelId="{6A2AEF25-1FFA-441D-9A0A-00824520127B}">
      <dsp:nvSpPr>
        <dsp:cNvPr id="0" name=""/>
        <dsp:cNvSpPr/>
      </dsp:nvSpPr>
      <dsp:spPr>
        <a:xfrm>
          <a:off x="0" y="1368434"/>
          <a:ext cx="52435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Jean Philippe Carlens : </a:t>
          </a:r>
          <a:r>
            <a:rPr lang="fr-FR" sz="2300" kern="1200"/>
            <a:t>IO , Choix IA   </a:t>
          </a:r>
          <a:endParaRPr lang="en-US" sz="2300" kern="1200"/>
        </a:p>
      </dsp:txBody>
      <dsp:txXfrm>
        <a:off x="26930" y="1395364"/>
        <a:ext cx="5189653" cy="497795"/>
      </dsp:txXfrm>
    </dsp:sp>
    <dsp:sp modelId="{37D0B7FF-ED70-4407-AFF5-408854B5604D}">
      <dsp:nvSpPr>
        <dsp:cNvPr id="0" name=""/>
        <dsp:cNvSpPr/>
      </dsp:nvSpPr>
      <dsp:spPr>
        <a:xfrm>
          <a:off x="0" y="1986329"/>
          <a:ext cx="52435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Yann Brault : </a:t>
          </a:r>
          <a:r>
            <a:rPr lang="fr-FR" sz="2300" kern="1200"/>
            <a:t>Cartes, Effets </a:t>
          </a:r>
          <a:endParaRPr lang="en-US" sz="2300" kern="1200"/>
        </a:p>
      </dsp:txBody>
      <dsp:txXfrm>
        <a:off x="26930" y="2013259"/>
        <a:ext cx="5189653" cy="497795"/>
      </dsp:txXfrm>
    </dsp:sp>
    <dsp:sp modelId="{B26A5A88-A1AC-4E76-9B46-40A5FDF0223D}">
      <dsp:nvSpPr>
        <dsp:cNvPr id="0" name=""/>
        <dsp:cNvSpPr/>
      </dsp:nvSpPr>
      <dsp:spPr>
        <a:xfrm>
          <a:off x="0" y="2604225"/>
          <a:ext cx="52435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Luca Orengo : IA Initiales </a:t>
          </a:r>
        </a:p>
      </dsp:txBody>
      <dsp:txXfrm>
        <a:off x="26930" y="2631155"/>
        <a:ext cx="5189653" cy="497795"/>
      </dsp:txXfrm>
    </dsp:sp>
    <dsp:sp modelId="{E1BB0A24-D996-4910-AC34-6085A889A95A}">
      <dsp:nvSpPr>
        <dsp:cNvPr id="0" name=""/>
        <dsp:cNvSpPr/>
      </dsp:nvSpPr>
      <dsp:spPr>
        <a:xfrm>
          <a:off x="0" y="3222120"/>
          <a:ext cx="52435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Antoine Cousson : Game Observer, Façade</a:t>
          </a:r>
          <a:endParaRPr lang="en-US" sz="2300" kern="1200"/>
        </a:p>
      </dsp:txBody>
      <dsp:txXfrm>
        <a:off x="26930" y="3249050"/>
        <a:ext cx="518965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F3A02-8ED5-4994-B1C7-B94060F7D6C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921C4-3E21-4400-A3BB-860D90DC1F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A84AE-DF88-437B-9029-E8717286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0E16C1-39F2-4863-9602-6D9748E7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C8EF-CDC4-4A51-8890-59837625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6EF50-7ABA-4DAB-8046-FC18AE91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C6527-095F-46B7-A80F-2B5645B1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A6320-9E0B-4526-A981-64CC3E7C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6E7281-64D2-4C89-882E-B4997B22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A20B2-EBA5-495A-9C73-E91AF469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B99BD-1058-4D04-8661-613F8FCA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CF6EF-F4B9-4A98-8873-6CBD757F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1E0473-B016-4B96-9A28-09CF0A06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89B20E-2C28-4F14-9DA2-E2E5254E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19A61-1007-4E7D-B575-740701A3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09F9BD-126D-4C84-87D8-A2F11A2D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D19B7-9876-4D0A-8BFD-B3B28CF9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5D89-8142-4E91-A560-E2D6F296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E7B09-090B-4BBE-99A1-263E774C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D2995-571F-4447-8A81-046ED822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DB3ED-8FB8-4A34-87FB-CF5684D7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79C62-82F6-44E9-A11C-79FFD30F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F3410-196F-42A7-91EE-1D07F2AB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E1666-D335-4588-8C85-EB14AB02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31FA8-32F6-4274-8A44-5A7624B6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BBA22-E1A5-4B10-B876-75242745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4BDAD-6FDB-47E9-8EF3-3830501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C0BDD-BC1E-40BD-BCD0-C036EB57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7C22E9-411C-48AB-A036-4BB81733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580345-0E7D-4140-A339-D83DC3A2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0E1D2E-8DF4-4646-A71B-3E1C29CD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9A361E-DD73-46D0-8246-B61C34F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0AE346-E6A8-4553-AA2A-AEE039D1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0F23D-E66D-4194-BA36-2A7FDAA7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D0A73F-05D8-4BA9-9C4C-2F68F4A6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01E9D7-F21E-45D7-AAC1-37A059B2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D95004-16C9-4B4B-91E2-F79992F17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F0F636-17EB-4602-8EF6-0C3C0814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246C7-32DE-41C9-AE64-C44EC0B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885B65-8EAE-442E-8154-B0CF7AC0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2CC59C-4D6D-4514-89D5-1F1881AA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F959F-5CE4-494D-B731-0AAC835B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6FC264-E39D-47F5-B300-15D598E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58F3D3-69C4-49B9-BF9A-94A178AC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DC8BF-7D37-4294-B93C-1B929B0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97E457-E39A-4153-9726-AF7D35DA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314E4C-FA04-47F6-801A-4BD1CB2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F83DF0-4ED5-417F-8658-F9EA35A2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88800-33CB-41D9-A305-9C8AE27C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62E92-9EAF-41FB-8B69-2B258E6C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DC09E-C379-4D6A-880D-9A58891B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454A1-437C-45E0-86ED-E8421D5D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48A5-1674-4503-874B-5F4377D7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C92E09-3732-48B8-8ECB-E4695E16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BF8E5-9C3A-4905-A46E-FF0BBEB6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79FD72-5A47-42FA-A9B0-168029970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0EC81-9A32-4B12-A2C0-74CF5AD1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A119C-E4FA-4079-8792-8258DBC2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JAYAL-LA-TEAM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D75AA-AE3C-43E0-BAC6-E048096F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Génie Logiciel et Projet de Développement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3F664-52C7-4962-8311-78A7AA45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466B00-6DB4-4B02-9301-F921A02E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C3C06-2701-4FD7-A7A2-7199A512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7E9EA-4CB0-4785-B2EA-F57CD6D87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JAYAL-LA-TEAM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825C9-CFB8-47BE-92FE-0CD113F6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Génie Logiciel et Projet de Développement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12D6D-E1AA-48CF-B113-418955AA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55C7-BE9C-4791-A594-C94AB16622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E35CBD-3F54-41C5-9654-7F760F59452E}"/>
              </a:ext>
            </a:extLst>
          </p:cNvPr>
          <p:cNvSpPr txBox="1"/>
          <p:nvPr/>
        </p:nvSpPr>
        <p:spPr>
          <a:xfrm>
            <a:off x="2602395" y="700612"/>
            <a:ext cx="7058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latin typeface="Helvetica" pitchFamily="50" charset="0"/>
              </a:rPr>
              <a:t>Soutenance de Génie logiciel</a:t>
            </a:r>
          </a:p>
          <a:p>
            <a:pPr algn="ctr"/>
            <a:r>
              <a:rPr lang="fr-FR" sz="3600" b="1" dirty="0">
                <a:latin typeface="Helvetica" pitchFamily="50" charset="0"/>
              </a:rPr>
              <a:t> et de Projet de Développement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9F288E-610D-4F20-980C-80E1EB2939F9}"/>
              </a:ext>
            </a:extLst>
          </p:cNvPr>
          <p:cNvSpPr txBox="1"/>
          <p:nvPr/>
        </p:nvSpPr>
        <p:spPr>
          <a:xfrm>
            <a:off x="4598192" y="5079956"/>
            <a:ext cx="299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Helvetica" pitchFamily="50" charset="0"/>
              </a:rPr>
              <a:t>Antoine Vidal-</a:t>
            </a:r>
            <a:r>
              <a:rPr lang="fr-FR" sz="1600" b="1" dirty="0" err="1">
                <a:latin typeface="Helvetica" pitchFamily="50" charset="0"/>
              </a:rPr>
              <a:t>Mazuy</a:t>
            </a:r>
            <a:endParaRPr lang="en-US" sz="1600" b="1" dirty="0">
              <a:latin typeface="Helvetica" pitchFamily="50" charset="0"/>
            </a:endParaRPr>
          </a:p>
          <a:p>
            <a:pPr algn="ctr"/>
            <a:r>
              <a:rPr lang="en-US" sz="1600" b="1" dirty="0">
                <a:latin typeface="Helvetica" pitchFamily="50" charset="0"/>
              </a:rPr>
              <a:t>Jean Philippe Carlens</a:t>
            </a:r>
          </a:p>
          <a:p>
            <a:pPr algn="ctr"/>
            <a:r>
              <a:rPr lang="en-US" sz="1600" b="1" dirty="0">
                <a:latin typeface="Helvetica" pitchFamily="50" charset="0"/>
              </a:rPr>
              <a:t>Yann Brault</a:t>
            </a:r>
          </a:p>
          <a:p>
            <a:pPr algn="ctr"/>
            <a:r>
              <a:rPr lang="en-US" sz="1600" b="1" dirty="0">
                <a:latin typeface="Helvetica" pitchFamily="50" charset="0"/>
              </a:rPr>
              <a:t>Luca Orengo</a:t>
            </a:r>
          </a:p>
          <a:p>
            <a:pPr algn="ctr"/>
            <a:r>
              <a:rPr lang="fr-FR" sz="1600" b="1" dirty="0">
                <a:latin typeface="Helvetica" pitchFamily="50" charset="0"/>
              </a:rPr>
              <a:t>Antoine Cousson</a:t>
            </a:r>
          </a:p>
        </p:txBody>
      </p:sp>
      <p:pic>
        <p:nvPicPr>
          <p:cNvPr id="6148" name="Picture 4" descr="GitHub логотип PNG">
            <a:extLst>
              <a:ext uri="{FF2B5EF4-FFF2-40B4-BE49-F238E27FC236}">
                <a16:creationId xmlns:a16="http://schemas.microsoft.com/office/drawing/2014/main" id="{75D9AD0B-21E4-47A1-B5B0-FFE69802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28" y="5801712"/>
            <a:ext cx="643302" cy="6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38454C5-A996-4A9A-B8E6-E4A6B604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06" y="5994393"/>
            <a:ext cx="1033103" cy="2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932A420-9AF6-42FF-BA14-04BA7A85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8" y="5616228"/>
            <a:ext cx="818971" cy="8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49F4F9B-9F37-469A-808C-00BB6E1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97" y="5847935"/>
            <a:ext cx="420045" cy="4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A90D8C7-B60D-4707-9047-6AD48E57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80" y="6022256"/>
            <a:ext cx="1067705" cy="2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B2092A9-8A3B-4111-9550-D78F8246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5770826"/>
            <a:ext cx="1276739" cy="6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Logo Docker: la historia y el significado del logotipo, la ...">
            <a:extLst>
              <a:ext uri="{FF2B5EF4-FFF2-40B4-BE49-F238E27FC236}">
                <a16:creationId xmlns:a16="http://schemas.microsoft.com/office/drawing/2014/main" id="{42E6922C-B745-4AB3-BADC-D7FF19E54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983" y="5786040"/>
            <a:ext cx="1080780" cy="6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asons un jeu de société complexe mais prenant">
            <a:extLst>
              <a:ext uri="{FF2B5EF4-FFF2-40B4-BE49-F238E27FC236}">
                <a16:creationId xmlns:a16="http://schemas.microsoft.com/office/drawing/2014/main" id="{FA5AFA98-B9BD-4D75-8F38-6E268454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38" y="1907634"/>
            <a:ext cx="3706455" cy="2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Remerciements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E35CBD-3F54-41C5-9654-7F760F59452E}"/>
              </a:ext>
            </a:extLst>
          </p:cNvPr>
          <p:cNvSpPr txBox="1"/>
          <p:nvPr/>
        </p:nvSpPr>
        <p:spPr>
          <a:xfrm>
            <a:off x="4221126" y="1227599"/>
            <a:ext cx="374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latin typeface="Helvetica" pitchFamily="50" charset="0"/>
              </a:rPr>
              <a:t>Remerciements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9F288E-610D-4F20-980C-80E1EB2939F9}"/>
              </a:ext>
            </a:extLst>
          </p:cNvPr>
          <p:cNvSpPr txBox="1"/>
          <p:nvPr/>
        </p:nvSpPr>
        <p:spPr>
          <a:xfrm>
            <a:off x="4598192" y="5079956"/>
            <a:ext cx="299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Helvetica" pitchFamily="50" charset="0"/>
              </a:rPr>
              <a:t>Antoine Vidal-</a:t>
            </a:r>
            <a:r>
              <a:rPr lang="fr-FR" sz="1600" b="1" dirty="0" err="1">
                <a:latin typeface="Helvetica" pitchFamily="50" charset="0"/>
              </a:rPr>
              <a:t>Mazuy</a:t>
            </a:r>
            <a:endParaRPr lang="en-US" sz="1600" b="1" dirty="0">
              <a:latin typeface="Helvetica" pitchFamily="50" charset="0"/>
            </a:endParaRPr>
          </a:p>
          <a:p>
            <a:pPr algn="ctr"/>
            <a:r>
              <a:rPr lang="en-US" sz="1600" b="1" dirty="0">
                <a:latin typeface="Helvetica" pitchFamily="50" charset="0"/>
              </a:rPr>
              <a:t>Jean Philippe Carlens</a:t>
            </a:r>
          </a:p>
          <a:p>
            <a:pPr algn="ctr"/>
            <a:r>
              <a:rPr lang="en-US" sz="1600" b="1" dirty="0">
                <a:latin typeface="Helvetica" pitchFamily="50" charset="0"/>
              </a:rPr>
              <a:t>Yann Brault</a:t>
            </a:r>
          </a:p>
          <a:p>
            <a:pPr algn="ctr"/>
            <a:r>
              <a:rPr lang="en-US" sz="1600" b="1" dirty="0">
                <a:latin typeface="Helvetica" pitchFamily="50" charset="0"/>
              </a:rPr>
              <a:t>Luca Orengo</a:t>
            </a:r>
          </a:p>
          <a:p>
            <a:pPr algn="ctr"/>
            <a:r>
              <a:rPr lang="fr-FR" sz="1600" b="1" dirty="0">
                <a:latin typeface="Helvetica" pitchFamily="50" charset="0"/>
              </a:rPr>
              <a:t>Antoine Cousson</a:t>
            </a:r>
          </a:p>
        </p:txBody>
      </p:sp>
      <p:pic>
        <p:nvPicPr>
          <p:cNvPr id="6148" name="Picture 4" descr="GitHub логотип PNG">
            <a:extLst>
              <a:ext uri="{FF2B5EF4-FFF2-40B4-BE49-F238E27FC236}">
                <a16:creationId xmlns:a16="http://schemas.microsoft.com/office/drawing/2014/main" id="{75D9AD0B-21E4-47A1-B5B0-FFE69802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28" y="5801712"/>
            <a:ext cx="643302" cy="6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38454C5-A996-4A9A-B8E6-E4A6B604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06" y="5994393"/>
            <a:ext cx="1033103" cy="2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932A420-9AF6-42FF-BA14-04BA7A85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28" y="5616228"/>
            <a:ext cx="818971" cy="8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49F4F9B-9F37-469A-808C-00BB6E10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97" y="5847935"/>
            <a:ext cx="420045" cy="4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A90D8C7-B60D-4707-9047-6AD48E57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80" y="6022256"/>
            <a:ext cx="1067705" cy="2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B2092A9-8A3B-4111-9550-D78F8246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5770826"/>
            <a:ext cx="1276739" cy="6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Logo Docker: la historia y el significado del logotipo, la ...">
            <a:extLst>
              <a:ext uri="{FF2B5EF4-FFF2-40B4-BE49-F238E27FC236}">
                <a16:creationId xmlns:a16="http://schemas.microsoft.com/office/drawing/2014/main" id="{42E6922C-B745-4AB3-BADC-D7FF19E54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983" y="5786040"/>
            <a:ext cx="1080780" cy="6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asons un jeu de société complexe mais prenant">
            <a:extLst>
              <a:ext uri="{FF2B5EF4-FFF2-40B4-BE49-F238E27FC236}">
                <a16:creationId xmlns:a16="http://schemas.microsoft.com/office/drawing/2014/main" id="{95F55158-9002-47B5-A608-A5A39FD2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70" y="2133813"/>
            <a:ext cx="3706455" cy="2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1EF1C554-E2EA-4616-A445-7824FF17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46" y="605188"/>
            <a:ext cx="6224755" cy="54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Implications et </a:t>
            </a:r>
            <a:r>
              <a:rPr lang="en-US" dirty="0" err="1">
                <a:latin typeface="Helvetica" pitchFamily="2" charset="0"/>
              </a:rPr>
              <a:t>Expertises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graphicFrame>
        <p:nvGraphicFramePr>
          <p:cNvPr id="17" name="ZoneTexte 1">
            <a:extLst>
              <a:ext uri="{FF2B5EF4-FFF2-40B4-BE49-F238E27FC236}">
                <a16:creationId xmlns:a16="http://schemas.microsoft.com/office/drawing/2014/main" id="{B4BC21B5-BBE5-4869-9B2B-7B75AE036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123522"/>
              </p:ext>
            </p:extLst>
          </p:nvPr>
        </p:nvGraphicFramePr>
        <p:xfrm>
          <a:off x="571500" y="1166842"/>
          <a:ext cx="524351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age 10" descr="Une image contenant sport athlétique, sport, basket-ball&#10;&#10;Description générée automatiquement">
            <a:extLst>
              <a:ext uri="{FF2B5EF4-FFF2-40B4-BE49-F238E27FC236}">
                <a16:creationId xmlns:a16="http://schemas.microsoft.com/office/drawing/2014/main" id="{FF48DA21-BBA1-4290-82A9-C2940404F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363">
            <a:off x="9745663" y="499248"/>
            <a:ext cx="2143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Helvetica" pitchFamily="2" charset="0"/>
              </a:rPr>
              <a:t>Synthèse du projet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4168775" y="4646529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50BEB0D7-F680-2047-AC92-0E842BD5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23591"/>
              </p:ext>
            </p:extLst>
          </p:nvPr>
        </p:nvGraphicFramePr>
        <p:xfrm>
          <a:off x="1231623" y="484202"/>
          <a:ext cx="9728751" cy="57180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2917">
                  <a:extLst>
                    <a:ext uri="{9D8B030D-6E8A-4147-A177-3AD203B41FA5}">
                      <a16:colId xmlns:a16="http://schemas.microsoft.com/office/drawing/2014/main" val="3852456677"/>
                    </a:ext>
                  </a:extLst>
                </a:gridCol>
                <a:gridCol w="3242917">
                  <a:extLst>
                    <a:ext uri="{9D8B030D-6E8A-4147-A177-3AD203B41FA5}">
                      <a16:colId xmlns:a16="http://schemas.microsoft.com/office/drawing/2014/main" val="1464028862"/>
                    </a:ext>
                  </a:extLst>
                </a:gridCol>
                <a:gridCol w="3242917">
                  <a:extLst>
                    <a:ext uri="{9D8B030D-6E8A-4147-A177-3AD203B41FA5}">
                      <a16:colId xmlns:a16="http://schemas.microsoft.com/office/drawing/2014/main" val="658971177"/>
                    </a:ext>
                  </a:extLst>
                </a:gridCol>
              </a:tblGrid>
              <a:tr h="714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Fonctionnalités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Confiance de la Réalisation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Confiance du Code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fr-FR" sz="20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60738"/>
                  </a:ext>
                </a:extLst>
              </a:tr>
              <a:tr h="4768693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30 premi</a:t>
                      </a:r>
                      <a:r>
                        <a:rPr lang="fr-FR" sz="1800" strike="noStrike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ères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cartes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Effets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Types d’effets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Types de cartes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Dés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IA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Client/serveur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Statistiques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Loggers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Helvetica" panose="020B0604020202020204" pitchFamily="34" charset="0"/>
                        <a:buChar char="×"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20 dernières cartes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Tests tout au long du projet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Organisation Multi-Module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Utilisation de SonarQube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Prise en compte des métriques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Patrons de Conception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Découplage des responsabilités </a:t>
                      </a:r>
                    </a:p>
                    <a:p>
                      <a:pPr marL="285750" indent="-285750">
                        <a:buFont typeface="Helvetica" panose="020B0604020202020204" pitchFamily="34" charset="0"/>
                        <a:buChar char="×"/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Découplage partiel des Classes Managers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Helvetica" panose="020B0604020202020204" pitchFamily="34" charset="0"/>
                        <a:buChar char="×"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Complexité cyclomatique des Managers </a:t>
                      </a:r>
                    </a:p>
                    <a:p>
                      <a:pPr marL="0" indent="0">
                        <a:buFont typeface="Helvetica" panose="020B0604020202020204" pitchFamily="34" charset="0"/>
                        <a:buNone/>
                      </a:pPr>
                      <a:endParaRPr lang="fr-FR" sz="1800" dirty="0">
                        <a:solidFill>
                          <a:srgbClr val="FF0000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 ou plusieurs Gherkin par effets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Effets en général</a:t>
                      </a:r>
                    </a:p>
                    <a:p>
                      <a:pPr marL="285750" indent="-285750">
                        <a:buFont typeface="Helvetica" panose="020B0604020202020204" pitchFamily="34" charset="0"/>
                        <a:buChar char="×"/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Combinaison d’effets complexes  </a:t>
                      </a:r>
                    </a:p>
                    <a:p>
                      <a:pPr marL="285750" indent="-285750">
                        <a:buFont typeface="Helvetica" panose="020B0604020202020204" pitchFamily="34" charset="0"/>
                        <a:buChar char="×"/>
                      </a:pPr>
                      <a:r>
                        <a:rPr lang="fr-FR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Actualisation des choix des IA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fr-FR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5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Helvetica" pitchFamily="2" charset="0"/>
              </a:rPr>
              <a:t>Organisation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4168775" y="4646529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7C4911-4DE8-4573-A03A-B1D26A49F1AB}"/>
              </a:ext>
            </a:extLst>
          </p:cNvPr>
          <p:cNvGrpSpPr/>
          <p:nvPr/>
        </p:nvGrpSpPr>
        <p:grpSpPr>
          <a:xfrm>
            <a:off x="310282" y="600936"/>
            <a:ext cx="11571434" cy="5859395"/>
            <a:chOff x="160153" y="604303"/>
            <a:chExt cx="11571434" cy="5859395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0980E01-2500-42C1-8280-A56671CF5E86}"/>
                </a:ext>
              </a:extLst>
            </p:cNvPr>
            <p:cNvGrpSpPr/>
            <p:nvPr/>
          </p:nvGrpSpPr>
          <p:grpSpPr>
            <a:xfrm>
              <a:off x="160153" y="604303"/>
              <a:ext cx="11571434" cy="5859395"/>
              <a:chOff x="168104" y="620205"/>
              <a:chExt cx="11571434" cy="5859395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BAD46F89-53CD-4634-A29D-902208FB3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148" y="939849"/>
                <a:ext cx="1388290" cy="1388290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08131B84-8A9D-413B-BD9D-5309480CD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296" y="3636355"/>
                <a:ext cx="1963994" cy="1963994"/>
              </a:xfrm>
              <a:prstGeom prst="rect">
                <a:avLst/>
              </a:prstGeom>
            </p:spPr>
          </p:pic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2A217570-63EE-41B7-8D91-DFA6D22ED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6293" y="2194560"/>
                <a:ext cx="0" cy="1701579"/>
              </a:xfrm>
              <a:prstGeom prst="straightConnector1">
                <a:avLst/>
              </a:prstGeom>
              <a:ln w="76200">
                <a:solidFill>
                  <a:srgbClr val="7575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 : en angle 24">
                <a:extLst>
                  <a:ext uri="{FF2B5EF4-FFF2-40B4-BE49-F238E27FC236}">
                    <a16:creationId xmlns:a16="http://schemas.microsoft.com/office/drawing/2014/main" id="{D9C7F3FC-BEEF-43E6-A44D-01BCE55B72CC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rot="10800000" flipV="1">
                <a:off x="2010439" y="2156139"/>
                <a:ext cx="1054936" cy="1739998"/>
              </a:xfrm>
              <a:prstGeom prst="bentConnector2">
                <a:avLst/>
              </a:prstGeom>
              <a:ln w="38100">
                <a:solidFill>
                  <a:srgbClr val="7575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B9CBFB3-6F28-4488-9EB8-A7E4AAF87F42}"/>
                  </a:ext>
                </a:extLst>
              </p:cNvPr>
              <p:cNvSpPr txBox="1"/>
              <p:nvPr/>
            </p:nvSpPr>
            <p:spPr>
              <a:xfrm>
                <a:off x="779972" y="620205"/>
                <a:ext cx="107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Helvetica" pitchFamily="50" charset="0"/>
                  </a:rPr>
                  <a:t>Serveur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15B3360-8328-477E-89DC-D504B789BAEE}"/>
                  </a:ext>
                </a:extLst>
              </p:cNvPr>
              <p:cNvSpPr txBox="1"/>
              <p:nvPr/>
            </p:nvSpPr>
            <p:spPr>
              <a:xfrm>
                <a:off x="168104" y="3428281"/>
                <a:ext cx="107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Helvetica" pitchFamily="50" charset="0"/>
                  </a:rPr>
                  <a:t>Client</a:t>
                </a:r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B80AB2DE-7AF8-43AA-9E0E-AC4E402715C6}"/>
                  </a:ext>
                </a:extLst>
              </p:cNvPr>
              <p:cNvGrpSpPr/>
              <p:nvPr/>
            </p:nvGrpSpPr>
            <p:grpSpPr>
              <a:xfrm>
                <a:off x="3065375" y="628150"/>
                <a:ext cx="8674163" cy="4873881"/>
                <a:chOff x="3065374" y="925541"/>
                <a:chExt cx="8674163" cy="4873881"/>
              </a:xfrm>
            </p:grpSpPr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FD434A37-462F-4C86-A763-43C4D479FD06}"/>
                    </a:ext>
                  </a:extLst>
                </p:cNvPr>
                <p:cNvGrpSpPr/>
                <p:nvPr/>
              </p:nvGrpSpPr>
              <p:grpSpPr>
                <a:xfrm>
                  <a:off x="3065374" y="925541"/>
                  <a:ext cx="3295670" cy="2540737"/>
                  <a:chOff x="3164619" y="939849"/>
                  <a:chExt cx="4667415" cy="2540737"/>
                </a:xfrm>
                <a:noFill/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F1AE45-3E60-45A5-8B79-DEA06C5EE6B9}"/>
                      </a:ext>
                    </a:extLst>
                  </p:cNvPr>
                  <p:cNvSpPr/>
                  <p:nvPr/>
                </p:nvSpPr>
                <p:spPr>
                  <a:xfrm>
                    <a:off x="3164619" y="1455090"/>
                    <a:ext cx="4667415" cy="2025496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>
                      <a:solidFill>
                        <a:schemeClr val="tx1"/>
                      </a:solidFill>
                      <a:latin typeface="Helvetica" pitchFamily="50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7BBABC3-EEF5-491D-86A0-AF1411F2D43E}"/>
                      </a:ext>
                    </a:extLst>
                  </p:cNvPr>
                  <p:cNvSpPr/>
                  <p:nvPr/>
                </p:nvSpPr>
                <p:spPr>
                  <a:xfrm>
                    <a:off x="3164619" y="939849"/>
                    <a:ext cx="4667415" cy="5152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Jeu</a:t>
                    </a:r>
                  </a:p>
                </p:txBody>
              </p: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81DFD68-954F-497E-93F6-4745F27939A0}"/>
                    </a:ext>
                  </a:extLst>
                </p:cNvPr>
                <p:cNvGrpSpPr/>
                <p:nvPr/>
              </p:nvGrpSpPr>
              <p:grpSpPr>
                <a:xfrm>
                  <a:off x="7043179" y="939849"/>
                  <a:ext cx="1623743" cy="4859573"/>
                  <a:chOff x="3164619" y="939849"/>
                  <a:chExt cx="4667415" cy="4859573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16981315-A870-4AA6-90AB-D2EA394EBA55}"/>
                      </a:ext>
                    </a:extLst>
                  </p:cNvPr>
                  <p:cNvSpPr/>
                  <p:nvPr/>
                </p:nvSpPr>
                <p:spPr>
                  <a:xfrm>
                    <a:off x="3164619" y="1455089"/>
                    <a:ext cx="4667415" cy="434433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>
                      <a:solidFill>
                        <a:schemeClr val="tx1"/>
                      </a:solidFill>
                      <a:latin typeface="Helvetica" pitchFamily="50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52F9A3F8-5504-4C9E-93EB-8A86D5289AC4}"/>
                      </a:ext>
                    </a:extLst>
                  </p:cNvPr>
                  <p:cNvSpPr/>
                  <p:nvPr/>
                </p:nvSpPr>
                <p:spPr>
                  <a:xfrm>
                    <a:off x="3164619" y="939849"/>
                    <a:ext cx="4667415" cy="5152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Facade</a:t>
                    </a:r>
                  </a:p>
                </p:txBody>
              </p: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CC4D3C17-1AE8-430F-A179-9F7D76F4B512}"/>
                    </a:ext>
                  </a:extLst>
                </p:cNvPr>
                <p:cNvGrpSpPr/>
                <p:nvPr/>
              </p:nvGrpSpPr>
              <p:grpSpPr>
                <a:xfrm>
                  <a:off x="9153054" y="939849"/>
                  <a:ext cx="2586483" cy="4859573"/>
                  <a:chOff x="2810924" y="954157"/>
                  <a:chExt cx="4667415" cy="4859573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F7F8C1E2-0794-4412-BA1E-2F4E4EA89E9D}"/>
                      </a:ext>
                    </a:extLst>
                  </p:cNvPr>
                  <p:cNvSpPr/>
                  <p:nvPr/>
                </p:nvSpPr>
                <p:spPr>
                  <a:xfrm>
                    <a:off x="2810924" y="1469397"/>
                    <a:ext cx="4667415" cy="434433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>
                      <a:solidFill>
                        <a:schemeClr val="tx1"/>
                      </a:solidFill>
                      <a:latin typeface="Helvetica" pitchFamily="50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D7399EB-4152-4B64-A0DC-D814A1F2BEB1}"/>
                      </a:ext>
                    </a:extLst>
                  </p:cNvPr>
                  <p:cNvSpPr/>
                  <p:nvPr/>
                </p:nvSpPr>
                <p:spPr>
                  <a:xfrm>
                    <a:off x="2810924" y="954157"/>
                    <a:ext cx="4667415" cy="5152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IA</a:t>
                    </a:r>
                  </a:p>
                </p:txBody>
              </p:sp>
            </p:grpSp>
            <p:cxnSp>
              <p:nvCxnSpPr>
                <p:cNvPr id="42" name="Connecteur : en angle 41">
                  <a:extLst>
                    <a:ext uri="{FF2B5EF4-FFF2-40B4-BE49-F238E27FC236}">
                      <a16:creationId xmlns:a16="http://schemas.microsoft.com/office/drawing/2014/main" id="{70752F9F-B545-4660-8FE7-652087914B3D}"/>
                    </a:ext>
                  </a:extLst>
                </p:cNvPr>
                <p:cNvCxnSpPr>
                  <a:cxnSpLocks/>
                  <a:stCxn id="61" idx="1"/>
                  <a:endCxn id="63" idx="3"/>
                </p:cNvCxnSpPr>
                <p:nvPr/>
              </p:nvCxnSpPr>
              <p:spPr>
                <a:xfrm rot="10800000">
                  <a:off x="6361045" y="2453530"/>
                  <a:ext cx="682135" cy="1173726"/>
                </a:xfrm>
                <a:prstGeom prst="bentConnector3">
                  <a:avLst/>
                </a:prstGeom>
                <a:ln w="38100">
                  <a:solidFill>
                    <a:srgbClr val="75757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 : en angle 42">
                  <a:extLst>
                    <a:ext uri="{FF2B5EF4-FFF2-40B4-BE49-F238E27FC236}">
                      <a16:creationId xmlns:a16="http://schemas.microsoft.com/office/drawing/2014/main" id="{5F15BB3A-7203-467D-AF3D-B5C27AF4C930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rot="10800000">
                  <a:off x="8673790" y="3207096"/>
                  <a:ext cx="479265" cy="42016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75757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 : en angle 43">
                  <a:extLst>
                    <a:ext uri="{FF2B5EF4-FFF2-40B4-BE49-F238E27FC236}">
                      <a16:creationId xmlns:a16="http://schemas.microsoft.com/office/drawing/2014/main" id="{06F3D89D-1850-482F-BEB1-8B18F3D811F2}"/>
                    </a:ext>
                  </a:extLst>
                </p:cNvPr>
                <p:cNvCxnSpPr>
                  <a:cxnSpLocks/>
                  <a:stCxn id="64" idx="0"/>
                  <a:endCxn id="60" idx="0"/>
                </p:cNvCxnSpPr>
                <p:nvPr/>
              </p:nvCxnSpPr>
              <p:spPr>
                <a:xfrm rot="16200000" flipH="1">
                  <a:off x="7572598" y="-1933848"/>
                  <a:ext cx="14308" cy="5733087"/>
                </a:xfrm>
                <a:prstGeom prst="bentConnector3">
                  <a:avLst>
                    <a:gd name="adj1" fmla="val -1597708"/>
                  </a:avLst>
                </a:prstGeom>
                <a:ln w="38100">
                  <a:solidFill>
                    <a:srgbClr val="75757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953B33-32ED-4799-801D-B01C9C5F54BA}"/>
                    </a:ext>
                  </a:extLst>
                </p:cNvPr>
                <p:cNvSpPr/>
                <p:nvPr/>
              </p:nvSpPr>
              <p:spPr>
                <a:xfrm>
                  <a:off x="7191352" y="1904421"/>
                  <a:ext cx="1334265" cy="4691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getCards()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EEA4E1A-1A28-4F6B-98B4-ECF9EF241FC9}"/>
                    </a:ext>
                  </a:extLst>
                </p:cNvPr>
                <p:cNvSpPr/>
                <p:nvPr/>
              </p:nvSpPr>
              <p:spPr>
                <a:xfrm>
                  <a:off x="7180029" y="2534956"/>
                  <a:ext cx="1334265" cy="4691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getDice()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B3EA20-135D-4CA5-9DF4-FAEB9E4B0BB4}"/>
                    </a:ext>
                  </a:extLst>
                </p:cNvPr>
                <p:cNvSpPr/>
                <p:nvPr/>
              </p:nvSpPr>
              <p:spPr>
                <a:xfrm>
                  <a:off x="7191352" y="3170935"/>
                  <a:ext cx="1334265" cy="4691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getEnergy()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4A8192-790D-4434-ACAB-E4BD8B358411}"/>
                    </a:ext>
                  </a:extLst>
                </p:cNvPr>
                <p:cNvSpPr/>
                <p:nvPr/>
              </p:nvSpPr>
              <p:spPr>
                <a:xfrm>
                  <a:off x="7205437" y="3838644"/>
                  <a:ext cx="1334265" cy="4691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getCrystal()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D0C52D-9285-4033-B414-339C92F12A98}"/>
                    </a:ext>
                  </a:extLst>
                </p:cNvPr>
                <p:cNvSpPr/>
                <p:nvPr/>
              </p:nvSpPr>
              <p:spPr>
                <a:xfrm>
                  <a:off x="7205437" y="4469179"/>
                  <a:ext cx="1334265" cy="46912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getInfo()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AFA96A9-3565-4B46-990E-72E164F0725C}"/>
                    </a:ext>
                  </a:extLst>
                </p:cNvPr>
                <p:cNvSpPr/>
                <p:nvPr/>
              </p:nvSpPr>
              <p:spPr>
                <a:xfrm>
                  <a:off x="9481446" y="1904421"/>
                  <a:ext cx="1929700" cy="4691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diceStrategy()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54E70D2-D1F1-4B5E-8548-D469C4A5D127}"/>
                    </a:ext>
                  </a:extLst>
                </p:cNvPr>
                <p:cNvSpPr/>
                <p:nvPr/>
              </p:nvSpPr>
              <p:spPr>
                <a:xfrm>
                  <a:off x="9465069" y="2521122"/>
                  <a:ext cx="1929700" cy="4691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cardStrategy()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87D1E8F-D974-49D9-B77D-BF78C15FEE5A}"/>
                    </a:ext>
                  </a:extLst>
                </p:cNvPr>
                <p:cNvSpPr/>
                <p:nvPr/>
              </p:nvSpPr>
              <p:spPr>
                <a:xfrm>
                  <a:off x="9481446" y="3157101"/>
                  <a:ext cx="1929700" cy="4691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energyStrategy()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F1E44DC-811C-4CFF-98A8-06F13F939834}"/>
                    </a:ext>
                  </a:extLst>
                </p:cNvPr>
                <p:cNvSpPr/>
                <p:nvPr/>
              </p:nvSpPr>
              <p:spPr>
                <a:xfrm>
                  <a:off x="9501816" y="3824810"/>
                  <a:ext cx="1929700" cy="4691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gamplayStrategy()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3404468-C96C-4842-BDE3-E159C8EDB9CE}"/>
                    </a:ext>
                  </a:extLst>
                </p:cNvPr>
                <p:cNvSpPr/>
                <p:nvPr/>
              </p:nvSpPr>
              <p:spPr>
                <a:xfrm>
                  <a:off x="9501816" y="4455345"/>
                  <a:ext cx="1929700" cy="4691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tx1"/>
                      </a:solidFill>
                      <a:latin typeface="Helvetica" pitchFamily="50" charset="0"/>
                    </a:rPr>
                    <a:t>bonusStrategy()</a:t>
                  </a:r>
                </a:p>
              </p:txBody>
            </p:sp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24620A09-E51E-4BFA-B439-CD468BD8149C}"/>
                    </a:ext>
                  </a:extLst>
                </p:cNvPr>
                <p:cNvGrpSpPr/>
                <p:nvPr/>
              </p:nvGrpSpPr>
              <p:grpSpPr>
                <a:xfrm>
                  <a:off x="3350651" y="1642417"/>
                  <a:ext cx="2786545" cy="1564678"/>
                  <a:chOff x="7227736" y="1860480"/>
                  <a:chExt cx="1218855" cy="173564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2A4184BD-A49C-43E9-A4DB-2869E434948D}"/>
                      </a:ext>
                    </a:extLst>
                  </p:cNvPr>
                  <p:cNvSpPr/>
                  <p:nvPr/>
                </p:nvSpPr>
                <p:spPr>
                  <a:xfrm>
                    <a:off x="7237993" y="1860480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GameLoop()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CC306EF-8451-4ABC-B10E-C251C59DF8FA}"/>
                      </a:ext>
                    </a:extLst>
                  </p:cNvPr>
                  <p:cNvSpPr/>
                  <p:nvPr/>
                </p:nvSpPr>
                <p:spPr>
                  <a:xfrm>
                    <a:off x="7227736" y="2491015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GameEngine()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84E0DD3B-8FA9-4088-B138-42366F2B9F3F}"/>
                      </a:ext>
                    </a:extLst>
                  </p:cNvPr>
                  <p:cNvSpPr/>
                  <p:nvPr/>
                </p:nvSpPr>
                <p:spPr>
                  <a:xfrm>
                    <a:off x="7237993" y="3126994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Board()</a:t>
                    </a:r>
                  </a:p>
                </p:txBody>
              </p:sp>
            </p:grp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A27C62C1-7199-49BA-8F5D-56FF58B820C6}"/>
                  </a:ext>
                </a:extLst>
              </p:cNvPr>
              <p:cNvGrpSpPr/>
              <p:nvPr/>
            </p:nvGrpSpPr>
            <p:grpSpPr>
              <a:xfrm>
                <a:off x="3064858" y="3938948"/>
                <a:ext cx="3295670" cy="2540652"/>
                <a:chOff x="3022900" y="4029691"/>
                <a:chExt cx="3295670" cy="2540652"/>
              </a:xfrm>
            </p:grpSpPr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B44631FF-06F2-4037-84FB-8C31E35C7863}"/>
                    </a:ext>
                  </a:extLst>
                </p:cNvPr>
                <p:cNvGrpSpPr/>
                <p:nvPr/>
              </p:nvGrpSpPr>
              <p:grpSpPr>
                <a:xfrm>
                  <a:off x="3289188" y="4821358"/>
                  <a:ext cx="2786545" cy="1525686"/>
                  <a:chOff x="7227736" y="1860480"/>
                  <a:chExt cx="1218855" cy="173564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E089F2-AEEF-4CFF-B471-A7A77CBB408E}"/>
                      </a:ext>
                    </a:extLst>
                  </p:cNvPr>
                  <p:cNvSpPr/>
                  <p:nvPr/>
                </p:nvSpPr>
                <p:spPr>
                  <a:xfrm>
                    <a:off x="7237992" y="1860480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PersonalBoard()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5A1954C-C2DF-4A5E-9AC4-4A87F9B8FA4E}"/>
                      </a:ext>
                    </a:extLst>
                  </p:cNvPr>
                  <p:cNvSpPr/>
                  <p:nvPr/>
                </p:nvSpPr>
                <p:spPr>
                  <a:xfrm>
                    <a:off x="7227736" y="2491015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EnergyManager()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582452D-8910-4B1E-BEF9-5CD8E346819F}"/>
                      </a:ext>
                    </a:extLst>
                  </p:cNvPr>
                  <p:cNvSpPr/>
                  <p:nvPr/>
                </p:nvSpPr>
                <p:spPr>
                  <a:xfrm>
                    <a:off x="7237993" y="3126994"/>
                    <a:ext cx="1208598" cy="469127"/>
                  </a:xfrm>
                  <a:prstGeom prst="rect">
                    <a:avLst/>
                  </a:prstGeom>
                  <a:grp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  <a:latin typeface="Helvetica" pitchFamily="50" charset="0"/>
                      </a:rPr>
                      <a:t>Class CardManager() </a:t>
                    </a:r>
                  </a:p>
                </p:txBody>
              </p:sp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FFC5EBB-6664-485D-8E46-E891A98BE7CC}"/>
                    </a:ext>
                  </a:extLst>
                </p:cNvPr>
                <p:cNvSpPr/>
                <p:nvPr/>
              </p:nvSpPr>
              <p:spPr>
                <a:xfrm>
                  <a:off x="3022900" y="4544847"/>
                  <a:ext cx="3295670" cy="20254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>
                    <a:solidFill>
                      <a:schemeClr val="tx1"/>
                    </a:solidFill>
                    <a:latin typeface="Helvetica" pitchFamily="50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0F93EB9-42B8-441A-857C-3BC4D0877489}"/>
                    </a:ext>
                  </a:extLst>
                </p:cNvPr>
                <p:cNvSpPr/>
                <p:nvPr/>
              </p:nvSpPr>
              <p:spPr>
                <a:xfrm>
                  <a:off x="3022900" y="4029691"/>
                  <a:ext cx="3295670" cy="515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Helvetica" pitchFamily="50" charset="0"/>
                    </a:rPr>
                    <a:t>Joueurs</a:t>
                  </a:r>
                </a:p>
              </p:txBody>
            </p:sp>
          </p:grpSp>
          <p:cxnSp>
            <p:nvCxnSpPr>
              <p:cNvPr id="30" name="Connecteur : en angle 29">
                <a:extLst>
                  <a:ext uri="{FF2B5EF4-FFF2-40B4-BE49-F238E27FC236}">
                    <a16:creationId xmlns:a16="http://schemas.microsoft.com/office/drawing/2014/main" id="{9C1E81CF-C0D4-4B01-A3AA-CEA9173444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735023" y="3546896"/>
                <a:ext cx="770061" cy="51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575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 : en angle 30">
                <a:extLst>
                  <a:ext uri="{FF2B5EF4-FFF2-40B4-BE49-F238E27FC236}">
                    <a16:creationId xmlns:a16="http://schemas.microsoft.com/office/drawing/2014/main" id="{BBA39AF4-25EE-4A85-B45F-FD408565EC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4914484" y="3554731"/>
                <a:ext cx="770061" cy="51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575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 : en angle 31">
                <a:extLst>
                  <a:ext uri="{FF2B5EF4-FFF2-40B4-BE49-F238E27FC236}">
                    <a16:creationId xmlns:a16="http://schemas.microsoft.com/office/drawing/2014/main" id="{D248150F-B040-4EAD-B143-74CCEE414830}"/>
                  </a:ext>
                </a:extLst>
              </p:cNvPr>
              <p:cNvCxnSpPr>
                <a:cxnSpLocks/>
                <a:stCxn id="61" idx="1"/>
                <a:endCxn id="34" idx="3"/>
              </p:cNvCxnSpPr>
              <p:nvPr/>
            </p:nvCxnSpPr>
            <p:spPr>
              <a:xfrm rot="10800000" flipV="1">
                <a:off x="6360528" y="3329864"/>
                <a:ext cx="682652" cy="213698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5757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C9A24F8-0723-45A0-8CA6-886D1B300DD6}"/>
                </a:ext>
              </a:extLst>
            </p:cNvPr>
            <p:cNvCxnSpPr/>
            <p:nvPr/>
          </p:nvCxnSpPr>
          <p:spPr>
            <a:xfrm>
              <a:off x="4662395" y="610018"/>
              <a:ext cx="8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6D901B9-3AD4-4DC8-A8E9-98166DF8B239}"/>
                </a:ext>
              </a:extLst>
            </p:cNvPr>
            <p:cNvCxnSpPr/>
            <p:nvPr/>
          </p:nvCxnSpPr>
          <p:spPr>
            <a:xfrm>
              <a:off x="5248442" y="3158483"/>
              <a:ext cx="8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F948DBB-34EC-4210-947F-A766E7F8F80E}"/>
                </a:ext>
              </a:extLst>
            </p:cNvPr>
            <p:cNvCxnSpPr/>
            <p:nvPr/>
          </p:nvCxnSpPr>
          <p:spPr>
            <a:xfrm>
              <a:off x="4068981" y="3921776"/>
              <a:ext cx="8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A307DB4-E36B-4765-87B4-BA24080A49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99504" y="3324229"/>
              <a:ext cx="8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8F57FDF-4B1F-4A75-A1BA-84258EA145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99137" y="3312935"/>
              <a:ext cx="857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0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Patrons de conception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4168775" y="4646529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92717743-3F3F-4C90-ADC9-52236BEA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68779"/>
              </p:ext>
            </p:extLst>
          </p:nvPr>
        </p:nvGraphicFramePr>
        <p:xfrm>
          <a:off x="2031999" y="954636"/>
          <a:ext cx="8128000" cy="49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03311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3363627"/>
                    </a:ext>
                  </a:extLst>
                </a:gridCol>
              </a:tblGrid>
              <a:tr h="611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Patrons /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Antipatrons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Implémentation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93206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IA / Effect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70236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Singleton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Dés / Cartes(Load via JSON)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59390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Strategy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Choix 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37800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GameLoop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Cœur du Jeu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9430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Observer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IA observe le Jeu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44955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Façade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Isolement des IA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89237"/>
                  </a:ext>
                </a:extLst>
              </a:tr>
              <a:tr h="611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Poltegeist Class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PlayerTurnManager =&gt; PlayerTurnActionProcessor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5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Métriques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4168775" y="4646529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5F190-7139-49FF-B70C-FBFF8118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4" y="1757735"/>
            <a:ext cx="5604095" cy="30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4FBC9A-4691-46C7-BC92-A1CD0E34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19" y="2431545"/>
            <a:ext cx="548760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1E8BA1-495E-4344-AAFC-F07EBB8A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1566"/>
          <a:stretch/>
        </p:blipFill>
        <p:spPr>
          <a:xfrm>
            <a:off x="5302360" y="5648222"/>
            <a:ext cx="6997480" cy="2120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83FC6C-ACF1-4884-BCAE-BD0B50F6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017" y="446290"/>
            <a:ext cx="2590207" cy="67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Points Forts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3103862" y="4227608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BAB54C-0246-4704-8AF9-4B83F957C5E0}"/>
              </a:ext>
            </a:extLst>
          </p:cNvPr>
          <p:cNvSpPr txBox="1"/>
          <p:nvPr/>
        </p:nvSpPr>
        <p:spPr>
          <a:xfrm>
            <a:off x="214312" y="1495995"/>
            <a:ext cx="6200775" cy="3139321"/>
          </a:xfrm>
          <a:prstGeom prst="rect">
            <a:avLst/>
          </a:prstGeom>
          <a:noFill/>
          <a:ln w="38100">
            <a:solidFill>
              <a:srgbClr val="0085A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Bon </a:t>
            </a:r>
            <a:r>
              <a:rPr lang="fr-FR" dirty="0">
                <a:latin typeface="Helvetica" pitchFamily="2" charset="0"/>
              </a:rPr>
              <a:t>découpage des tâches au début et à la fin du projet </a:t>
            </a:r>
            <a:endParaRPr lang="fr-FR" sz="1800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Projet Incrémentable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Projet malléable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Respect du MVP à chaque livraisons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Bonne couverture des tests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Dette technique satisfaisante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>
                <a:latin typeface="Helvetica" pitchFamily="2" charset="0"/>
              </a:rPr>
              <a:t>Peu de codes smells </a:t>
            </a:r>
            <a:endParaRPr lang="fr-FR" sz="1800" dirty="0">
              <a:solidFill>
                <a:schemeClr val="tx1"/>
              </a:solidFill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Utilisation de GitHub/Kanban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Respect des règles de Seasons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fr-FR" sz="1800" dirty="0">
                <a:solidFill>
                  <a:schemeClr val="tx1"/>
                </a:solidFill>
                <a:latin typeface="Helvetica" pitchFamily="2" charset="0"/>
              </a:rPr>
              <a:t>Moteur de jeu caché aux IA </a:t>
            </a:r>
          </a:p>
          <a:p>
            <a:endParaRPr lang="fr-FR" dirty="0"/>
          </a:p>
        </p:txBody>
      </p:sp>
      <p:pic>
        <p:nvPicPr>
          <p:cNvPr id="3076" name="Picture 4" descr="Stonks | Devpost">
            <a:extLst>
              <a:ext uri="{FF2B5EF4-FFF2-40B4-BE49-F238E27FC236}">
                <a16:creationId xmlns:a16="http://schemas.microsoft.com/office/drawing/2014/main" id="{AFE0058D-5F5B-4065-B532-97025DBD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16" y="1495995"/>
            <a:ext cx="4511891" cy="3207013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BA58FA-D000-4617-A84B-20DAF393F2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Points Faibles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CD241F-C7BA-4DB1-908B-FCA639B2C10F}"/>
              </a:ext>
            </a:extLst>
          </p:cNvPr>
          <p:cNvSpPr txBox="1"/>
          <p:nvPr/>
        </p:nvSpPr>
        <p:spPr>
          <a:xfrm>
            <a:off x="436072" y="1674673"/>
            <a:ext cx="5507528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Helvetica" panose="020B0604020202020204" pitchFamily="34" charset="0"/>
              <a:buChar char="×"/>
              <a:defRPr/>
            </a:pPr>
            <a:r>
              <a:rPr lang="fr-FR" dirty="0">
                <a:solidFill>
                  <a:srgbClr val="FF0000"/>
                </a:solidFill>
                <a:latin typeface="Helvetica" pitchFamily="2" charset="0"/>
              </a:rPr>
              <a:t>Moins bon découpage des Users Stories vers le milieu du projet   </a:t>
            </a:r>
            <a:r>
              <a:rPr lang="fr-FR" sz="1800" dirty="0">
                <a:solidFill>
                  <a:srgbClr val="FF0000"/>
                </a:solidFill>
                <a:latin typeface="Helvetica" pitchFamily="2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" panose="020B0604020202020204" pitchFamily="34" charset="0"/>
              <a:buChar char="×"/>
              <a:tabLst/>
              <a:defRPr/>
            </a:pPr>
            <a:r>
              <a:rPr lang="fr-FR" sz="1800" dirty="0">
                <a:solidFill>
                  <a:srgbClr val="FF0000"/>
                </a:solidFill>
                <a:latin typeface="Helvetica" pitchFamily="2" charset="0"/>
              </a:rPr>
              <a:t>Complexité cyclomatique élevée des Managers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" panose="020B0604020202020204" pitchFamily="34" charset="0"/>
              <a:buChar char="×"/>
              <a:tabLst/>
              <a:defRPr/>
            </a:pPr>
            <a:r>
              <a:rPr lang="fr-FR" sz="1800" dirty="0">
                <a:solidFill>
                  <a:srgbClr val="FF0000"/>
                </a:solidFill>
                <a:latin typeface="Helvetica" pitchFamily="2" charset="0"/>
              </a:rPr>
              <a:t>1 Carte, 1 effet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" panose="020B0604020202020204" pitchFamily="34" charset="0"/>
              <a:buChar char="×"/>
              <a:tabLst/>
              <a:defRPr/>
            </a:pPr>
            <a:r>
              <a:rPr lang="fr-FR" sz="1800" dirty="0">
                <a:solidFill>
                  <a:srgbClr val="FF0000"/>
                </a:solidFill>
                <a:latin typeface="Helvetica" pitchFamily="2" charset="0"/>
              </a:rPr>
              <a:t>Couverture de test sonarQube douteuse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" panose="020B0604020202020204" pitchFamily="34" charset="0"/>
              <a:buChar char="×"/>
              <a:tabLst/>
              <a:defRPr/>
            </a:pPr>
            <a:r>
              <a:rPr lang="fr-FR" dirty="0">
                <a:solidFill>
                  <a:srgbClr val="FF0000"/>
                </a:solidFill>
                <a:latin typeface="Helvetica" pitchFamily="2" charset="0"/>
              </a:rPr>
              <a:t>Pas assez de tests pointus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" panose="020B0604020202020204" pitchFamily="34" charset="0"/>
              <a:buChar char="×"/>
              <a:tabLst/>
              <a:defRPr/>
            </a:pPr>
            <a:r>
              <a:rPr lang="fr-FR" dirty="0">
                <a:solidFill>
                  <a:srgbClr val="FF0000"/>
                </a:solidFill>
                <a:latin typeface="Helvetica" pitchFamily="2" charset="0"/>
              </a:rPr>
              <a:t>Pertinence des tests </a:t>
            </a:r>
            <a:endParaRPr lang="fr-FR" sz="1800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Helvetica" panose="020B0604020202020204" pitchFamily="34" charset="0"/>
              <a:buChar char="×"/>
            </a:pPr>
            <a:endParaRPr lang="fr-F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FEA7F9F-6661-43FF-8E04-D4AA65EE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65" y="1456792"/>
            <a:ext cx="4428516" cy="24910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5121B9-4755-4F7D-AA5C-A30C4C95FF69}"/>
              </a:ext>
            </a:extLst>
          </p:cNvPr>
          <p:cNvSpPr/>
          <p:nvPr/>
        </p:nvSpPr>
        <p:spPr>
          <a:xfrm>
            <a:off x="1" y="6578600"/>
            <a:ext cx="12192000" cy="279400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4CA11-924B-445F-A526-17DFDD2FEF8F}"/>
              </a:ext>
            </a:extLst>
          </p:cNvPr>
          <p:cNvSpPr/>
          <p:nvPr/>
        </p:nvSpPr>
        <p:spPr>
          <a:xfrm>
            <a:off x="0" y="0"/>
            <a:ext cx="12192000" cy="279399"/>
          </a:xfrm>
          <a:prstGeom prst="rect">
            <a:avLst/>
          </a:prstGeom>
          <a:solidFill>
            <a:srgbClr val="0085A3"/>
          </a:solidFill>
          <a:ln>
            <a:solidFill>
              <a:srgbClr val="008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Retrospection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4BB3-54C3-4602-BCFD-79CD03C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7324"/>
            <a:ext cx="4114800" cy="365125"/>
          </a:xfrm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  <a:latin typeface="Helvetica" pitchFamily="50" charset="0"/>
              </a:rPr>
              <a:t>Génie Logiciel et Projet de Développement </a:t>
            </a:r>
            <a:endParaRPr lang="en-US" sz="1400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CF8D6-418B-4A7E-8900-720D8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535737"/>
            <a:ext cx="2743200" cy="365125"/>
          </a:xfrm>
        </p:spPr>
        <p:txBody>
          <a:bodyPr/>
          <a:lstStyle/>
          <a:p>
            <a:fld id="{91A255C7-BE9C-4791-A594-C94AB1662256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2D76AA37-96BF-461B-AB54-F6730F26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535737"/>
            <a:ext cx="2743200" cy="365125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latin typeface="Helvetica" pitchFamily="50" charset="0"/>
              </a:rPr>
              <a:t>JAYAL-LA-TEAM</a:t>
            </a:r>
            <a:endParaRPr lang="en-US" dirty="0">
              <a:solidFill>
                <a:schemeClr val="bg1"/>
              </a:solidFill>
              <a:latin typeface="Helvetica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159F9-F769-47E5-9457-3BD78800D084}"/>
              </a:ext>
            </a:extLst>
          </p:cNvPr>
          <p:cNvSpPr/>
          <p:nvPr/>
        </p:nvSpPr>
        <p:spPr>
          <a:xfrm>
            <a:off x="4168775" y="4646529"/>
            <a:ext cx="3925587" cy="378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3FCFB1-B545-1246-A1CE-A8470191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1" y="5851912"/>
            <a:ext cx="673100" cy="533013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F57F9B8-85D9-4660-B19C-37701F4EB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83067"/>
              </p:ext>
            </p:extLst>
          </p:nvPr>
        </p:nvGraphicFramePr>
        <p:xfrm>
          <a:off x="2038350" y="719665"/>
          <a:ext cx="8121649" cy="444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83">
                  <a:extLst>
                    <a:ext uri="{9D8B030D-6E8A-4147-A177-3AD203B41FA5}">
                      <a16:colId xmlns:a16="http://schemas.microsoft.com/office/drawing/2014/main" val="248594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1183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4266197"/>
                    </a:ext>
                  </a:extLst>
                </a:gridCol>
              </a:tblGrid>
              <a:tr h="726715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Découvertes à conserver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À améliorer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Habitudes à supprimer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98856"/>
                  </a:ext>
                </a:extLst>
              </a:tr>
              <a:tr h="371617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Gherkin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SonarQube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User Story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MVP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 commit par tâches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Projets Multi Modules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Maven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Découpage tâches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Gestion livraisons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Javadoc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Tests Unitaires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Gherkin reliés aux Users Stories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Mockito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Gestion des dépendances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Crunch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Commits trop lourd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Plusieurs tâches par commit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Mauvaises descriptions des commits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9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453</Words>
  <Application>Microsoft Office PowerPoint</Application>
  <PresentationFormat>Grand écran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Vidal Mazuy</dc:creator>
  <cp:lastModifiedBy> </cp:lastModifiedBy>
  <cp:revision>23</cp:revision>
  <dcterms:created xsi:type="dcterms:W3CDTF">2021-10-24T14:49:11Z</dcterms:created>
  <dcterms:modified xsi:type="dcterms:W3CDTF">2021-10-26T19:21:41Z</dcterms:modified>
</cp:coreProperties>
</file>