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8d3321ab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8d3321ab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8d3321ab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d3321ab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8d3321ab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8d3321ab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8d3321ab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8d3321ab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8d3321ab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8d3321ab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8d3321ab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8d3321ab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8d3321ab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8d3321ab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26450" y="1578400"/>
            <a:ext cx="5748600" cy="157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uk" sz="3055">
                <a:latin typeface="Lato"/>
                <a:ea typeface="Lato"/>
                <a:cs typeface="Lato"/>
                <a:sym typeface="Lato"/>
              </a:rPr>
              <a:t>Швидке сортування або quick sort</a:t>
            </a:r>
            <a:endParaRPr sz="3055">
              <a:latin typeface="Lato"/>
              <a:ea typeface="Lato"/>
              <a:cs typeface="Lato"/>
              <a:sym typeface="Lato"/>
            </a:endParaRPr>
          </a:p>
          <a:p>
            <a:pPr indent="0" lvl="0" marL="0" rtl="0" algn="l">
              <a:spcBef>
                <a:spcPts val="1200"/>
              </a:spcBef>
              <a:spcAft>
                <a:spcPts val="0"/>
              </a:spcAft>
              <a:buNone/>
            </a:pPr>
            <a:r>
              <a:t/>
            </a:r>
            <a:endParaRPr/>
          </a:p>
        </p:txBody>
      </p:sp>
      <p:sp>
        <p:nvSpPr>
          <p:cNvPr id="135" name="Google Shape;135;p13"/>
          <p:cNvSpPr txBox="1"/>
          <p:nvPr>
            <p:ph idx="1" type="subTitle"/>
          </p:nvPr>
        </p:nvSpPr>
        <p:spPr>
          <a:xfrm>
            <a:off x="4740100" y="3924925"/>
            <a:ext cx="38145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Підготував Броварський Артем. Група КМ-21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Що ж таке метод швидкого сортування?</a:t>
            </a:r>
            <a:endParaRPr/>
          </a:p>
        </p:txBody>
      </p:sp>
      <p:sp>
        <p:nvSpPr>
          <p:cNvPr id="141" name="Google Shape;141;p14"/>
          <p:cNvSpPr txBox="1"/>
          <p:nvPr>
            <p:ph idx="1" type="body"/>
          </p:nvPr>
        </p:nvSpPr>
        <p:spPr>
          <a:xfrm>
            <a:off x="1297500" y="10261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Швидке сортування - важливий алгоритм сортування, заснований на методі декомпозиції (або  іншими словами “Розділяй і володарюй”. </a:t>
            </a:r>
            <a:r>
              <a:rPr lang="uk" sz="1200"/>
              <a:t>Він працює таким чином, що спочатку вибирається опорний елемент (pivot) з масиву, потім всі елементи менші за нього розташовуються перед ним, а всі більші за нього - після нього. Таким чином, опорний елемент стає на своє місце. Після цього алгоритм рекурсивно застосовується до двох підмасивів, які знаходяться ліворуч та праворуч від опорного елементу. Цей процес повторюється доти, поки всі елементи не будуть розташовані в правильному порядку</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1449913" y="152400"/>
            <a:ext cx="6773514" cy="48386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Часова складність алгоритму</a:t>
            </a:r>
            <a:endParaRPr/>
          </a:p>
          <a:p>
            <a:pPr indent="0" lvl="0" marL="0" rtl="0" algn="l">
              <a:spcBef>
                <a:spcPts val="0"/>
              </a:spcBef>
              <a:spcAft>
                <a:spcPts val="0"/>
              </a:spcAft>
              <a:buNone/>
            </a:pPr>
            <a:r>
              <a:t/>
            </a:r>
            <a:endParaRPr/>
          </a:p>
        </p:txBody>
      </p:sp>
      <p:sp>
        <p:nvSpPr>
          <p:cNvPr id="152" name="Google Shape;152;p16"/>
          <p:cNvSpPr txBox="1"/>
          <p:nvPr>
            <p:ph idx="1" type="body"/>
          </p:nvPr>
        </p:nvSpPr>
        <p:spPr>
          <a:xfrm>
            <a:off x="493300" y="1307850"/>
            <a:ext cx="4536000" cy="360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sz="1400"/>
              <a:t>У найгіршому випадку, коли під час кожного рекурсивного виклику масив не розділяється на дві рівні частини, а розділяється на один елемент та n-1 елементів, складність алгоритму швидкого сортування буде дорівнювати O(n^2).</a:t>
            </a:r>
            <a:r>
              <a:rPr lang="uk" sz="1400"/>
              <a:t>. Даний випадок може виникати коли  за  опорний елемент вибирається або найбільший елемент масиву або найменший. Також таку ефективність цей алгоритм демонструє, коли в нас масив вже відсортований</a:t>
            </a:r>
            <a:endParaRPr sz="1400"/>
          </a:p>
        </p:txBody>
      </p:sp>
      <p:pic>
        <p:nvPicPr>
          <p:cNvPr id="153" name="Google Shape;153;p16"/>
          <p:cNvPicPr preferRelativeResize="0"/>
          <p:nvPr/>
        </p:nvPicPr>
        <p:blipFill>
          <a:blip r:embed="rId3">
            <a:alphaModFix/>
          </a:blip>
          <a:stretch>
            <a:fillRect/>
          </a:stretch>
        </p:blipFill>
        <p:spPr>
          <a:xfrm>
            <a:off x="5113450" y="1097300"/>
            <a:ext cx="3976726" cy="2948900"/>
          </a:xfrm>
          <a:prstGeom prst="rect">
            <a:avLst/>
          </a:prstGeom>
          <a:noFill/>
          <a:ln>
            <a:noFill/>
          </a:ln>
        </p:spPr>
      </p:pic>
      <p:pic>
        <p:nvPicPr>
          <p:cNvPr id="154" name="Google Shape;154;p16"/>
          <p:cNvPicPr preferRelativeResize="0"/>
          <p:nvPr/>
        </p:nvPicPr>
        <p:blipFill>
          <a:blip r:embed="rId4">
            <a:alphaModFix/>
          </a:blip>
          <a:stretch>
            <a:fillRect/>
          </a:stretch>
        </p:blipFill>
        <p:spPr>
          <a:xfrm>
            <a:off x="493300" y="4166525"/>
            <a:ext cx="6724650" cy="8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853175" y="360950"/>
            <a:ext cx="6629100" cy="28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Найкращий випадок реалізується коли розділення всіх відповідних підмасивів реалізується посередині, тоді маємо таке рекурентне співвідношння:</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uk"/>
              <a:t>Згідно з основною теоремою</a:t>
            </a:r>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1934090" y="1070800"/>
            <a:ext cx="4899425" cy="438300"/>
          </a:xfrm>
          <a:prstGeom prst="rect">
            <a:avLst/>
          </a:prstGeom>
          <a:noFill/>
          <a:ln>
            <a:noFill/>
          </a:ln>
        </p:spPr>
      </p:pic>
      <p:pic>
        <p:nvPicPr>
          <p:cNvPr id="161" name="Google Shape;161;p17"/>
          <p:cNvPicPr preferRelativeResize="0"/>
          <p:nvPr/>
        </p:nvPicPr>
        <p:blipFill>
          <a:blip r:embed="rId4">
            <a:alphaModFix/>
          </a:blip>
          <a:stretch>
            <a:fillRect/>
          </a:stretch>
        </p:blipFill>
        <p:spPr>
          <a:xfrm>
            <a:off x="4243125" y="1756625"/>
            <a:ext cx="992700" cy="403284"/>
          </a:xfrm>
          <a:prstGeom prst="rect">
            <a:avLst/>
          </a:prstGeom>
          <a:noFill/>
          <a:ln>
            <a:noFill/>
          </a:ln>
        </p:spPr>
      </p:pic>
      <p:pic>
        <p:nvPicPr>
          <p:cNvPr id="162" name="Google Shape;162;p17"/>
          <p:cNvPicPr preferRelativeResize="0"/>
          <p:nvPr/>
        </p:nvPicPr>
        <p:blipFill>
          <a:blip r:embed="rId5">
            <a:alphaModFix/>
          </a:blip>
          <a:stretch>
            <a:fillRect/>
          </a:stretch>
        </p:blipFill>
        <p:spPr>
          <a:xfrm>
            <a:off x="2564996" y="2258900"/>
            <a:ext cx="4196775" cy="277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2440500" y="689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sz="1500"/>
              <a:t>Середнє значення ми отримаємо таке:</a:t>
            </a:r>
            <a:endParaRPr sz="1500"/>
          </a:p>
        </p:txBody>
      </p:sp>
      <p:pic>
        <p:nvPicPr>
          <p:cNvPr id="168" name="Google Shape;168;p18"/>
          <p:cNvPicPr preferRelativeResize="0"/>
          <p:nvPr/>
        </p:nvPicPr>
        <p:blipFill>
          <a:blip r:embed="rId3">
            <a:alphaModFix/>
          </a:blip>
          <a:stretch>
            <a:fillRect/>
          </a:stretch>
        </p:blipFill>
        <p:spPr>
          <a:xfrm>
            <a:off x="2105100" y="1565854"/>
            <a:ext cx="4933800" cy="3327100"/>
          </a:xfrm>
          <a:prstGeom prst="rect">
            <a:avLst/>
          </a:prstGeom>
          <a:noFill/>
          <a:ln>
            <a:noFill/>
          </a:ln>
        </p:spPr>
      </p:pic>
      <p:pic>
        <p:nvPicPr>
          <p:cNvPr id="169" name="Google Shape;169;p18"/>
          <p:cNvPicPr preferRelativeResize="0"/>
          <p:nvPr/>
        </p:nvPicPr>
        <p:blipFill>
          <a:blip r:embed="rId4">
            <a:alphaModFix/>
          </a:blip>
          <a:stretch>
            <a:fillRect/>
          </a:stretch>
        </p:blipFill>
        <p:spPr>
          <a:xfrm>
            <a:off x="6276450" y="753975"/>
            <a:ext cx="1085850" cy="34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210225" y="795625"/>
            <a:ext cx="7126200" cy="3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400"/>
              <a:t>Через свою популярність метод швидкого сортування набув великої варіативності. Наприклад:</a:t>
            </a:r>
            <a:endParaRPr sz="1400"/>
          </a:p>
          <a:p>
            <a:pPr indent="-311150" lvl="0" marL="457200" rtl="0" algn="l">
              <a:spcBef>
                <a:spcPts val="1200"/>
              </a:spcBef>
              <a:spcAft>
                <a:spcPts val="0"/>
              </a:spcAft>
              <a:buSzPts val="1300"/>
              <a:buChar char="●"/>
            </a:pPr>
            <a:r>
              <a:rPr lang="uk"/>
              <a:t>Рандомізоване швидке сортування - замість фіксованої позиції останнього елемента в якості опорного, використовується випадково обраний елемент. Це дозволяє уникнути гірких випадків, коли масив вже відсортований або майже відсортований, що знижує ймовірність найгіршого випадку.</a:t>
            </a:r>
            <a:endParaRPr/>
          </a:p>
          <a:p>
            <a:pPr indent="-311150" lvl="0" marL="457200" rtl="0" algn="l">
              <a:spcBef>
                <a:spcPts val="0"/>
              </a:spcBef>
              <a:spcAft>
                <a:spcPts val="0"/>
              </a:spcAft>
              <a:buSzPts val="1300"/>
              <a:buChar char="●"/>
            </a:pPr>
            <a:r>
              <a:rPr lang="uk"/>
              <a:t>Ітеративне швидке сортування - використовує цикл замість рекурсії для розбиття масиву на менші частини. Це дозволяє уникнути переповнення стеку великими масивами та зменшити витрати на створення та знищення стеку в рекурсивному варіанті.</a:t>
            </a:r>
            <a:endParaRPr/>
          </a:p>
          <a:p>
            <a:pPr indent="-311150" lvl="0" marL="457200" rtl="0" algn="l">
              <a:spcBef>
                <a:spcPts val="0"/>
              </a:spcBef>
              <a:spcAft>
                <a:spcPts val="0"/>
              </a:spcAft>
              <a:buSzPts val="1300"/>
              <a:buChar char="●"/>
            </a:pPr>
            <a:r>
              <a:rPr lang="uk"/>
              <a:t>Швидке сортування з вибором медіани - замість використання одного елемента як опорного, використовується медіана трьох елементів (першого, середнього та останнього) для поліпшення ефективності в найгіршому випадку</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160352" y="0"/>
            <a:ext cx="7002598"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