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94" r:id="rId5"/>
    <p:sldId id="285" r:id="rId6"/>
    <p:sldId id="291" r:id="rId7"/>
    <p:sldId id="292" r:id="rId8"/>
    <p:sldId id="293" r:id="rId9"/>
    <p:sldId id="295" r:id="rId10"/>
    <p:sldId id="296" r:id="rId11"/>
    <p:sldId id="297" r:id="rId12"/>
    <p:sldId id="298" r:id="rId13"/>
    <p:sldId id="299" r:id="rId14"/>
    <p:sldId id="300" r:id="rId15"/>
    <p:sldId id="3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董 国良" initials="董" lastIdx="1" clrIdx="0">
    <p:extLst>
      <p:ext uri="{19B8F6BF-5375-455C-9EA6-DF929625EA0E}">
        <p15:presenceInfo xmlns:p15="http://schemas.microsoft.com/office/powerpoint/2012/main" userId="a0f720ccb4b5ed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4"/>
    <p:restoredTop sz="71842"/>
  </p:normalViewPr>
  <p:slideViewPr>
    <p:cSldViewPr snapToGrid="0" snapToObjects="1">
      <p:cViewPr varScale="1">
        <p:scale>
          <a:sx n="82" d="100"/>
          <a:sy n="82" d="100"/>
        </p:scale>
        <p:origin x="17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BC068-30D6-6344-92A5-199B94EAE269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7B8D-4CDA-D749-8A8A-D89B7F6E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18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贡献：是中文</a:t>
            </a:r>
            <a:r>
              <a:rPr kumimoji="1" lang="en-US" altLang="zh-CN"/>
              <a:t>NER</a:t>
            </a:r>
            <a:r>
              <a:rPr kumimoji="1" lang="zh-CN" altLang="en-US"/>
              <a:t>引入词汇信息的开篇之作。与基于字符的</a:t>
            </a:r>
            <a:r>
              <a:rPr kumimoji="1" lang="en" altLang="zh-CN"/>
              <a:t>NER</a:t>
            </a:r>
            <a:r>
              <a:rPr kumimoji="1" lang="zh-CN" altLang="en-US"/>
              <a:t>方法和基于词的</a:t>
            </a:r>
            <a:r>
              <a:rPr kumimoji="1" lang="en" altLang="zh-CN"/>
              <a:t>NER</a:t>
            </a:r>
            <a:r>
              <a:rPr kumimoji="1" lang="zh-CN" altLang="en-US"/>
              <a:t>方法相比，我们的模型在不产生分词错误的情况下，利用了明确的词信息而不是字符序列标记。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87B8D-4CDA-D749-8A8A-D89B7F6E13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7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sz="2400"/>
              <a:t>However, since</a:t>
            </a:r>
            <a:r>
              <a:rPr kumimoji="1" lang="zh-CN" altLang="en-US" sz="2400"/>
              <a:t> </a:t>
            </a:r>
            <a:r>
              <a:rPr kumimoji="1" lang="en" altLang="zh-CN" sz="2400"/>
              <a:t>the lattice structure is complex and dynamic,</a:t>
            </a:r>
            <a:r>
              <a:rPr kumimoji="1" lang="zh-CN" altLang="en-US" sz="2400"/>
              <a:t> </a:t>
            </a:r>
            <a:r>
              <a:rPr kumimoji="1" lang="en" altLang="zh-CN" sz="2400"/>
              <a:t>most existing lattice-based models are hard to</a:t>
            </a:r>
            <a:r>
              <a:rPr kumimoji="1" lang="zh-CN" altLang="en-US" sz="2400"/>
              <a:t> </a:t>
            </a:r>
            <a:r>
              <a:rPr kumimoji="1" lang="en" altLang="zh-CN" sz="2400"/>
              <a:t>fully utilize the parallel computation of GPUs</a:t>
            </a:r>
            <a:r>
              <a:rPr kumimoji="1" lang="zh-CN" altLang="en-US" sz="2400"/>
              <a:t> </a:t>
            </a:r>
            <a:r>
              <a:rPr kumimoji="1" lang="en" altLang="zh-CN" sz="2400"/>
              <a:t>and usually have a low inference-speed. In</a:t>
            </a:r>
            <a:r>
              <a:rPr kumimoji="1" lang="zh-CN" altLang="en-US" sz="2400"/>
              <a:t> </a:t>
            </a:r>
            <a:r>
              <a:rPr kumimoji="1" lang="en-US" altLang="zh-CN" sz="2400"/>
              <a:t>this</a:t>
            </a:r>
            <a:r>
              <a:rPr kumimoji="1" lang="zh-CN" altLang="en-US" sz="2400"/>
              <a:t> </a:t>
            </a:r>
            <a:r>
              <a:rPr kumimoji="1" lang="en-US" altLang="zh-CN" sz="2400"/>
              <a:t>paper</a:t>
            </a:r>
            <a:r>
              <a:rPr kumimoji="1" lang="zh-CN" altLang="en-US" sz="2400"/>
              <a:t> </a:t>
            </a:r>
            <a:r>
              <a:rPr kumimoji="1" lang="en" altLang="zh-CN" sz="2400"/>
              <a:t>Converts</a:t>
            </a:r>
            <a:r>
              <a:rPr kumimoji="1" lang="zh-CN" altLang="en-US" sz="2400"/>
              <a:t> </a:t>
            </a:r>
            <a:r>
              <a:rPr kumimoji="1" lang="en" altLang="zh-CN" sz="2400"/>
              <a:t>the lattice structure into a flat structure consisting of spans. Each span corresponds to</a:t>
            </a:r>
            <a:r>
              <a:rPr kumimoji="1" lang="zh-CN" altLang="en-US" sz="2400"/>
              <a:t> </a:t>
            </a:r>
            <a:r>
              <a:rPr kumimoji="1" lang="en" altLang="zh-CN" sz="2400"/>
              <a:t>a character or latent word and its position in</a:t>
            </a:r>
          </a:p>
          <a:p>
            <a:r>
              <a:rPr kumimoji="1" lang="en" altLang="zh-CN" sz="2400"/>
              <a:t>the original lattice</a:t>
            </a:r>
            <a:endParaRPr kumimoji="1"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87B8D-4CDA-D749-8A8A-D89B7F6E13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4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贡献：</a:t>
            </a:r>
            <a:r>
              <a:rPr kumimoji="1" lang="en-US" altLang="zh-CN"/>
              <a:t>self</a:t>
            </a:r>
            <a:r>
              <a:rPr kumimoji="1" lang="zh-CN" altLang="en-US"/>
              <a:t> </a:t>
            </a:r>
            <a:r>
              <a:rPr kumimoji="1" lang="en-US" altLang="zh-CN"/>
              <a:t>attention</a:t>
            </a:r>
            <a:r>
              <a:rPr kumimoji="1" lang="zh-CN" altLang="en-US"/>
              <a:t> 两大优点 所有字符可以 直接和所匹配的词汇交互 解决了长距离依赖的问题 实验结果表明，该模型在性能和效率上优于其他基于词典的模型。 缺点是：和原始的基于字符的</a:t>
            </a:r>
            <a:r>
              <a:rPr kumimoji="1" lang="en-US" altLang="zh-CN"/>
              <a:t>LSTM+CRF</a:t>
            </a:r>
            <a:r>
              <a:rPr kumimoji="1" lang="zh-CN" altLang="en-US"/>
              <a:t>来比，</a:t>
            </a:r>
            <a:r>
              <a:rPr kumimoji="1" lang="en-US" altLang="zh-CN"/>
              <a:t>transformer</a:t>
            </a:r>
            <a:r>
              <a:rPr kumimoji="1" lang="zh-CN" altLang="en-US"/>
              <a:t>的模型结构复杂，推理速度还是会相对慢一些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87B8D-4CDA-D749-8A8A-D89B7F6E13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7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但是，快捷路径的存在可能会导致模型退化为部分基于单词的模型，从而产生分词错误。此外，由于</a:t>
            </a:r>
            <a:r>
              <a:rPr kumimoji="1" lang="en-US" altLang="zh-CN"/>
              <a:t>Lattice</a:t>
            </a:r>
            <a:r>
              <a:rPr kumimoji="1" lang="zh-CN" altLang="en-US"/>
              <a:t>模型的</a:t>
            </a:r>
            <a:r>
              <a:rPr kumimoji="1" lang="en" altLang="zh-CN"/>
              <a:t>DAG</a:t>
            </a:r>
            <a:r>
              <a:rPr kumimoji="1" lang="zh-CN" altLang="en-US"/>
              <a:t>结构，无法批量训练。本文提出了一种新的词字符</a:t>
            </a:r>
            <a:r>
              <a:rPr kumimoji="1" lang="en" altLang="zh-CN"/>
              <a:t>LSTM(WC-LSTM)</a:t>
            </a:r>
            <a:r>
              <a:rPr kumimoji="1" lang="zh-CN" altLang="en-US"/>
              <a:t>模型，将词信息添加到词的起始字符或结束字符中，在获取词边界信息的同时减轻分词错误的影响。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87B8D-4CDA-D749-8A8A-D89B7F6E13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69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贡献：采用四种编码策略提取固定尺寸但不同的信息，用于批量训练。利用</a:t>
            </a:r>
            <a:r>
              <a:rPr kumimoji="1" lang="en" altLang="zh-CN"/>
              <a:t>WC-LSTM</a:t>
            </a:r>
            <a:r>
              <a:rPr kumimoji="1" lang="zh-CN" altLang="en-US"/>
              <a:t>方法从字符向量和词向量中提取特征，可以有效挖掘词边界信息，减轻分词错误的影响。在不同领域的数据集上的实验表明，该模型比传统的</a:t>
            </a:r>
            <a:r>
              <a:rPr kumimoji="1" lang="en-US" altLang="zh-CN"/>
              <a:t>Lattice</a:t>
            </a:r>
            <a:r>
              <a:rPr kumimoji="1" lang="zh-CN" altLang="en-US"/>
              <a:t>模型效率更高、速度更快，性能也优于现有的其他模型。 缺点是：还是采用</a:t>
            </a:r>
            <a:r>
              <a:rPr kumimoji="1" lang="en-US" altLang="zh-CN"/>
              <a:t>LSTM</a:t>
            </a:r>
            <a:r>
              <a:rPr kumimoji="1" lang="zh-CN" altLang="en-US"/>
              <a:t>编码，存在信息损失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87B8D-4CDA-D749-8A8A-D89B7F6E13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30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/>
              <a:t>Lattice-LSTM</a:t>
            </a:r>
            <a:r>
              <a:rPr kumimoji="1" lang="zh-CN" altLang="en-US"/>
              <a:t>具有复杂的模型体系结构。这限制了它在许多需要实时</a:t>
            </a:r>
            <a:r>
              <a:rPr kumimoji="1" lang="en" altLang="zh-CN"/>
              <a:t>NER</a:t>
            </a:r>
            <a:r>
              <a:rPr kumimoji="1" lang="zh-CN" altLang="en-US"/>
              <a:t>响应的工业领域的应用。我们提出了一种简单而有效的方法，将单词词典合并到字符表示中。该方法避免了设计复杂的序列建模体系结构，对于任何神经网络模型，只需要细微地调整字符表示层来引入词典信息。在</a:t>
            </a:r>
            <a:r>
              <a:rPr kumimoji="1" lang="en-US" altLang="zh-CN"/>
              <a:t>4</a:t>
            </a:r>
            <a:r>
              <a:rPr kumimoji="1" lang="zh-CN" altLang="en-US"/>
              <a:t>个基准中文</a:t>
            </a:r>
            <a:r>
              <a:rPr kumimoji="1" lang="en" altLang="zh-CN"/>
              <a:t>NER</a:t>
            </a:r>
            <a:r>
              <a:rPr kumimoji="1" lang="zh-CN" altLang="en-US"/>
              <a:t>数据集上的实验研究表明，该方法的推理速度比现有方法快</a:t>
            </a:r>
            <a:r>
              <a:rPr kumimoji="1" lang="en-US" altLang="zh-CN"/>
              <a:t>6.15</a:t>
            </a:r>
            <a:r>
              <a:rPr kumimoji="1" lang="zh-CN" altLang="en-US"/>
              <a:t>倍，并具有较好的性能。实验结果也表明，该方法可以很容易地与</a:t>
            </a:r>
            <a:r>
              <a:rPr kumimoji="1" lang="en" altLang="zh-CN"/>
              <a:t>BERT</a:t>
            </a:r>
            <a:r>
              <a:rPr kumimoji="1" lang="zh-CN" altLang="en-US"/>
              <a:t>等预先训练的模型相结合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87B8D-4CDA-D749-8A8A-D89B7F6E13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05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贡献：在本研究中，我们研究了中文词汇词典使用的计算效率。为了获得高性能、推理速度快的汉字</a:t>
            </a:r>
            <a:r>
              <a:rPr kumimoji="1" lang="en" altLang="zh-CN"/>
              <a:t>NER</a:t>
            </a:r>
            <a:r>
              <a:rPr kumimoji="1" lang="zh-CN" altLang="en-US"/>
              <a:t>系统，我们提出了一种将词典信息融入汉字表示的新方法。对</a:t>
            </a:r>
            <a:r>
              <a:rPr kumimoji="1" lang="en-US" altLang="zh-CN"/>
              <a:t>4</a:t>
            </a:r>
            <a:r>
              <a:rPr kumimoji="1" lang="zh-CN" altLang="en-US"/>
              <a:t>个基准中文</a:t>
            </a:r>
            <a:r>
              <a:rPr kumimoji="1" lang="en" altLang="zh-CN"/>
              <a:t>NER</a:t>
            </a:r>
            <a:r>
              <a:rPr kumimoji="1" lang="zh-CN" altLang="en-US"/>
              <a:t>数据集的实验研究表明，该方法比现有的推理方法具有更快的推理速度和更好的性能。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87B8D-4CDA-D749-8A8A-D89B7F6E13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73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FLAT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就是对上述两个关键点的集中体现：</a:t>
            </a:r>
            <a:r>
              <a:rPr lang="en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FLAT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不去设计或改变原生编码结构，设计巧妙的位置向量就融合了词汇信息，既做到了信息无损，也大大加快了推断速度。但是模型比较大 可以在论文代码基础上修改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的结构。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或者使用 </a:t>
            </a:r>
            <a:r>
              <a:rPr kumimoji="1"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</a:t>
            </a:r>
            <a:r>
              <a:rPr lang="en-SG" altLang="zh-CN" dirty="0"/>
              <a:t>Lexicon</a:t>
            </a:r>
            <a:r>
              <a:rPr lang="zh-CN" altLang="en-SG" dirty="0"/>
              <a:t>论文</a:t>
            </a:r>
            <a:r>
              <a:rPr lang="zh-CN" altLang="en-US" dirty="0"/>
              <a:t>里的</a:t>
            </a:r>
            <a:r>
              <a:rPr lang="en-US" altLang="zh-CN" dirty="0"/>
              <a:t>embedding</a:t>
            </a:r>
            <a:r>
              <a:rPr lang="zh-CN" altLang="en-US" dirty="0"/>
              <a:t>策略进行尝试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87B8D-4CDA-D749-8A8A-D89B7F6E13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3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1FE3-CD55-E641-9ADC-0DA9114D8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1EA1C-13E2-4947-BA1F-E4F925C10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E8637-E8AE-CF45-ABF6-782DF6E0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B8C4-929D-1D44-BEF4-E5D914906A34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70A6C-8E55-5F45-B81D-3D1CDA4F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A6387-3AE3-B340-8A7D-59B700AB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6783-D123-314D-AC87-E0F2DE13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6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0C7E-64FB-E44F-9D56-C405873B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68E39-B418-2346-9F5B-C89C9D683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C799A-E6F5-0940-9C85-B5F67A0A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B8C4-929D-1D44-BEF4-E5D914906A34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D5D05-DAA1-7E44-B11E-5818757A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FD162-2E7A-0E40-80C1-3F13966B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6783-D123-314D-AC87-E0F2DE13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0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FF7BB-27F3-3343-B937-4F2A8AF4A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1D213-AEAC-EB47-9BEF-194953FA0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61D43-EF0D-654E-A201-1C9F7042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B8C4-929D-1D44-BEF4-E5D914906A34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6D79D-D304-2847-AB1E-C3095D69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E16F3-93EE-454B-9CC3-0BBAA99A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6783-D123-314D-AC87-E0F2DE13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4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DB1B-0AA5-974D-8520-D2A26E66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5C3C3-0D4A-A745-BFAA-FA53137E4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F61C1-F0EA-0C4C-8ABC-C5F24E1E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B8C4-929D-1D44-BEF4-E5D914906A34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7F8E9-1EE0-D740-8336-8D59CCF4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DA82-80CE-E144-97F0-47F9C5C1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6783-D123-314D-AC87-E0F2DE13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5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A7A0-38A7-404E-9742-A59CFDBF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43EC8-FBF1-E44D-B40B-34A424EBA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D3949-5851-2541-8F2D-DECCE918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B8C4-929D-1D44-BEF4-E5D914906A34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A679D-42CA-8643-B6BE-BBD1C70E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6E31A-883D-154B-955D-E9D72AA3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6783-D123-314D-AC87-E0F2DE13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6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2A1C-2119-4F4A-9775-39DF31FF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A8516-1AAA-9747-90A4-4C215B820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1075E-6B99-0941-9872-AA065AB34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B34AD-46E5-8D42-832B-9A6E683C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B8C4-929D-1D44-BEF4-E5D914906A34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2FCEC-EE6A-9349-9A58-248E809C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E94B7-334C-C046-9EDE-35102FDD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6783-D123-314D-AC87-E0F2DE13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2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03FC-A4FF-6C40-8F10-454EEA52F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ECB8C-8E3D-9C45-B8A0-9E1C0B1CC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607CE-B877-0D4E-AE7B-729DF0F6F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2C0A0-930C-2E40-A03C-84FE2BD40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D55AC-8853-5140-8303-137B72478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77616C-6ED0-C84D-9733-92F74362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B8C4-929D-1D44-BEF4-E5D914906A34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02D6C-1AF5-3943-B77C-CE98E0E27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6CB74-51C5-9048-B7AF-5260F100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6783-D123-314D-AC87-E0F2DE13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4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442E-079F-7E4D-A94C-09700F7D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B3C67-8061-0349-9387-C614C0EF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B8C4-929D-1D44-BEF4-E5D914906A34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47E1-A5E7-E04C-B11E-358D3F41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FB15A-C3BF-DD41-8935-7E5B0D07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6783-D123-314D-AC87-E0F2DE13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5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C54D4-E105-394C-BF15-DE85F821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B8C4-929D-1D44-BEF4-E5D914906A34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62C46-1EAA-8E41-AE20-977B2EEF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BE465-D6A6-0646-B4C7-EA717FF2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6783-D123-314D-AC87-E0F2DE13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4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2BA0-27E3-C14F-9E31-9A718F6B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4AD44-AD67-2545-A040-33D9D2E20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553A3-4068-2542-A841-8EF78209F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5667B-090B-B04C-8562-F250D1F6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B8C4-929D-1D44-BEF4-E5D914906A34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A20B2-0BB2-FE48-BA65-C02FF685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82FDC-33D5-344D-8B28-F9B16C639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6783-D123-314D-AC87-E0F2DE13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2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F54F-6936-D348-8074-23D43A53B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3CDD7-6356-FC45-A69B-9AF9624B4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A7357-9F51-F542-9F90-04E0C4B07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4A1A3-B719-6D45-B802-F06127B1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B8C4-929D-1D44-BEF4-E5D914906A34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E612D-7CA9-EB48-B012-C1CE3949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5880D-6070-4A42-9C8E-CA983C86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6783-D123-314D-AC87-E0F2DE13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6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C97145-C006-A747-9A67-D8C08172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1A55E-56C6-504C-AB28-44797F94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D9234-2383-F544-85B1-413BCA013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4B8C4-929D-1D44-BEF4-E5D914906A34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F9E2F-444D-D346-A9DB-D4A0E39BB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DEF89-C680-BA47-95DA-AD1015A27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6783-D123-314D-AC87-E0F2DE13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4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6301-9ABC-6C4A-9ADE-D8A5D8565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40228" y="1037833"/>
            <a:ext cx="11800115" cy="3592286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overview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Chinese NER using </a:t>
            </a:r>
            <a:r>
              <a:rPr lang="en" altLang="zh-CN"/>
              <a:t>word lexicons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81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AD24-FBC8-3247-8317-41B045D1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45" y="89879"/>
            <a:ext cx="10515600" cy="1325563"/>
          </a:xfrm>
        </p:spPr>
        <p:txBody>
          <a:bodyPr/>
          <a:lstStyle/>
          <a:p>
            <a:r>
              <a:rPr lang="en-US" altLang="zh-CN" dirty="0"/>
              <a:t>Adaptive Embedding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12827C-73E6-6B43-B502-EAE3028D89DD}"/>
              </a:ext>
            </a:extLst>
          </p:cNvPr>
          <p:cNvSpPr txBox="1">
            <a:spLocks/>
          </p:cNvSpPr>
          <p:nvPr/>
        </p:nvSpPr>
        <p:spPr>
          <a:xfrm>
            <a:off x="838200" y="10912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Example:</a:t>
            </a:r>
            <a:r>
              <a:rPr lang="zh-CN" altLang="en-US" dirty="0"/>
              <a:t> </a:t>
            </a:r>
            <a:r>
              <a:rPr lang="en-SG" altLang="zh-CN" dirty="0"/>
              <a:t>An Encoding Strategy Based Word-Character LSTM for Chinese NER (NAACL’1</a:t>
            </a:r>
            <a:r>
              <a:rPr lang="en-US" altLang="zh-CN" dirty="0"/>
              <a:t>9</a:t>
            </a:r>
            <a:r>
              <a:rPr lang="en-SG" altLang="zh-CN" dirty="0"/>
              <a:t>)</a:t>
            </a:r>
            <a:endParaRPr lang="en-US" altLang="zh-CN" dirty="0"/>
          </a:p>
          <a:p>
            <a:pPr lvl="2"/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928F36-3074-9C40-BB35-E7A4756F7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090" y="1481889"/>
            <a:ext cx="3820965" cy="52862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B3BD53-E0BE-A24D-A342-39B83D3B2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45" y="2185261"/>
            <a:ext cx="7110962" cy="334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AD24-FBC8-3247-8317-41B045D1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45" y="89879"/>
            <a:ext cx="10515600" cy="1325563"/>
          </a:xfrm>
        </p:spPr>
        <p:txBody>
          <a:bodyPr/>
          <a:lstStyle/>
          <a:p>
            <a:r>
              <a:rPr lang="en-US" altLang="zh-CN" dirty="0"/>
              <a:t>Adaptive Embedding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12827C-73E6-6B43-B502-EAE3028D89DD}"/>
              </a:ext>
            </a:extLst>
          </p:cNvPr>
          <p:cNvSpPr txBox="1">
            <a:spLocks/>
          </p:cNvSpPr>
          <p:nvPr/>
        </p:nvSpPr>
        <p:spPr>
          <a:xfrm>
            <a:off x="838200" y="1091220"/>
            <a:ext cx="10515600" cy="557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Results:</a:t>
            </a:r>
            <a:r>
              <a:rPr lang="zh-CN" altLang="en-US" dirty="0"/>
              <a:t> </a:t>
            </a:r>
            <a:r>
              <a:rPr lang="en-SG" altLang="zh-CN" dirty="0"/>
              <a:t>OntoNotes,MSRA, Weibo NER , resume NER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F8FF84-7996-2E44-A23D-4DB061147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05" y="2073499"/>
            <a:ext cx="3656200" cy="230675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02FD3D3-762E-9246-B029-B0F70B931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375" y="1558812"/>
            <a:ext cx="3553370" cy="52093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44CE2F3-CDB9-224C-A096-BE022E0D2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4626" y="1868892"/>
            <a:ext cx="39751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16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AD24-FBC8-3247-8317-41B045D1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45" y="89879"/>
            <a:ext cx="10515600" cy="1325563"/>
          </a:xfrm>
        </p:spPr>
        <p:txBody>
          <a:bodyPr/>
          <a:lstStyle/>
          <a:p>
            <a:r>
              <a:rPr lang="en-US" altLang="zh-CN" dirty="0"/>
              <a:t>Adaptive Embedding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12827C-73E6-6B43-B502-EAE3028D89DD}"/>
              </a:ext>
            </a:extLst>
          </p:cNvPr>
          <p:cNvSpPr txBox="1">
            <a:spLocks/>
          </p:cNvSpPr>
          <p:nvPr/>
        </p:nvSpPr>
        <p:spPr>
          <a:xfrm>
            <a:off x="838200" y="1091221"/>
            <a:ext cx="10515600" cy="83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Example:</a:t>
            </a:r>
            <a:r>
              <a:rPr lang="zh-CN" altLang="en-US" dirty="0"/>
              <a:t> </a:t>
            </a:r>
            <a:r>
              <a:rPr lang="en-SG" altLang="zh-CN" dirty="0"/>
              <a:t>Simplify the Usage of Lexicon in Chinese NER (ACL’</a:t>
            </a:r>
            <a:r>
              <a:rPr lang="en-US" altLang="zh-CN" dirty="0"/>
              <a:t>20</a:t>
            </a:r>
            <a:r>
              <a:rPr lang="en-SG" altLang="zh-CN" dirty="0"/>
              <a:t>)</a:t>
            </a:r>
            <a:endParaRPr lang="en-US" altLang="zh-CN" dirty="0"/>
          </a:p>
          <a:p>
            <a:pPr lvl="2"/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2B0A31-B6E9-824A-A26E-3603BACEB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1791"/>
            <a:ext cx="4356100" cy="42418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2816502-C10C-3E4D-9587-13F812BD1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050" y="2829841"/>
            <a:ext cx="40640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AD24-FBC8-3247-8317-41B045D1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45" y="89879"/>
            <a:ext cx="10515600" cy="1325563"/>
          </a:xfrm>
        </p:spPr>
        <p:txBody>
          <a:bodyPr/>
          <a:lstStyle/>
          <a:p>
            <a:r>
              <a:rPr lang="en-US" altLang="zh-CN" dirty="0"/>
              <a:t>Adaptive Embedding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12827C-73E6-6B43-B502-EAE3028D89DD}"/>
              </a:ext>
            </a:extLst>
          </p:cNvPr>
          <p:cNvSpPr txBox="1">
            <a:spLocks/>
          </p:cNvSpPr>
          <p:nvPr/>
        </p:nvSpPr>
        <p:spPr>
          <a:xfrm>
            <a:off x="838200" y="1091220"/>
            <a:ext cx="7949339" cy="557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Results:</a:t>
            </a:r>
            <a:r>
              <a:rPr lang="zh-CN" altLang="en-US" dirty="0"/>
              <a:t> </a:t>
            </a:r>
            <a:r>
              <a:rPr lang="en-SG" altLang="zh-CN" dirty="0"/>
              <a:t>OntoNotes,MSRA, Weibo NER , resume NER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147315-53FA-B54E-B658-7F58F6114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45" y="1835042"/>
            <a:ext cx="3937000" cy="4241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3D014F3-6B06-4A4D-B565-9E641F927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0" y="1822775"/>
            <a:ext cx="3975100" cy="2349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879D3DB-17B5-6E4A-A7CA-61CD76EED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600" y="1969480"/>
            <a:ext cx="38354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43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1F9D-1155-8D48-A855-DAB8E5D7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</a:t>
            </a:r>
            <a:r>
              <a:rPr lang="en-US" altLang="zh-CN" dirty="0"/>
              <a:t>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95A53-4EF6-AD4B-8819-7AD56E0A8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词汇增强概述</a:t>
            </a:r>
            <a:endParaRPr lang="en-US" altLang="zh-CN" dirty="0"/>
          </a:p>
          <a:p>
            <a:r>
              <a:rPr lang="en-US" altLang="zh-CN" dirty="0"/>
              <a:t>Dynamic Architecture</a:t>
            </a:r>
          </a:p>
          <a:p>
            <a:r>
              <a:rPr lang="en-US" altLang="zh-CN" dirty="0"/>
              <a:t>Adaptive Embedding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总结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391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AD24-FBC8-3247-8317-41B045D1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45" y="89879"/>
            <a:ext cx="10515600" cy="1325563"/>
          </a:xfrm>
        </p:spPr>
        <p:txBody>
          <a:bodyPr/>
          <a:lstStyle/>
          <a:p>
            <a:r>
              <a:rPr lang="zh-CN" altLang="en-US" dirty="0"/>
              <a:t>总结</a:t>
            </a:r>
            <a:endParaRPr lang="en-US" altLang="zh-C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61EA51-1A91-C94F-833F-FE9A18F56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472" y="1123921"/>
            <a:ext cx="11717055" cy="2841465"/>
          </a:xfrm>
        </p:spPr>
        <p:txBody>
          <a:bodyPr anchor="t">
            <a:normAutofit/>
          </a:bodyPr>
          <a:lstStyle/>
          <a:p>
            <a:pPr lvl="1">
              <a:lnSpc>
                <a:spcPct val="170000"/>
              </a:lnSpc>
            </a:pPr>
            <a:r>
              <a:rPr lang="zh-CN" altLang="en-US" dirty="0"/>
              <a:t>近年来，针对中文</a:t>
            </a:r>
            <a:r>
              <a:rPr lang="en" altLang="zh-CN" dirty="0"/>
              <a:t>NER</a:t>
            </a:r>
            <a:r>
              <a:rPr lang="zh-CN" altLang="en-US" dirty="0"/>
              <a:t>如何更好地引入词汇信息，无论是</a:t>
            </a:r>
            <a:r>
              <a:rPr lang="en" altLang="zh-CN" dirty="0"/>
              <a:t>Dynamic Architecture</a:t>
            </a:r>
            <a:r>
              <a:rPr lang="zh-CN" altLang="en-US" dirty="0"/>
              <a:t>还是</a:t>
            </a:r>
            <a:r>
              <a:rPr lang="en" altLang="zh-CN" dirty="0"/>
              <a:t>Adaptive Embedding</a:t>
            </a:r>
            <a:r>
              <a:rPr lang="zh-CN" altLang="en" dirty="0"/>
              <a:t>，</a:t>
            </a:r>
            <a:r>
              <a:rPr lang="zh-CN" altLang="en-US" dirty="0"/>
              <a:t>这些方法的出发点无外于两个关键点：</a:t>
            </a:r>
            <a:endParaRPr lang="en-US" altLang="zh-CN" dirty="0"/>
          </a:p>
          <a:p>
            <a:pPr lvl="2">
              <a:lnSpc>
                <a:spcPct val="170000"/>
              </a:lnSpc>
            </a:pPr>
            <a:r>
              <a:rPr lang="zh-CN" altLang="en-US" dirty="0"/>
              <a:t>如何更充分的利用词汇信息、最大程度避免词汇信息损失；</a:t>
            </a:r>
            <a:endParaRPr lang="en-US" altLang="zh-CN" dirty="0"/>
          </a:p>
          <a:p>
            <a:pPr lvl="2">
              <a:lnSpc>
                <a:spcPct val="170000"/>
              </a:lnSpc>
            </a:pPr>
            <a:r>
              <a:rPr lang="zh-CN" altLang="en-US" dirty="0"/>
              <a:t>如何设计更为兼容词汇的</a:t>
            </a:r>
            <a:r>
              <a:rPr lang="en" altLang="zh-CN" dirty="0"/>
              <a:t>Architecture</a:t>
            </a:r>
            <a:r>
              <a:rPr lang="zh-CN" altLang="en" dirty="0"/>
              <a:t>，</a:t>
            </a:r>
            <a:r>
              <a:rPr lang="zh-CN" altLang="en-US" dirty="0"/>
              <a:t>加快推断速度；</a:t>
            </a:r>
            <a:endParaRPr lang="en-US" altLang="zh-CN" dirty="0"/>
          </a:p>
          <a:p>
            <a:pPr marL="914400" lvl="2" indent="0">
              <a:lnSpc>
                <a:spcPct val="17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28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1F9D-1155-8D48-A855-DAB8E5D7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</a:t>
            </a:r>
            <a:r>
              <a:rPr lang="en-US" altLang="zh-CN" dirty="0"/>
              <a:t>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95A53-4EF6-AD4B-8819-7AD56E0A8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词汇增强概述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Dynamic Architecture</a:t>
            </a:r>
          </a:p>
          <a:p>
            <a:r>
              <a:rPr lang="en-US" altLang="zh-CN" dirty="0"/>
              <a:t>Adaptive Embedding</a:t>
            </a:r>
          </a:p>
          <a:p>
            <a:r>
              <a:rPr lang="zh-CN" altLang="en-US" dirty="0"/>
              <a:t>总结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724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AD24-FBC8-3247-8317-41B045D1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45" y="89879"/>
            <a:ext cx="10515600" cy="1325563"/>
          </a:xfrm>
        </p:spPr>
        <p:txBody>
          <a:bodyPr/>
          <a:lstStyle/>
          <a:p>
            <a:r>
              <a:rPr lang="zh-CN" altLang="en-US" dirty="0"/>
              <a:t>词汇增强概述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6A9CE-BD92-FA4D-B48D-805274872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45" y="1219091"/>
            <a:ext cx="11717055" cy="5549030"/>
          </a:xfrm>
        </p:spPr>
        <p:txBody>
          <a:bodyPr anchor="t"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词汇增强的方式</a:t>
            </a:r>
            <a:r>
              <a:rPr lang="en-US" altLang="zh-CN" dirty="0"/>
              <a:t>:</a:t>
            </a:r>
          </a:p>
          <a:p>
            <a:pPr lvl="1">
              <a:lnSpc>
                <a:spcPct val="170000"/>
              </a:lnSpc>
            </a:pPr>
            <a:r>
              <a:rPr lang="zh-CN" altLang="en-US" b="1" dirty="0"/>
              <a:t>词向量</a:t>
            </a:r>
            <a:r>
              <a:rPr lang="en-US" altLang="zh-CN" b="1" dirty="0"/>
              <a:t>&amp;</a:t>
            </a:r>
            <a:r>
              <a:rPr lang="zh-CN" altLang="en-US" b="1" dirty="0"/>
              <a:t>词汇列表</a:t>
            </a:r>
            <a:r>
              <a:rPr lang="zh-CN" altLang="en-US" dirty="0"/>
              <a:t>：利用一个具备良好分词结果的词向量；亦或者不再利用词向量，仅利用词汇或者实体边界信息，通常可通过图网络提取相关信息。这种增强方式，主要有</a:t>
            </a:r>
            <a:r>
              <a:rPr lang="en-US" altLang="zh-CN" dirty="0"/>
              <a:t>2</a:t>
            </a:r>
            <a:r>
              <a:rPr lang="zh-CN" altLang="en-US" dirty="0"/>
              <a:t>大范式：</a:t>
            </a:r>
          </a:p>
          <a:p>
            <a:pPr lvl="2">
              <a:lnSpc>
                <a:spcPct val="170000"/>
              </a:lnSpc>
            </a:pPr>
            <a:r>
              <a:rPr lang="en" altLang="zh-CN" dirty="0"/>
              <a:t>Dynamic Architecture</a:t>
            </a:r>
            <a:r>
              <a:rPr lang="zh-CN" altLang="en" dirty="0"/>
              <a:t>：</a:t>
            </a:r>
            <a:r>
              <a:rPr lang="zh-CN" altLang="en-US" dirty="0"/>
              <a:t>设计一个动态抽取框架，能够兼容词汇输入</a:t>
            </a:r>
            <a:endParaRPr lang="en-US" altLang="zh-CN" dirty="0"/>
          </a:p>
          <a:p>
            <a:pPr lvl="2">
              <a:lnSpc>
                <a:spcPct val="170000"/>
              </a:lnSpc>
            </a:pPr>
            <a:r>
              <a:rPr lang="en" altLang="zh-CN" dirty="0"/>
              <a:t>Adaptive Embedding</a:t>
            </a:r>
            <a:r>
              <a:rPr lang="zh-CN" altLang="en" dirty="0"/>
              <a:t>：</a:t>
            </a:r>
            <a:r>
              <a:rPr lang="zh-CN" altLang="en-US" dirty="0"/>
              <a:t>基于词汇信息，构建自适应</a:t>
            </a:r>
            <a:r>
              <a:rPr lang="en" altLang="zh-CN" dirty="0"/>
              <a:t>Embedding</a:t>
            </a:r>
            <a:r>
              <a:rPr lang="zh-CN" altLang="en" dirty="0"/>
              <a:t>；</a:t>
            </a:r>
            <a:r>
              <a:rPr lang="zh-CN" altLang="en-US" dirty="0"/>
              <a:t>与模型框架无关。仅仅在</a:t>
            </a:r>
            <a:r>
              <a:rPr lang="en" altLang="zh-CN" dirty="0"/>
              <a:t>embedding</a:t>
            </a:r>
            <a:r>
              <a:rPr lang="zh-CN" altLang="en-US" dirty="0"/>
              <a:t>层融合词汇信息，对于词汇信息的引入更加简单有效。具备迁移性。</a:t>
            </a:r>
            <a:endParaRPr lang="en-US" altLang="zh-CN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3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1F9D-1155-8D48-A855-DAB8E5D7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</a:t>
            </a:r>
            <a:r>
              <a:rPr lang="en-US" altLang="zh-CN" dirty="0"/>
              <a:t>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95A53-4EF6-AD4B-8819-7AD56E0A8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词汇增强概述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Dynamic Architecture</a:t>
            </a:r>
          </a:p>
          <a:p>
            <a:r>
              <a:rPr lang="en-US" altLang="zh-CN" dirty="0"/>
              <a:t>Adaptive Embedding</a:t>
            </a:r>
          </a:p>
          <a:p>
            <a:r>
              <a:rPr lang="zh-CN" altLang="en-US" dirty="0"/>
              <a:t>总结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065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AD24-FBC8-3247-8317-41B045D1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45" y="89879"/>
            <a:ext cx="10515600" cy="1325563"/>
          </a:xfrm>
        </p:spPr>
        <p:txBody>
          <a:bodyPr/>
          <a:lstStyle/>
          <a:p>
            <a:r>
              <a:rPr lang="en-US" altLang="zh-CN" dirty="0"/>
              <a:t>Dynamic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6A9CE-BD92-FA4D-B48D-805274872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45" y="1415442"/>
            <a:ext cx="11717055" cy="5549030"/>
          </a:xfrm>
        </p:spPr>
        <p:txBody>
          <a:bodyPr anchor="t">
            <a:normAutofit/>
          </a:bodyPr>
          <a:lstStyle/>
          <a:p>
            <a:pPr marL="457200" lvl="1" indent="0">
              <a:lnSpc>
                <a:spcPct val="170000"/>
              </a:lnSpc>
              <a:buNone/>
            </a:pPr>
            <a:endParaRPr lang="en-US" altLang="zh-CN" sz="2900" dirty="0"/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12827C-73E6-6B43-B502-EAE3028D89DD}"/>
              </a:ext>
            </a:extLst>
          </p:cNvPr>
          <p:cNvSpPr txBox="1">
            <a:spLocks/>
          </p:cNvSpPr>
          <p:nvPr/>
        </p:nvSpPr>
        <p:spPr>
          <a:xfrm>
            <a:off x="838200" y="1091220"/>
            <a:ext cx="10515600" cy="557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Example:</a:t>
            </a:r>
            <a:r>
              <a:rPr lang="zh-CN" altLang="en-US" dirty="0"/>
              <a:t> </a:t>
            </a:r>
            <a:r>
              <a:rPr lang="en-SG" altLang="zh-CN" dirty="0"/>
              <a:t>Chinese NER Using Lattice LSTM (ACL’18)</a:t>
            </a:r>
            <a:endParaRPr lang="en-US" altLang="zh-CN" dirty="0"/>
          </a:p>
          <a:p>
            <a:pPr lvl="2"/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A1F831-B93A-0B42-8A6D-854321EF3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795" y="1972913"/>
            <a:ext cx="6360747" cy="372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3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AD24-FBC8-3247-8317-41B045D1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45" y="89879"/>
            <a:ext cx="10515600" cy="1325563"/>
          </a:xfrm>
        </p:spPr>
        <p:txBody>
          <a:bodyPr/>
          <a:lstStyle/>
          <a:p>
            <a:r>
              <a:rPr lang="en-US" altLang="zh-CN" dirty="0"/>
              <a:t>Dynamic Architecture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12827C-73E6-6B43-B502-EAE3028D89DD}"/>
              </a:ext>
            </a:extLst>
          </p:cNvPr>
          <p:cNvSpPr txBox="1">
            <a:spLocks/>
          </p:cNvSpPr>
          <p:nvPr/>
        </p:nvSpPr>
        <p:spPr>
          <a:xfrm>
            <a:off x="838200" y="1091220"/>
            <a:ext cx="10515600" cy="557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Results:</a:t>
            </a:r>
            <a:r>
              <a:rPr lang="zh-CN" altLang="en-US" dirty="0"/>
              <a:t> </a:t>
            </a:r>
            <a:r>
              <a:rPr lang="en-SG" altLang="zh-CN" dirty="0"/>
              <a:t>OntoNotes,MSRA, Weibo NER , resume NER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1E82FA-3DB7-4145-9F72-E03D4AC7D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45" y="1648691"/>
            <a:ext cx="3873500" cy="2806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41CEDF-45F3-EE42-BE3B-343C01D6A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946" y="1532082"/>
            <a:ext cx="3556000" cy="4902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E6B2DB9-2997-7746-AF94-063D11EC9C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8705" y="1847242"/>
            <a:ext cx="3467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2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1C5EEC8-7260-FC4F-A147-7712CFC4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45" y="89879"/>
            <a:ext cx="10515600" cy="1325563"/>
          </a:xfrm>
        </p:spPr>
        <p:txBody>
          <a:bodyPr/>
          <a:lstStyle/>
          <a:p>
            <a:r>
              <a:rPr lang="en-US" altLang="zh-CN" dirty="0"/>
              <a:t>Dynamic Architecture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9CB84B-1869-B94C-9E87-8D261A4EA231}"/>
              </a:ext>
            </a:extLst>
          </p:cNvPr>
          <p:cNvSpPr txBox="1">
            <a:spLocks/>
          </p:cNvSpPr>
          <p:nvPr/>
        </p:nvSpPr>
        <p:spPr>
          <a:xfrm>
            <a:off x="838200" y="1091220"/>
            <a:ext cx="10515600" cy="557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Example:</a:t>
            </a:r>
            <a:r>
              <a:rPr lang="zh-CN" altLang="en-US" dirty="0"/>
              <a:t> </a:t>
            </a:r>
            <a:r>
              <a:rPr lang="en-SG" altLang="zh-CN" dirty="0"/>
              <a:t>FLAT: Chinese NER Using Flat-Lattice Transformer (ACL’</a:t>
            </a:r>
            <a:r>
              <a:rPr lang="en-US" altLang="zh-CN" dirty="0"/>
              <a:t>20</a:t>
            </a:r>
            <a:r>
              <a:rPr lang="en-SG" altLang="zh-CN" dirty="0"/>
              <a:t>)</a:t>
            </a:r>
            <a:endParaRPr lang="en-US" altLang="zh-CN" dirty="0"/>
          </a:p>
          <a:p>
            <a:pPr lvl="2"/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4B0588-1F84-954E-B2A8-A9FE93136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45" y="1843346"/>
            <a:ext cx="4760594" cy="46013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EA3A12-EAB3-9346-95C9-BD1776E9A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900" y="2050464"/>
            <a:ext cx="61849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AD24-FBC8-3247-8317-41B045D1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45" y="89879"/>
            <a:ext cx="10515600" cy="1325563"/>
          </a:xfrm>
        </p:spPr>
        <p:txBody>
          <a:bodyPr/>
          <a:lstStyle/>
          <a:p>
            <a:r>
              <a:rPr lang="en-US" altLang="zh-CN" dirty="0"/>
              <a:t>Dynamic Architecture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12827C-73E6-6B43-B502-EAE3028D89DD}"/>
              </a:ext>
            </a:extLst>
          </p:cNvPr>
          <p:cNvSpPr txBox="1">
            <a:spLocks/>
          </p:cNvSpPr>
          <p:nvPr/>
        </p:nvSpPr>
        <p:spPr>
          <a:xfrm>
            <a:off x="838200" y="1091220"/>
            <a:ext cx="10515600" cy="557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Results:</a:t>
            </a:r>
            <a:r>
              <a:rPr lang="zh-CN" altLang="en-US" dirty="0"/>
              <a:t> </a:t>
            </a:r>
            <a:r>
              <a:rPr lang="en-SG" altLang="zh-CN" dirty="0"/>
              <a:t>OntoNotes,MSRA, Weibo NER , resume NER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446ECF-6EF9-2C46-BDC7-B3E8CF46D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90" y="1780905"/>
            <a:ext cx="6489700" cy="41021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D4AC2FA-22B3-6A4D-9BCC-7174218AC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558" y="1686094"/>
            <a:ext cx="4718052" cy="429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6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1F9D-1155-8D48-A855-DAB8E5D7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</a:t>
            </a:r>
            <a:r>
              <a:rPr lang="en-US" altLang="zh-CN" dirty="0"/>
              <a:t>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95A53-4EF6-AD4B-8819-7AD56E0A8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词汇增强概述</a:t>
            </a:r>
            <a:endParaRPr lang="en-US" altLang="zh-CN" dirty="0"/>
          </a:p>
          <a:p>
            <a:r>
              <a:rPr lang="en-US" altLang="zh-CN" dirty="0"/>
              <a:t>Dynamic Architecture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Adaptive Embedding</a:t>
            </a:r>
          </a:p>
          <a:p>
            <a:r>
              <a:rPr lang="zh-CN" altLang="en-US" dirty="0"/>
              <a:t>总结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5507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970</Words>
  <Application>Microsoft Macintosh PowerPoint</Application>
  <PresentationFormat>宽屏</PresentationFormat>
  <Paragraphs>67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An overview of Chinese NER using word lexicons </vt:lpstr>
      <vt:lpstr>Outline</vt:lpstr>
      <vt:lpstr>词汇增强概述</vt:lpstr>
      <vt:lpstr>Outline</vt:lpstr>
      <vt:lpstr>Dynamic Architecture</vt:lpstr>
      <vt:lpstr>Dynamic Architecture</vt:lpstr>
      <vt:lpstr>Dynamic Architecture</vt:lpstr>
      <vt:lpstr>Dynamic Architecture</vt:lpstr>
      <vt:lpstr>Outline</vt:lpstr>
      <vt:lpstr>Adaptive Embedding</vt:lpstr>
      <vt:lpstr>Adaptive Embedding</vt:lpstr>
      <vt:lpstr>Adaptive Embedding</vt:lpstr>
      <vt:lpstr>Adaptive Embedding</vt:lpstr>
      <vt:lpstr>Outline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Poisoning attack &amp; defense</dc:title>
  <dc:creator>董 国良</dc:creator>
  <cp:lastModifiedBy>Microsoft Office User</cp:lastModifiedBy>
  <cp:revision>423</cp:revision>
  <dcterms:created xsi:type="dcterms:W3CDTF">2020-05-25T09:14:37Z</dcterms:created>
  <dcterms:modified xsi:type="dcterms:W3CDTF">2020-12-20T09:38:35Z</dcterms:modified>
</cp:coreProperties>
</file>