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37"/>
  </p:normalViewPr>
  <p:slideViewPr>
    <p:cSldViewPr snapToGrid="0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9EE-7EEE-BAE4-09C7-1B846E67E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3FD-1CF6-B59E-F816-688D45628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1835-A6E3-DC1A-31F9-D93F82CD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616A-1706-5EE4-E75A-76867A55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E29F-DCCF-4DAD-B302-4F10E434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C87E-0951-A8E5-9E17-1DE447AF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A7028-BAC4-5D1E-FBD5-7ACB80EC5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528A-124C-CEC8-2AD4-5AA303CB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A0B7-B584-13CD-058B-4DA49585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1545-8F40-FD0D-8C4A-8E664540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4022-BBC5-C8B0-5EF0-5D9B977B6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6D564-AD97-D796-3821-14BE84F5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FF9AB-53F2-0FD7-3F3F-B3F05F70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0333-5239-DC58-DB13-344F4DC5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926C-2C37-4077-6C64-40693E47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F5D8-6BC9-B7EB-16EA-FAD0FB90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C9B9-0303-8723-E4A2-9851EA66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C75C-1CEC-5503-F40B-473C0D0C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CA00-9804-3E49-29E8-24B56307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7F34-66EC-E851-D3DD-C2C582E9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93DA-E0B1-0521-8A8B-D64D1AE0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70E67-5B6E-CDEB-E7F3-198E457C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EC22-C42B-BF4B-67E7-047C09A2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0466-4DB5-1FB0-B766-9443EAA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05A3-AED4-6685-0B00-E79572F1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AEE7-7173-143C-BD99-C2B65ADF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50BC-2C77-96AE-ECDF-71BE5B8D6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A2D6-F32F-4CA8-4F75-E78247B9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C6A2D-CE27-9F4F-FB95-38758BA1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B474-E172-1B53-0F31-491074E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A16E2-381F-6824-DC63-365176B6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FB7C-605E-2187-9CFE-59858566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674B4-02A3-E51B-6304-FD7BDCE2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CB456-DBDA-7E5E-3F5A-8A26EC6F4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7BD4C-6793-20A8-5FA7-6207B2BB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7027A-7128-4734-7E36-FEBC810EC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0367F-AEF8-81A0-0ED2-A42DA507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DA5FA-4834-C23D-9FD4-68F16030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23D9-27F3-379B-D24B-712E669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E65C-27B8-BDC3-AF08-489EE43D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FE1BC-4CA5-AFD2-97D1-E113C72E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64378-A8F3-2E40-B008-53F41E78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5750C-BDEF-1ADA-8D3A-D8949372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93588-996D-BA1F-EB66-9D59196D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A89A0-3A9A-5FF0-EE8C-03F5E1CB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2BDA8-5C27-9AED-5104-57844DA3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0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0F6E-15A7-4AC0-82C7-4017EAE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5B63-30BF-FA13-CA26-8CEF4078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07F97-A04C-E32F-2BA6-0936381DA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9873-3870-21A5-F7F5-361A0AA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A800-4EF7-BF49-53F2-2D9889DC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DAB7E-99CD-F3E0-56FB-178BEBE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8CF7-97D5-7F12-57BF-8FD2B819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1BA9F-1BAC-8809-C361-2524CDCEE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09F92-6783-6464-5D61-732576C1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2882B-106C-3397-82F4-1C9D913E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9350-3C2B-9F8E-E4C7-FA1DB373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6D53-0727-27CC-BA0B-148C1C6B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348F6-D378-8C71-C3EB-CA6D3CF6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D362D-0951-13C1-9546-5FCD22B7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53FA-E272-B206-421C-46A4878F7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D8EC-EEF1-9C4D-8199-B7D99AB8796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6B41-75CE-4D96-DA4C-7DCF23C51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53C9-7374-149D-0180-69FC7ED1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BD66-2B3D-E849-84AA-E97012952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A7BF-54D6-996E-D7C4-4110252AA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Turning table expressions into functions</a:t>
            </a:r>
          </a:p>
        </p:txBody>
      </p:sp>
    </p:spTree>
    <p:extLst>
      <p:ext uri="{BB962C8B-B14F-4D97-AF65-F5344CB8AC3E}">
        <p14:creationId xmlns:p14="http://schemas.microsoft.com/office/powerpoint/2010/main" val="205857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442D-DE9F-759A-2F68-6FFA8356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260061"/>
            <a:ext cx="10515600" cy="2372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let's look up the grade for a specific student.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an expression to compute Lavon's grade on exam 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for-name-Lavon(r :: Row):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r["name"] == "Lavon"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filter-with(gradebook, for-name-Lavon).row-n(0)["exam1"]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E6A9B-AB16-418C-A17C-ADD61C84EB28}"/>
              </a:ext>
            </a:extLst>
          </p:cNvPr>
          <p:cNvSpPr txBox="1">
            <a:spLocks/>
          </p:cNvSpPr>
          <p:nvPr/>
        </p:nvSpPr>
        <p:spPr>
          <a:xfrm>
            <a:off x="200890" y="2840189"/>
            <a:ext cx="11326091" cy="1482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what if we wanted to do this for _any_ student? Wrap all of this code in a 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with the student name as a parameter)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0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D86EEF-7BF8-FBB4-893D-68FABFF0DBFE}"/>
              </a:ext>
            </a:extLst>
          </p:cNvPr>
          <p:cNvSpPr/>
          <p:nvPr/>
        </p:nvSpPr>
        <p:spPr>
          <a:xfrm>
            <a:off x="477981" y="4655138"/>
            <a:ext cx="7904019" cy="153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A70509-EC34-3457-C71C-0C70C25B82A5}"/>
              </a:ext>
            </a:extLst>
          </p:cNvPr>
          <p:cNvSpPr/>
          <p:nvPr/>
        </p:nvSpPr>
        <p:spPr>
          <a:xfrm>
            <a:off x="200890" y="997527"/>
            <a:ext cx="7904019" cy="153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442D-DE9F-759A-2F68-6FFA83565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260061"/>
            <a:ext cx="10515600" cy="2372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let's look up the grade for a specific student.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an expression to compute Lavon's grade on exam 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for-name-Lavon(r :: Row):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r["name"] == "Lavon"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filter-with(gradebook, for-name-Lavon).row-n(0)["exam1"]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E6A9B-AB16-418C-A17C-ADD61C84EB28}"/>
              </a:ext>
            </a:extLst>
          </p:cNvPr>
          <p:cNvSpPr txBox="1">
            <a:spLocks/>
          </p:cNvSpPr>
          <p:nvPr/>
        </p:nvSpPr>
        <p:spPr>
          <a:xfrm>
            <a:off x="200890" y="2840189"/>
            <a:ext cx="11326091" cy="3519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what if we wanted to do this for _any_ student? Wrap all of this code in a 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with the student name as a parameter)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exam1-for-name1(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for-name-Lavon(r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r["name"] ==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filter-with(gradebook, for-name-Lavon).row-n(0)["exam1"]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4D275BC-4E85-B1FA-950B-0773FA2B0A42}"/>
              </a:ext>
            </a:extLst>
          </p:cNvPr>
          <p:cNvSpPr/>
          <p:nvPr/>
        </p:nvSpPr>
        <p:spPr>
          <a:xfrm>
            <a:off x="8936182" y="3879273"/>
            <a:ext cx="3054928" cy="2479966"/>
          </a:xfrm>
          <a:prstGeom prst="wedgeRoundRectCallout">
            <a:avLst>
              <a:gd name="adj1" fmla="val -200879"/>
              <a:gd name="adj2" fmla="val -10884"/>
              <a:gd name="adj3" fmla="val 16667"/>
            </a:avLst>
          </a:prstGeom>
          <a:solidFill>
            <a:srgbClr val="CC68D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is the inner function named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for-name-Lavon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when it should be for any student?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(let’s fix that)</a:t>
            </a:r>
          </a:p>
        </p:txBody>
      </p:sp>
    </p:spTree>
    <p:extLst>
      <p:ext uri="{BB962C8B-B14F-4D97-AF65-F5344CB8AC3E}">
        <p14:creationId xmlns:p14="http://schemas.microsoft.com/office/powerpoint/2010/main" val="41259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D86EEF-7BF8-FBB4-893D-68FABFF0DBFE}"/>
              </a:ext>
            </a:extLst>
          </p:cNvPr>
          <p:cNvSpPr/>
          <p:nvPr/>
        </p:nvSpPr>
        <p:spPr>
          <a:xfrm>
            <a:off x="477981" y="3906984"/>
            <a:ext cx="7904019" cy="153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A70509-EC34-3457-C71C-0C70C25B82A5}"/>
              </a:ext>
            </a:extLst>
          </p:cNvPr>
          <p:cNvSpPr/>
          <p:nvPr/>
        </p:nvSpPr>
        <p:spPr>
          <a:xfrm>
            <a:off x="477980" y="879765"/>
            <a:ext cx="7904019" cy="153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E6A9B-AB16-418C-A17C-ADD61C84EB28}"/>
              </a:ext>
            </a:extLst>
          </p:cNvPr>
          <p:cNvSpPr txBox="1">
            <a:spLocks/>
          </p:cNvSpPr>
          <p:nvPr/>
        </p:nvSpPr>
        <p:spPr>
          <a:xfrm>
            <a:off x="228600" y="200915"/>
            <a:ext cx="11326091" cy="6227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exam1-for-name1(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for-name-Lavon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r["name"] ==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filter-with(gradebook,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for-name-Lavon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).row-n(0)["exam1"]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exam1-for-name2(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r["name"] ==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filter-with(gradebook,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).row-n(0)["exam1"]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4D275BC-4E85-B1FA-950B-0773FA2B0A42}"/>
              </a:ext>
            </a:extLst>
          </p:cNvPr>
          <p:cNvSpPr/>
          <p:nvPr/>
        </p:nvSpPr>
        <p:spPr>
          <a:xfrm>
            <a:off x="8908472" y="200915"/>
            <a:ext cx="3054928" cy="2479966"/>
          </a:xfrm>
          <a:prstGeom prst="wedgeRoundRectCallout">
            <a:avLst>
              <a:gd name="adj1" fmla="val -200879"/>
              <a:gd name="adj2" fmla="val -10884"/>
              <a:gd name="adj3" fmla="val 16667"/>
            </a:avLst>
          </a:prstGeom>
          <a:solidFill>
            <a:srgbClr val="CC68D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is the inner function named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for-name-Lavon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when it should be for any student?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(let’s fix that)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284E46F-9B8A-7937-BE8D-61FE5E5E56ED}"/>
              </a:ext>
            </a:extLst>
          </p:cNvPr>
          <p:cNvSpPr/>
          <p:nvPr/>
        </p:nvSpPr>
        <p:spPr>
          <a:xfrm>
            <a:off x="8749144" y="3948543"/>
            <a:ext cx="3054928" cy="2479966"/>
          </a:xfrm>
          <a:prstGeom prst="wedgeRoundRectCallout">
            <a:avLst>
              <a:gd name="adj1" fmla="val -128316"/>
              <a:gd name="adj2" fmla="val 643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Could we also take the assignment name as an input?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Sure, let’s add it.</a:t>
            </a:r>
          </a:p>
        </p:txBody>
      </p:sp>
    </p:spTree>
    <p:extLst>
      <p:ext uri="{BB962C8B-B14F-4D97-AF65-F5344CB8AC3E}">
        <p14:creationId xmlns:p14="http://schemas.microsoft.com/office/powerpoint/2010/main" val="20665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D86EEF-7BF8-FBB4-893D-68FABFF0DBFE}"/>
              </a:ext>
            </a:extLst>
          </p:cNvPr>
          <p:cNvSpPr/>
          <p:nvPr/>
        </p:nvSpPr>
        <p:spPr>
          <a:xfrm>
            <a:off x="477981" y="3906984"/>
            <a:ext cx="7904019" cy="153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A70509-EC34-3457-C71C-0C70C25B82A5}"/>
              </a:ext>
            </a:extLst>
          </p:cNvPr>
          <p:cNvSpPr/>
          <p:nvPr/>
        </p:nvSpPr>
        <p:spPr>
          <a:xfrm>
            <a:off x="477980" y="879765"/>
            <a:ext cx="7904019" cy="153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E6A9B-AB16-418C-A17C-ADD61C84EB28}"/>
              </a:ext>
            </a:extLst>
          </p:cNvPr>
          <p:cNvSpPr txBox="1">
            <a:spLocks/>
          </p:cNvSpPr>
          <p:nvPr/>
        </p:nvSpPr>
        <p:spPr>
          <a:xfrm>
            <a:off x="228600" y="200915"/>
            <a:ext cx="11326091" cy="6227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exam1-for-name2(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r["name"] ==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filter-with(gradebook,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).row-n(0)["exam1"]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3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grade-for-name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String,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r["name"] ==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filter-with(gradebook,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).row-n(0)[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4D275BC-4E85-B1FA-950B-0773FA2B0A42}"/>
              </a:ext>
            </a:extLst>
          </p:cNvPr>
          <p:cNvSpPr/>
          <p:nvPr/>
        </p:nvSpPr>
        <p:spPr>
          <a:xfrm>
            <a:off x="8908472" y="200915"/>
            <a:ext cx="3054928" cy="2479966"/>
          </a:xfrm>
          <a:prstGeom prst="wedgeRoundRectCallout">
            <a:avLst>
              <a:gd name="adj1" fmla="val -136933"/>
              <a:gd name="adj2" fmla="val 2431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Could we also take the assignment name as an input?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Sure, let’s add it.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7D1D3C1-4946-00E5-5BFC-B304D9FA8657}"/>
              </a:ext>
            </a:extLst>
          </p:cNvPr>
          <p:cNvSpPr/>
          <p:nvPr/>
        </p:nvSpPr>
        <p:spPr>
          <a:xfrm>
            <a:off x="8908472" y="4204856"/>
            <a:ext cx="3054928" cy="2479966"/>
          </a:xfrm>
          <a:prstGeom prst="wedgeRoundRectCallout">
            <a:avLst>
              <a:gd name="adj1" fmla="val -251672"/>
              <a:gd name="adj2" fmla="val 196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Could we let this work over any gradebook?</a:t>
            </a:r>
          </a:p>
        </p:txBody>
      </p:sp>
    </p:spTree>
    <p:extLst>
      <p:ext uri="{BB962C8B-B14F-4D97-AF65-F5344CB8AC3E}">
        <p14:creationId xmlns:p14="http://schemas.microsoft.com/office/powerpoint/2010/main" val="167792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D86EEF-7BF8-FBB4-893D-68FABFF0DBFE}"/>
              </a:ext>
            </a:extLst>
          </p:cNvPr>
          <p:cNvSpPr/>
          <p:nvPr/>
        </p:nvSpPr>
        <p:spPr>
          <a:xfrm>
            <a:off x="477981" y="3893133"/>
            <a:ext cx="7904019" cy="153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A70509-EC34-3457-C71C-0C70C25B82A5}"/>
              </a:ext>
            </a:extLst>
          </p:cNvPr>
          <p:cNvSpPr/>
          <p:nvPr/>
        </p:nvSpPr>
        <p:spPr>
          <a:xfrm>
            <a:off x="477980" y="879765"/>
            <a:ext cx="7904019" cy="153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E6A9B-AB16-418C-A17C-ADD61C84EB28}"/>
              </a:ext>
            </a:extLst>
          </p:cNvPr>
          <p:cNvSpPr txBox="1">
            <a:spLocks/>
          </p:cNvSpPr>
          <p:nvPr/>
        </p:nvSpPr>
        <p:spPr>
          <a:xfrm>
            <a:off x="228600" y="200915"/>
            <a:ext cx="11734800" cy="6227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3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grade-for-name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String,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r["name"] ==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filter-with(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gradebook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).row-n(0)[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4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grade-for-name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String,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String, 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in-</a:t>
            </a: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gbk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Table)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r["name"] ==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filter-with(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in-</a:t>
            </a: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gbk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).row-n(0)[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7D1D3C1-4946-00E5-5BFC-B304D9FA8657}"/>
              </a:ext>
            </a:extLst>
          </p:cNvPr>
          <p:cNvSpPr/>
          <p:nvPr/>
        </p:nvSpPr>
        <p:spPr>
          <a:xfrm>
            <a:off x="8908472" y="1198411"/>
            <a:ext cx="3054928" cy="2098971"/>
          </a:xfrm>
          <a:prstGeom prst="wedgeRoundRectCallout">
            <a:avLst>
              <a:gd name="adj1" fmla="val -252126"/>
              <a:gd name="adj2" fmla="val 922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Could we let this work over any gradebook?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F6D7563-601D-F180-E2C0-630CA4A364D4}"/>
              </a:ext>
            </a:extLst>
          </p:cNvPr>
          <p:cNvSpPr/>
          <p:nvPr/>
        </p:nvSpPr>
        <p:spPr>
          <a:xfrm>
            <a:off x="8783781" y="4558114"/>
            <a:ext cx="3054928" cy="2098971"/>
          </a:xfrm>
          <a:prstGeom prst="wedgeRoundRectCallout">
            <a:avLst>
              <a:gd name="adj1" fmla="val -102920"/>
              <a:gd name="adj2" fmla="val -43578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have a final, general-purpose function for looking up grades in a gradebook</a:t>
            </a:r>
          </a:p>
        </p:txBody>
      </p:sp>
    </p:spTree>
    <p:extLst>
      <p:ext uri="{BB962C8B-B14F-4D97-AF65-F5344CB8AC3E}">
        <p14:creationId xmlns:p14="http://schemas.microsoft.com/office/powerpoint/2010/main" val="175496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7243-3E87-19A1-A906-0A1B0D45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this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9C0A-2C60-04A8-DF76-9DEF17DB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from an expression that worked on a concrete example (the exam1 grade for Lavon on the gradebook table)</a:t>
            </a:r>
          </a:p>
          <a:p>
            <a:r>
              <a:rPr lang="en-US" dirty="0"/>
              <a:t>We wrapped the concrete expression in a function that took one piece as a parameter</a:t>
            </a:r>
          </a:p>
          <a:p>
            <a:r>
              <a:rPr lang="en-US" dirty="0"/>
              <a:t>We added parameters for the other pieces one at a time</a:t>
            </a:r>
          </a:p>
          <a:p>
            <a:r>
              <a:rPr lang="en-US" dirty="0"/>
              <a:t>The highlights show what changes were needed for each</a:t>
            </a:r>
          </a:p>
          <a:p>
            <a:r>
              <a:rPr lang="en-US" dirty="0"/>
              <a:t>You could have created those parameters in any order</a:t>
            </a:r>
          </a:p>
        </p:txBody>
      </p:sp>
    </p:spTree>
    <p:extLst>
      <p:ext uri="{BB962C8B-B14F-4D97-AF65-F5344CB8AC3E}">
        <p14:creationId xmlns:p14="http://schemas.microsoft.com/office/powerpoint/2010/main" val="91123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7243-3E87-19A1-A906-0A1B0D45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a function inside a function in the final code?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C26F6-8AEF-78FF-B1BE-185C1C19CEB5}"/>
              </a:ext>
            </a:extLst>
          </p:cNvPr>
          <p:cNvSpPr txBox="1">
            <a:spLocks/>
          </p:cNvSpPr>
          <p:nvPr/>
        </p:nvSpPr>
        <p:spPr>
          <a:xfrm>
            <a:off x="228600" y="1925782"/>
            <a:ext cx="11734800" cy="2660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4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grade-for-name(for-student :: String, for-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String, in-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gbk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Table)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for-name(r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r["name"] == 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filter-with(in-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gbk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for-name).row-n(0)[for-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13A95D-AC29-3F37-68C0-A8602A46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68" y="4874061"/>
            <a:ext cx="11222182" cy="1591106"/>
          </a:xfrm>
        </p:spPr>
        <p:txBody>
          <a:bodyPr>
            <a:normAutofit/>
          </a:bodyPr>
          <a:lstStyle/>
          <a:p>
            <a:r>
              <a:rPr lang="en-US" dirty="0"/>
              <a:t>The original concrete expression needed a function to use with filter-with</a:t>
            </a:r>
          </a:p>
          <a:p>
            <a:r>
              <a:rPr lang="en-US" dirty="0"/>
              <a:t>We still need that function as part of the computation, so we put it inside the new function that’s allowing the configuration(s) </a:t>
            </a:r>
          </a:p>
        </p:txBody>
      </p:sp>
    </p:spTree>
    <p:extLst>
      <p:ext uri="{BB962C8B-B14F-4D97-AF65-F5344CB8AC3E}">
        <p14:creationId xmlns:p14="http://schemas.microsoft.com/office/powerpoint/2010/main" val="181249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7243-3E87-19A1-A906-0A1B0D45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4800" cy="1325563"/>
          </a:xfrm>
        </p:spPr>
        <p:txBody>
          <a:bodyPr/>
          <a:lstStyle/>
          <a:p>
            <a:r>
              <a:rPr lang="en-US" dirty="0"/>
              <a:t>Could we move for-name outside grade-for-name?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C26F6-8AEF-78FF-B1BE-185C1C19CEB5}"/>
              </a:ext>
            </a:extLst>
          </p:cNvPr>
          <p:cNvSpPr txBox="1">
            <a:spLocks/>
          </p:cNvSpPr>
          <p:nvPr/>
        </p:nvSpPr>
        <p:spPr>
          <a:xfrm>
            <a:off x="242455" y="1787232"/>
            <a:ext cx="11734800" cy="266007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version 4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for-name(r :: Row):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r["name"] ==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grade-for-name(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for-student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String, for-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String, in-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gbk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:: Table) -&gt; Number: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filter-with(in-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gbk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for-name).row-n(0)[for-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asgn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13A95D-AC29-3F37-68C0-A8602A46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3" y="4874061"/>
            <a:ext cx="11589332" cy="1591106"/>
          </a:xfrm>
        </p:spPr>
        <p:txBody>
          <a:bodyPr>
            <a:normAutofit/>
          </a:bodyPr>
          <a:lstStyle/>
          <a:p>
            <a:r>
              <a:rPr lang="en-US" sz="2400" dirty="0"/>
              <a:t>No – because now for-student isn’t defined! We added that as part of the configuration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grade-for-name</a:t>
            </a:r>
            <a:r>
              <a:rPr lang="en-US" sz="2400" dirty="0"/>
              <a:t>. To work,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for-name</a:t>
            </a:r>
            <a:r>
              <a:rPr lang="en-US" sz="2400" dirty="0"/>
              <a:t> has to stay inside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grade-for-name</a:t>
            </a:r>
          </a:p>
          <a:p>
            <a:r>
              <a:rPr lang="en-US" sz="2400" dirty="0">
                <a:cs typeface="Consolas" panose="020B0609020204030204" pitchFamily="49" charset="0"/>
              </a:rPr>
              <a:t>Can we add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for-student </a:t>
            </a:r>
            <a:r>
              <a:rPr lang="en-US" sz="2400" dirty="0">
                <a:cs typeface="Consolas" panose="020B0609020204030204" pitchFamily="49" charset="0"/>
              </a:rPr>
              <a:t>as a parameter to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for-name? </a:t>
            </a:r>
            <a:r>
              <a:rPr lang="en-US" sz="2400" dirty="0">
                <a:cs typeface="Consolas" panose="020B0609020204030204" pitchFamily="49" charset="0"/>
              </a:rPr>
              <a:t>No, because filter-with needs a function that takes only a row.</a:t>
            </a:r>
          </a:p>
        </p:txBody>
      </p:sp>
    </p:spTree>
    <p:extLst>
      <p:ext uri="{BB962C8B-B14F-4D97-AF65-F5344CB8AC3E}">
        <p14:creationId xmlns:p14="http://schemas.microsoft.com/office/powerpoint/2010/main" val="239553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883</Words>
  <Application>Microsoft Macintosh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Turning table expressions into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did we do this again?</vt:lpstr>
      <vt:lpstr>Why is there a function inside a function in the final code?</vt:lpstr>
      <vt:lpstr>Could we move for-name outside grade-for-name?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Fisler, Kathi</dc:creator>
  <cp:lastModifiedBy>Fisler, Kathi</cp:lastModifiedBy>
  <cp:revision>3</cp:revision>
  <dcterms:created xsi:type="dcterms:W3CDTF">2022-09-30T18:25:19Z</dcterms:created>
  <dcterms:modified xsi:type="dcterms:W3CDTF">2022-09-30T18:59:55Z</dcterms:modified>
</cp:coreProperties>
</file>