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EBDC"/>
    <a:srgbClr val="005360"/>
    <a:srgbClr val="5E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5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ED12A2-16A7-6843-9B63-1355399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386173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F43BF2-A8EB-C342-BFB2-28AFB1781935}"/>
              </a:ext>
            </a:extLst>
          </p:cNvPr>
          <p:cNvSpPr/>
          <p:nvPr userDrawn="1"/>
        </p:nvSpPr>
        <p:spPr>
          <a:xfrm>
            <a:off x="0" y="787400"/>
            <a:ext cx="11455400" cy="5295900"/>
          </a:xfrm>
          <a:prstGeom prst="rect">
            <a:avLst/>
          </a:prstGeom>
          <a:solidFill>
            <a:schemeClr val="accent5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18BB35-F84D-7E4D-9F02-5B4CB837E1CB}"/>
              </a:ext>
            </a:extLst>
          </p:cNvPr>
          <p:cNvCxnSpPr/>
          <p:nvPr userDrawn="1"/>
        </p:nvCxnSpPr>
        <p:spPr>
          <a:xfrm>
            <a:off x="1778000" y="3435350"/>
            <a:ext cx="8661400" cy="0"/>
          </a:xfrm>
          <a:prstGeom prst="line">
            <a:avLst/>
          </a:prstGeom>
          <a:ln w="38100" cap="rnd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2FE6DCC-3681-AF43-B6B6-4A40A92581A5}"/>
              </a:ext>
            </a:extLst>
          </p:cNvPr>
          <p:cNvSpPr/>
          <p:nvPr userDrawn="1"/>
        </p:nvSpPr>
        <p:spPr>
          <a:xfrm>
            <a:off x="2260600" y="1647825"/>
            <a:ext cx="3562350" cy="3562350"/>
          </a:xfrm>
          <a:prstGeom prst="ellipse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8E30CA-E181-3D4D-BB1E-9167FF0BE5D9}"/>
              </a:ext>
            </a:extLst>
          </p:cNvPr>
          <p:cNvSpPr/>
          <p:nvPr userDrawn="1"/>
        </p:nvSpPr>
        <p:spPr>
          <a:xfrm>
            <a:off x="2285627" y="1647121"/>
            <a:ext cx="3562350" cy="3562350"/>
          </a:xfrm>
          <a:prstGeom prst="ellipse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061463E-CF25-634A-89E2-4E3280BB9CEB}"/>
              </a:ext>
            </a:extLst>
          </p:cNvPr>
          <p:cNvSpPr/>
          <p:nvPr userDrawn="1"/>
        </p:nvSpPr>
        <p:spPr>
          <a:xfrm>
            <a:off x="0" y="0"/>
            <a:ext cx="2628900" cy="6858000"/>
          </a:xfrm>
          <a:prstGeom prst="triangle">
            <a:avLst>
              <a:gd name="adj" fmla="val 0"/>
            </a:avLst>
          </a:prstGeom>
          <a:gradFill>
            <a:gsLst>
              <a:gs pos="47000">
                <a:schemeClr val="accent4">
                  <a:lumMod val="50000"/>
                </a:schemeClr>
              </a:gs>
              <a:gs pos="98000">
                <a:schemeClr val="accent4">
                  <a:lumMod val="20000"/>
                  <a:lumOff val="80000"/>
                  <a:alpha val="1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1214215-C784-4548-BD1F-4BB3F0A84645}"/>
              </a:ext>
            </a:extLst>
          </p:cNvPr>
          <p:cNvSpPr/>
          <p:nvPr userDrawn="1"/>
        </p:nvSpPr>
        <p:spPr>
          <a:xfrm flipV="1">
            <a:off x="0" y="0"/>
            <a:ext cx="2628900" cy="6858000"/>
          </a:xfrm>
          <a:prstGeom prst="triangle">
            <a:avLst>
              <a:gd name="adj" fmla="val 0"/>
            </a:avLst>
          </a:prstGeom>
          <a:solidFill>
            <a:srgbClr val="5EB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8B1337-BF6D-C04A-9C74-574FA33512D5}"/>
              </a:ext>
            </a:extLst>
          </p:cNvPr>
          <p:cNvSpPr/>
          <p:nvPr userDrawn="1"/>
        </p:nvSpPr>
        <p:spPr>
          <a:xfrm>
            <a:off x="2356553" y="1727201"/>
            <a:ext cx="3416300" cy="3416300"/>
          </a:xfrm>
          <a:prstGeom prst="ellipse">
            <a:avLst/>
          </a:prstGeom>
          <a:solidFill>
            <a:srgbClr val="00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C5EC980-0029-164A-926D-9ED33032D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1763" y="3657600"/>
            <a:ext cx="2781300" cy="8963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69DAC15-E0D1-2041-A923-17653DCA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51" y="2452719"/>
            <a:ext cx="2773204" cy="1118618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9056 0 " pathEditMode="relative" rAng="0" ptsTypes="AA">
                                      <p:cBhvr>
                                        <p:cTn id="6" dur="9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2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22" presetClass="exit" presetSubtype="8" fill="hold" nodeType="withEffect">
                  <p:stCondLst>
                    <p:cond delay="7500"/>
                  </p:stCondLst>
                  <p:childTnLst>
                    <p:animEffect transition="out" filter="wipe(left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74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32-0304-4451-ADB8-C044457D5B8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A5F59-F641-4E43-8627-D6342C63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953ABF-92FC-AC4A-9335-844C60299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Chris Brown – CIT 3601</a:t>
            </a:r>
          </a:p>
        </p:txBody>
      </p:sp>
    </p:spTree>
    <p:extLst>
      <p:ext uri="{BB962C8B-B14F-4D97-AF65-F5344CB8AC3E}">
        <p14:creationId xmlns:p14="http://schemas.microsoft.com/office/powerpoint/2010/main" val="247526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people that are going to be affected by the use case?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no way to write a good process if you do not know who will be affected.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when you know all the people involved will you be able to ensure that your design does everything that it needs to do.</a:t>
            </a:r>
            <a:endParaRPr lang="en-US" sz="22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8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 Case document should be based off of a Use Case Diagram or vice-versa.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people are much better at visual cues than they are at reading.</a:t>
            </a:r>
          </a:p>
        </p:txBody>
      </p:sp>
    </p:spTree>
    <p:extLst>
      <p:ext uri="{BB962C8B-B14F-4D97-AF65-F5344CB8AC3E}">
        <p14:creationId xmlns:p14="http://schemas.microsoft.com/office/powerpoint/2010/main" val="399128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More With Java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https://www.ibm.com/developerworks/rational/library/content/legacy/parttwo/1000/0670/0670_Schneider_Ch07.pdf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http://templatelab.com/use-case-templates/#Common_Sections_of_a_Use_Case</a:t>
            </a:r>
          </a:p>
        </p:txBody>
      </p:sp>
    </p:spTree>
    <p:extLst>
      <p:ext uri="{BB962C8B-B14F-4D97-AF65-F5344CB8AC3E}">
        <p14:creationId xmlns:p14="http://schemas.microsoft.com/office/powerpoint/2010/main" val="370480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Use Case?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54683-CBFB-4B2B-A3FF-62C17294F4A4}"/>
              </a:ext>
            </a:extLst>
          </p:cNvPr>
          <p:cNvSpPr txBox="1"/>
          <p:nvPr/>
        </p:nvSpPr>
        <p:spPr>
          <a:xfrm>
            <a:off x="1600200" y="2928274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use them?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 Case defines what needs to happen upon a particular action in order for that action to be completed successfully.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D028C-8A68-451E-9310-9783B928AF60}"/>
              </a:ext>
            </a:extLst>
          </p:cNvPr>
          <p:cNvSpPr txBox="1"/>
          <p:nvPr/>
        </p:nvSpPr>
        <p:spPr>
          <a:xfrm>
            <a:off x="1603148" y="3641448"/>
            <a:ext cx="899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important to use a USE Case because it easily outlines all that is needed for a particular process to succeed and also outlines all the people involved in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document provides context for designers, developers, testers,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feeds into System Level Testing</a:t>
            </a: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create a Use Case Document?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format for use cases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different types and formats which you can use depending upon the nature of your requirements.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one that is “right” is the one which serves your purpose best.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a format and stick with it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important thing is to ensure that the use case is easily understandable.</a:t>
            </a:r>
          </a:p>
        </p:txBody>
      </p:sp>
    </p:spTree>
    <p:extLst>
      <p:ext uri="{BB962C8B-B14F-4D97-AF65-F5344CB8AC3E}">
        <p14:creationId xmlns:p14="http://schemas.microsoft.com/office/powerpoint/2010/main" val="76560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Sections of a Use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Name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25050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actors in the use case are the people or elements who are involved in the process.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Actor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primary actor is the person who is responsible for the event for which the Use Case exists.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Actor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secondary actor is a person or group of people that is needed to complete the process successfully. </a:t>
            </a:r>
          </a:p>
        </p:txBody>
      </p:sp>
    </p:spTree>
    <p:extLst>
      <p:ext uri="{BB962C8B-B14F-4D97-AF65-F5344CB8AC3E}">
        <p14:creationId xmlns:p14="http://schemas.microsoft.com/office/powerpoint/2010/main" val="99383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preconditions are the conditions that need to be met to ensure that the use case can be fulfilled.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these conditions are not met then the case cannot run its course.</a:t>
            </a:r>
            <a:endParaRPr lang="en-US" sz="24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define the flow of the process that starts when a use case is started.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flow needs to detail how the communication will flow, who the information will be displayed to, what they need to do, and where the primary actor will end up.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Flow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basic flow is the best case scenario of what should happen in the use case if all the conditions are met.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alternate routes that the action can be done?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Dictate what happens when a failure occurs in the flow. </a:t>
            </a:r>
          </a:p>
        </p:txBody>
      </p:sp>
    </p:spTree>
    <p:extLst>
      <p:ext uri="{BB962C8B-B14F-4D97-AF65-F5344CB8AC3E}">
        <p14:creationId xmlns:p14="http://schemas.microsoft.com/office/powerpoint/2010/main" val="110515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the use case with a level in order to explain the urgency which it needs to be dealt with.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level depends on the type of use case.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Handling Customer Communications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normal company might classify most consumer complaints as high level while general feedback will be classified as being on a lower level.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ensure that whoever reads the use case realizes its importance to ensure that they give it the right amount of attention.</a:t>
            </a:r>
            <a:endParaRPr lang="en-US" sz="22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5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8926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58075-474D-4410-8A9B-E2D3511BBD99}"/>
              </a:ext>
            </a:extLst>
          </p:cNvPr>
          <p:cNvSpPr txBox="1"/>
          <p:nvPr/>
        </p:nvSpPr>
        <p:spPr>
          <a:xfrm>
            <a:off x="1601674" y="1171977"/>
            <a:ext cx="899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trigger simply defines the exact action which results in the Use Case.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A0EBD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User Support System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trigger is when the customer clicks the button on the website to generate a support ticket.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A0EB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click is what starts the use case within the support system.</a:t>
            </a:r>
          </a:p>
        </p:txBody>
      </p:sp>
    </p:spTree>
    <p:extLst>
      <p:ext uri="{BB962C8B-B14F-4D97-AF65-F5344CB8AC3E}">
        <p14:creationId xmlns:p14="http://schemas.microsoft.com/office/powerpoint/2010/main" val="38479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5F7174"/>
      </a:dk2>
      <a:lt2>
        <a:srgbClr val="CFF6CF"/>
      </a:lt2>
      <a:accent1>
        <a:srgbClr val="69888C"/>
      </a:accent1>
      <a:accent2>
        <a:srgbClr val="5F7174"/>
      </a:accent2>
      <a:accent3>
        <a:srgbClr val="A5E659"/>
      </a:accent3>
      <a:accent4>
        <a:srgbClr val="00A6C0"/>
      </a:accent4>
      <a:accent5>
        <a:srgbClr val="32D9CB"/>
      </a:accent5>
      <a:accent6>
        <a:srgbClr val="99EC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mated title lightsTF22379321.potx" id="{E47A6584-1525-42B7-A9D1-D187969D1108}" vid="{3A6B0949-BD4D-4762-BAFE-376776AC0D5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mated title lightsTF22379321.potx" id="{E47A6584-1525-42B7-A9D1-D187969D1108}" vid="{4965553D-ABDD-4D07-94F3-EED3919338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lights</Template>
  <TotalTime>0</TotalTime>
  <Words>661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Use Case 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2019-02-16T19:47:28Z</dcterms:created>
  <dcterms:modified xsi:type="dcterms:W3CDTF">2019-02-23T19:30:39Z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2018-08-15T22:28:49.1215696Z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