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3.png" ContentType="image/png"/>
  <Override PartName="/ppt/media/image1.jpeg" ContentType="image/jpeg"/>
  <Override PartName="/ppt/media/image2.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hyperlink" Target="http://www.independent.co.uk/life-style/gadgets-and-tech/news/stephen-hawking-world-government-stop-technology-destroy-humankind-th-a7618021.html" TargetMode="External"/><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hyperlink" Target="http://www.thetimes.co.uk/edition/news/hawking-on-humanity-and-corbyn-jk88zx0w2" TargetMode="External"/><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523880" y="1122480"/>
            <a:ext cx="9143280" cy="2386800"/>
          </a:xfrm>
          <a:prstGeom prst="rect">
            <a:avLst/>
          </a:prstGeom>
          <a:noFill/>
          <a:ln>
            <a:noFill/>
          </a:ln>
        </p:spPr>
        <p:style>
          <a:lnRef idx="0"/>
          <a:fillRef idx="0"/>
          <a:effectRef idx="0"/>
          <a:fontRef idx="minor"/>
        </p:style>
      </p:sp>
      <p:sp>
        <p:nvSpPr>
          <p:cNvPr id="77" name="CustomShape 2"/>
          <p:cNvSpPr/>
          <p:nvPr/>
        </p:nvSpPr>
        <p:spPr>
          <a:xfrm>
            <a:off x="1523880" y="3602160"/>
            <a:ext cx="9143280" cy="1654920"/>
          </a:xfrm>
          <a:prstGeom prst="rect">
            <a:avLst/>
          </a:prstGeom>
          <a:noFill/>
          <a:ln>
            <a:noFill/>
          </a:ln>
        </p:spPr>
        <p:style>
          <a:lnRef idx="0"/>
          <a:fillRef idx="0"/>
          <a:effectRef idx="0"/>
          <a:fontRef idx="minor"/>
        </p:style>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Teil 2 - Steven Hawking (&amp; Musk)</a:t>
            </a:r>
            <a:endParaRPr b="0" lang="en-US" sz="4400" spc="-1" strike="noStrike">
              <a:latin typeface="Arial"/>
            </a:endParaRPr>
          </a:p>
        </p:txBody>
      </p:sp>
      <p:sp>
        <p:nvSpPr>
          <p:cNvPr id="96" name="CustomShape 2"/>
          <p:cNvSpPr/>
          <p:nvPr/>
        </p:nvSpPr>
        <p:spPr>
          <a:xfrm>
            <a:off x="838080" y="1825560"/>
            <a:ext cx="10514880" cy="4350600"/>
          </a:xfrm>
          <a:prstGeom prst="rect">
            <a:avLst/>
          </a:prstGeom>
          <a:noFill/>
          <a:ln>
            <a:noFill/>
          </a:ln>
        </p:spPr>
        <p:style>
          <a:lnRef idx="0"/>
          <a:fillRef idx="0"/>
          <a:effectRef idx="0"/>
          <a:fontRef idx="minor"/>
        </p:style>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Probleme mit AI</a:t>
            </a:r>
            <a:endParaRPr b="0" lang="en-US" sz="4400" spc="-1" strike="noStrike">
              <a:latin typeface="Arial"/>
            </a:endParaRPr>
          </a:p>
        </p:txBody>
      </p:sp>
      <p:sp>
        <p:nvSpPr>
          <p:cNvPr id="98" name="CustomShape 2"/>
          <p:cNvSpPr/>
          <p:nvPr/>
        </p:nvSpPr>
        <p:spPr>
          <a:xfrm>
            <a:off x="838080" y="1825560"/>
            <a:ext cx="10514880" cy="4350600"/>
          </a:xfrm>
          <a:prstGeom prst="rect">
            <a:avLst/>
          </a:prstGeom>
          <a:noFill/>
          <a:ln>
            <a:noFill/>
          </a:ln>
        </p:spPr>
        <p:style>
          <a:lnRef idx="0"/>
          <a:fillRef idx="0"/>
          <a:effectRef idx="0"/>
          <a:fontRef idx="minor"/>
        </p:style>
      </p:sp>
      <p:pic>
        <p:nvPicPr>
          <p:cNvPr id="99" name="" descr=""/>
          <p:cNvPicPr/>
          <p:nvPr/>
        </p:nvPicPr>
        <p:blipFill>
          <a:blip r:embed="rId1"/>
          <a:srcRect l="48116" t="13572" r="13102" b="36145"/>
          <a:stretch/>
        </p:blipFill>
        <p:spPr>
          <a:xfrm>
            <a:off x="3108960" y="1737360"/>
            <a:ext cx="5521680" cy="447408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1523880" y="1122480"/>
            <a:ext cx="9143280" cy="2386800"/>
          </a:xfrm>
          <a:prstGeom prst="rect">
            <a:avLst/>
          </a:prstGeom>
          <a:noFill/>
          <a:ln>
            <a:noFill/>
          </a:ln>
        </p:spPr>
        <p:style>
          <a:lnRef idx="0"/>
          <a:fillRef idx="0"/>
          <a:effectRef idx="0"/>
          <a:fontRef idx="minor"/>
        </p:style>
      </p:sp>
      <p:sp>
        <p:nvSpPr>
          <p:cNvPr id="101" name="CustomShape 2"/>
          <p:cNvSpPr/>
          <p:nvPr/>
        </p:nvSpPr>
        <p:spPr>
          <a:xfrm>
            <a:off x="1523880" y="3602160"/>
            <a:ext cx="9143280" cy="1654920"/>
          </a:xfrm>
          <a:prstGeom prst="rect">
            <a:avLst/>
          </a:prstGeom>
          <a:noFill/>
          <a:ln>
            <a:noFill/>
          </a:ln>
        </p:spPr>
        <p:style>
          <a:lnRef idx="0"/>
          <a:fillRef idx="0"/>
          <a:effectRef idx="0"/>
          <a:fontRef idx="minor"/>
        </p:style>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Hawking:</a:t>
            </a:r>
            <a:endParaRPr b="0" lang="en-US" sz="4400" spc="-1" strike="noStrike">
              <a:latin typeface="Arial"/>
            </a:endParaRPr>
          </a:p>
        </p:txBody>
      </p:sp>
      <p:sp>
        <p:nvSpPr>
          <p:cNvPr id="10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t>
            </a:r>
            <a:r>
              <a:rPr b="0" lang="en-US" sz="2800" spc="-1" strike="noStrike">
                <a:solidFill>
                  <a:srgbClr val="000000"/>
                </a:solidFill>
                <a:latin typeface="Calibri"/>
              </a:rPr>
              <a:t>If people design computer viruses, someone will design AI that improves and replicates itself. This will be a new form of life that outperforms humans.”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Earlier this year, </a:t>
            </a:r>
            <a:r>
              <a:rPr b="0" lang="en-US" sz="2800" spc="-1" strike="noStrike" u="sng">
                <a:solidFill>
                  <a:srgbClr val="0000ff"/>
                </a:solidFill>
                <a:uFillTx/>
                <a:latin typeface="Calibri"/>
                <a:hlinkClick r:id="rId1"/>
              </a:rPr>
              <a:t>he called for technology to be controlled in order to prevent it from destroying the human race</a:t>
            </a:r>
            <a:r>
              <a:rPr b="0" lang="en-US" sz="2800" spc="-1" strike="noStrike">
                <a:solidFill>
                  <a:srgbClr val="000000"/>
                </a:solidFill>
                <a:latin typeface="Calibri"/>
              </a:rPr>
              <a:t>, and said humans need to find a way to identify potential threats quickly, before they have a chance to escalate and endanger civilisation.</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Back in 2015, he also expressed fears that AI could grow so powerful it might end up killing humans unintentionally.</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(interview with WIRED magazine.)</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Background</a:t>
            </a:r>
            <a:endParaRPr b="0" lang="en-US" sz="4400" spc="-1" strike="noStrike">
              <a:latin typeface="Arial"/>
            </a:endParaRPr>
          </a:p>
        </p:txBody>
      </p:sp>
      <p:sp>
        <p:nvSpPr>
          <p:cNvPr id="10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t>
            </a:r>
            <a:r>
              <a:rPr b="0" lang="en-US" sz="2800" spc="-1" strike="noStrike">
                <a:solidFill>
                  <a:srgbClr val="000000"/>
                </a:solidFill>
                <a:latin typeface="Calibri"/>
              </a:rPr>
              <a:t>Since civilisation began, aggression has been useful inasmuch as it has definite survival advantages,”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t>
            </a:r>
            <a:r>
              <a:rPr b="0" lang="en-US" sz="2800" spc="-1" strike="noStrike">
                <a:solidFill>
                  <a:srgbClr val="000000"/>
                </a:solidFill>
                <a:latin typeface="Calibri"/>
              </a:rPr>
              <a:t>It is hard-wired into our genes by Darwinian evolution. Now, however, technology has advanced at such a pace that this aggression may destroy us all by nuclear or biological war. We need to control this inherited instinct by our logic and reason.”</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(Interview with </a:t>
            </a:r>
            <a:r>
              <a:rPr b="0" lang="en-US" sz="2800" spc="-1" strike="noStrike" u="sng">
                <a:solidFill>
                  <a:srgbClr val="0000ff"/>
                </a:solidFill>
                <a:uFillTx/>
                <a:latin typeface="Calibri"/>
                <a:hlinkClick r:id="rId1"/>
              </a:rPr>
              <a:t>The Times</a:t>
            </a:r>
            <a:r>
              <a:rPr b="0" lang="en-US" sz="2800" spc="-1" strike="noStrike">
                <a:solidFill>
                  <a:srgbClr val="000000"/>
                </a:solidFill>
                <a:latin typeface="Calibri"/>
              </a:rPr>
              <a:t>.)</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Hawking - Konsequenzen:</a:t>
            </a:r>
            <a:endParaRPr b="0" lang="en-US" sz="4400" spc="-1" strike="noStrike">
              <a:latin typeface="Arial"/>
            </a:endParaRPr>
          </a:p>
        </p:txBody>
      </p:sp>
      <p:sp>
        <p:nvSpPr>
          <p:cNvPr id="10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 believe we have reached the point of no return. Our earth is becoming too small for us, global population is increasing at an alarming rate and we are in danger of self-destructing."</a:t>
            </a:r>
            <a:endParaRPr b="0" lang="en-US" sz="2800" spc="-1" strike="noStrike">
              <a:latin typeface="Arial"/>
            </a:endParaRPr>
          </a:p>
          <a:p>
            <a:pPr>
              <a:lnSpc>
                <a:spcPct val="90000"/>
              </a:lnSpc>
              <a:spcBef>
                <a:spcPts val="1001"/>
              </a:spcBef>
            </a:pP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Speaking at the launch of Cambridge University's artificial intelligence centre last year Prof Hawking said: "I believe there is no deep difference between what can be achieved by a biological brain and what can be achieved by a computer.</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"It therefore follows that computers can, in theory, emulate human intelligence – and exceed it.</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He went on: "The potential benefits of creating intelligence are huge. We cannot predict what we might achieve, when our own minds are amplified by AI.</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"Perhaps with the tools of this new technological revolution, we will be able to undo some of the damage done to the natural world by the last one - industrialisation.</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"And surely we will aim to finally eradicate disease and poverty. Every aspect of our lives will be transformed, In short, success in creating AI, could be the biggest event in the history of our civilisation."</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JustGiving page for stabbing victim raises thousands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He added: "But it could also be the last, unless we learn how to avoid the risks. Alongside the benefits, AI will also bring dangers, like powerful autonomous weapons, or new ways for the few to oppress the many."</a:t>
            </a:r>
            <a:endParaRPr b="0" lang="en-US" sz="2800" spc="-1" strike="noStrike">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Die Kontamination</a:t>
            </a:r>
            <a:endParaRPr b="0" lang="en-US" sz="4400" spc="-1" strike="noStrike">
              <a:latin typeface="Arial"/>
            </a:endParaRPr>
          </a:p>
        </p:txBody>
      </p:sp>
      <p:sp>
        <p:nvSpPr>
          <p:cNvPr id="7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Aussterben der Erdbevölkerung mit Ausnahme der „außerwählten“ im Wohnkomplex lebenden</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Immer wieder werden neue überlebende gefunden &amp; eingegliedert</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Kein Körperkontakt, keine Fortpflanzung erlaubt</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Großes Ziel jedes überlebenden? </a:t>
            </a:r>
            <a:endParaRPr b="0" lang="en-US" sz="2800" spc="-1" strike="noStrike">
              <a:latin typeface="Arial"/>
            </a:endParaRPr>
          </a:p>
          <a:p>
            <a:pPr>
              <a:lnSpc>
                <a:spcPct val="90000"/>
              </a:lnSpc>
            </a:pPr>
            <a:r>
              <a:rPr b="0" lang="en-US" sz="2400" spc="-1" strike="noStrike">
                <a:solidFill>
                  <a:srgbClr val="000000"/>
                </a:solidFill>
                <a:latin typeface="Calibri"/>
              </a:rPr>
              <a:t>	</a:t>
            </a:r>
            <a:r>
              <a:rPr b="0" lang="en-US" sz="2400" spc="-1" strike="noStrike">
                <a:solidFill>
                  <a:srgbClr val="000000"/>
                </a:solidFill>
                <a:latin typeface="Calibri"/>
              </a:rPr>
              <a:t>	</a:t>
            </a:r>
            <a:r>
              <a:rPr b="0" lang="en-US" sz="2400" spc="-1" strike="noStrike">
                <a:solidFill>
                  <a:srgbClr val="000000"/>
                </a:solidFill>
                <a:latin typeface="Calibri"/>
              </a:rPr>
              <a:t>	</a:t>
            </a:r>
            <a:r>
              <a:rPr b="0" lang="en-US" sz="2400" spc="-1" strike="noStrike">
                <a:solidFill>
                  <a:srgbClr val="000000"/>
                </a:solidFill>
                <a:latin typeface="Calibri"/>
              </a:rPr>
              <a:t>	</a:t>
            </a:r>
            <a:r>
              <a:rPr b="1" lang="en-US" sz="2800" spc="-1" strike="noStrike">
                <a:solidFill>
                  <a:srgbClr val="000000"/>
                </a:solidFill>
                <a:latin typeface="Calibri"/>
              </a:rPr>
              <a:t>Die Insel</a:t>
            </a:r>
            <a:endParaRPr b="0" lang="en-US" sz="28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1523880" y="1122480"/>
            <a:ext cx="9143280" cy="2386800"/>
          </a:xfrm>
          <a:prstGeom prst="rect">
            <a:avLst/>
          </a:prstGeom>
          <a:noFill/>
          <a:ln>
            <a:noFill/>
          </a:ln>
        </p:spPr>
        <p:style>
          <a:lnRef idx="0"/>
          <a:fillRef idx="0"/>
          <a:effectRef idx="0"/>
          <a:fontRef idx="minor"/>
        </p:style>
      </p:sp>
      <p:sp>
        <p:nvSpPr>
          <p:cNvPr id="81" name="CustomShape 2"/>
          <p:cNvSpPr/>
          <p:nvPr/>
        </p:nvSpPr>
        <p:spPr>
          <a:xfrm>
            <a:off x="1523880" y="3602160"/>
            <a:ext cx="9143280" cy="1654920"/>
          </a:xfrm>
          <a:prstGeom prst="rect">
            <a:avLst/>
          </a:prstGeom>
          <a:noFill/>
          <a:ln>
            <a:noFill/>
          </a:ln>
        </p:spPr>
        <p:style>
          <a:lnRef idx="0"/>
          <a:fillRef idx="0"/>
          <a:effectRef idx="0"/>
          <a:fontRef idx="minor"/>
        </p:style>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145080" y="365040"/>
            <a:ext cx="11207880" cy="213156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rPr>
              <a:t>	</a:t>
            </a:r>
            <a:r>
              <a:rPr b="0" lang="en-US" sz="4400" spc="-1" strike="noStrike">
                <a:solidFill>
                  <a:srgbClr val="000000"/>
                </a:solidFill>
                <a:latin typeface="Calibri Light"/>
              </a:rPr>
              <a:t>	</a:t>
            </a:r>
            <a:r>
              <a:rPr b="0" lang="en-US" sz="4400" spc="-1" strike="noStrike">
                <a:solidFill>
                  <a:srgbClr val="000000"/>
                </a:solidFill>
                <a:latin typeface="Calibri Light"/>
              </a:rPr>
              <a:t>	</a:t>
            </a:r>
            <a:r>
              <a:rPr b="0" lang="en-US" sz="4400" spc="-1" strike="noStrike">
                <a:solidFill>
                  <a:srgbClr val="000000"/>
                </a:solidFill>
                <a:latin typeface="Calibri Light"/>
              </a:rPr>
              <a:t>	</a:t>
            </a:r>
            <a:r>
              <a:rPr b="0" lang="en-US" sz="4400" spc="-1" strike="noStrike">
                <a:solidFill>
                  <a:srgbClr val="000000"/>
                </a:solidFill>
                <a:latin typeface="Calibri Light"/>
              </a:rPr>
              <a:t>Charaktere</a:t>
            </a:r>
            <a:br/>
            <a:br/>
            <a:r>
              <a:rPr b="0" lang="en-US" sz="4400" spc="-1" strike="noStrike">
                <a:solidFill>
                  <a:srgbClr val="000000"/>
                </a:solidFill>
                <a:latin typeface="Calibri Light"/>
              </a:rPr>
              <a:t>Lincoln Six Echo</a:t>
            </a:r>
            <a:r>
              <a:rPr b="0" lang="en-US" sz="4400" spc="-1" strike="noStrike">
                <a:solidFill>
                  <a:srgbClr val="000000"/>
                </a:solidFill>
                <a:latin typeface="Calibri Light"/>
              </a:rPr>
              <a:t>	</a:t>
            </a:r>
            <a:r>
              <a:rPr b="0" lang="en-US" sz="4400" spc="-1" strike="noStrike">
                <a:solidFill>
                  <a:srgbClr val="000000"/>
                </a:solidFill>
                <a:latin typeface="Calibri Light"/>
              </a:rPr>
              <a:t>	</a:t>
            </a:r>
            <a:r>
              <a:rPr b="0" lang="en-US" sz="4400" spc="-1" strike="noStrike">
                <a:solidFill>
                  <a:srgbClr val="000000"/>
                </a:solidFill>
                <a:latin typeface="Calibri Light"/>
              </a:rPr>
              <a:t>	</a:t>
            </a:r>
            <a:r>
              <a:rPr b="0" lang="en-US" sz="4400" spc="-1" strike="noStrike">
                <a:solidFill>
                  <a:srgbClr val="000000"/>
                </a:solidFill>
                <a:latin typeface="Calibri Light"/>
              </a:rPr>
              <a:t>	</a:t>
            </a:r>
            <a:r>
              <a:rPr b="0" lang="en-US" sz="4400" spc="-1" strike="noStrike">
                <a:solidFill>
                  <a:srgbClr val="000000"/>
                </a:solidFill>
                <a:latin typeface="Calibri Light"/>
              </a:rPr>
              <a:t>Jordan Two Delta</a:t>
            </a:r>
            <a:r>
              <a:rPr b="0" lang="en-US" sz="4400" spc="-1" strike="noStrike">
                <a:solidFill>
                  <a:srgbClr val="000000"/>
                </a:solidFill>
                <a:latin typeface="Calibri Light"/>
              </a:rPr>
              <a:t>	</a:t>
            </a:r>
            <a:endParaRPr b="0" lang="en-US" sz="4400" spc="-1" strike="noStrike">
              <a:latin typeface="Arial"/>
            </a:endParaRPr>
          </a:p>
        </p:txBody>
      </p:sp>
      <p:pic>
        <p:nvPicPr>
          <p:cNvPr id="83" name="Inhaltsplatzhalter 7" descr=""/>
          <p:cNvPicPr/>
          <p:nvPr/>
        </p:nvPicPr>
        <p:blipFill>
          <a:blip r:embed="rId1"/>
          <a:stretch/>
        </p:blipFill>
        <p:spPr>
          <a:xfrm>
            <a:off x="145080" y="2840760"/>
            <a:ext cx="4799880" cy="3627720"/>
          </a:xfrm>
          <a:prstGeom prst="rect">
            <a:avLst/>
          </a:prstGeom>
          <a:ln>
            <a:noFill/>
          </a:ln>
        </p:spPr>
      </p:pic>
      <p:pic>
        <p:nvPicPr>
          <p:cNvPr id="84" name="Grafik 8" descr=""/>
          <p:cNvPicPr/>
          <p:nvPr/>
        </p:nvPicPr>
        <p:blipFill>
          <a:blip r:embed="rId2"/>
          <a:stretch/>
        </p:blipFill>
        <p:spPr>
          <a:xfrm>
            <a:off x="6893280" y="2840760"/>
            <a:ext cx="3627720" cy="362772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Handlung</a:t>
            </a:r>
            <a:endParaRPr b="0" lang="en-US" sz="4400" spc="-1" strike="noStrike">
              <a:latin typeface="Arial"/>
            </a:endParaRPr>
          </a:p>
        </p:txBody>
      </p:sp>
      <p:sp>
        <p:nvSpPr>
          <p:cNvPr id="86"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Lincoln Six Echo fängt an zu hinterfragen, sein Umfeld folgt</a:t>
            </a: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1523880" y="1122480"/>
            <a:ext cx="9143280" cy="2386800"/>
          </a:xfrm>
          <a:prstGeom prst="rect">
            <a:avLst/>
          </a:prstGeom>
          <a:noFill/>
          <a:ln>
            <a:noFill/>
          </a:ln>
        </p:spPr>
        <p:style>
          <a:lnRef idx="0"/>
          <a:fillRef idx="0"/>
          <a:effectRef idx="0"/>
          <a:fontRef idx="minor"/>
        </p:style>
      </p:sp>
      <p:sp>
        <p:nvSpPr>
          <p:cNvPr id="88" name="CustomShape 2"/>
          <p:cNvSpPr/>
          <p:nvPr/>
        </p:nvSpPr>
        <p:spPr>
          <a:xfrm>
            <a:off x="1523880" y="3602160"/>
            <a:ext cx="9143280" cy="1654920"/>
          </a:xfrm>
          <a:prstGeom prst="rect">
            <a:avLst/>
          </a:prstGeom>
          <a:noFill/>
          <a:ln>
            <a:noFill/>
          </a:ln>
        </p:spPr>
        <p:style>
          <a:lnRef idx="0"/>
          <a:fillRef idx="0"/>
          <a:effectRef idx="0"/>
          <a:fontRef idx="minor"/>
        </p:style>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Handlung II</a:t>
            </a:r>
            <a:endParaRPr b="0" lang="en-US" sz="4400" spc="-1" strike="noStrike">
              <a:latin typeface="Arial"/>
            </a:endParaRPr>
          </a:p>
        </p:txBody>
      </p:sp>
      <p:sp>
        <p:nvSpPr>
          <p:cNvPr id="90"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Ausbruch mit Jordan Two Delta, aufsuchen ihres Sponsors mit Hilfe von Jordans Freund, McCord (informierter Techniker)</a:t>
            </a:r>
            <a:endParaRPr b="0" lang="en-US" sz="2800" spc="-1" strike="noStrike">
              <a:latin typeface="Arial"/>
            </a:endParaRPr>
          </a:p>
          <a:p>
            <a:pPr>
              <a:lnSpc>
                <a:spcPct val="90000"/>
              </a:lnSpc>
              <a:spcBef>
                <a:spcPts val="1001"/>
              </a:spcBef>
            </a:pP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Kampf mit Jordans Sponsor, einnehmen seiner Position, aber Rückkehr um die „defekten“ Delta und neuer Generationen zu retten</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Technische Setting</a:t>
            </a:r>
            <a:endParaRPr b="0" lang="en-US" sz="4400" spc="-1" strike="noStrike">
              <a:latin typeface="Arial"/>
            </a:endParaRPr>
          </a:p>
        </p:txBody>
      </p:sp>
      <p:sp>
        <p:nvSpPr>
          <p:cNvPr id="92"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Im Komplex, Wohnbereich: Stets aufgeräumt, leicht futuristisch</a:t>
            </a:r>
            <a:br/>
            <a:r>
              <a:rPr b="0" lang="en-US" sz="2800" spc="-1" strike="noStrike">
                <a:solidFill>
                  <a:srgbClr val="000000"/>
                </a:solidFill>
                <a:latin typeface="Calibri"/>
              </a:rPr>
              <a:t>	</a:t>
            </a:r>
            <a:r>
              <a:rPr b="0" lang="en-US" sz="2800" spc="-1" strike="noStrike">
                <a:solidFill>
                  <a:srgbClr val="000000"/>
                </a:solidFill>
                <a:latin typeface="Calibri"/>
              </a:rPr>
              <a:t>(Wer legt meine Socken zurück?)</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Im Komplex, Technikbereich: Zutritt verboten, Schmutzig, Erdnah </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(Kontaminationsgefahr, Alkohol, Motte,…)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Die äußere Welt: Leicht futuristisch, normale Weltordnung &amp; </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Standards, Großkonzern von Dr. Merick (Lebensversicherung)</a:t>
            </a:r>
            <a:endParaRPr b="0" lang="en-US" sz="2800" spc="-1" strike="noStrike">
              <a:latin typeface="Arial"/>
            </a:endParaRPr>
          </a:p>
          <a:p>
            <a:pPr>
              <a:lnSpc>
                <a:spcPct val="90000"/>
              </a:lnSpc>
              <a:spcBef>
                <a:spcPts val="1001"/>
              </a:spcBef>
            </a:pP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u="sng">
                <a:solidFill>
                  <a:srgbClr val="000000"/>
                </a:solidFill>
                <a:uFillTx/>
                <a:latin typeface="Calibri"/>
              </a:rPr>
              <a:t>Menschen beliebigen Alters züchtbar</a:t>
            </a:r>
            <a:r>
              <a:rPr b="0" lang="en-US" sz="2800" spc="-1" strike="noStrike">
                <a:solidFill>
                  <a:srgbClr val="000000"/>
                </a:solidFill>
                <a:latin typeface="Calibri"/>
              </a:rPr>
              <a:t>!</a:t>
            </a:r>
            <a:endParaRPr b="0" lang="en-US" sz="2800" spc="-1" strike="noStrike">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1523880" y="1122480"/>
            <a:ext cx="9143280" cy="2386800"/>
          </a:xfrm>
          <a:prstGeom prst="rect">
            <a:avLst/>
          </a:prstGeom>
          <a:noFill/>
          <a:ln>
            <a:noFill/>
          </a:ln>
        </p:spPr>
        <p:style>
          <a:lnRef idx="0"/>
          <a:fillRef idx="0"/>
          <a:effectRef idx="0"/>
          <a:fontRef idx="minor"/>
        </p:style>
      </p:sp>
      <p:sp>
        <p:nvSpPr>
          <p:cNvPr id="94" name="CustomShape 2"/>
          <p:cNvSpPr/>
          <p:nvPr/>
        </p:nvSpPr>
        <p:spPr>
          <a:xfrm>
            <a:off x="1523880" y="3602160"/>
            <a:ext cx="9143280" cy="1654920"/>
          </a:xfrm>
          <a:prstGeom prst="rect">
            <a:avLst/>
          </a:prstGeom>
          <a:noFill/>
          <a:ln>
            <a:noFill/>
          </a:ln>
        </p:spPr>
        <p:style>
          <a:lnRef idx="0"/>
          <a:fillRef idx="0"/>
          <a:effectRef idx="0"/>
          <a:fontRef idx="minor"/>
        </p:style>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55</TotalTime>
  <Application>LibreOffice/5.4.6.2$Linux_X86_64 LibreOffice_project/40m0$Build-2</Application>
  <Words>300</Words>
  <Paragraphs>36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2018-05-21T13:40:13Z</dcterms:created>
  <dc:creator>Elena</dc:creator>
  <dc:description/>
  <dc:language>en-US</dc:language>
  <cp:lastModifiedBy/>
  <dcterms:modified xsi:type="dcterms:W3CDTF">2018-05-23T02:13:20Z</dcterms:modified>
  <cp:revision>27</cp:revision>
  <dc:subject/>
  <dc:title>PowerPoint-Präsentation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Breitbild</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