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9" r:id="rId1"/>
  </p:sldMasterIdLst>
  <p:sldIdLst>
    <p:sldId id="256" r:id="rId2"/>
    <p:sldId id="268" r:id="rId3"/>
    <p:sldId id="271" r:id="rId4"/>
    <p:sldId id="265" r:id="rId5"/>
    <p:sldId id="266" r:id="rId6"/>
    <p:sldId id="257" r:id="rId7"/>
    <p:sldId id="259" r:id="rId8"/>
    <p:sldId id="269" r:id="rId9"/>
    <p:sldId id="267" r:id="rId10"/>
    <p:sldId id="261" r:id="rId11"/>
    <p:sldId id="262" r:id="rId12"/>
    <p:sldId id="263" r:id="rId13"/>
    <p:sldId id="264"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66" y="3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zh-TW" altLang="en-US"/>
              <a:t>按一下以編輯母片標題樣式</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08C26541-5C54-477B-88BA-C9AC80F398AE}" type="datetimeFigureOut">
              <a:rPr lang="zh-TW" altLang="en-US" smtClean="0"/>
              <a:t>2019/11/30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a:xfrm>
            <a:off x="9255346" y="2750337"/>
            <a:ext cx="1171888" cy="1356442"/>
          </a:xfrm>
        </p:spPr>
        <p:txBody>
          <a:bodyPr/>
          <a:lstStyle/>
          <a:p>
            <a:fld id="{D57FC251-E935-479A-B35B-7F42A7F12DBC}" type="slidenum">
              <a:rPr lang="zh-TW" altLang="en-US" smtClean="0"/>
              <a:t>‹#›</a:t>
            </a:fld>
            <a:endParaRPr lang="zh-TW" altLang="en-US"/>
          </a:p>
        </p:txBody>
      </p:sp>
    </p:spTree>
    <p:extLst>
      <p:ext uri="{BB962C8B-B14F-4D97-AF65-F5344CB8AC3E}">
        <p14:creationId xmlns:p14="http://schemas.microsoft.com/office/powerpoint/2010/main" val="3628681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輔助字幕)">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08C26541-5C54-477B-88BA-C9AC80F398AE}" type="datetimeFigureOut">
              <a:rPr lang="zh-TW" altLang="en-US" smtClean="0"/>
              <a:t>2019/11/30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a:xfrm>
            <a:off x="10729455" y="4711309"/>
            <a:ext cx="1154151" cy="1090789"/>
          </a:xfrm>
        </p:spPr>
        <p:txBody>
          <a:bodyPr/>
          <a:lstStyle/>
          <a:p>
            <a:fld id="{D57FC251-E935-479A-B35B-7F42A7F12DBC}" type="slidenum">
              <a:rPr lang="zh-TW" altLang="en-US" smtClean="0"/>
              <a:t>‹#›</a:t>
            </a:fld>
            <a:endParaRPr lang="zh-TW" altLang="en-US"/>
          </a:p>
        </p:txBody>
      </p:sp>
    </p:spTree>
    <p:extLst>
      <p:ext uri="{BB962C8B-B14F-4D97-AF65-F5344CB8AC3E}">
        <p14:creationId xmlns:p14="http://schemas.microsoft.com/office/powerpoint/2010/main" val="2036766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08C26541-5C54-477B-88BA-C9AC80F398AE}" type="datetimeFigureOut">
              <a:rPr lang="zh-TW" altLang="en-US" smtClean="0"/>
              <a:t>2019/11/30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a:xfrm>
            <a:off x="10729455" y="4711615"/>
            <a:ext cx="1154151" cy="1090789"/>
          </a:xfrm>
        </p:spPr>
        <p:txBody>
          <a:bodyPr/>
          <a:lstStyle/>
          <a:p>
            <a:fld id="{D57FC251-E935-479A-B35B-7F42A7F12DBC}" type="slidenum">
              <a:rPr lang="zh-TW" altLang="en-US" smtClean="0"/>
              <a:t>‹#›</a:t>
            </a:fld>
            <a:endParaRPr lang="zh-TW" altLang="en-US"/>
          </a:p>
        </p:txBody>
      </p:sp>
    </p:spTree>
    <p:extLst>
      <p:ext uri="{BB962C8B-B14F-4D97-AF65-F5344CB8AC3E}">
        <p14:creationId xmlns:p14="http://schemas.microsoft.com/office/powerpoint/2010/main" val="42527105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zh-TW" altLang="en-US"/>
              <a:t>按一下以編輯母片標題樣式</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08C26541-5C54-477B-88BA-C9AC80F398AE}" type="datetimeFigureOut">
              <a:rPr lang="zh-TW" altLang="en-US" smtClean="0"/>
              <a:t>2019/11/30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a:xfrm>
            <a:off x="10729455" y="4709925"/>
            <a:ext cx="1154151" cy="1090789"/>
          </a:xfrm>
        </p:spPr>
        <p:txBody>
          <a:bodyPr/>
          <a:lstStyle/>
          <a:p>
            <a:fld id="{D57FC251-E935-479A-B35B-7F42A7F12DBC}" type="slidenum">
              <a:rPr lang="zh-TW" altLang="en-US" smtClean="0"/>
              <a:t>‹#›</a:t>
            </a:fld>
            <a:endParaRPr lang="zh-TW" alt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589075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08C26541-5C54-477B-88BA-C9AC80F398AE}" type="datetimeFigureOut">
              <a:rPr lang="zh-TW" altLang="en-US" smtClean="0"/>
              <a:t>2019/11/30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a:xfrm>
            <a:off x="10729455" y="4709925"/>
            <a:ext cx="1154151" cy="1090789"/>
          </a:xfrm>
        </p:spPr>
        <p:txBody>
          <a:bodyPr/>
          <a:lstStyle/>
          <a:p>
            <a:fld id="{D57FC251-E935-479A-B35B-7F42A7F12DBC}" type="slidenum">
              <a:rPr lang="zh-TW" altLang="en-US" smtClean="0"/>
              <a:t>‹#›</a:t>
            </a:fld>
            <a:endParaRPr lang="zh-TW" altLang="en-US"/>
          </a:p>
        </p:txBody>
      </p:sp>
    </p:spTree>
    <p:extLst>
      <p:ext uri="{BB962C8B-B14F-4D97-AF65-F5344CB8AC3E}">
        <p14:creationId xmlns:p14="http://schemas.microsoft.com/office/powerpoint/2010/main" val="38088089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zh-TW" altLang="en-US"/>
              <a:t>按一下以編輯母片標題樣式</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3" name="Date Placeholder 2"/>
          <p:cNvSpPr>
            <a:spLocks noGrp="1"/>
          </p:cNvSpPr>
          <p:nvPr>
            <p:ph type="dt" sz="half" idx="10"/>
          </p:nvPr>
        </p:nvSpPr>
        <p:spPr/>
        <p:txBody>
          <a:bodyPr/>
          <a:lstStyle/>
          <a:p>
            <a:fld id="{08C26541-5C54-477B-88BA-C9AC80F398AE}" type="datetimeFigureOut">
              <a:rPr lang="zh-TW" altLang="en-US" smtClean="0"/>
              <a:t>2019/11/30</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57FC251-E935-479A-B35B-7F42A7F12DBC}" type="slidenum">
              <a:rPr lang="zh-TW" altLang="en-US" smtClean="0"/>
              <a:t>‹#›</a:t>
            </a:fld>
            <a:endParaRPr lang="zh-TW" altLang="en-US"/>
          </a:p>
        </p:txBody>
      </p:sp>
    </p:spTree>
    <p:extLst>
      <p:ext uri="{BB962C8B-B14F-4D97-AF65-F5344CB8AC3E}">
        <p14:creationId xmlns:p14="http://schemas.microsoft.com/office/powerpoint/2010/main" val="769151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zh-TW" altLang="en-US"/>
              <a:t>按一下以編輯母片標題樣式</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3" name="Date Placeholder 2"/>
          <p:cNvSpPr>
            <a:spLocks noGrp="1"/>
          </p:cNvSpPr>
          <p:nvPr>
            <p:ph type="dt" sz="half" idx="10"/>
          </p:nvPr>
        </p:nvSpPr>
        <p:spPr/>
        <p:txBody>
          <a:bodyPr/>
          <a:lstStyle/>
          <a:p>
            <a:fld id="{08C26541-5C54-477B-88BA-C9AC80F398AE}" type="datetimeFigureOut">
              <a:rPr lang="zh-TW" altLang="en-US" smtClean="0"/>
              <a:t>2019/11/30</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57FC251-E935-479A-B35B-7F42A7F12DBC}" type="slidenum">
              <a:rPr lang="zh-TW" altLang="en-US" smtClean="0"/>
              <a:t>‹#›</a:t>
            </a:fld>
            <a:endParaRPr lang="zh-TW" altLang="en-US"/>
          </a:p>
        </p:txBody>
      </p:sp>
    </p:spTree>
    <p:extLst>
      <p:ext uri="{BB962C8B-B14F-4D97-AF65-F5344CB8AC3E}">
        <p14:creationId xmlns:p14="http://schemas.microsoft.com/office/powerpoint/2010/main" val="6912003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8C26541-5C54-477B-88BA-C9AC80F398AE}" type="datetimeFigureOut">
              <a:rPr lang="zh-TW" altLang="en-US" smtClean="0"/>
              <a:t>2019/11/30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57FC251-E935-479A-B35B-7F42A7F12DBC}" type="slidenum">
              <a:rPr lang="zh-TW" altLang="en-US" smtClean="0"/>
              <a:t>‹#›</a:t>
            </a:fld>
            <a:endParaRPr lang="zh-TW" altLang="en-US"/>
          </a:p>
        </p:txBody>
      </p:sp>
    </p:spTree>
    <p:extLst>
      <p:ext uri="{BB962C8B-B14F-4D97-AF65-F5344CB8AC3E}">
        <p14:creationId xmlns:p14="http://schemas.microsoft.com/office/powerpoint/2010/main" val="12981753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08C26541-5C54-477B-88BA-C9AC80F398AE}" type="datetimeFigureOut">
              <a:rPr lang="zh-TW" altLang="en-US" smtClean="0"/>
              <a:t>2019/11/30</a:t>
            </a:fld>
            <a:endParaRPr lang="zh-TW" altLang="en-US"/>
          </a:p>
        </p:txBody>
      </p:sp>
      <p:sp>
        <p:nvSpPr>
          <p:cNvPr id="5" name="Footer Placeholder 4"/>
          <p:cNvSpPr>
            <a:spLocks noGrp="1"/>
          </p:cNvSpPr>
          <p:nvPr>
            <p:ph type="ftr" sz="quarter" idx="11"/>
          </p:nvPr>
        </p:nvSpPr>
        <p:spPr>
          <a:xfrm>
            <a:off x="680321" y="5936188"/>
            <a:ext cx="6126805" cy="365125"/>
          </a:xfrm>
        </p:spPr>
        <p:txBody>
          <a:bodyPr/>
          <a:lstStyle/>
          <a:p>
            <a:endParaRPr lang="zh-TW" alt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D57FC251-E935-479A-B35B-7F42A7F12DBC}" type="slidenum">
              <a:rPr lang="zh-TW" altLang="en-US" smtClean="0"/>
              <a:t>‹#›</a:t>
            </a:fld>
            <a:endParaRPr lang="zh-TW" altLang="en-US"/>
          </a:p>
        </p:txBody>
      </p:sp>
    </p:spTree>
    <p:extLst>
      <p:ext uri="{BB962C8B-B14F-4D97-AF65-F5344CB8AC3E}">
        <p14:creationId xmlns:p14="http://schemas.microsoft.com/office/powerpoint/2010/main" val="2948588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8C26541-5C54-477B-88BA-C9AC80F398AE}" type="datetimeFigureOut">
              <a:rPr lang="zh-TW" altLang="en-US" smtClean="0"/>
              <a:t>2019/11/30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57FC251-E935-479A-B35B-7F42A7F12DBC}" type="slidenum">
              <a:rPr lang="zh-TW" altLang="en-US" smtClean="0"/>
              <a:t>‹#›</a:t>
            </a:fld>
            <a:endParaRPr lang="zh-TW" altLang="en-US"/>
          </a:p>
        </p:txBody>
      </p:sp>
    </p:spTree>
    <p:extLst>
      <p:ext uri="{BB962C8B-B14F-4D97-AF65-F5344CB8AC3E}">
        <p14:creationId xmlns:p14="http://schemas.microsoft.com/office/powerpoint/2010/main" val="4265896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zh-TW" altLang="en-US"/>
              <a:t>按一下以編輯母片標題樣式</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08C26541-5C54-477B-88BA-C9AC80F398AE}" type="datetimeFigureOut">
              <a:rPr lang="zh-TW" altLang="en-US" smtClean="0"/>
              <a:t>2019/11/30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a:xfrm>
            <a:off x="10729455" y="2869895"/>
            <a:ext cx="1154151" cy="1090789"/>
          </a:xfrm>
        </p:spPr>
        <p:txBody>
          <a:bodyPr/>
          <a:lstStyle/>
          <a:p>
            <a:fld id="{D57FC251-E935-479A-B35B-7F42A7F12DBC}" type="slidenum">
              <a:rPr lang="zh-TW" altLang="en-US" smtClean="0"/>
              <a:t>‹#›</a:t>
            </a:fld>
            <a:endParaRPr lang="zh-TW" altLang="en-US"/>
          </a:p>
        </p:txBody>
      </p:sp>
    </p:spTree>
    <p:extLst>
      <p:ext uri="{BB962C8B-B14F-4D97-AF65-F5344CB8AC3E}">
        <p14:creationId xmlns:p14="http://schemas.microsoft.com/office/powerpoint/2010/main" val="3125408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08C26541-5C54-477B-88BA-C9AC80F398AE}" type="datetimeFigureOut">
              <a:rPr lang="zh-TW" altLang="en-US" smtClean="0"/>
              <a:t>2019/11/30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57FC251-E935-479A-B35B-7F42A7F12DBC}" type="slidenum">
              <a:rPr lang="zh-TW" altLang="en-US" smtClean="0"/>
              <a:t>‹#›</a:t>
            </a:fld>
            <a:endParaRPr lang="zh-TW" altLang="en-US"/>
          </a:p>
        </p:txBody>
      </p:sp>
    </p:spTree>
    <p:extLst>
      <p:ext uri="{BB962C8B-B14F-4D97-AF65-F5344CB8AC3E}">
        <p14:creationId xmlns:p14="http://schemas.microsoft.com/office/powerpoint/2010/main" val="2501979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80322" y="3030008"/>
            <a:ext cx="4698355" cy="2906179"/>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5594123" y="3030008"/>
            <a:ext cx="4700059" cy="2906179"/>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08C26541-5C54-477B-88BA-C9AC80F398AE}" type="datetimeFigureOut">
              <a:rPr lang="zh-TW" altLang="en-US" smtClean="0"/>
              <a:t>2019/11/30</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D57FC251-E935-479A-B35B-7F42A7F12DBC}" type="slidenum">
              <a:rPr lang="zh-TW" altLang="en-US" smtClean="0"/>
              <a:t>‹#›</a:t>
            </a:fld>
            <a:endParaRPr lang="zh-TW" altLang="en-US"/>
          </a:p>
        </p:txBody>
      </p:sp>
    </p:spTree>
    <p:extLst>
      <p:ext uri="{BB962C8B-B14F-4D97-AF65-F5344CB8AC3E}">
        <p14:creationId xmlns:p14="http://schemas.microsoft.com/office/powerpoint/2010/main" val="3274526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08C26541-5C54-477B-88BA-C9AC80F398AE}" type="datetimeFigureOut">
              <a:rPr lang="zh-TW" altLang="en-US" smtClean="0"/>
              <a:t>2019/11/30</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57FC251-E935-479A-B35B-7F42A7F12DBC}" type="slidenum">
              <a:rPr lang="zh-TW" altLang="en-US" smtClean="0"/>
              <a:t>‹#›</a:t>
            </a:fld>
            <a:endParaRPr lang="zh-TW" altLang="en-US"/>
          </a:p>
        </p:txBody>
      </p:sp>
    </p:spTree>
    <p:extLst>
      <p:ext uri="{BB962C8B-B14F-4D97-AF65-F5344CB8AC3E}">
        <p14:creationId xmlns:p14="http://schemas.microsoft.com/office/powerpoint/2010/main" val="858892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08C26541-5C54-477B-88BA-C9AC80F398AE}" type="datetimeFigureOut">
              <a:rPr lang="zh-TW" altLang="en-US" smtClean="0"/>
              <a:t>2019/11/30</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D57FC251-E935-479A-B35B-7F42A7F12DBC}" type="slidenum">
              <a:rPr lang="zh-TW" altLang="en-US" smtClean="0"/>
              <a:t>‹#›</a:t>
            </a:fld>
            <a:endParaRPr lang="zh-TW" altLang="en-US"/>
          </a:p>
        </p:txBody>
      </p:sp>
    </p:spTree>
    <p:extLst>
      <p:ext uri="{BB962C8B-B14F-4D97-AF65-F5344CB8AC3E}">
        <p14:creationId xmlns:p14="http://schemas.microsoft.com/office/powerpoint/2010/main" val="3806735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zh-TW" altLang="en-US"/>
              <a:t>按一下以編輯母片標題樣式</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08C26541-5C54-477B-88BA-C9AC80F398AE}" type="datetimeFigureOut">
              <a:rPr lang="zh-TW" altLang="en-US" smtClean="0"/>
              <a:t>2019/11/30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57FC251-E935-479A-B35B-7F42A7F12DBC}" type="slidenum">
              <a:rPr lang="zh-TW" altLang="en-US" smtClean="0"/>
              <a:t>‹#›</a:t>
            </a:fld>
            <a:endParaRPr lang="zh-TW" altLang="en-US"/>
          </a:p>
        </p:txBody>
      </p:sp>
    </p:spTree>
    <p:extLst>
      <p:ext uri="{BB962C8B-B14F-4D97-AF65-F5344CB8AC3E}">
        <p14:creationId xmlns:p14="http://schemas.microsoft.com/office/powerpoint/2010/main" val="1289476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08C26541-5C54-477B-88BA-C9AC80F398AE}" type="datetimeFigureOut">
              <a:rPr lang="zh-TW" altLang="en-US" smtClean="0"/>
              <a:t>2019/11/30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57FC251-E935-479A-B35B-7F42A7F12DBC}" type="slidenum">
              <a:rPr lang="zh-TW" altLang="en-US" smtClean="0"/>
              <a:t>‹#›</a:t>
            </a:fld>
            <a:endParaRPr lang="zh-TW" altLang="en-US"/>
          </a:p>
        </p:txBody>
      </p:sp>
    </p:spTree>
    <p:extLst>
      <p:ext uri="{BB962C8B-B14F-4D97-AF65-F5344CB8AC3E}">
        <p14:creationId xmlns:p14="http://schemas.microsoft.com/office/powerpoint/2010/main" val="4254045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8C26541-5C54-477B-88BA-C9AC80F398AE}" type="datetimeFigureOut">
              <a:rPr lang="zh-TW" altLang="en-US" smtClean="0"/>
              <a:t>2019/11/30</a:t>
            </a:fld>
            <a:endParaRPr lang="zh-TW" alt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57FC251-E935-479A-B35B-7F42A7F12DBC}" type="slidenum">
              <a:rPr lang="zh-TW" altLang="en-US" smtClean="0"/>
              <a:t>‹#›</a:t>
            </a:fld>
            <a:endParaRPr lang="zh-TW" altLang="en-US"/>
          </a:p>
        </p:txBody>
      </p:sp>
    </p:spTree>
    <p:extLst>
      <p:ext uri="{BB962C8B-B14F-4D97-AF65-F5344CB8AC3E}">
        <p14:creationId xmlns:p14="http://schemas.microsoft.com/office/powerpoint/2010/main" val="3197665835"/>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kknews.cc/zh-tw/tech/pkar8qp.html" TargetMode="External"/><Relationship Id="rId2" Type="http://schemas.openxmlformats.org/officeDocument/2006/relationships/hyperlink" Target="https://kknews.cc/zh-tw/tech/6rkmrm.html" TargetMode="External"/><Relationship Id="rId1" Type="http://schemas.openxmlformats.org/officeDocument/2006/relationships/slideLayout" Target="../slideLayouts/slideLayout2.xml"/><Relationship Id="rId4" Type="http://schemas.openxmlformats.org/officeDocument/2006/relationships/hyperlink" Target="https://en.wikipedia.org/wiki/Apple_Inc."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3E01CB33-5D59-404E-BA8D-5D49CFCBAA02}"/>
              </a:ext>
            </a:extLst>
          </p:cNvPr>
          <p:cNvSpPr>
            <a:spLocks noGrp="1"/>
          </p:cNvSpPr>
          <p:nvPr>
            <p:ph type="ctrTitle"/>
          </p:nvPr>
        </p:nvSpPr>
        <p:spPr>
          <a:xfrm>
            <a:off x="0" y="2852936"/>
            <a:ext cx="8784976" cy="908719"/>
          </a:xfrm>
        </p:spPr>
        <p:txBody>
          <a:bodyPr>
            <a:normAutofit fontScale="90000"/>
          </a:bodyPr>
          <a:lstStyle/>
          <a:p>
            <a:r>
              <a:rPr lang="en-US" altLang="zh-TW" sz="4000" dirty="0"/>
              <a:t>Since apple all previous dynasties logo</a:t>
            </a:r>
            <a:endParaRPr lang="zh-TW" altLang="en-US" sz="4000" dirty="0"/>
          </a:p>
        </p:txBody>
      </p:sp>
      <p:sp>
        <p:nvSpPr>
          <p:cNvPr id="3" name="副標題 2">
            <a:extLst>
              <a:ext uri="{FF2B5EF4-FFF2-40B4-BE49-F238E27FC236}">
                <a16:creationId xmlns="" xmlns:a16="http://schemas.microsoft.com/office/drawing/2014/main" id="{B5256599-3F9D-4A3E-AD84-AA1A5997C92D}"/>
              </a:ext>
            </a:extLst>
          </p:cNvPr>
          <p:cNvSpPr>
            <a:spLocks noGrp="1"/>
          </p:cNvSpPr>
          <p:nvPr>
            <p:ph type="subTitle" idx="1"/>
          </p:nvPr>
        </p:nvSpPr>
        <p:spPr>
          <a:xfrm>
            <a:off x="1524000" y="4581128"/>
            <a:ext cx="9144000" cy="2276871"/>
          </a:xfrm>
        </p:spPr>
        <p:txBody>
          <a:bodyPr/>
          <a:lstStyle/>
          <a:p>
            <a:pPr algn="l"/>
            <a:r>
              <a:rPr lang="en-US" altLang="zh-TW" dirty="0"/>
              <a:t>team members : </a:t>
            </a:r>
            <a:r>
              <a:rPr lang="en-US" altLang="zh-TW" dirty="0" err="1"/>
              <a:t>ChengHan</a:t>
            </a:r>
            <a:endParaRPr lang="en-US" altLang="zh-TW" dirty="0"/>
          </a:p>
          <a:p>
            <a:pPr algn="l"/>
            <a:r>
              <a:rPr lang="en-US" altLang="zh-TW" dirty="0"/>
              <a:t>                          </a:t>
            </a:r>
            <a:r>
              <a:rPr lang="en-US" altLang="zh-TW" dirty="0" err="1"/>
              <a:t>ChunJu</a:t>
            </a:r>
            <a:endParaRPr lang="en-US" altLang="zh-TW" dirty="0"/>
          </a:p>
          <a:p>
            <a:pPr algn="l"/>
            <a:r>
              <a:rPr lang="en-US" altLang="zh-TW" dirty="0"/>
              <a:t>                          </a:t>
            </a:r>
            <a:r>
              <a:rPr lang="en-US" altLang="zh-TW" dirty="0" err="1"/>
              <a:t>ChenBill</a:t>
            </a:r>
            <a:endParaRPr lang="en-US" altLang="zh-TW" dirty="0"/>
          </a:p>
          <a:p>
            <a:pPr algn="l"/>
            <a:r>
              <a:rPr lang="en-US" altLang="zh-TW" dirty="0"/>
              <a:t>                          </a:t>
            </a:r>
            <a:r>
              <a:rPr lang="en-US" altLang="zh-TW" dirty="0" err="1"/>
              <a:t>ChiuMiao</a:t>
            </a:r>
            <a:endParaRPr lang="en-US" altLang="zh-TW" dirty="0"/>
          </a:p>
          <a:p>
            <a:pPr algn="l"/>
            <a:r>
              <a:rPr lang="en-US" altLang="zh-TW" dirty="0"/>
              <a:t>                          </a:t>
            </a:r>
            <a:r>
              <a:rPr lang="en-US" altLang="zh-TW" dirty="0" err="1"/>
              <a:t>ShaoWei</a:t>
            </a:r>
            <a:endParaRPr lang="zh-TW" altLang="en-US" dirty="0"/>
          </a:p>
        </p:txBody>
      </p:sp>
    </p:spTree>
    <p:extLst>
      <p:ext uri="{BB962C8B-B14F-4D97-AF65-F5344CB8AC3E}">
        <p14:creationId xmlns:p14="http://schemas.microsoft.com/office/powerpoint/2010/main" val="277917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1199455" y="548680"/>
            <a:ext cx="10155561" cy="681000"/>
          </a:xfrm>
          <a:prstGeom prst="rect">
            <a:avLst/>
          </a:prstGeom>
          <a:noFill/>
          <a:ln>
            <a:noFill/>
          </a:ln>
        </p:spPr>
        <p:txBody>
          <a:bodyPr spcFirstLastPara="1" wrap="square" lIns="91425" tIns="45700" rIns="91425" bIns="45700" anchor="ctr" anchorCtr="0">
            <a:normAutofit fontScale="90000"/>
          </a:bodyPr>
          <a:lstStyle/>
          <a:p>
            <a:pPr lvl="0" algn="ctr">
              <a:spcBef>
                <a:spcPts val="0"/>
              </a:spcBef>
              <a:buClr>
                <a:schemeClr val="dk1"/>
              </a:buClr>
              <a:buSzPts val="3959"/>
            </a:pPr>
            <a:r>
              <a:rPr lang="en-US" altLang="zh-TW" sz="4000" b="1" dirty="0"/>
              <a:t>Third generation apple symbol(1998-2000)</a:t>
            </a:r>
            <a:endParaRPr sz="4000" b="1" dirty="0"/>
          </a:p>
        </p:txBody>
      </p:sp>
      <p:sp>
        <p:nvSpPr>
          <p:cNvPr id="26" name="Google Shape;26;p4"/>
          <p:cNvSpPr txBox="1">
            <a:spLocks noGrp="1"/>
          </p:cNvSpPr>
          <p:nvPr>
            <p:ph idx="1"/>
          </p:nvPr>
        </p:nvSpPr>
        <p:spPr>
          <a:xfrm>
            <a:off x="191344" y="2276872"/>
            <a:ext cx="6048672" cy="3096344"/>
          </a:xfrm>
          <a:prstGeom prst="rect">
            <a:avLst/>
          </a:prstGeom>
          <a:noFill/>
          <a:ln>
            <a:noFill/>
          </a:ln>
        </p:spPr>
        <p:txBody>
          <a:bodyPr spcFirstLastPara="1" wrap="square" lIns="91425" tIns="45700" rIns="91425" bIns="45700" anchor="t" anchorCtr="0">
            <a:noAutofit/>
          </a:bodyPr>
          <a:lstStyle/>
          <a:p>
            <a:pPr>
              <a:lnSpc>
                <a:spcPct val="110000"/>
              </a:lnSpc>
              <a:buClr>
                <a:schemeClr val="dk1"/>
              </a:buClr>
              <a:buSzPts val="2000"/>
            </a:pPr>
            <a:r>
              <a:rPr lang="en-US" altLang="zh-TW" sz="2000" dirty="0">
                <a:sym typeface="Arial"/>
              </a:rPr>
              <a:t>Meaning behind </a:t>
            </a:r>
            <a:r>
              <a:rPr lang="zh-TW" altLang="zh-TW" sz="2000" dirty="0">
                <a:latin typeface="Arial"/>
                <a:cs typeface="Arial"/>
                <a:sym typeface="Arial"/>
              </a:rPr>
              <a:t>:</a:t>
            </a:r>
            <a:endParaRPr lang="en-US" altLang="zh-TW" sz="2000" dirty="0">
              <a:latin typeface="Arial"/>
              <a:cs typeface="Arial"/>
              <a:sym typeface="Arial"/>
            </a:endParaRPr>
          </a:p>
          <a:p>
            <a:pPr marL="50800" lvl="0" indent="0" algn="just">
              <a:lnSpc>
                <a:spcPct val="110000"/>
              </a:lnSpc>
              <a:buClr>
                <a:schemeClr val="dk1"/>
              </a:buClr>
              <a:buSzPts val="2000"/>
              <a:buNone/>
            </a:pPr>
            <a:r>
              <a:rPr lang="en-US" altLang="zh-TW" sz="2000" dirty="0"/>
              <a:t>This logo image change reason is because the new product uses the transparent material quality outer covering, in order to coordinate the new product the hand to grasp the sense of reality to make the corresponding change, the logo image uses the brand-new translucent </a:t>
            </a:r>
            <a:r>
              <a:rPr lang="en-US" altLang="zh-TW" sz="2000" dirty="0" err="1"/>
              <a:t>revertex</a:t>
            </a:r>
            <a:r>
              <a:rPr lang="en-US" altLang="zh-TW" sz="2000" dirty="0"/>
              <a:t>. Therefore, logo color also changed into a simple monotone, intended to reflect a simple beauty of apple monochrome logo is still in use, it is the most can reflect the brand positioning of apple logo</a:t>
            </a:r>
            <a:endParaRPr sz="2000" dirty="0"/>
          </a:p>
        </p:txBody>
      </p:sp>
      <p:pic>
        <p:nvPicPr>
          <p:cNvPr id="27" name="Google Shape;27;p4"/>
          <p:cNvPicPr preferRelativeResize="0"/>
          <p:nvPr/>
        </p:nvPicPr>
        <p:blipFill rotWithShape="1">
          <a:blip r:embed="rId2">
            <a:alphaModFix/>
          </a:blip>
          <a:srcRect l="18252" r="18252"/>
          <a:stretch/>
        </p:blipFill>
        <p:spPr>
          <a:xfrm>
            <a:off x="6240016" y="2996952"/>
            <a:ext cx="2952328" cy="2847392"/>
          </a:xfrm>
          <a:prstGeom prst="rect">
            <a:avLst/>
          </a:prstGeom>
          <a:noFill/>
          <a:ln>
            <a:noFill/>
          </a:ln>
        </p:spPr>
      </p:pic>
      <p:pic>
        <p:nvPicPr>
          <p:cNvPr id="28" name="Google Shape;28;p4"/>
          <p:cNvPicPr preferRelativeResize="0"/>
          <p:nvPr/>
        </p:nvPicPr>
        <p:blipFill rotWithShape="1">
          <a:blip r:embed="rId3">
            <a:alphaModFix/>
          </a:blip>
          <a:srcRect l="20804" r="20804"/>
          <a:stretch/>
        </p:blipFill>
        <p:spPr>
          <a:xfrm>
            <a:off x="9197989" y="2996952"/>
            <a:ext cx="2847392" cy="284739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947800"/>
            <a:ext cx="10515600" cy="681000"/>
          </a:xfrm>
          <a:prstGeom prst="rect">
            <a:avLst/>
          </a:prstGeom>
          <a:noFill/>
          <a:ln>
            <a:noFill/>
          </a:ln>
        </p:spPr>
        <p:txBody>
          <a:bodyPr spcFirstLastPara="1" wrap="square" lIns="91425" tIns="45700" rIns="91425" bIns="45700" anchor="ctr" anchorCtr="0">
            <a:normAutofit fontScale="90000"/>
          </a:bodyPr>
          <a:lstStyle/>
          <a:p>
            <a:pPr lvl="0" algn="ctr">
              <a:spcBef>
                <a:spcPts val="0"/>
              </a:spcBef>
              <a:buClr>
                <a:schemeClr val="dk1"/>
              </a:buClr>
              <a:buSzPts val="3959"/>
            </a:pPr>
            <a:r>
              <a:rPr lang="en-US" altLang="zh-TW" sz="4000" b="1" dirty="0"/>
              <a:t>Fourth generation of apple symbol(2001-2007)</a:t>
            </a:r>
            <a:endParaRPr sz="4000" b="1" dirty="0"/>
          </a:p>
        </p:txBody>
      </p:sp>
      <p:sp>
        <p:nvSpPr>
          <p:cNvPr id="31" name="Google Shape;31;p5"/>
          <p:cNvSpPr txBox="1">
            <a:spLocks noGrp="1"/>
          </p:cNvSpPr>
          <p:nvPr>
            <p:ph idx="1"/>
          </p:nvPr>
        </p:nvSpPr>
        <p:spPr>
          <a:xfrm>
            <a:off x="695400" y="2132856"/>
            <a:ext cx="6552728" cy="3240360"/>
          </a:xfrm>
          <a:prstGeom prst="rect">
            <a:avLst/>
          </a:prstGeom>
          <a:noFill/>
          <a:ln>
            <a:noFill/>
          </a:ln>
        </p:spPr>
        <p:txBody>
          <a:bodyPr spcFirstLastPara="1" wrap="square" lIns="91425" tIns="45700" rIns="91425" bIns="45700" anchor="t" anchorCtr="0">
            <a:noAutofit/>
          </a:bodyPr>
          <a:lstStyle/>
          <a:p>
            <a:pPr>
              <a:lnSpc>
                <a:spcPct val="120000"/>
              </a:lnSpc>
              <a:spcBef>
                <a:spcPts val="0"/>
              </a:spcBef>
              <a:buClr>
                <a:schemeClr val="dk1"/>
              </a:buClr>
              <a:buSzPts val="2800"/>
            </a:pPr>
            <a:r>
              <a:rPr lang="en-US" altLang="zh-TW" sz="2000" dirty="0">
                <a:sym typeface="Arial"/>
              </a:rPr>
              <a:t>Meaning behind </a:t>
            </a:r>
            <a:r>
              <a:rPr lang="en-US" altLang="zh-TW" sz="2000" dirty="0"/>
              <a:t>:</a:t>
            </a:r>
            <a:endParaRPr sz="2000" dirty="0"/>
          </a:p>
          <a:p>
            <a:pPr marL="0" lvl="0" indent="0" algn="just">
              <a:lnSpc>
                <a:spcPct val="120000"/>
              </a:lnSpc>
              <a:buClr>
                <a:schemeClr val="dk1"/>
              </a:buClr>
              <a:buSzPts val="2800"/>
              <a:buNone/>
            </a:pPr>
            <a:r>
              <a:rPr lang="en-US" altLang="zh-TW" sz="2000" dirty="0"/>
              <a:t>The apple logo image becomes thoroughly the transparency color, its main purpose coordination promotes the market for the first time Mac the OS X </a:t>
            </a:r>
            <a:r>
              <a:rPr lang="en-US" altLang="zh-TW" sz="2000" dirty="0" err="1"/>
              <a:t>system.This</a:t>
            </a:r>
            <a:r>
              <a:rPr lang="en-US" altLang="zh-TW" sz="2000" dirty="0"/>
              <a:t> apple brand core value transforms by the computer into the computer work system, therefore the apple logo image also followed the computer work system, the interface style, uses thoroughly the brilliant color the sense of </a:t>
            </a:r>
            <a:r>
              <a:rPr lang="en-US" altLang="zh-TW" sz="2000" dirty="0" err="1"/>
              <a:t>reality.To</a:t>
            </a:r>
            <a:r>
              <a:rPr lang="en-US" altLang="zh-TW" sz="2000" dirty="0"/>
              <a:t> in 2007, when the apple promoted the iPhone handset, also in one time has replaced the logo image </a:t>
            </a:r>
          </a:p>
        </p:txBody>
      </p:sp>
      <p:pic>
        <p:nvPicPr>
          <p:cNvPr id="32" name="Google Shape;32;p5"/>
          <p:cNvPicPr preferRelativeResize="0"/>
          <p:nvPr/>
        </p:nvPicPr>
        <p:blipFill rotWithShape="1">
          <a:blip r:embed="rId2">
            <a:alphaModFix/>
          </a:blip>
          <a:srcRect/>
          <a:stretch/>
        </p:blipFill>
        <p:spPr>
          <a:xfrm>
            <a:off x="7608168" y="2780928"/>
            <a:ext cx="4212468" cy="292494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622784" y="1001458"/>
            <a:ext cx="10946432" cy="622200"/>
          </a:xfrm>
          <a:prstGeom prst="rect">
            <a:avLst/>
          </a:prstGeom>
          <a:noFill/>
          <a:ln>
            <a:noFill/>
          </a:ln>
        </p:spPr>
        <p:txBody>
          <a:bodyPr spcFirstLastPara="1" wrap="square" lIns="91425" tIns="45700" rIns="91425" bIns="45700" anchor="ctr" anchorCtr="0">
            <a:noAutofit/>
          </a:bodyPr>
          <a:lstStyle/>
          <a:p>
            <a:pPr lvl="0" algn="ctr">
              <a:spcBef>
                <a:spcPts val="0"/>
              </a:spcBef>
              <a:buClr>
                <a:schemeClr val="dk1"/>
              </a:buClr>
              <a:buSzPts val="3959"/>
            </a:pPr>
            <a:r>
              <a:rPr lang="en-US" altLang="zh-TW" sz="4000" b="1" dirty="0"/>
              <a:t>Five generation of apple symbol(2008-2013)</a:t>
            </a:r>
            <a:endParaRPr sz="4000" b="1" dirty="0"/>
          </a:p>
        </p:txBody>
      </p:sp>
      <p:pic>
        <p:nvPicPr>
          <p:cNvPr id="35" name="Google Shape;35;p6"/>
          <p:cNvPicPr preferRelativeResize="0"/>
          <p:nvPr/>
        </p:nvPicPr>
        <p:blipFill rotWithShape="1">
          <a:blip r:embed="rId2">
            <a:alphaModFix/>
          </a:blip>
          <a:srcRect/>
          <a:stretch/>
        </p:blipFill>
        <p:spPr>
          <a:xfrm>
            <a:off x="7392144" y="2492896"/>
            <a:ext cx="4483100" cy="2991310"/>
          </a:xfrm>
          <a:prstGeom prst="rect">
            <a:avLst/>
          </a:prstGeom>
          <a:noFill/>
          <a:ln>
            <a:noFill/>
          </a:ln>
        </p:spPr>
      </p:pic>
      <p:sp>
        <p:nvSpPr>
          <p:cNvPr id="36" name="Google Shape;36;p6"/>
          <p:cNvSpPr txBox="1"/>
          <p:nvPr/>
        </p:nvSpPr>
        <p:spPr>
          <a:xfrm>
            <a:off x="767408" y="1988840"/>
            <a:ext cx="6480720" cy="504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342900" lvl="0" indent="-342900" algn="just">
              <a:lnSpc>
                <a:spcPct val="120000"/>
              </a:lnSpc>
              <a:buFont typeface="Arial" panose="020B0604020202020204" pitchFamily="34" charset="0"/>
              <a:buChar char="•"/>
            </a:pPr>
            <a:r>
              <a:rPr lang="en-US" altLang="zh-TW" sz="2000" dirty="0">
                <a:solidFill>
                  <a:schemeClr val="tx1"/>
                </a:solidFill>
                <a:latin typeface="+mn-lt"/>
                <a:ea typeface="+mn-ea"/>
                <a:cs typeface="+mn-cs"/>
              </a:rPr>
              <a:t>Meaning behind :</a:t>
            </a:r>
            <a:endParaRPr sz="2000" dirty="0">
              <a:solidFill>
                <a:schemeClr val="tx1"/>
              </a:solidFill>
              <a:latin typeface="+mn-lt"/>
              <a:ea typeface="+mn-ea"/>
              <a:cs typeface="+mn-cs"/>
            </a:endParaRPr>
          </a:p>
          <a:p>
            <a:pPr lvl="0" algn="just">
              <a:lnSpc>
                <a:spcPct val="120000"/>
              </a:lnSpc>
            </a:pPr>
            <a:r>
              <a:rPr lang="en-US" altLang="zh-TW" sz="2000" dirty="0">
                <a:solidFill>
                  <a:schemeClr val="tx1"/>
                </a:solidFill>
                <a:latin typeface="+mn-lt"/>
                <a:ea typeface="+mn-ea"/>
                <a:cs typeface="+mn-cs"/>
              </a:rPr>
              <a:t>The five dynasties produce the reason is because iPhone creatively has introduced the Multi-touch touching screen technology, has brought the brand-new user experience. Therefore, the apple logo image needs to use the glass sense of reality, therefore the subject color changes the silver-white color, represents the Apple Company to provide succinctly, the most convenient service as the user, here the apple handset said goodbye half screen age, the wisdom handset time approached.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838200" y="908202"/>
            <a:ext cx="10515600" cy="681000"/>
          </a:xfrm>
          <a:prstGeom prst="rect">
            <a:avLst/>
          </a:prstGeom>
          <a:noFill/>
          <a:ln>
            <a:noFill/>
          </a:ln>
        </p:spPr>
        <p:txBody>
          <a:bodyPr spcFirstLastPara="1" wrap="square" lIns="91425" tIns="45700" rIns="91425" bIns="45700" anchor="ctr" anchorCtr="0">
            <a:normAutofit fontScale="90000"/>
          </a:bodyPr>
          <a:lstStyle/>
          <a:p>
            <a:pPr lvl="0" algn="ctr">
              <a:spcBef>
                <a:spcPts val="0"/>
              </a:spcBef>
              <a:buClr>
                <a:schemeClr val="dk1"/>
              </a:buClr>
              <a:buSzPts val="3959"/>
            </a:pPr>
            <a:r>
              <a:rPr lang="en-US" altLang="zh-TW" sz="4000" b="1" dirty="0"/>
              <a:t>Sixth generation of apple symbol(2013-now)</a:t>
            </a:r>
            <a:endParaRPr sz="4000" b="1" dirty="0"/>
          </a:p>
        </p:txBody>
      </p:sp>
      <p:sp>
        <p:nvSpPr>
          <p:cNvPr id="39" name="Google Shape;39;p7"/>
          <p:cNvSpPr txBox="1">
            <a:spLocks noGrp="1"/>
          </p:cNvSpPr>
          <p:nvPr>
            <p:ph idx="1"/>
          </p:nvPr>
        </p:nvSpPr>
        <p:spPr>
          <a:xfrm>
            <a:off x="1127448" y="2204864"/>
            <a:ext cx="6408712" cy="4175904"/>
          </a:xfrm>
          <a:prstGeom prst="rect">
            <a:avLst/>
          </a:prstGeom>
          <a:noFill/>
          <a:ln>
            <a:noFill/>
          </a:ln>
        </p:spPr>
        <p:txBody>
          <a:bodyPr spcFirstLastPara="1" wrap="square" lIns="91425" tIns="45700" rIns="91425" bIns="45700" anchor="t" anchorCtr="0">
            <a:noAutofit/>
          </a:bodyPr>
          <a:lstStyle/>
          <a:p>
            <a:pPr>
              <a:lnSpc>
                <a:spcPct val="120000"/>
              </a:lnSpc>
              <a:spcBef>
                <a:spcPts val="0"/>
              </a:spcBef>
              <a:buClr>
                <a:srgbClr val="000000"/>
              </a:buClr>
              <a:buSzPts val="2000"/>
            </a:pPr>
            <a:r>
              <a:rPr lang="en-US" altLang="zh-TW" sz="2000" dirty="0"/>
              <a:t>Meaning behind </a:t>
            </a:r>
            <a:r>
              <a:rPr lang="zh-TW" sz="2000" dirty="0">
                <a:solidFill>
                  <a:srgbClr val="000000"/>
                </a:solidFill>
                <a:latin typeface="Arial"/>
                <a:ea typeface="Arial"/>
                <a:cs typeface="Arial"/>
                <a:sym typeface="Arial"/>
              </a:rPr>
              <a:t>:</a:t>
            </a:r>
            <a:endParaRPr sz="2000" dirty="0">
              <a:solidFill>
                <a:srgbClr val="000000"/>
              </a:solidFill>
              <a:latin typeface="Arial"/>
              <a:ea typeface="Arial"/>
              <a:cs typeface="Arial"/>
              <a:sym typeface="Arial"/>
            </a:endParaRPr>
          </a:p>
          <a:p>
            <a:pPr marL="0" indent="0" algn="just">
              <a:lnSpc>
                <a:spcPct val="120000"/>
              </a:lnSpc>
              <a:spcBef>
                <a:spcPts val="0"/>
              </a:spcBef>
              <a:buClr>
                <a:srgbClr val="000000"/>
              </a:buClr>
              <a:buSzPts val="2800"/>
              <a:buNone/>
            </a:pPr>
            <a:r>
              <a:rPr lang="en-US" altLang="zh-TW" sz="2000" dirty="0">
                <a:sym typeface="Arial"/>
              </a:rPr>
              <a:t>In 2013, the apple design style has the significant transformation.</a:t>
            </a:r>
            <a:r>
              <a:rPr lang="zh-TW" altLang="en-US" sz="2000" dirty="0">
                <a:sym typeface="Arial"/>
              </a:rPr>
              <a:t> </a:t>
            </a:r>
            <a:r>
              <a:rPr lang="en-US" altLang="zh-TW" sz="2000" dirty="0" err="1">
                <a:sym typeface="Arial"/>
              </a:rPr>
              <a:t>Jony</a:t>
            </a:r>
            <a:r>
              <a:rPr lang="en-US" altLang="zh-TW" sz="2000" dirty="0">
                <a:sym typeface="Arial"/>
              </a:rPr>
              <a:t> </a:t>
            </a:r>
            <a:r>
              <a:rPr lang="en-US" altLang="zh-TW" sz="2000" dirty="0" err="1">
                <a:sym typeface="Arial"/>
              </a:rPr>
              <a:t>Ive</a:t>
            </a:r>
            <a:r>
              <a:rPr lang="en-US" altLang="zh-TW" sz="2000" dirty="0">
                <a:sym typeface="Arial"/>
              </a:rPr>
              <a:t> starts the bold innovation, the iOS system in high light, the shadow, the halo and so on the three-dimensional element all gets rid of, system interface thorough flat.</a:t>
            </a:r>
            <a:r>
              <a:rPr lang="zh-TW" altLang="en-US" sz="2000" dirty="0">
                <a:sym typeface="Arial"/>
              </a:rPr>
              <a:t> </a:t>
            </a:r>
            <a:r>
              <a:rPr lang="en-US" altLang="zh-TW" sz="2000" dirty="0">
                <a:sym typeface="Arial"/>
              </a:rPr>
              <a:t>One of as design style adjustments, apple logo has also had the change, the three-dimensional element is removed, presents the succinct pure white flat effect.</a:t>
            </a:r>
          </a:p>
        </p:txBody>
      </p:sp>
      <p:pic>
        <p:nvPicPr>
          <p:cNvPr id="40" name="Google Shape;40;p7"/>
          <p:cNvPicPr preferRelativeResize="0"/>
          <p:nvPr/>
        </p:nvPicPr>
        <p:blipFill rotWithShape="1">
          <a:blip r:embed="rId2">
            <a:alphaModFix/>
          </a:blip>
          <a:srcRect/>
          <a:stretch/>
        </p:blipFill>
        <p:spPr>
          <a:xfrm>
            <a:off x="7824192" y="2492896"/>
            <a:ext cx="3960440" cy="302433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095C819E-118C-4C88-BCD9-1CF9A28A0897}"/>
              </a:ext>
            </a:extLst>
          </p:cNvPr>
          <p:cNvSpPr>
            <a:spLocks noGrp="1"/>
          </p:cNvSpPr>
          <p:nvPr>
            <p:ph type="title"/>
          </p:nvPr>
        </p:nvSpPr>
        <p:spPr/>
        <p:txBody>
          <a:bodyPr>
            <a:normAutofit/>
          </a:bodyPr>
          <a:lstStyle/>
          <a:p>
            <a:pPr algn="ctr"/>
            <a:r>
              <a:rPr lang="en-US" altLang="zh-TW" sz="4000" b="1" dirty="0"/>
              <a:t>Conclusion</a:t>
            </a:r>
            <a:endParaRPr lang="zh-TW" altLang="en-US" sz="4000" b="1" dirty="0"/>
          </a:p>
        </p:txBody>
      </p:sp>
      <p:sp>
        <p:nvSpPr>
          <p:cNvPr id="3" name="內容版面配置區 2">
            <a:extLst>
              <a:ext uri="{FF2B5EF4-FFF2-40B4-BE49-F238E27FC236}">
                <a16:creationId xmlns="" xmlns:a16="http://schemas.microsoft.com/office/drawing/2014/main" id="{928D549B-B961-4174-9D7D-58EE5F7FDAF7}"/>
              </a:ext>
            </a:extLst>
          </p:cNvPr>
          <p:cNvSpPr>
            <a:spLocks noGrp="1"/>
          </p:cNvSpPr>
          <p:nvPr>
            <p:ph idx="1"/>
          </p:nvPr>
        </p:nvSpPr>
        <p:spPr>
          <a:xfrm>
            <a:off x="1596000" y="2204864"/>
            <a:ext cx="9000000" cy="2818971"/>
          </a:xfrm>
        </p:spPr>
        <p:txBody>
          <a:bodyPr anchor="t">
            <a:normAutofit lnSpcReduction="10000"/>
          </a:bodyPr>
          <a:lstStyle/>
          <a:p>
            <a:pPr marL="0" indent="0" algn="just">
              <a:lnSpc>
                <a:spcPct val="150000"/>
              </a:lnSpc>
              <a:spcBef>
                <a:spcPts val="0"/>
              </a:spcBef>
              <a:buClr>
                <a:srgbClr val="000000"/>
              </a:buClr>
              <a:buSzPts val="2800"/>
              <a:buNone/>
            </a:pPr>
            <a:r>
              <a:rPr lang="en-US" altLang="zh-TW" sz="2000" dirty="0">
                <a:sym typeface="Arial"/>
              </a:rPr>
              <a:t>Today, the apple logo is the innovation and the trust </a:t>
            </a:r>
            <a:r>
              <a:rPr lang="en-US" altLang="zh-TW" sz="2000" dirty="0" err="1">
                <a:sym typeface="Arial"/>
              </a:rPr>
              <a:t>symbol.But</a:t>
            </a:r>
            <a:r>
              <a:rPr lang="en-US" altLang="zh-TW" sz="2000" dirty="0">
                <a:sym typeface="Arial"/>
              </a:rPr>
              <a:t> regardless of how the surface contours does adjust, the apple logo basic outline is constant, since just like they persisted continuously the technical innovation, forever walks in technical front end.</a:t>
            </a:r>
          </a:p>
          <a:p>
            <a:pPr marL="0" indent="0" algn="just">
              <a:lnSpc>
                <a:spcPct val="150000"/>
              </a:lnSpc>
              <a:spcBef>
                <a:spcPts val="0"/>
              </a:spcBef>
              <a:buClr>
                <a:srgbClr val="000000"/>
              </a:buClr>
              <a:buSzPts val="2800"/>
              <a:buNone/>
            </a:pPr>
            <a:r>
              <a:rPr lang="en-US" altLang="zh-TW" sz="2000" dirty="0">
                <a:sym typeface="Arial"/>
              </a:rPr>
              <a:t>Finally, hoped above knowledge has enriched you to the apple logo history understanding.</a:t>
            </a:r>
          </a:p>
        </p:txBody>
      </p:sp>
      <p:sp>
        <p:nvSpPr>
          <p:cNvPr id="8" name="內容版面配置區 2">
            <a:extLst>
              <a:ext uri="{FF2B5EF4-FFF2-40B4-BE49-F238E27FC236}">
                <a16:creationId xmlns="" xmlns:a16="http://schemas.microsoft.com/office/drawing/2014/main" id="{B2A1AFB4-A19A-47A3-B1EC-8F410632DEA9}"/>
              </a:ext>
            </a:extLst>
          </p:cNvPr>
          <p:cNvSpPr txBox="1">
            <a:spLocks/>
          </p:cNvSpPr>
          <p:nvPr/>
        </p:nvSpPr>
        <p:spPr>
          <a:xfrm>
            <a:off x="1703512" y="4941168"/>
            <a:ext cx="9000000" cy="281897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just">
              <a:lnSpc>
                <a:spcPct val="150000"/>
              </a:lnSpc>
              <a:spcBef>
                <a:spcPts val="0"/>
              </a:spcBef>
              <a:buClr>
                <a:srgbClr val="000000"/>
              </a:buClr>
              <a:buSzPts val="2800"/>
              <a:buFont typeface="Arial" panose="020B0604020202020204" pitchFamily="34" charset="0"/>
              <a:buNone/>
            </a:pPr>
            <a:endParaRPr lang="en-US" altLang="zh-TW" sz="2000" dirty="0">
              <a:sym typeface="Arial"/>
            </a:endParaRPr>
          </a:p>
          <a:p>
            <a:pPr marL="0" indent="0">
              <a:buFont typeface="Arial" panose="020B0604020202020204" pitchFamily="34" charset="0"/>
              <a:buNone/>
            </a:pPr>
            <a:r>
              <a:rPr lang="en-US" altLang="zh-TW" sz="1600" dirty="0"/>
              <a:t>Source :</a:t>
            </a:r>
            <a:r>
              <a:rPr lang="en-US" altLang="zh-TW" sz="1600" dirty="0">
                <a:hlinkClick r:id="rId2"/>
              </a:rPr>
              <a:t>https://kknews.cc/</a:t>
            </a:r>
            <a:r>
              <a:rPr lang="en-US" altLang="zh-TW" sz="1600" dirty="0" err="1">
                <a:hlinkClick r:id="rId2"/>
              </a:rPr>
              <a:t>zh-tw</a:t>
            </a:r>
            <a:r>
              <a:rPr lang="en-US" altLang="zh-TW" sz="1600" dirty="0">
                <a:hlinkClick r:id="rId2"/>
              </a:rPr>
              <a:t>/tech/6rkmrm.html</a:t>
            </a:r>
            <a:endParaRPr lang="en-US" altLang="zh-TW" sz="1600" dirty="0"/>
          </a:p>
          <a:p>
            <a:pPr marL="0" indent="0">
              <a:buFont typeface="Arial" panose="020B0604020202020204" pitchFamily="34" charset="0"/>
              <a:buNone/>
            </a:pPr>
            <a:r>
              <a:rPr lang="en-US" altLang="zh-TW" sz="1600" dirty="0">
                <a:hlinkClick r:id="rId3"/>
              </a:rPr>
              <a:t>https://kknews.cc/zh-tw/tech/pkar8qp.html</a:t>
            </a:r>
            <a:endParaRPr lang="en-US" altLang="zh-TW" sz="1600" dirty="0"/>
          </a:p>
          <a:p>
            <a:pPr marL="0" indent="0">
              <a:buFont typeface="Arial" panose="020B0604020202020204" pitchFamily="34" charset="0"/>
              <a:buNone/>
            </a:pPr>
            <a:r>
              <a:rPr lang="en-US" altLang="zh-TW" sz="1600" dirty="0">
                <a:hlinkClick r:id="rId4"/>
              </a:rPr>
              <a:t>https://en.wikipedia.org/wiki/Apple_Inc.</a:t>
            </a:r>
            <a:endParaRPr lang="zh-TW" altLang="en-US" sz="1600" dirty="0"/>
          </a:p>
        </p:txBody>
      </p:sp>
    </p:spTree>
    <p:extLst>
      <p:ext uri="{BB962C8B-B14F-4D97-AF65-F5344CB8AC3E}">
        <p14:creationId xmlns:p14="http://schemas.microsoft.com/office/powerpoint/2010/main" val="3231422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ctr"/>
            <a:r>
              <a:rPr lang="en-US" altLang="zh-TW" sz="4000" b="1" dirty="0"/>
              <a:t>introduction</a:t>
            </a:r>
            <a:endParaRPr lang="zh-TW" altLang="en-US" sz="4000" b="1" dirty="0"/>
          </a:p>
        </p:txBody>
      </p:sp>
      <p:sp>
        <p:nvSpPr>
          <p:cNvPr id="3" name="內容版面配置區 2"/>
          <p:cNvSpPr>
            <a:spLocks noGrp="1"/>
          </p:cNvSpPr>
          <p:nvPr>
            <p:ph idx="1"/>
          </p:nvPr>
        </p:nvSpPr>
        <p:spPr>
          <a:xfrm>
            <a:off x="191344" y="2132856"/>
            <a:ext cx="6696744" cy="4186780"/>
          </a:xfrm>
        </p:spPr>
        <p:txBody>
          <a:bodyPr>
            <a:normAutofit lnSpcReduction="10000"/>
          </a:bodyPr>
          <a:lstStyle/>
          <a:p>
            <a:pPr marL="0" indent="0" algn="just">
              <a:lnSpc>
                <a:spcPct val="120000"/>
              </a:lnSpc>
              <a:buNone/>
            </a:pPr>
            <a:r>
              <a:rPr lang="en-US" altLang="zh-TW" sz="2000" dirty="0"/>
              <a:t>Apple's brand logo is recognized as one of the world's outstanding design. </a:t>
            </a:r>
            <a:r>
              <a:rPr lang="en-US" altLang="zh-TW" sz="2000" dirty="0" smtClean="0"/>
              <a:t>As </a:t>
            </a:r>
            <a:r>
              <a:rPr lang="en-US" altLang="zh-TW" sz="2000" dirty="0"/>
              <a:t>an outstanding brand in the world, apple is in the leading position in the field of computer and personal digital. Apple products have won the love of hundreds of millions of users in the world with innovative ideas, excellent product design and excellent user experience.</a:t>
            </a:r>
          </a:p>
          <a:p>
            <a:pPr marL="0" indent="0" algn="just">
              <a:lnSpc>
                <a:spcPct val="120000"/>
              </a:lnSpc>
              <a:buNone/>
            </a:pPr>
            <a:r>
              <a:rPr lang="en-US" altLang="zh-TW" sz="2000" dirty="0"/>
              <a:t>Every time the logo of Apple changes, the core is the product change. Apple does not give up minimalism, but the core value of the brand is changing. So Apple's new logo may indicate the next core of </a:t>
            </a:r>
            <a:r>
              <a:rPr lang="en-US" altLang="zh-TW" sz="2000" dirty="0" smtClean="0"/>
              <a:t>development.</a:t>
            </a:r>
            <a:endParaRPr lang="en-US" altLang="zh-TW" sz="2000"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0096" y="2879397"/>
            <a:ext cx="5054840" cy="2693698"/>
          </a:xfrm>
          <a:prstGeom prst="rect">
            <a:avLst/>
          </a:prstGeom>
        </p:spPr>
      </p:pic>
    </p:spTree>
    <p:extLst>
      <p:ext uri="{BB962C8B-B14F-4D97-AF65-F5344CB8AC3E}">
        <p14:creationId xmlns:p14="http://schemas.microsoft.com/office/powerpoint/2010/main" val="1047271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a:t>Origin of Apple</a:t>
            </a:r>
            <a:endParaRPr lang="zh-TW" altLang="en-US" dirty="0"/>
          </a:p>
        </p:txBody>
      </p:sp>
      <p:sp>
        <p:nvSpPr>
          <p:cNvPr id="3" name="內容版面配置區 2"/>
          <p:cNvSpPr>
            <a:spLocks noGrp="1"/>
          </p:cNvSpPr>
          <p:nvPr>
            <p:ph idx="1"/>
          </p:nvPr>
        </p:nvSpPr>
        <p:spPr>
          <a:xfrm>
            <a:off x="119337" y="2060848"/>
            <a:ext cx="8064895" cy="4680520"/>
          </a:xfrm>
        </p:spPr>
        <p:txBody>
          <a:bodyPr>
            <a:normAutofit lnSpcReduction="10000"/>
          </a:bodyPr>
          <a:lstStyle/>
          <a:p>
            <a:pPr algn="just"/>
            <a:r>
              <a:rPr lang="en-US" altLang="zh-TW" dirty="0"/>
              <a:t>When Steve Jobs, Steve </a:t>
            </a:r>
            <a:r>
              <a:rPr lang="en-US" altLang="zh-TW" dirty="0" err="1"/>
              <a:t>Woznik</a:t>
            </a:r>
            <a:r>
              <a:rPr lang="en-US" altLang="zh-TW" dirty="0"/>
              <a:t> and Ronald Wayne decided to set up a company, Jobs came back from a trip, and he suggested to </a:t>
            </a:r>
            <a:r>
              <a:rPr lang="en-US" altLang="zh-TW" dirty="0" err="1"/>
              <a:t>Wartz</a:t>
            </a:r>
            <a:r>
              <a:rPr lang="en-US" altLang="zh-TW" dirty="0"/>
              <a:t> to name the company "Apple computer". The original logo was designed by Wayne, one of the three founders in 1976, and was only used in the production of the Apple I, a pen drawing for Newton sitting under the apple tree and reading a book. In 1976, Jobs decided to re-entrust the advertising design and use it with the release of Apple II. The logo was determined to use the iridescent apple image with a gap. This logo was used until 1998, when the iMac was released and changed to a two-color series. In 2007 it was again changed to metallic silver grey with shadows. It was changed to a flatter design in 2013 and has been used ever since.</a:t>
            </a:r>
            <a:endParaRPr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7185" y="4274604"/>
            <a:ext cx="3702460" cy="2466764"/>
          </a:xfrm>
          <a:prstGeom prst="rect">
            <a:avLst/>
          </a:prstGeom>
        </p:spPr>
      </p:pic>
    </p:spTree>
    <p:extLst>
      <p:ext uri="{BB962C8B-B14F-4D97-AF65-F5344CB8AC3E}">
        <p14:creationId xmlns:p14="http://schemas.microsoft.com/office/powerpoint/2010/main" val="3980746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a:t>Apple Company origin</a:t>
            </a:r>
            <a:endParaRPr lang="zh-TW" altLang="en-US" dirty="0"/>
          </a:p>
        </p:txBody>
      </p:sp>
      <p:sp>
        <p:nvSpPr>
          <p:cNvPr id="3" name="內容版面配置區 2"/>
          <p:cNvSpPr>
            <a:spLocks noGrp="1"/>
          </p:cNvSpPr>
          <p:nvPr>
            <p:ph idx="1"/>
          </p:nvPr>
        </p:nvSpPr>
        <p:spPr>
          <a:xfrm>
            <a:off x="119336" y="2060848"/>
            <a:ext cx="9000000" cy="4351338"/>
          </a:xfrm>
        </p:spPr>
        <p:txBody>
          <a:bodyPr>
            <a:noAutofit/>
          </a:bodyPr>
          <a:lstStyle/>
          <a:p>
            <a:pPr algn="just">
              <a:lnSpc>
                <a:spcPct val="110000"/>
              </a:lnSpc>
            </a:pPr>
            <a:r>
              <a:rPr lang="en-US" altLang="zh-TW" sz="1800" dirty="0"/>
              <a:t>Apple was founded by Steve Jobs, Steve Wozniak, and Ronald Wayne in April 1976 to develop and sell Wozniak's Apple I personal computer, though Wayne sold his share back within 12 days. It was incorporated as Apple Computer, Inc., in January 1977, and sales of its computers, including the Apple II, grew quickly. Within a few years, Jobs and Wozniak had hired a staff of computer designers and had a production line. Apple went public in 1980 to instant financial success. Over the next few years, Apple shipped new computers featuring innovative graphical user interfaces, such as the original Macintosh in 1984, and Apple's marketing advertisements for its products received widespread critical acclaim. However, the high price of its products and limited application library caused problems, as did power struggles between executives. In 1985, Wozniak departed Apple amicably and remained an honorary employee,[8] while Jobs and others resigned to found NeXT.</a:t>
            </a:r>
            <a:endParaRPr lang="zh-TW" altLang="en-US" sz="1800"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2424" y="1965046"/>
            <a:ext cx="2279576" cy="2797661"/>
          </a:xfrm>
          <a:prstGeom prst="rect">
            <a:avLst/>
          </a:prstGeom>
        </p:spPr>
      </p:pic>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9336" y="4762707"/>
            <a:ext cx="3090402" cy="2095293"/>
          </a:xfrm>
          <a:prstGeom prst="rect">
            <a:avLst/>
          </a:prstGeom>
        </p:spPr>
      </p:pic>
    </p:spTree>
    <p:extLst>
      <p:ext uri="{BB962C8B-B14F-4D97-AF65-F5344CB8AC3E}">
        <p14:creationId xmlns:p14="http://schemas.microsoft.com/office/powerpoint/2010/main" val="1370185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869805"/>
            <a:ext cx="10515600" cy="864096"/>
          </a:xfrm>
        </p:spPr>
        <p:txBody>
          <a:bodyPr>
            <a:normAutofit/>
          </a:bodyPr>
          <a:lstStyle/>
          <a:p>
            <a:pPr algn="ctr"/>
            <a:r>
              <a:rPr lang="en-US" altLang="zh-TW" sz="4000" b="1" dirty="0"/>
              <a:t>Apple Company origin</a:t>
            </a:r>
            <a:endParaRPr lang="zh-TW" altLang="en-US" sz="4000" b="1" dirty="0"/>
          </a:p>
        </p:txBody>
      </p:sp>
      <p:sp>
        <p:nvSpPr>
          <p:cNvPr id="3" name="內容版面配置區 2"/>
          <p:cNvSpPr>
            <a:spLocks noGrp="1"/>
          </p:cNvSpPr>
          <p:nvPr>
            <p:ph idx="1"/>
          </p:nvPr>
        </p:nvSpPr>
        <p:spPr>
          <a:xfrm>
            <a:off x="191344" y="2132856"/>
            <a:ext cx="9000000" cy="3847282"/>
          </a:xfrm>
        </p:spPr>
        <p:txBody>
          <a:bodyPr>
            <a:noAutofit/>
          </a:bodyPr>
          <a:lstStyle/>
          <a:p>
            <a:pPr algn="just"/>
            <a:r>
              <a:rPr lang="en-US" altLang="zh-TW" sz="2000" dirty="0"/>
              <a:t>Consumers generally believe that Apple is an innovative, humane, and even a bit arrogant brand. But in Apple's own website, there is no clear description of its brand spirit. Perhaps Jobs once said that Apple is a creator of change in this world, but it is a description of the brand concept. Indeed, Apple's iPod, iPhone, and iPad have changed the rules of the industry's games and established its leading position in creating game rules.</a:t>
            </a:r>
          </a:p>
          <a:p>
            <a:pPr algn="just"/>
            <a:r>
              <a:rPr lang="en-US" altLang="zh-TW" sz="2000" dirty="0"/>
              <a:t>I don't think that if Jobs left, Apple lost the brand spirit of innovation. If Apple's innovation is only based on Jobs, then this company and this brand will be difficult to become a great brand that can be passed on to the world. The spirit of a brand must be internalized in every employee. When employees in a company have the same belief, the brand spirit can be inherited.</a:t>
            </a:r>
            <a:endParaRPr lang="zh-TW" altLang="en-US" sz="2000"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4352" y="2276872"/>
            <a:ext cx="2706089" cy="4329742"/>
          </a:xfrm>
          <a:prstGeom prst="rect">
            <a:avLst/>
          </a:prstGeom>
        </p:spPr>
      </p:pic>
    </p:spTree>
    <p:extLst>
      <p:ext uri="{BB962C8B-B14F-4D97-AF65-F5344CB8AC3E}">
        <p14:creationId xmlns:p14="http://schemas.microsoft.com/office/powerpoint/2010/main" val="2925985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
        <p:cNvGrpSpPr/>
        <p:nvPr/>
      </p:nvGrpSpPr>
      <p:grpSpPr>
        <a:xfrm>
          <a:off x="0" y="0"/>
          <a:ext cx="0" cy="0"/>
          <a:chOff x="0" y="0"/>
          <a:chExt cx="0" cy="0"/>
        </a:xfrm>
      </p:grpSpPr>
      <p:sp>
        <p:nvSpPr>
          <p:cNvPr id="15" name="Google Shape;15;p1"/>
          <p:cNvSpPr txBox="1">
            <a:spLocks noGrp="1"/>
          </p:cNvSpPr>
          <p:nvPr>
            <p:ph type="title"/>
          </p:nvPr>
        </p:nvSpPr>
        <p:spPr>
          <a:xfrm>
            <a:off x="335360" y="1013656"/>
            <a:ext cx="10201193" cy="746700"/>
          </a:xfrm>
          <a:prstGeom prst="rect">
            <a:avLst/>
          </a:prstGeom>
          <a:noFill/>
          <a:ln>
            <a:noFill/>
          </a:ln>
        </p:spPr>
        <p:txBody>
          <a:bodyPr spcFirstLastPara="1" wrap="square" lIns="91425" tIns="45700" rIns="91425" bIns="45700" anchor="ctr" anchorCtr="0">
            <a:normAutofit/>
          </a:bodyPr>
          <a:lstStyle/>
          <a:p>
            <a:pPr lvl="0" algn="ctr">
              <a:spcBef>
                <a:spcPts val="0"/>
              </a:spcBef>
              <a:buClr>
                <a:schemeClr val="dk1"/>
              </a:buClr>
              <a:buSzPts val="4400"/>
            </a:pPr>
            <a:r>
              <a:rPr lang="en-US" altLang="zh-TW" sz="4000" b="1" dirty="0"/>
              <a:t>First generation of apple symbol</a:t>
            </a:r>
            <a:r>
              <a:rPr lang="zh-TW" sz="4000" b="1" dirty="0"/>
              <a:t>(1976)</a:t>
            </a:r>
            <a:endParaRPr sz="4000" b="1" dirty="0"/>
          </a:p>
        </p:txBody>
      </p:sp>
      <p:pic>
        <p:nvPicPr>
          <p:cNvPr id="14" name="Google Shape;14;p1"/>
          <p:cNvPicPr preferRelativeResize="0">
            <a:picLocks noGrp="1"/>
          </p:cNvPicPr>
          <p:nvPr>
            <p:ph idx="1"/>
          </p:nvPr>
        </p:nvPicPr>
        <p:blipFill rotWithShape="1">
          <a:blip r:embed="rId2">
            <a:alphaModFix/>
          </a:blip>
          <a:srcRect r="11613"/>
          <a:stretch/>
        </p:blipFill>
        <p:spPr>
          <a:xfrm>
            <a:off x="7308900" y="2158244"/>
            <a:ext cx="4883100" cy="3686100"/>
          </a:xfrm>
          <a:prstGeom prst="rect">
            <a:avLst/>
          </a:prstGeom>
          <a:noFill/>
          <a:ln w="9525" cap="flat" cmpd="sng">
            <a:solidFill>
              <a:srgbClr val="FFFFFF"/>
            </a:solidFill>
            <a:prstDash val="solid"/>
            <a:round/>
            <a:headEnd type="none" w="sm" len="sm"/>
            <a:tailEnd type="none" w="sm" len="sm"/>
          </a:ln>
        </p:spPr>
      </p:pic>
      <p:sp>
        <p:nvSpPr>
          <p:cNvPr id="16" name="Google Shape;16;p1"/>
          <p:cNvSpPr txBox="1">
            <a:spLocks noGrp="1"/>
          </p:cNvSpPr>
          <p:nvPr>
            <p:ph type="body" idx="4294967295"/>
          </p:nvPr>
        </p:nvSpPr>
        <p:spPr>
          <a:xfrm>
            <a:off x="335360" y="1825625"/>
            <a:ext cx="6776640" cy="4351338"/>
          </a:xfrm>
          <a:prstGeom prst="rect">
            <a:avLst/>
          </a:prstGeom>
          <a:noFill/>
          <a:ln>
            <a:noFill/>
          </a:ln>
        </p:spPr>
        <p:txBody>
          <a:bodyPr spcFirstLastPara="1" wrap="square" lIns="91425" tIns="45700" rIns="91425" bIns="45700" anchor="t" anchorCtr="0">
            <a:normAutofit fontScale="92500" lnSpcReduction="10000"/>
          </a:bodyPr>
          <a:lstStyle/>
          <a:p>
            <a:pPr lvl="0" indent="-191135">
              <a:spcBef>
                <a:spcPts val="0"/>
              </a:spcBef>
              <a:buClr>
                <a:schemeClr val="dk1"/>
              </a:buClr>
              <a:buSzPts val="2000"/>
            </a:pPr>
            <a:endParaRPr lang="en-US" altLang="zh-TW" sz="2000" dirty="0"/>
          </a:p>
          <a:p>
            <a:pPr marL="180000" indent="-180000">
              <a:spcBef>
                <a:spcPts val="0"/>
              </a:spcBef>
              <a:buClr>
                <a:schemeClr val="dk1"/>
              </a:buClr>
              <a:buSzPts val="2000"/>
            </a:pPr>
            <a:r>
              <a:rPr lang="en-US" altLang="zh-TW" sz="2000" dirty="0"/>
              <a:t>creator</a:t>
            </a:r>
            <a:r>
              <a:rPr lang="zh-TW" sz="2000" dirty="0"/>
              <a:t>:Ron</a:t>
            </a:r>
            <a:r>
              <a:rPr lang="zh-TW" altLang="en-US" sz="2000" dirty="0"/>
              <a:t> </a:t>
            </a:r>
            <a:r>
              <a:rPr lang="zh-TW" sz="2000" dirty="0"/>
              <a:t>Wayne</a:t>
            </a:r>
            <a:endParaRPr sz="2000" dirty="0"/>
          </a:p>
          <a:p>
            <a:pPr marL="180000" indent="-180000">
              <a:buClr>
                <a:schemeClr val="dk1"/>
              </a:buClr>
              <a:buSzPts val="2000"/>
            </a:pPr>
            <a:r>
              <a:rPr lang="en-US" altLang="zh-TW" sz="2000" dirty="0"/>
              <a:t>inspiration source : It was inspired by Newton's discovery of gravity when he was struck by an apple in his meditation</a:t>
            </a:r>
          </a:p>
          <a:p>
            <a:pPr marL="180000" indent="-180000">
              <a:buClr>
                <a:schemeClr val="dk1"/>
              </a:buClr>
              <a:buSzPts val="2000"/>
            </a:pPr>
            <a:r>
              <a:rPr lang="en-US" altLang="zh-TW" sz="2000" dirty="0"/>
              <a:t>Meaning behind </a:t>
            </a:r>
            <a:r>
              <a:rPr lang="zh-TW" sz="2000" dirty="0"/>
              <a:t>:</a:t>
            </a:r>
            <a:endParaRPr lang="en-US" altLang="zh-TW" sz="2000" dirty="0"/>
          </a:p>
          <a:p>
            <a:pPr marL="37465" indent="0">
              <a:buClr>
                <a:schemeClr val="dk1"/>
              </a:buClr>
              <a:buSzPts val="2000"/>
              <a:buNone/>
            </a:pPr>
            <a:r>
              <a:rPr lang="en-US" altLang="zh-TW" sz="2000" dirty="0"/>
              <a:t>The Apple Company is for the purpose of with the aid of this logo indicating the apple also wants to imitate Newton to devote to innovate, makes the change world the action. But but the apple first generation of logo image too is really complex, although the color only then the black and white two kinds, may remember very difficultly by the human, therefore arrived the second year on by the apple abandonment.</a:t>
            </a:r>
            <a:br>
              <a:rPr lang="en-US" altLang="zh-TW" sz="2000" dirty="0"/>
            </a:br>
            <a:r>
              <a:rPr lang="zh-TW" sz="2000" dirty="0"/>
              <a:t/>
            </a:r>
            <a:br>
              <a:rPr lang="zh-TW" sz="2000" dirty="0"/>
            </a:br>
            <a:endParaRPr sz="2000" dirty="0"/>
          </a:p>
        </p:txBody>
      </p:sp>
      <p:sp>
        <p:nvSpPr>
          <p:cNvPr id="17" name="Google Shape;17;p1"/>
          <p:cNvSpPr txBox="1"/>
          <p:nvPr/>
        </p:nvSpPr>
        <p:spPr>
          <a:xfrm>
            <a:off x="7896200" y="5851331"/>
            <a:ext cx="4241700" cy="12093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lvl="0" algn="ctr"/>
            <a:r>
              <a:rPr lang="en-US" altLang="zh-TW" dirty="0">
                <a:solidFill>
                  <a:schemeClr val="tx1"/>
                </a:solidFill>
              </a:rPr>
              <a:t>this is the apple first generation of trademark only then black and white moreover difficult to record therefore only used for a year to abandon</a:t>
            </a:r>
            <a:endParaRPr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263352" y="966810"/>
            <a:ext cx="11593288" cy="603900"/>
          </a:xfrm>
          <a:prstGeom prst="rect">
            <a:avLst/>
          </a:prstGeom>
          <a:noFill/>
          <a:ln>
            <a:noFill/>
          </a:ln>
        </p:spPr>
        <p:txBody>
          <a:bodyPr spcFirstLastPara="1" wrap="square" lIns="91425" tIns="45700" rIns="91425" bIns="45700" anchor="ctr" anchorCtr="0">
            <a:noAutofit/>
          </a:bodyPr>
          <a:lstStyle/>
          <a:p>
            <a:pPr lvl="0" algn="ctr">
              <a:spcBef>
                <a:spcPts val="0"/>
              </a:spcBef>
              <a:buClr>
                <a:schemeClr val="dk1"/>
              </a:buClr>
              <a:buSzPts val="3959"/>
            </a:pPr>
            <a:r>
              <a:rPr lang="en-US" altLang="zh-TW" sz="4000" b="1" dirty="0"/>
              <a:t>Second generation of apple symbol</a:t>
            </a:r>
            <a:r>
              <a:rPr lang="zh-TW" sz="4000" b="1" dirty="0"/>
              <a:t>(1977-1998)</a:t>
            </a:r>
            <a:endParaRPr sz="4000" b="1" dirty="0"/>
          </a:p>
        </p:txBody>
      </p:sp>
      <p:sp>
        <p:nvSpPr>
          <p:cNvPr id="23" name="Google Shape;23;p3"/>
          <p:cNvSpPr txBox="1"/>
          <p:nvPr/>
        </p:nvSpPr>
        <p:spPr>
          <a:xfrm>
            <a:off x="1596000" y="1844824"/>
            <a:ext cx="9000000" cy="46997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342900" lvl="0" indent="-342900" defTabSz="914400">
              <a:lnSpc>
                <a:spcPct val="110000"/>
              </a:lnSpc>
              <a:spcBef>
                <a:spcPts val="1000"/>
              </a:spcBef>
              <a:buClr>
                <a:schemeClr val="dk1"/>
              </a:buClr>
              <a:buSzPts val="2000"/>
              <a:buFont typeface="Arial" panose="020B0604020202020204" pitchFamily="34" charset="0"/>
              <a:buChar char="•"/>
            </a:pPr>
            <a:r>
              <a:rPr lang="en-US" altLang="zh-TW" sz="1700" cap="all" dirty="0">
                <a:solidFill>
                  <a:schemeClr val="tx1"/>
                </a:solidFill>
                <a:latin typeface="+mn-lt"/>
                <a:ea typeface="+mn-ea"/>
                <a:cs typeface="+mn-cs"/>
              </a:rPr>
              <a:t>creator</a:t>
            </a:r>
            <a:r>
              <a:rPr lang="zh-TW" altLang="zh-TW" sz="1700" cap="all" dirty="0">
                <a:solidFill>
                  <a:schemeClr val="tx1"/>
                </a:solidFill>
                <a:latin typeface="+mn-lt"/>
                <a:ea typeface="+mn-ea"/>
                <a:cs typeface="+mn-cs"/>
              </a:rPr>
              <a:t>:</a:t>
            </a:r>
            <a:r>
              <a:rPr lang="en-US" altLang="zh-TW" sz="1700" cap="all" dirty="0">
                <a:solidFill>
                  <a:schemeClr val="tx1"/>
                </a:solidFill>
                <a:latin typeface="+mn-lt"/>
                <a:ea typeface="+mn-ea"/>
                <a:cs typeface="+mn-cs"/>
              </a:rPr>
              <a:t>Regis McKenna advertisement design company</a:t>
            </a:r>
            <a:endParaRPr sz="1700" cap="all" dirty="0">
              <a:solidFill>
                <a:schemeClr val="tx1"/>
              </a:solidFill>
              <a:latin typeface="+mn-lt"/>
              <a:ea typeface="+mn-ea"/>
              <a:cs typeface="+mn-cs"/>
            </a:endParaRPr>
          </a:p>
          <a:p>
            <a:pPr marL="342900" indent="-342900" defTabSz="914400">
              <a:lnSpc>
                <a:spcPct val="110000"/>
              </a:lnSpc>
              <a:spcBef>
                <a:spcPts val="1000"/>
              </a:spcBef>
              <a:buClr>
                <a:schemeClr val="dk1"/>
              </a:buClr>
              <a:buSzPts val="2000"/>
              <a:buFont typeface="Arial" panose="020B0604020202020204" pitchFamily="34" charset="0"/>
              <a:buChar char="•"/>
            </a:pPr>
            <a:r>
              <a:rPr lang="en-US" altLang="zh-TW" sz="1700" cap="all" dirty="0">
                <a:solidFill>
                  <a:schemeClr val="tx1"/>
                </a:solidFill>
                <a:latin typeface="+mn-lt"/>
                <a:ea typeface="+mn-ea"/>
                <a:cs typeface="+mn-cs"/>
              </a:rPr>
              <a:t>Meaning behind </a:t>
            </a:r>
            <a:r>
              <a:rPr lang="zh-TW" altLang="zh-TW" sz="1700" cap="all" dirty="0">
                <a:solidFill>
                  <a:schemeClr val="tx1"/>
                </a:solidFill>
                <a:latin typeface="+mn-lt"/>
                <a:ea typeface="+mn-ea"/>
                <a:cs typeface="+mn-cs"/>
              </a:rPr>
              <a:t>:</a:t>
            </a:r>
            <a:endParaRPr lang="en-US" altLang="zh-TW" sz="1700" cap="all" dirty="0">
              <a:solidFill>
                <a:schemeClr val="tx1"/>
              </a:solidFill>
              <a:latin typeface="+mn-lt"/>
              <a:ea typeface="+mn-ea"/>
              <a:cs typeface="+mn-cs"/>
            </a:endParaRPr>
          </a:p>
          <a:p>
            <a:pPr lvl="0" defTabSz="914400">
              <a:lnSpc>
                <a:spcPct val="110000"/>
              </a:lnSpc>
              <a:spcBef>
                <a:spcPts val="1000"/>
              </a:spcBef>
              <a:buClr>
                <a:schemeClr val="dk1"/>
              </a:buClr>
              <a:buSzPts val="2000"/>
              <a:buFont typeface="Arial" panose="020B0604020202020204" pitchFamily="34" charset="0"/>
            </a:pPr>
            <a:r>
              <a:rPr lang="en-US" altLang="zh-TW" sz="1700" cap="all" dirty="0">
                <a:solidFill>
                  <a:schemeClr val="tx1"/>
                </a:solidFill>
                <a:latin typeface="+mn-lt"/>
                <a:ea typeface="+mn-ea"/>
                <a:cs typeface="+mn-cs"/>
              </a:rPr>
              <a:t>Uses second generation of logo the reason to come from Apple Company's another founder - - Steve · Jia Burse. Steve · Jia Burse needs to issue section new product - - Apple II, but original marking too is obviously complex, the formerly first generation of logo image was very difficult to continue to graft on the new product.</a:t>
            </a:r>
          </a:p>
          <a:p>
            <a:pPr lvl="0" defTabSz="914400">
              <a:lnSpc>
                <a:spcPct val="110000"/>
              </a:lnSpc>
              <a:spcBef>
                <a:spcPts val="1000"/>
              </a:spcBef>
              <a:buClr>
                <a:schemeClr val="dk1"/>
              </a:buClr>
              <a:buSzPts val="2000"/>
              <a:buFont typeface="Arial" panose="020B0604020202020204" pitchFamily="34" charset="0"/>
            </a:pPr>
            <a:r>
              <a:rPr lang="en-US" altLang="zh-TW" sz="1700" cap="all" dirty="0">
                <a:solidFill>
                  <a:schemeClr val="tx1"/>
                </a:solidFill>
                <a:latin typeface="+mn-lt"/>
                <a:ea typeface="+mn-ea"/>
                <a:cs typeface="+mn-cs"/>
              </a:rPr>
              <a:t>But Apple II used the brand-new </a:t>
            </a:r>
            <a:r>
              <a:rPr lang="en-US" altLang="zh-TW" sz="1700" cap="all" dirty="0" err="1">
                <a:solidFill>
                  <a:schemeClr val="tx1"/>
                </a:solidFill>
                <a:latin typeface="+mn-lt"/>
                <a:ea typeface="+mn-ea"/>
                <a:cs typeface="+mn-cs"/>
              </a:rPr>
              <a:t>revertex</a:t>
            </a:r>
            <a:r>
              <a:rPr lang="en-US" altLang="zh-TW" sz="1700" cap="all" dirty="0">
                <a:solidFill>
                  <a:schemeClr val="tx1"/>
                </a:solidFill>
                <a:latin typeface="+mn-lt"/>
                <a:ea typeface="+mn-ea"/>
                <a:cs typeface="+mn-cs"/>
              </a:rPr>
              <a:t> outer covering material quality, the screen also turned colored.</a:t>
            </a:r>
            <a:r>
              <a:rPr lang="zh-TW" altLang="en-US" sz="1700" cap="all" dirty="0">
                <a:solidFill>
                  <a:schemeClr val="tx1"/>
                </a:solidFill>
                <a:latin typeface="+mn-lt"/>
                <a:ea typeface="+mn-ea"/>
                <a:cs typeface="+mn-cs"/>
              </a:rPr>
              <a:t> </a:t>
            </a:r>
            <a:r>
              <a:rPr lang="en-US" altLang="zh-TW" sz="1700" cap="all" dirty="0">
                <a:solidFill>
                  <a:schemeClr val="tx1"/>
                </a:solidFill>
                <a:latin typeface="+mn-lt"/>
                <a:ea typeface="+mn-ea"/>
                <a:cs typeface="+mn-cs"/>
              </a:rPr>
              <a:t>Thus urgently needs an image to be simple at this time, has the characteristic brand to symbolize, thus enhances Apple II distinguishes the insight.</a:t>
            </a:r>
          </a:p>
          <a:p>
            <a:pPr lvl="0" defTabSz="914400">
              <a:lnSpc>
                <a:spcPct val="110000"/>
              </a:lnSpc>
              <a:spcBef>
                <a:spcPts val="1000"/>
              </a:spcBef>
              <a:buClr>
                <a:schemeClr val="dk1"/>
              </a:buClr>
              <a:buSzPts val="2000"/>
              <a:buFont typeface="Arial" panose="020B0604020202020204" pitchFamily="34" charset="0"/>
            </a:pPr>
            <a:r>
              <a:rPr lang="en-US" altLang="zh-TW" sz="1700" cap="all" dirty="0">
                <a:solidFill>
                  <a:schemeClr val="tx1"/>
                </a:solidFill>
                <a:latin typeface="+mn-lt"/>
                <a:ea typeface="+mn-ea"/>
                <a:cs typeface="+mn-cs"/>
              </a:rPr>
              <a:t>Therefore, Steve · Jia Burse had found Regis the McKenna advertisement design company, hoped they can</a:t>
            </a:r>
            <a:r>
              <a:rPr lang="zh-TW" altLang="en-US" sz="1700" cap="all" dirty="0">
                <a:solidFill>
                  <a:schemeClr val="tx1"/>
                </a:solidFill>
                <a:latin typeface="+mn-lt"/>
                <a:ea typeface="+mn-ea"/>
                <a:cs typeface="+mn-cs"/>
              </a:rPr>
              <a:t> </a:t>
            </a:r>
            <a:r>
              <a:rPr lang="en-US" altLang="zh-TW" sz="1700" cap="all" dirty="0">
                <a:solidFill>
                  <a:schemeClr val="tx1"/>
                </a:solidFill>
                <a:latin typeface="+mn-lt"/>
                <a:ea typeface="+mn-ea"/>
                <a:cs typeface="+mn-cs"/>
              </a:rPr>
              <a:t>solve this difficult problem, designs the brand-new logo image for the Apple Company.</a:t>
            </a:r>
          </a:p>
          <a:p>
            <a:pPr marL="0" lvl="0" indent="0" defTabSz="914400">
              <a:lnSpc>
                <a:spcPct val="110000"/>
              </a:lnSpc>
              <a:spcBef>
                <a:spcPts val="1000"/>
              </a:spcBef>
              <a:spcAft>
                <a:spcPts val="0"/>
              </a:spcAft>
              <a:buClr>
                <a:schemeClr val="dk1"/>
              </a:buClr>
              <a:buSzPts val="2000"/>
              <a:buFont typeface="Arial" panose="020B0604020202020204" pitchFamily="34" charset="0"/>
              <a:buNone/>
            </a:pPr>
            <a:endParaRPr sz="1700" cap="all" dirty="0">
              <a:solidFill>
                <a:schemeClr val="tx1"/>
              </a:solidFill>
              <a:latin typeface="+mn-lt"/>
              <a:ea typeface="+mn-ea"/>
              <a:cs typeface="+mn-cs"/>
            </a:endParaRPr>
          </a:p>
          <a:p>
            <a:pPr marL="0" lvl="0" indent="0" algn="just" rtl="0">
              <a:lnSpc>
                <a:spcPct val="110000"/>
              </a:lnSpc>
              <a:spcBef>
                <a:spcPts val="0"/>
              </a:spcBef>
              <a:spcAft>
                <a:spcPts val="0"/>
              </a:spcAft>
              <a:buNone/>
            </a:pPr>
            <a:endParaRPr sz="2000" dirty="0"/>
          </a:p>
          <a:p>
            <a:pPr marL="0" lvl="0" indent="0" algn="just" rtl="0">
              <a:spcBef>
                <a:spcPts val="0"/>
              </a:spcBef>
              <a:spcAft>
                <a:spcPts val="0"/>
              </a:spcAft>
              <a:buNone/>
            </a:pPr>
            <a:endParaRPr sz="2000" dirty="0"/>
          </a:p>
          <a:p>
            <a:pPr marL="0" lvl="0" indent="0" algn="just" rtl="0">
              <a:spcBef>
                <a:spcPts val="0"/>
              </a:spcBef>
              <a:spcAft>
                <a:spcPts val="0"/>
              </a:spcAft>
              <a:buNone/>
            </a:pPr>
            <a:endParaRPr sz="2000" dirty="0"/>
          </a:p>
          <a:p>
            <a:pPr marL="0" lvl="0" indent="0" algn="just" rtl="0">
              <a:spcBef>
                <a:spcPts val="0"/>
              </a:spcBef>
              <a:spcAft>
                <a:spcPts val="0"/>
              </a:spcAft>
              <a:buNone/>
            </a:pPr>
            <a:endParaRPr sz="2000" dirty="0"/>
          </a:p>
          <a:p>
            <a:pPr marL="0" lvl="0" indent="0" algn="just" rtl="0">
              <a:spcBef>
                <a:spcPts val="0"/>
              </a:spcBef>
              <a:spcAft>
                <a:spcPts val="0"/>
              </a:spcAft>
              <a:buNone/>
            </a:pPr>
            <a:endParaRPr sz="2000" dirty="0"/>
          </a:p>
          <a:p>
            <a:pPr marL="0" lvl="0" indent="0" algn="just" rtl="0">
              <a:spcBef>
                <a:spcPts val="0"/>
              </a:spcBef>
              <a:spcAft>
                <a:spcPts val="0"/>
              </a:spcAft>
              <a:buNone/>
            </a:pPr>
            <a:endParaRPr sz="2000" dirty="0"/>
          </a:p>
          <a:p>
            <a:pPr marL="0" lvl="0" indent="0" algn="just" rtl="0">
              <a:spcBef>
                <a:spcPts val="0"/>
              </a:spcBef>
              <a:spcAft>
                <a:spcPts val="0"/>
              </a:spcAft>
              <a:buNone/>
            </a:pPr>
            <a:endParaRPr sz="2000" dirty="0"/>
          </a:p>
          <a:p>
            <a:pPr marL="0" lvl="0" indent="0" algn="just" rtl="0">
              <a:spcBef>
                <a:spcPts val="0"/>
              </a:spcBef>
              <a:spcAft>
                <a:spcPts val="0"/>
              </a:spcAft>
              <a:buNone/>
            </a:pPr>
            <a:endParaRPr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E0D57E49-0868-468A-B214-06422BF167E2}"/>
              </a:ext>
            </a:extLst>
          </p:cNvPr>
          <p:cNvSpPr>
            <a:spLocks noGrp="1"/>
          </p:cNvSpPr>
          <p:nvPr>
            <p:ph type="title"/>
          </p:nvPr>
        </p:nvSpPr>
        <p:spPr>
          <a:xfrm>
            <a:off x="838200" y="773836"/>
            <a:ext cx="10515600" cy="1119659"/>
          </a:xfrm>
        </p:spPr>
        <p:txBody>
          <a:bodyPr>
            <a:normAutofit fontScale="90000"/>
          </a:bodyPr>
          <a:lstStyle/>
          <a:p>
            <a:pPr algn="ctr"/>
            <a:r>
              <a:rPr lang="en-US" altLang="zh-TW" sz="4000" b="1" dirty="0"/>
              <a:t>Second generation of apple symbol</a:t>
            </a:r>
            <a:r>
              <a:rPr lang="zh-TW" altLang="zh-TW" sz="4000" b="1" dirty="0"/>
              <a:t>(1977-1998)</a:t>
            </a:r>
            <a:endParaRPr lang="zh-TW" altLang="en-US" sz="4000" b="1" dirty="0"/>
          </a:p>
        </p:txBody>
      </p:sp>
      <p:sp>
        <p:nvSpPr>
          <p:cNvPr id="3" name="內容版面配置區 2">
            <a:extLst>
              <a:ext uri="{FF2B5EF4-FFF2-40B4-BE49-F238E27FC236}">
                <a16:creationId xmlns="" xmlns:a16="http://schemas.microsoft.com/office/drawing/2014/main" id="{DCD8EF75-8891-4FE5-8C69-CE5B6841F541}"/>
              </a:ext>
            </a:extLst>
          </p:cNvPr>
          <p:cNvSpPr>
            <a:spLocks noGrp="1"/>
          </p:cNvSpPr>
          <p:nvPr>
            <p:ph idx="1"/>
          </p:nvPr>
        </p:nvSpPr>
        <p:spPr>
          <a:xfrm>
            <a:off x="1199456" y="2276872"/>
            <a:ext cx="5904656" cy="4437112"/>
          </a:xfrm>
        </p:spPr>
        <p:txBody>
          <a:bodyPr>
            <a:normAutofit lnSpcReduction="10000"/>
          </a:bodyPr>
          <a:lstStyle/>
          <a:p>
            <a:pPr marL="0" lvl="0" indent="0" algn="just" eaLnBrk="0">
              <a:lnSpc>
                <a:spcPct val="110000"/>
              </a:lnSpc>
              <a:spcBef>
                <a:spcPts val="0"/>
              </a:spcBef>
              <a:buNone/>
            </a:pPr>
            <a:r>
              <a:rPr lang="en-US" altLang="zh-TW" sz="2000" dirty="0"/>
              <a:t>Finally, that is nipped a apple image to be born, following also had has filled the charm color pigment figure, let the human think has filled the affinity. However, most started, this Logo by Apple Company own approval, in some instruction booklets, on the knapsack still is not being printed the integrity colored apple.</a:t>
            </a:r>
            <a:r>
              <a:rPr lang="zh-TW" altLang="en-US" sz="2000" dirty="0"/>
              <a:t> </a:t>
            </a:r>
            <a:r>
              <a:rPr lang="en-US" altLang="zh-TW" sz="2000" dirty="0"/>
              <a:t>Above Logo colored represents Apple II to be able</a:t>
            </a:r>
            <a:r>
              <a:rPr lang="zh-TW" altLang="en-US" sz="2000" dirty="0"/>
              <a:t> </a:t>
            </a:r>
            <a:r>
              <a:rPr lang="en-US" altLang="zh-TW" sz="2000" dirty="0"/>
              <a:t>the color display, simultaneously this color also analogies becomes the apple murky time staff blood.</a:t>
            </a:r>
            <a:r>
              <a:rPr lang="zh-TW" altLang="en-US" sz="2000" dirty="0"/>
              <a:t> </a:t>
            </a:r>
            <a:r>
              <a:rPr lang="en-US" altLang="zh-TW" sz="2000" dirty="0"/>
              <a:t>This second generation of logo image continued to use continuously to 1998, until only then made the change at the iMac release conference.</a:t>
            </a:r>
            <a:endParaRPr lang="zh-TW" altLang="en-US" sz="2000" dirty="0"/>
          </a:p>
        </p:txBody>
      </p:sp>
      <p:pic>
        <p:nvPicPr>
          <p:cNvPr id="4" name="Picture 2">
            <a:extLst>
              <a:ext uri="{FF2B5EF4-FFF2-40B4-BE49-F238E27FC236}">
                <a16:creationId xmlns="" xmlns:a16="http://schemas.microsoft.com/office/drawing/2014/main" id="{FC712DB8-8A06-4F38-9681-F2D33603F4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4152" y="2432084"/>
            <a:ext cx="4464496" cy="297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4515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836712"/>
            <a:ext cx="10515600" cy="1047651"/>
          </a:xfrm>
        </p:spPr>
        <p:txBody>
          <a:bodyPr>
            <a:normAutofit fontScale="90000"/>
          </a:bodyPr>
          <a:lstStyle/>
          <a:p>
            <a:pPr algn="ctr"/>
            <a:r>
              <a:rPr lang="en-US" altLang="zh-TW" sz="4000" b="1" dirty="0"/>
              <a:t>Second generation of apple symbol</a:t>
            </a:r>
            <a:r>
              <a:rPr lang="zh-TW" altLang="zh-TW" sz="4000" b="1" dirty="0"/>
              <a:t>(1977-1998)</a:t>
            </a:r>
            <a:endParaRPr lang="zh-TW" altLang="en-US" sz="4000" b="1" dirty="0"/>
          </a:p>
        </p:txBody>
      </p:sp>
      <p:sp>
        <p:nvSpPr>
          <p:cNvPr id="3" name="內容版面配置區 2"/>
          <p:cNvSpPr>
            <a:spLocks noGrp="1"/>
          </p:cNvSpPr>
          <p:nvPr>
            <p:ph idx="1"/>
          </p:nvPr>
        </p:nvSpPr>
        <p:spPr>
          <a:xfrm>
            <a:off x="1451484" y="2060848"/>
            <a:ext cx="9289032" cy="4063306"/>
          </a:xfrm>
        </p:spPr>
        <p:txBody>
          <a:bodyPr>
            <a:normAutofit fontScale="32500" lnSpcReduction="20000"/>
          </a:bodyPr>
          <a:lstStyle/>
          <a:p>
            <a:pPr marL="0" indent="0" fontAlgn="base">
              <a:lnSpc>
                <a:spcPct val="170000"/>
              </a:lnSpc>
              <a:buNone/>
            </a:pPr>
            <a:r>
              <a:rPr lang="en-US" altLang="zh-TW" sz="5000" b="1" dirty="0"/>
              <a:t>Apple is a long-lasting, eternal rumor, and there are several legends about this bite</a:t>
            </a:r>
            <a:r>
              <a:rPr lang="zh-TW" altLang="en-US" sz="5000" b="1" dirty="0"/>
              <a:t>：</a:t>
            </a:r>
          </a:p>
          <a:p>
            <a:pPr marL="0" indent="0" fontAlgn="base">
              <a:lnSpc>
                <a:spcPct val="170000"/>
              </a:lnSpc>
              <a:buNone/>
            </a:pPr>
            <a:r>
              <a:rPr lang="en-US" altLang="zh-TW" sz="5000" dirty="0"/>
              <a:t>1</a:t>
            </a:r>
            <a:r>
              <a:rPr lang="zh-TW" altLang="en-US" sz="5000" dirty="0"/>
              <a:t>、</a:t>
            </a:r>
            <a:r>
              <a:rPr lang="en-US" altLang="zh-TW" sz="5000" dirty="0"/>
              <a:t>”</a:t>
            </a:r>
            <a:r>
              <a:rPr lang="zh-TW" altLang="en-US" sz="5000" dirty="0"/>
              <a:t>咬</a:t>
            </a:r>
            <a:r>
              <a:rPr lang="en-US" altLang="zh-TW" sz="5000" dirty="0"/>
              <a:t>” English is bite, with computer data quantity unit “byte” English Byte unison, therefore, the implication company and the computer are related.</a:t>
            </a:r>
          </a:p>
          <a:p>
            <a:pPr marL="0" indent="0" fontAlgn="base">
              <a:lnSpc>
                <a:spcPct val="170000"/>
              </a:lnSpc>
              <a:buNone/>
            </a:pPr>
            <a:r>
              <a:rPr lang="en-US" altLang="zh-TW" sz="5000" dirty="0"/>
              <a:t>2</a:t>
            </a:r>
            <a:r>
              <a:rPr lang="zh-TW" altLang="en-US" sz="5000" dirty="0"/>
              <a:t>、</a:t>
            </a:r>
            <a:r>
              <a:rPr lang="en-US" altLang="zh-TW" sz="5000" dirty="0"/>
              <a:t>For commemoration modern computer technology founder - - </a:t>
            </a:r>
            <a:r>
              <a:rPr lang="en-US" altLang="zh-TW" sz="5000" dirty="0" err="1"/>
              <a:t>turing</a:t>
            </a:r>
            <a:r>
              <a:rPr lang="en-US" altLang="zh-TW" sz="5000" dirty="0"/>
              <a:t>.</a:t>
            </a:r>
            <a:r>
              <a:rPr lang="zh-TW" altLang="en-US" sz="5000" dirty="0"/>
              <a:t> </a:t>
            </a:r>
            <a:r>
              <a:rPr lang="en-US" altLang="zh-TW" sz="5000" dirty="0"/>
              <a:t>Because he is after ate one to moisten has the cyanide apple to die.</a:t>
            </a:r>
          </a:p>
          <a:p>
            <a:pPr marL="0" indent="0" fontAlgn="base">
              <a:lnSpc>
                <a:spcPct val="170000"/>
              </a:lnSpc>
              <a:buNone/>
            </a:pPr>
            <a:r>
              <a:rPr lang="en-US" altLang="zh-TW" sz="5000" dirty="0"/>
              <a:t>3</a:t>
            </a:r>
            <a:r>
              <a:rPr lang="zh-TW" altLang="en-US" sz="5000" dirty="0"/>
              <a:t>、</a:t>
            </a:r>
            <a:r>
              <a:rPr lang="en-US" altLang="zh-TW" sz="5000" dirty="0"/>
              <a:t> Steven Paul Jobs in once has said before death, “because Logo is very small, is nipped a design only was in order to let it look like does not look like a cherry”</a:t>
            </a:r>
            <a:endParaRPr lang="zh-TW" altLang="en-US" sz="5000" dirty="0"/>
          </a:p>
          <a:p>
            <a:pPr marL="0" indent="0">
              <a:buNone/>
            </a:pPr>
            <a:r>
              <a:rPr lang="zh-TW" altLang="en-US" sz="5000" dirty="0"/>
              <a:t/>
            </a:r>
            <a:br>
              <a:rPr lang="zh-TW" altLang="en-US" sz="5000" dirty="0"/>
            </a:br>
            <a:r>
              <a:rPr lang="zh-TW" altLang="en-US" dirty="0"/>
              <a:t/>
            </a:r>
            <a:br>
              <a:rPr lang="zh-TW" altLang="en-US" dirty="0"/>
            </a:br>
            <a:endParaRPr lang="zh-TW" altLang="en-US" dirty="0"/>
          </a:p>
        </p:txBody>
      </p:sp>
    </p:spTree>
    <p:extLst>
      <p:ext uri="{BB962C8B-B14F-4D97-AF65-F5344CB8AC3E}">
        <p14:creationId xmlns:p14="http://schemas.microsoft.com/office/powerpoint/2010/main" val="2386814193"/>
      </p:ext>
    </p:extLst>
  </p:cSld>
  <p:clrMapOvr>
    <a:masterClrMapping/>
  </p:clrMapOvr>
</p:sld>
</file>

<file path=ppt/theme/theme1.xml><?xml version="1.0" encoding="utf-8"?>
<a:theme xmlns:a="http://schemas.openxmlformats.org/drawingml/2006/main" name="柏林">
  <a:themeElements>
    <a:clrScheme name="柏林">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柏林">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柏林">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TM04033917[[fn=柏林]]</Template>
  <TotalTime>427</TotalTime>
  <Words>1619</Words>
  <Application>Microsoft Office PowerPoint</Application>
  <PresentationFormat>寬螢幕</PresentationFormat>
  <Paragraphs>63</Paragraphs>
  <Slides>14</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14</vt:i4>
      </vt:variant>
    </vt:vector>
  </HeadingPairs>
  <TitlesOfParts>
    <vt:vector size="18" baseType="lpstr">
      <vt:lpstr>新細明體</vt:lpstr>
      <vt:lpstr>Arial</vt:lpstr>
      <vt:lpstr>Trebuchet MS</vt:lpstr>
      <vt:lpstr>柏林</vt:lpstr>
      <vt:lpstr>Since apple all previous dynasties logo</vt:lpstr>
      <vt:lpstr>introduction</vt:lpstr>
      <vt:lpstr>Origin of Apple</vt:lpstr>
      <vt:lpstr>Apple Company origin</vt:lpstr>
      <vt:lpstr>Apple Company origin</vt:lpstr>
      <vt:lpstr>First generation of apple symbol(1976)</vt:lpstr>
      <vt:lpstr>Second generation of apple symbol(1977-1998)</vt:lpstr>
      <vt:lpstr>Second generation of apple symbol(1977-1998)</vt:lpstr>
      <vt:lpstr>Second generation of apple symbol(1977-1998)</vt:lpstr>
      <vt:lpstr>Third generation apple symbol(1998-2000)</vt:lpstr>
      <vt:lpstr>Fourth generation of apple symbol(2001-2007)</vt:lpstr>
      <vt:lpstr>Five generation of apple symbol(2008-2013)</vt:lpstr>
      <vt:lpstr>Sixth generation of apple symbol(2013-now)</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蘋果歷代以來的標誌</dc:title>
  <dc:creator>郭秋妙</dc:creator>
  <cp:lastModifiedBy>user</cp:lastModifiedBy>
  <cp:revision>37</cp:revision>
  <dcterms:modified xsi:type="dcterms:W3CDTF">2019-11-30T04:06:24Z</dcterms:modified>
</cp:coreProperties>
</file>