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8" r:id="rId4"/>
    <p:sldId id="257" r:id="rId5"/>
    <p:sldId id="263" r:id="rId6"/>
    <p:sldId id="260" r:id="rId7"/>
    <p:sldId id="259"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5281606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107716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369564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1pPr>
              <a:lnSpc>
                <a:spcPct val="100000"/>
              </a:lnSpc>
              <a:spcBef>
                <a:spcPts val="0"/>
              </a:spcBef>
              <a:defRPr>
                <a:latin typeface="微軟正黑體" panose="020B0604030504040204" pitchFamily="34" charset="-120"/>
                <a:ea typeface="微軟正黑體" panose="020B0604030504040204" pitchFamily="34" charset="-120"/>
              </a:defRPr>
            </a:lvl1pPr>
            <a:lvl2pPr>
              <a:lnSpc>
                <a:spcPct val="100000"/>
              </a:lnSpc>
              <a:spcBef>
                <a:spcPts val="0"/>
              </a:spcBef>
              <a:defRPr>
                <a:latin typeface="微軟正黑體" panose="020B0604030504040204" pitchFamily="34" charset="-120"/>
                <a:ea typeface="微軟正黑體" panose="020B0604030504040204" pitchFamily="34" charset="-120"/>
              </a:defRPr>
            </a:lvl2pPr>
            <a:lvl3pPr>
              <a:lnSpc>
                <a:spcPct val="100000"/>
              </a:lnSpc>
              <a:spcBef>
                <a:spcPts val="0"/>
              </a:spcBef>
              <a:defRPr>
                <a:latin typeface="微軟正黑體" panose="020B0604030504040204" pitchFamily="34" charset="-120"/>
                <a:ea typeface="微軟正黑體" panose="020B0604030504040204" pitchFamily="34" charset="-120"/>
              </a:defRPr>
            </a:lvl3pPr>
            <a:lvl4pPr>
              <a:lnSpc>
                <a:spcPct val="100000"/>
              </a:lnSpc>
              <a:spcBef>
                <a:spcPts val="0"/>
              </a:spcBef>
              <a:defRPr>
                <a:latin typeface="微軟正黑體" panose="020B0604030504040204" pitchFamily="34" charset="-120"/>
                <a:ea typeface="微軟正黑體" panose="020B0604030504040204" pitchFamily="34" charset="-120"/>
              </a:defRPr>
            </a:lvl4pPr>
            <a:lvl5pPr>
              <a:lnSpc>
                <a:spcPct val="100000"/>
              </a:lnSpc>
              <a:spcBef>
                <a:spcPts val="0"/>
              </a:spcBef>
              <a:defRPr>
                <a:latin typeface="微軟正黑體" panose="020B0604030504040204" pitchFamily="34" charset="-120"/>
                <a:ea typeface="微軟正黑體" panose="020B0604030504040204" pitchFamily="34" charset="-12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14943423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239819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162607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39789"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1"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32028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just">
              <a:defRPr/>
            </a:lvl1pPr>
          </a:lstStyle>
          <a:p>
            <a:r>
              <a:rPr lang="zh-TW" altLang="en-US" dirty="0" smtClean="0"/>
              <a:t>按一下以編輯母片標題樣式</a:t>
            </a:r>
            <a:endParaRPr lang="en-US" dirty="0"/>
          </a:p>
        </p:txBody>
      </p:sp>
      <p:sp>
        <p:nvSpPr>
          <p:cNvPr id="3" name="Date Placeholder 2"/>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41667552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188070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197531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9BDA8CB-0649-4160-AB72-39C6EA9DCA3E}" type="datetimeFigureOut">
              <a:rPr lang="zh-TW" altLang="en-US" smtClean="0"/>
              <a:t>2020/10/23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EFB131F-B389-48D4-96F6-F1CED0DB011C}" type="slidenum">
              <a:rPr lang="zh-TW" altLang="en-US" smtClean="0"/>
              <a:t>‹#›</a:t>
            </a:fld>
            <a:endParaRPr lang="zh-TW" altLang="en-US"/>
          </a:p>
        </p:txBody>
      </p:sp>
    </p:spTree>
    <p:extLst>
      <p:ext uri="{BB962C8B-B14F-4D97-AF65-F5344CB8AC3E}">
        <p14:creationId xmlns:p14="http://schemas.microsoft.com/office/powerpoint/2010/main" val="321122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DA8CB-0649-4160-AB72-39C6EA9DCA3E}" type="datetimeFigureOut">
              <a:rPr lang="zh-TW" altLang="en-US" smtClean="0"/>
              <a:t>2020/10/23</a:t>
            </a:fld>
            <a:endParaRPr lang="zh-TW"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B131F-B389-48D4-96F6-F1CED0DB011C}" type="slidenum">
              <a:rPr lang="zh-TW" altLang="en-US" smtClean="0"/>
              <a:t>‹#›</a:t>
            </a:fld>
            <a:endParaRPr lang="zh-TW" altLang="en-US"/>
          </a:p>
        </p:txBody>
      </p:sp>
      <p:sp>
        <p:nvSpPr>
          <p:cNvPr id="7" name="矩形 6"/>
          <p:cNvSpPr/>
          <p:nvPr userDrawn="1"/>
        </p:nvSpPr>
        <p:spPr>
          <a:xfrm>
            <a:off x="0" y="0"/>
            <a:ext cx="12192000" cy="25997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800"/>
          </a:p>
        </p:txBody>
      </p:sp>
    </p:spTree>
    <p:extLst>
      <p:ext uri="{BB962C8B-B14F-4D97-AF65-F5344CB8AC3E}">
        <p14:creationId xmlns:p14="http://schemas.microsoft.com/office/powerpoint/2010/main" val="36528373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lnSpc>
          <a:spcPct val="100000"/>
        </a:lnSpc>
        <a:spcBef>
          <a:spcPct val="0"/>
        </a:spcBef>
        <a:buNone/>
        <a:defRPr sz="4400"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a:solidFill>
            <a:schemeClr val="accent4">
              <a:lumMod val="20000"/>
              <a:lumOff val="80000"/>
            </a:schemeClr>
          </a:solidFill>
        </p:spPr>
        <p:txBody>
          <a:bodyPr anchor="ctr"/>
          <a:lstStyle/>
          <a:p>
            <a:r>
              <a:rPr lang="zh-TW" altLang="en-US" dirty="0"/>
              <a:t>網路爬蟲 </a:t>
            </a:r>
            <a:r>
              <a:rPr lang="en-US" altLang="zh-TW" dirty="0"/>
              <a:t>Web </a:t>
            </a:r>
            <a:r>
              <a:rPr lang="en-US" altLang="zh-TW" dirty="0" smtClean="0"/>
              <a:t>Crawler</a:t>
            </a:r>
            <a:br>
              <a:rPr lang="en-US" altLang="zh-TW" dirty="0" smtClean="0"/>
            </a:br>
            <a:r>
              <a:rPr lang="en-US" altLang="zh-TW" sz="4000" dirty="0" smtClean="0"/>
              <a:t>-LSTM</a:t>
            </a:r>
            <a:r>
              <a:rPr lang="zh-TW" altLang="en-US" sz="4000" dirty="0" smtClean="0"/>
              <a:t>應用於銷售量</a:t>
            </a:r>
            <a:r>
              <a:rPr lang="zh-TW" altLang="en-US" sz="4000" dirty="0"/>
              <a:t>預測</a:t>
            </a:r>
          </a:p>
        </p:txBody>
      </p:sp>
      <p:sp>
        <p:nvSpPr>
          <p:cNvPr id="6" name="副標題 5"/>
          <p:cNvSpPr>
            <a:spLocks noGrp="1"/>
          </p:cNvSpPr>
          <p:nvPr>
            <p:ph type="subTitle" idx="1"/>
          </p:nvPr>
        </p:nvSpPr>
        <p:spPr>
          <a:xfrm>
            <a:off x="4742688" y="3775139"/>
            <a:ext cx="2706624" cy="1610042"/>
          </a:xfrm>
        </p:spPr>
        <p:txBody>
          <a:bodyPr>
            <a:noAutofit/>
          </a:bodyPr>
          <a:lstStyle/>
          <a:p>
            <a:pPr algn="just">
              <a:lnSpc>
                <a:spcPct val="100000"/>
              </a:lnSpc>
              <a:spcBef>
                <a:spcPts val="0"/>
              </a:spcBef>
            </a:pPr>
            <a:r>
              <a:rPr lang="zh-TW" altLang="en-US" dirty="0" smtClean="0">
                <a:latin typeface="Times New Roman" panose="02020603050405020304" pitchFamily="18" charset="0"/>
                <a:ea typeface="微軟正黑體" panose="020B0604030504040204" pitchFamily="34" charset="-120"/>
              </a:rPr>
              <a:t>指導老師：李宗儒</a:t>
            </a:r>
            <a:endParaRPr lang="en-US" altLang="zh-TW" dirty="0" smtClean="0">
              <a:latin typeface="Times New Roman" panose="02020603050405020304" pitchFamily="18" charset="0"/>
              <a:ea typeface="微軟正黑體" panose="020B0604030504040204" pitchFamily="34" charset="-120"/>
            </a:endParaRPr>
          </a:p>
          <a:p>
            <a:pPr algn="just">
              <a:lnSpc>
                <a:spcPct val="100000"/>
              </a:lnSpc>
              <a:spcBef>
                <a:spcPts val="0"/>
              </a:spcBef>
            </a:pPr>
            <a:r>
              <a:rPr lang="zh-TW" altLang="en-US" dirty="0" smtClean="0">
                <a:latin typeface="Times New Roman" panose="02020603050405020304" pitchFamily="18" charset="0"/>
                <a:ea typeface="微軟正黑體" panose="020B0604030504040204" pitchFamily="34" charset="-120"/>
              </a:rPr>
              <a:t>班級：資工三</a:t>
            </a:r>
            <a:r>
              <a:rPr lang="en-US" altLang="zh-TW" dirty="0" smtClean="0">
                <a:latin typeface="Times New Roman" panose="02020603050405020304" pitchFamily="18" charset="0"/>
                <a:ea typeface="微軟正黑體" panose="020B0604030504040204" pitchFamily="34" charset="-120"/>
              </a:rPr>
              <a:t>A</a:t>
            </a:r>
          </a:p>
          <a:p>
            <a:pPr algn="just">
              <a:lnSpc>
                <a:spcPct val="100000"/>
              </a:lnSpc>
              <a:spcBef>
                <a:spcPts val="0"/>
              </a:spcBef>
            </a:pPr>
            <a:r>
              <a:rPr lang="zh-TW" altLang="en-US" dirty="0" smtClean="0">
                <a:latin typeface="Times New Roman" panose="02020603050405020304" pitchFamily="18" charset="0"/>
                <a:ea typeface="微軟正黑體" panose="020B0604030504040204" pitchFamily="34" charset="-120"/>
              </a:rPr>
              <a:t>學號：</a:t>
            </a:r>
            <a:r>
              <a:rPr lang="en-US" altLang="zh-TW" dirty="0" smtClean="0">
                <a:latin typeface="Times New Roman" panose="02020603050405020304" pitchFamily="18" charset="0"/>
                <a:ea typeface="微軟正黑體" panose="020B0604030504040204" pitchFamily="34" charset="-120"/>
              </a:rPr>
              <a:t>4070E021</a:t>
            </a:r>
          </a:p>
          <a:p>
            <a:pPr algn="just">
              <a:lnSpc>
                <a:spcPct val="100000"/>
              </a:lnSpc>
              <a:spcBef>
                <a:spcPts val="0"/>
              </a:spcBef>
            </a:pPr>
            <a:r>
              <a:rPr lang="zh-TW" altLang="en-US" dirty="0" smtClean="0">
                <a:latin typeface="Times New Roman" panose="02020603050405020304" pitchFamily="18" charset="0"/>
                <a:ea typeface="微軟正黑體" panose="020B0604030504040204" pitchFamily="34" charset="-120"/>
              </a:rPr>
              <a:t>姓名：蘇宇祥</a:t>
            </a:r>
            <a:endParaRPr lang="en-US" altLang="zh-TW" dirty="0" smtClean="0">
              <a:latin typeface="Times New Roman" panose="02020603050405020304" pitchFamily="18" charset="0"/>
              <a:ea typeface="微軟正黑體" panose="020B0604030504040204" pitchFamily="34" charset="-120"/>
            </a:endParaRPr>
          </a:p>
        </p:txBody>
      </p:sp>
    </p:spTree>
    <p:extLst>
      <p:ext uri="{BB962C8B-B14F-4D97-AF65-F5344CB8AC3E}">
        <p14:creationId xmlns:p14="http://schemas.microsoft.com/office/powerpoint/2010/main" val="3879500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462087" y="2857500"/>
            <a:ext cx="9267825" cy="1143000"/>
          </a:xfrm>
          <a:prstGeom prst="rect">
            <a:avLst/>
          </a:prstGeom>
        </p:spPr>
      </p:pic>
      <p:sp>
        <p:nvSpPr>
          <p:cNvPr id="7" name="標題 1"/>
          <p:cNvSpPr>
            <a:spLocks noGrp="1"/>
          </p:cNvSpPr>
          <p:nvPr>
            <p:ph type="title"/>
          </p:nvPr>
        </p:nvSpPr>
        <p:spPr>
          <a:xfrm>
            <a:off x="838200" y="365127"/>
            <a:ext cx="10515600" cy="1325563"/>
          </a:xfrm>
        </p:spPr>
        <p:txBody>
          <a:bodyPr>
            <a:normAutofit/>
          </a:bodyPr>
          <a:lstStyle/>
          <a:p>
            <a:r>
              <a:rPr lang="en-US" altLang="zh-TW" dirty="0" smtClean="0"/>
              <a:t>1.</a:t>
            </a:r>
            <a:r>
              <a:rPr lang="zh-TW" altLang="en-US" dirty="0" smtClean="0"/>
              <a:t>載入</a:t>
            </a:r>
            <a:r>
              <a:rPr lang="en-US" altLang="zh-TW" dirty="0" smtClean="0"/>
              <a:t>python</a:t>
            </a:r>
            <a:r>
              <a:rPr lang="zh-TW" altLang="en-US" dirty="0" smtClean="0"/>
              <a:t>數據分析與</a:t>
            </a:r>
            <a:r>
              <a:rPr lang="zh-TW" altLang="en-US" dirty="0"/>
              <a:t>資料視覺化套件</a:t>
            </a:r>
          </a:p>
        </p:txBody>
      </p:sp>
      <p:sp>
        <p:nvSpPr>
          <p:cNvPr id="8" name="標題 1"/>
          <p:cNvSpPr txBox="1">
            <a:spLocks/>
          </p:cNvSpPr>
          <p:nvPr/>
        </p:nvSpPr>
        <p:spPr>
          <a:xfrm>
            <a:off x="838200" y="1096647"/>
            <a:ext cx="11353800" cy="1325563"/>
          </a:xfrm>
          <a:prstGeom prst="rect">
            <a:avLst/>
          </a:prstGeom>
        </p:spPr>
        <p:txBody>
          <a:bodyPr vert="horz" lIns="91440" tIns="45720" rIns="91440" bIns="45720" rtlCol="0" anchor="ctr">
            <a:normAutofit/>
          </a:bodyPr>
          <a:lstStyle>
            <a:lvl1pPr algn="just" defTabSz="914400" rtl="0" eaLnBrk="1" latinLnBrk="0" hangingPunct="1">
              <a:lnSpc>
                <a:spcPct val="100000"/>
              </a:lnSpc>
              <a:spcBef>
                <a:spcPct val="0"/>
              </a:spcBef>
              <a:buNone/>
              <a:defRPr sz="4400" kern="1200">
                <a:solidFill>
                  <a:schemeClr val="tx1"/>
                </a:solidFill>
                <a:latin typeface="微軟正黑體" panose="020B0604030504040204" pitchFamily="34" charset="-120"/>
                <a:ea typeface="微軟正黑體" panose="020B0604030504040204" pitchFamily="34" charset="-120"/>
                <a:cs typeface="+mj-cs"/>
              </a:defRPr>
            </a:lvl1pPr>
          </a:lstStyle>
          <a:p>
            <a:r>
              <a:rPr lang="en-US" altLang="zh-TW" dirty="0" smtClean="0"/>
              <a:t>2.</a:t>
            </a:r>
            <a:r>
              <a:rPr lang="zh-TW" altLang="en-US" dirty="0" smtClean="0"/>
              <a:t>讀取</a:t>
            </a:r>
            <a:r>
              <a:rPr lang="en-US" altLang="zh-TW" dirty="0" smtClean="0"/>
              <a:t>.csv</a:t>
            </a:r>
            <a:r>
              <a:rPr lang="zh-TW" altLang="en-US" dirty="0" smtClean="0"/>
              <a:t>檔案存於變數並以</a:t>
            </a:r>
            <a:r>
              <a:rPr lang="en-US" altLang="zh-TW" dirty="0" err="1" smtClean="0"/>
              <a:t>pyplot</a:t>
            </a:r>
            <a:r>
              <a:rPr lang="zh-TW" altLang="en-US" dirty="0" smtClean="0"/>
              <a:t>模組顯示</a:t>
            </a:r>
            <a:endParaRPr lang="zh-TW" altLang="en-US" dirty="0"/>
          </a:p>
        </p:txBody>
      </p:sp>
    </p:spTree>
    <p:extLst>
      <p:ext uri="{BB962C8B-B14F-4D97-AF65-F5344CB8AC3E}">
        <p14:creationId xmlns:p14="http://schemas.microsoft.com/office/powerpoint/2010/main" val="404377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a:t>
            </a:r>
            <a:r>
              <a:rPr lang="zh-TW" altLang="en-US" dirty="0"/>
              <a:t>載入資料科學</a:t>
            </a:r>
            <a:r>
              <a:rPr lang="zh-TW" altLang="en-US" dirty="0" smtClean="0"/>
              <a:t>套件</a:t>
            </a:r>
            <a:endParaRPr lang="zh-TW" altLang="en-US" sz="2800" dirty="0"/>
          </a:p>
        </p:txBody>
      </p:sp>
      <p:pic>
        <p:nvPicPr>
          <p:cNvPr id="3" name="圖片 2"/>
          <p:cNvPicPr>
            <a:picLocks noChangeAspect="1"/>
          </p:cNvPicPr>
          <p:nvPr/>
        </p:nvPicPr>
        <p:blipFill>
          <a:blip r:embed="rId2"/>
          <a:stretch>
            <a:fillRect/>
          </a:stretch>
        </p:blipFill>
        <p:spPr>
          <a:xfrm>
            <a:off x="2576933" y="2053590"/>
            <a:ext cx="7038134" cy="1823466"/>
          </a:xfrm>
          <a:prstGeom prst="rect">
            <a:avLst/>
          </a:prstGeom>
        </p:spPr>
      </p:pic>
      <p:sp>
        <p:nvSpPr>
          <p:cNvPr id="4" name="標題 1"/>
          <p:cNvSpPr txBox="1">
            <a:spLocks/>
          </p:cNvSpPr>
          <p:nvPr/>
        </p:nvSpPr>
        <p:spPr>
          <a:xfrm>
            <a:off x="1232916" y="4239956"/>
            <a:ext cx="9726168" cy="1347028"/>
          </a:xfrm>
          <a:prstGeom prst="rect">
            <a:avLst/>
          </a:prstGeom>
          <a:solidFill>
            <a:schemeClr val="accent4">
              <a:lumMod val="20000"/>
              <a:lumOff val="80000"/>
            </a:schemeClr>
          </a:solidFill>
        </p:spPr>
        <p:txBody>
          <a:bodyPr vert="horz" lIns="91440" tIns="45720" rIns="91440" bIns="45720" rtlCol="0" anchor="ctr">
            <a:noAutofit/>
          </a:bodyPr>
          <a:lstStyle>
            <a:lvl1pPr algn="just" defTabSz="914400" rtl="0" eaLnBrk="1" latinLnBrk="0" hangingPunct="1">
              <a:lnSpc>
                <a:spcPct val="100000"/>
              </a:lnSpc>
              <a:spcBef>
                <a:spcPct val="0"/>
              </a:spcBef>
              <a:buNone/>
              <a:defRPr sz="4400" kern="1200">
                <a:solidFill>
                  <a:schemeClr val="tx1"/>
                </a:solidFill>
                <a:latin typeface="微軟正黑體" panose="020B0604030504040204" pitchFamily="34" charset="-120"/>
                <a:ea typeface="微軟正黑體" panose="020B0604030504040204" pitchFamily="34" charset="-120"/>
                <a:cs typeface="+mj-cs"/>
              </a:defRPr>
            </a:lvl1pPr>
          </a:lstStyle>
          <a:p>
            <a:pPr>
              <a:lnSpc>
                <a:spcPct val="110000"/>
              </a:lnSpc>
            </a:pPr>
            <a:r>
              <a:rPr lang="en-US" altLang="zh-TW" sz="2000" dirty="0" err="1" smtClean="0"/>
              <a:t>numpy</a:t>
            </a:r>
            <a:r>
              <a:rPr lang="zh-TW" altLang="en-US" sz="2000" dirty="0"/>
              <a:t>：建立</a:t>
            </a:r>
            <a:r>
              <a:rPr lang="zh-TW" altLang="en-US" sz="2000" dirty="0" smtClean="0"/>
              <a:t>向量</a:t>
            </a:r>
            <a:r>
              <a:rPr lang="en-US" altLang="zh-TW" sz="2000" dirty="0" smtClean="0"/>
              <a:t>(Vector)</a:t>
            </a:r>
            <a:r>
              <a:rPr lang="zh-TW" altLang="en-US" sz="2000" dirty="0" smtClean="0"/>
              <a:t>、矩陣</a:t>
            </a:r>
            <a:r>
              <a:rPr lang="en-US" altLang="zh-TW" sz="2000" dirty="0" smtClean="0"/>
              <a:t>(Matrix)</a:t>
            </a:r>
            <a:r>
              <a:rPr lang="zh-TW" altLang="en-US" sz="2000" dirty="0" smtClean="0"/>
              <a:t>等</a:t>
            </a:r>
            <a:r>
              <a:rPr lang="zh-TW" altLang="en-US" sz="2000" dirty="0"/>
              <a:t>進行高效率的大量資料</a:t>
            </a:r>
            <a:r>
              <a:rPr lang="zh-TW" altLang="en-US" sz="2000" dirty="0" smtClean="0"/>
              <a:t>運算</a:t>
            </a:r>
            <a:endParaRPr lang="en-US" altLang="zh-TW" sz="2000" dirty="0" smtClean="0"/>
          </a:p>
          <a:p>
            <a:pPr>
              <a:lnSpc>
                <a:spcPct val="110000"/>
              </a:lnSpc>
            </a:pPr>
            <a:r>
              <a:rPr lang="en-US" altLang="zh-TW" sz="2000" dirty="0" err="1" smtClean="0"/>
              <a:t>statsmodels</a:t>
            </a:r>
            <a:r>
              <a:rPr lang="zh-TW" altLang="en-US" sz="2000" dirty="0"/>
              <a:t>：估計許多不同統計模型以及進行統計測試和統計數據探索的類和</a:t>
            </a:r>
            <a:r>
              <a:rPr lang="zh-TW" altLang="en-US" sz="2000" dirty="0" smtClean="0"/>
              <a:t>函數</a:t>
            </a:r>
            <a:endParaRPr lang="en-US" altLang="zh-TW" sz="2000" dirty="0" smtClean="0"/>
          </a:p>
          <a:p>
            <a:pPr>
              <a:lnSpc>
                <a:spcPct val="110000"/>
              </a:lnSpc>
            </a:pPr>
            <a:r>
              <a:rPr lang="en-US" altLang="zh-TW" sz="2000" dirty="0" err="1" smtClean="0"/>
              <a:t>statsmodels</a:t>
            </a:r>
            <a:r>
              <a:rPr lang="zh-TW" altLang="en-US" sz="2000" dirty="0"/>
              <a:t>：創建一張圖表，其中將觀測值與擬合值進行</a:t>
            </a:r>
            <a:r>
              <a:rPr lang="zh-TW" altLang="en-US" sz="2000" dirty="0" smtClean="0"/>
              <a:t>比較</a:t>
            </a:r>
            <a:endParaRPr lang="en-US" altLang="zh-TW" sz="2000" dirty="0" smtClean="0"/>
          </a:p>
          <a:p>
            <a:pPr>
              <a:lnSpc>
                <a:spcPct val="110000"/>
              </a:lnSpc>
            </a:pPr>
            <a:r>
              <a:rPr lang="en-US" altLang="zh-TW" sz="2000" dirty="0" err="1" smtClean="0"/>
              <a:t>qqplot</a:t>
            </a:r>
            <a:r>
              <a:rPr lang="zh-TW" altLang="en-US" sz="2000" dirty="0" smtClean="0"/>
              <a:t>：</a:t>
            </a:r>
            <a:r>
              <a:rPr lang="en-US" altLang="zh-TW" sz="2000" dirty="0"/>
              <a:t>x</a:t>
            </a:r>
            <a:r>
              <a:rPr lang="zh-TW" altLang="en-US" sz="2000" dirty="0"/>
              <a:t>的分位數與分佈的分位數</a:t>
            </a:r>
          </a:p>
        </p:txBody>
      </p:sp>
    </p:spTree>
    <p:extLst>
      <p:ext uri="{BB962C8B-B14F-4D97-AF65-F5344CB8AC3E}">
        <p14:creationId xmlns:p14="http://schemas.microsoft.com/office/powerpoint/2010/main" val="4192720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4.</a:t>
            </a:r>
            <a:r>
              <a:rPr lang="zh-TW" altLang="en-US" dirty="0" smtClean="0"/>
              <a:t>利用</a:t>
            </a:r>
            <a:r>
              <a:rPr lang="en-US" altLang="zh-TW" dirty="0" err="1" smtClean="0"/>
              <a:t>plot_acf</a:t>
            </a:r>
            <a:r>
              <a:rPr lang="zh-TW" altLang="en-US" dirty="0" smtClean="0"/>
              <a:t>與</a:t>
            </a:r>
            <a:r>
              <a:rPr lang="en-US" altLang="zh-TW" dirty="0" err="1" smtClean="0"/>
              <a:t>plot_pacf</a:t>
            </a:r>
            <a:r>
              <a:rPr lang="zh-TW" altLang="en-US" dirty="0" smtClean="0"/>
              <a:t>劃出效應圖</a:t>
            </a:r>
            <a:endParaRPr lang="zh-TW" altLang="en-US" dirty="0"/>
          </a:p>
        </p:txBody>
      </p:sp>
      <p:pic>
        <p:nvPicPr>
          <p:cNvPr id="3" name="圖片 2"/>
          <p:cNvPicPr>
            <a:picLocks noChangeAspect="1"/>
          </p:cNvPicPr>
          <p:nvPr/>
        </p:nvPicPr>
        <p:blipFill>
          <a:blip r:embed="rId2"/>
          <a:stretch>
            <a:fillRect/>
          </a:stretch>
        </p:blipFill>
        <p:spPr>
          <a:xfrm>
            <a:off x="2518151" y="2553842"/>
            <a:ext cx="7155698" cy="2009013"/>
          </a:xfrm>
          <a:prstGeom prst="rect">
            <a:avLst/>
          </a:prstGeom>
        </p:spPr>
      </p:pic>
    </p:spTree>
    <p:extLst>
      <p:ext uri="{BB962C8B-B14F-4D97-AF65-F5344CB8AC3E}">
        <p14:creationId xmlns:p14="http://schemas.microsoft.com/office/powerpoint/2010/main" val="85436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5.</a:t>
            </a:r>
            <a:r>
              <a:rPr lang="zh-TW" altLang="en-US" dirty="0" smtClean="0"/>
              <a:t>結果</a:t>
            </a:r>
            <a:r>
              <a:rPr lang="en-US" altLang="zh-TW" sz="3200" dirty="0"/>
              <a:t>(ACF</a:t>
            </a:r>
            <a:r>
              <a:rPr lang="zh-TW" altLang="en-US" sz="3200" dirty="0"/>
              <a:t>自我相關係數、</a:t>
            </a:r>
            <a:r>
              <a:rPr lang="en-US" altLang="zh-TW" sz="3200" dirty="0"/>
              <a:t>PACF</a:t>
            </a:r>
            <a:r>
              <a:rPr lang="zh-TW" altLang="en-US" sz="3200" dirty="0"/>
              <a:t>偏自我相關係數</a:t>
            </a:r>
            <a:r>
              <a:rPr lang="en-US" altLang="zh-TW" sz="3200" dirty="0"/>
              <a:t>)</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28" y="1690690"/>
            <a:ext cx="5348636" cy="3715894"/>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1690690"/>
            <a:ext cx="5348636" cy="3715894"/>
          </a:xfrm>
          <a:prstGeom prst="rect">
            <a:avLst/>
          </a:prstGeom>
        </p:spPr>
      </p:pic>
      <p:sp>
        <p:nvSpPr>
          <p:cNvPr id="5" name="標題 1"/>
          <p:cNvSpPr txBox="1">
            <a:spLocks/>
          </p:cNvSpPr>
          <p:nvPr/>
        </p:nvSpPr>
        <p:spPr>
          <a:xfrm>
            <a:off x="760476" y="5567997"/>
            <a:ext cx="5244688" cy="649921"/>
          </a:xfrm>
          <a:prstGeom prst="rect">
            <a:avLst/>
          </a:prstGeom>
          <a:solidFill>
            <a:schemeClr val="accent2">
              <a:lumMod val="20000"/>
              <a:lumOff val="80000"/>
            </a:schemeClr>
          </a:solidFill>
        </p:spPr>
        <p:txBody>
          <a:bodyPr vert="horz" lIns="91440" tIns="45720" rIns="91440" bIns="45720" rtlCol="0" anchor="ctr">
            <a:noAutofit/>
          </a:bodyPr>
          <a:lstStyle>
            <a:lvl1pPr algn="just" defTabSz="914400" rtl="0" eaLnBrk="1" latinLnBrk="0" hangingPunct="1">
              <a:lnSpc>
                <a:spcPct val="100000"/>
              </a:lnSpc>
              <a:spcBef>
                <a:spcPct val="0"/>
              </a:spcBef>
              <a:buNone/>
              <a:defRPr sz="4400" kern="1200">
                <a:solidFill>
                  <a:schemeClr val="tx1"/>
                </a:solidFill>
                <a:latin typeface="微軟正黑體" panose="020B0604030504040204" pitchFamily="34" charset="-120"/>
                <a:ea typeface="微軟正黑體" panose="020B0604030504040204" pitchFamily="34" charset="-120"/>
                <a:cs typeface="+mj-cs"/>
              </a:defRPr>
            </a:lvl1pPr>
          </a:lstStyle>
          <a:p>
            <a:pPr>
              <a:lnSpc>
                <a:spcPct val="110000"/>
              </a:lnSpc>
            </a:pPr>
            <a:r>
              <a:rPr lang="en-US" altLang="zh-TW" sz="2000" dirty="0" smtClean="0"/>
              <a:t>ACF</a:t>
            </a:r>
            <a:r>
              <a:rPr lang="zh-TW" altLang="en-US" sz="2000" dirty="0" smtClean="0"/>
              <a:t>將</a:t>
            </a:r>
            <a:r>
              <a:rPr lang="zh-TW" altLang="en-US" sz="2000" dirty="0"/>
              <a:t>一組當前值與一組過去值進行比較，以查看它們是否相關。</a:t>
            </a:r>
          </a:p>
        </p:txBody>
      </p:sp>
      <p:sp>
        <p:nvSpPr>
          <p:cNvPr id="6" name="標題 1"/>
          <p:cNvSpPr txBox="1">
            <a:spLocks/>
          </p:cNvSpPr>
          <p:nvPr/>
        </p:nvSpPr>
        <p:spPr>
          <a:xfrm>
            <a:off x="6566312" y="5558854"/>
            <a:ext cx="5244688" cy="649921"/>
          </a:xfrm>
          <a:prstGeom prst="rect">
            <a:avLst/>
          </a:prstGeom>
          <a:solidFill>
            <a:schemeClr val="accent2">
              <a:lumMod val="20000"/>
              <a:lumOff val="80000"/>
            </a:schemeClr>
          </a:solidFill>
        </p:spPr>
        <p:txBody>
          <a:bodyPr vert="horz" lIns="91440" tIns="45720" rIns="91440" bIns="45720" rtlCol="0" anchor="ctr">
            <a:noAutofit/>
          </a:bodyPr>
          <a:lstStyle>
            <a:lvl1pPr algn="just" defTabSz="914400" rtl="0" eaLnBrk="1" latinLnBrk="0" hangingPunct="1">
              <a:lnSpc>
                <a:spcPct val="100000"/>
              </a:lnSpc>
              <a:spcBef>
                <a:spcPct val="0"/>
              </a:spcBef>
              <a:buNone/>
              <a:defRPr sz="4400" kern="1200">
                <a:solidFill>
                  <a:schemeClr val="tx1"/>
                </a:solidFill>
                <a:latin typeface="微軟正黑體" panose="020B0604030504040204" pitchFamily="34" charset="-120"/>
                <a:ea typeface="微軟正黑體" panose="020B0604030504040204" pitchFamily="34" charset="-120"/>
                <a:cs typeface="+mj-cs"/>
              </a:defRPr>
            </a:lvl1pPr>
          </a:lstStyle>
          <a:p>
            <a:pPr>
              <a:lnSpc>
                <a:spcPct val="110000"/>
              </a:lnSpc>
            </a:pPr>
            <a:r>
              <a:rPr lang="en-US" altLang="zh-TW" sz="2000" dirty="0" smtClean="0"/>
              <a:t>PACF</a:t>
            </a:r>
            <a:r>
              <a:rPr lang="zh-TW" altLang="en-US" sz="2000" dirty="0" smtClean="0"/>
              <a:t>以</a:t>
            </a:r>
            <a:r>
              <a:rPr lang="zh-TW" altLang="en-US" sz="2000" dirty="0"/>
              <a:t>圖形方式總結了時間序列中與觀測值的關係強度以及先前時間步長的觀測值</a:t>
            </a:r>
          </a:p>
        </p:txBody>
      </p:sp>
    </p:spTree>
    <p:extLst>
      <p:ext uri="{BB962C8B-B14F-4D97-AF65-F5344CB8AC3E}">
        <p14:creationId xmlns:p14="http://schemas.microsoft.com/office/powerpoint/2010/main" val="79405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chor="ctr">
            <a:normAutofit/>
          </a:bodyPr>
          <a:lstStyle/>
          <a:p>
            <a:r>
              <a:rPr lang="zh-TW" altLang="en-US" sz="4800" dirty="0"/>
              <a:t>五、</a:t>
            </a:r>
            <a:r>
              <a:rPr lang="en-US" altLang="zh-TW" sz="4800" dirty="0" smtClean="0"/>
              <a:t>LSTM03.py(LSTM</a:t>
            </a:r>
            <a:r>
              <a:rPr lang="zh-TW" altLang="en-US" sz="4800" dirty="0" smtClean="0"/>
              <a:t>模型</a:t>
            </a:r>
            <a:r>
              <a:rPr lang="zh-TW" altLang="en-US" sz="4800" dirty="0"/>
              <a:t>實作</a:t>
            </a:r>
            <a:r>
              <a:rPr lang="en-US" altLang="zh-TW" sz="4800" dirty="0" smtClean="0"/>
              <a:t>)</a:t>
            </a:r>
            <a:endParaRPr lang="zh-TW" altLang="en-US" sz="4800" dirty="0"/>
          </a:p>
        </p:txBody>
      </p:sp>
    </p:spTree>
    <p:extLst>
      <p:ext uri="{BB962C8B-B14F-4D97-AF65-F5344CB8AC3E}">
        <p14:creationId xmlns:p14="http://schemas.microsoft.com/office/powerpoint/2010/main" val="390487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1</a:t>
            </a:r>
            <a:r>
              <a:rPr lang="en-US" altLang="zh-TW" dirty="0" smtClean="0"/>
              <a:t>.</a:t>
            </a:r>
            <a:r>
              <a:rPr lang="zh-TW" altLang="en-US" dirty="0" smtClean="0"/>
              <a:t>載入套件</a:t>
            </a:r>
            <a:endParaRPr lang="zh-TW" altLang="en-US" dirty="0"/>
          </a:p>
        </p:txBody>
      </p:sp>
      <p:pic>
        <p:nvPicPr>
          <p:cNvPr id="2" name="圖片 1"/>
          <p:cNvPicPr>
            <a:picLocks noChangeAspect="1"/>
          </p:cNvPicPr>
          <p:nvPr/>
        </p:nvPicPr>
        <p:blipFill>
          <a:blip r:embed="rId2"/>
          <a:stretch>
            <a:fillRect/>
          </a:stretch>
        </p:blipFill>
        <p:spPr>
          <a:xfrm>
            <a:off x="1090611" y="1793748"/>
            <a:ext cx="10010775" cy="2667000"/>
          </a:xfrm>
          <a:prstGeom prst="rect">
            <a:avLst/>
          </a:prstGeom>
        </p:spPr>
      </p:pic>
      <p:sp>
        <p:nvSpPr>
          <p:cNvPr id="5" name="標題 1"/>
          <p:cNvSpPr txBox="1">
            <a:spLocks/>
          </p:cNvSpPr>
          <p:nvPr/>
        </p:nvSpPr>
        <p:spPr>
          <a:xfrm>
            <a:off x="1232914" y="4563806"/>
            <a:ext cx="9726168" cy="1882714"/>
          </a:xfrm>
          <a:prstGeom prst="rect">
            <a:avLst/>
          </a:prstGeom>
          <a:solidFill>
            <a:schemeClr val="accent4">
              <a:lumMod val="20000"/>
              <a:lumOff val="80000"/>
            </a:schemeClr>
          </a:solidFill>
        </p:spPr>
        <p:txBody>
          <a:bodyPr vert="horz" lIns="91440" tIns="45720" rIns="91440" bIns="45720" rtlCol="0" anchor="ctr">
            <a:noAutofit/>
          </a:bodyPr>
          <a:lstStyle>
            <a:lvl1pPr algn="just" defTabSz="914400" rtl="0" eaLnBrk="1" latinLnBrk="0" hangingPunct="1">
              <a:lnSpc>
                <a:spcPct val="100000"/>
              </a:lnSpc>
              <a:spcBef>
                <a:spcPct val="0"/>
              </a:spcBef>
              <a:buNone/>
              <a:defRPr sz="4400" kern="1200">
                <a:solidFill>
                  <a:schemeClr val="tx1"/>
                </a:solidFill>
                <a:latin typeface="微軟正黑體" panose="020B0604030504040204" pitchFamily="34" charset="-120"/>
                <a:ea typeface="微軟正黑體" panose="020B0604030504040204" pitchFamily="34" charset="-120"/>
                <a:cs typeface="+mj-cs"/>
              </a:defRPr>
            </a:lvl1pPr>
          </a:lstStyle>
          <a:p>
            <a:pPr>
              <a:lnSpc>
                <a:spcPct val="110000"/>
              </a:lnSpc>
            </a:pPr>
            <a:r>
              <a:rPr lang="en-US" altLang="zh-TW" sz="1800" dirty="0" err="1" smtClean="0"/>
              <a:t>keras</a:t>
            </a:r>
            <a:r>
              <a:rPr lang="zh-TW" altLang="en-US" sz="1800" dirty="0" smtClean="0"/>
              <a:t>：</a:t>
            </a:r>
            <a:r>
              <a:rPr lang="zh-TW" altLang="en-US" sz="1800" dirty="0" smtClean="0"/>
              <a:t>是</a:t>
            </a:r>
            <a:r>
              <a:rPr lang="zh-TW" altLang="en-US" sz="1800" dirty="0"/>
              <a:t>一個高層神經網絡</a:t>
            </a:r>
            <a:r>
              <a:rPr lang="en-US" altLang="zh-TW" sz="1800" dirty="0" smtClean="0"/>
              <a:t>API</a:t>
            </a:r>
          </a:p>
          <a:p>
            <a:pPr>
              <a:lnSpc>
                <a:spcPct val="110000"/>
              </a:lnSpc>
            </a:pPr>
            <a:r>
              <a:rPr lang="en-US" altLang="zh-TW" sz="1800" dirty="0" err="1" smtClean="0"/>
              <a:t>keras.model</a:t>
            </a:r>
            <a:r>
              <a:rPr lang="zh-TW" altLang="en-US" sz="1800" dirty="0"/>
              <a:t>：通過訓練和推理功能將圖層分組為一個</a:t>
            </a:r>
            <a:r>
              <a:rPr lang="zh-TW" altLang="en-US" sz="1800" dirty="0" smtClean="0"/>
              <a:t>對象</a:t>
            </a:r>
            <a:endParaRPr lang="en-US" altLang="zh-TW" sz="1800" dirty="0" smtClean="0"/>
          </a:p>
          <a:p>
            <a:pPr>
              <a:lnSpc>
                <a:spcPct val="110000"/>
              </a:lnSpc>
            </a:pPr>
            <a:r>
              <a:rPr lang="en-US" altLang="zh-TW" sz="1800" dirty="0" err="1" smtClean="0"/>
              <a:t>keras.layers</a:t>
            </a:r>
            <a:r>
              <a:rPr lang="zh-TW" altLang="en-US" sz="1800" dirty="0"/>
              <a:t>：一層由張量輸入張量輸出計算</a:t>
            </a:r>
            <a:r>
              <a:rPr lang="zh-TW" altLang="en-US" sz="1800" dirty="0" smtClean="0"/>
              <a:t>功能</a:t>
            </a:r>
            <a:r>
              <a:rPr lang="en-US" altLang="zh-TW" sz="1800" dirty="0" smtClean="0"/>
              <a:t>(</a:t>
            </a:r>
            <a:r>
              <a:rPr lang="zh-TW" altLang="en-US" sz="1800" dirty="0" smtClean="0"/>
              <a:t>該</a:t>
            </a:r>
            <a:r>
              <a:rPr lang="zh-TW" altLang="en-US" sz="1800" dirty="0"/>
              <a:t>層的</a:t>
            </a:r>
            <a:r>
              <a:rPr lang="en-US" altLang="zh-TW" sz="1800" dirty="0"/>
              <a:t>call</a:t>
            </a:r>
            <a:r>
              <a:rPr lang="zh-TW" altLang="en-US" sz="1800" dirty="0" smtClean="0"/>
              <a:t>方法</a:t>
            </a:r>
            <a:r>
              <a:rPr lang="en-US" altLang="zh-TW" sz="1800" dirty="0" smtClean="0"/>
              <a:t>)</a:t>
            </a:r>
            <a:r>
              <a:rPr lang="zh-TW" altLang="en-US" sz="1800" dirty="0" smtClean="0"/>
              <a:t>和</a:t>
            </a:r>
            <a:r>
              <a:rPr lang="zh-TW" altLang="en-US" sz="1800" dirty="0"/>
              <a:t>一些狀態組成，並保存在</a:t>
            </a:r>
            <a:r>
              <a:rPr lang="en-US" altLang="zh-TW" sz="1800" dirty="0" err="1"/>
              <a:t>TensorFlow</a:t>
            </a:r>
            <a:r>
              <a:rPr lang="zh-TW" altLang="en-US" sz="1800" dirty="0"/>
              <a:t>變</a:t>
            </a:r>
            <a:r>
              <a:rPr lang="zh-TW" altLang="en-US" sz="1800" dirty="0" smtClean="0"/>
              <a:t>量</a:t>
            </a:r>
            <a:r>
              <a:rPr lang="en-US" altLang="zh-TW" sz="1800" dirty="0" smtClean="0"/>
              <a:t>(</a:t>
            </a:r>
            <a:r>
              <a:rPr lang="zh-TW" altLang="en-US" sz="1800" dirty="0" smtClean="0"/>
              <a:t>該</a:t>
            </a:r>
            <a:r>
              <a:rPr lang="zh-TW" altLang="en-US" sz="1800" dirty="0"/>
              <a:t>層的權</a:t>
            </a:r>
            <a:r>
              <a:rPr lang="zh-TW" altLang="en-US" sz="1800" dirty="0" smtClean="0"/>
              <a:t>重</a:t>
            </a:r>
            <a:r>
              <a:rPr lang="en-US" altLang="zh-TW" sz="1800" dirty="0" smtClean="0"/>
              <a:t>)</a:t>
            </a:r>
            <a:r>
              <a:rPr lang="zh-TW" altLang="en-US" sz="1800" dirty="0" smtClean="0"/>
              <a:t>中</a:t>
            </a:r>
            <a:endParaRPr lang="en-US" altLang="zh-TW" sz="1800" dirty="0" smtClean="0"/>
          </a:p>
          <a:p>
            <a:pPr>
              <a:lnSpc>
                <a:spcPct val="110000"/>
              </a:lnSpc>
            </a:pPr>
            <a:r>
              <a:rPr lang="en-US" altLang="zh-TW" sz="1800" dirty="0" err="1" smtClean="0"/>
              <a:t>MinMaxScaler</a:t>
            </a:r>
            <a:r>
              <a:rPr lang="zh-TW" altLang="en-US" sz="1800" dirty="0"/>
              <a:t>：通過將每個要素縮放到給定範圍來變換</a:t>
            </a:r>
            <a:r>
              <a:rPr lang="zh-TW" altLang="en-US" sz="1800" dirty="0" smtClean="0"/>
              <a:t>要素</a:t>
            </a:r>
            <a:endParaRPr lang="en-US" altLang="zh-TW" sz="1800" dirty="0" smtClean="0"/>
          </a:p>
          <a:p>
            <a:pPr>
              <a:lnSpc>
                <a:spcPct val="110000"/>
              </a:lnSpc>
            </a:pPr>
            <a:r>
              <a:rPr lang="en-US" altLang="zh-TW" sz="1800" dirty="0" err="1" smtClean="0"/>
              <a:t>mean_squared_error</a:t>
            </a:r>
            <a:r>
              <a:rPr lang="zh-TW" altLang="en-US" sz="1800" dirty="0"/>
              <a:t>：均方誤差</a:t>
            </a:r>
            <a:endParaRPr lang="zh-TW" altLang="en-US" sz="1800" dirty="0"/>
          </a:p>
        </p:txBody>
      </p:sp>
    </p:spTree>
    <p:extLst>
      <p:ext uri="{BB962C8B-B14F-4D97-AF65-F5344CB8AC3E}">
        <p14:creationId xmlns:p14="http://schemas.microsoft.com/office/powerpoint/2010/main" val="49307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a:t>
            </a:r>
            <a:r>
              <a:rPr lang="zh-TW" altLang="en-US" dirty="0" smtClean="0"/>
              <a:t>產生下一期資料</a:t>
            </a:r>
            <a:r>
              <a:rPr lang="en-US" altLang="zh-TW" dirty="0" smtClean="0"/>
              <a:t>(</a:t>
            </a:r>
            <a:r>
              <a:rPr lang="zh-TW" altLang="en-US" dirty="0" smtClean="0"/>
              <a:t>預估</a:t>
            </a:r>
            <a:r>
              <a:rPr lang="en-US" altLang="zh-TW" dirty="0" smtClean="0"/>
              <a:t>)</a:t>
            </a:r>
            <a:endParaRPr lang="zh-TW" altLang="en-US" dirty="0"/>
          </a:p>
        </p:txBody>
      </p:sp>
      <p:pic>
        <p:nvPicPr>
          <p:cNvPr id="3" name="圖片 2"/>
          <p:cNvPicPr>
            <a:picLocks noChangeAspect="1"/>
          </p:cNvPicPr>
          <p:nvPr/>
        </p:nvPicPr>
        <p:blipFill>
          <a:blip r:embed="rId2"/>
          <a:stretch>
            <a:fillRect/>
          </a:stretch>
        </p:blipFill>
        <p:spPr>
          <a:xfrm>
            <a:off x="2346788" y="2255710"/>
            <a:ext cx="7498423" cy="2453450"/>
          </a:xfrm>
          <a:prstGeom prst="rect">
            <a:avLst/>
          </a:prstGeom>
        </p:spPr>
      </p:pic>
    </p:spTree>
    <p:extLst>
      <p:ext uri="{BB962C8B-B14F-4D97-AF65-F5344CB8AC3E}">
        <p14:creationId xmlns:p14="http://schemas.microsoft.com/office/powerpoint/2010/main" val="301110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a:t>
            </a:r>
            <a:r>
              <a:rPr lang="zh-TW" altLang="en-US" dirty="0" smtClean="0"/>
              <a:t>載入</a:t>
            </a:r>
            <a:r>
              <a:rPr lang="en-US" altLang="zh-TW" dirty="0" smtClean="0"/>
              <a:t>.csv</a:t>
            </a:r>
            <a:r>
              <a:rPr lang="zh-TW" altLang="en-US" dirty="0" smtClean="0"/>
              <a:t>與正規化資料</a:t>
            </a:r>
            <a:endParaRPr lang="zh-TW" altLang="en-US" dirty="0"/>
          </a:p>
        </p:txBody>
      </p:sp>
      <p:pic>
        <p:nvPicPr>
          <p:cNvPr id="3" name="圖片 2"/>
          <p:cNvPicPr>
            <a:picLocks noChangeAspect="1"/>
          </p:cNvPicPr>
          <p:nvPr/>
        </p:nvPicPr>
        <p:blipFill>
          <a:blip r:embed="rId2"/>
          <a:stretch>
            <a:fillRect/>
          </a:stretch>
        </p:blipFill>
        <p:spPr>
          <a:xfrm>
            <a:off x="1747837" y="2338387"/>
            <a:ext cx="8696325" cy="2181225"/>
          </a:xfrm>
          <a:prstGeom prst="rect">
            <a:avLst/>
          </a:prstGeom>
        </p:spPr>
      </p:pic>
    </p:spTree>
    <p:extLst>
      <p:ext uri="{BB962C8B-B14F-4D97-AF65-F5344CB8AC3E}">
        <p14:creationId xmlns:p14="http://schemas.microsoft.com/office/powerpoint/2010/main" val="395257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4.</a:t>
            </a:r>
            <a:r>
              <a:rPr lang="zh-TW" altLang="en-US" dirty="0" smtClean="0"/>
              <a:t>產生資料</a:t>
            </a:r>
            <a:endParaRPr lang="zh-TW" altLang="en-US" dirty="0"/>
          </a:p>
        </p:txBody>
      </p:sp>
      <p:pic>
        <p:nvPicPr>
          <p:cNvPr id="3" name="圖片 2"/>
          <p:cNvPicPr>
            <a:picLocks noChangeAspect="1"/>
          </p:cNvPicPr>
          <p:nvPr/>
        </p:nvPicPr>
        <p:blipFill>
          <a:blip r:embed="rId2"/>
          <a:stretch>
            <a:fillRect/>
          </a:stretch>
        </p:blipFill>
        <p:spPr>
          <a:xfrm>
            <a:off x="1214437" y="1771650"/>
            <a:ext cx="9763125" cy="3314700"/>
          </a:xfrm>
          <a:prstGeom prst="rect">
            <a:avLst/>
          </a:prstGeom>
        </p:spPr>
      </p:pic>
    </p:spTree>
    <p:extLst>
      <p:ext uri="{BB962C8B-B14F-4D97-AF65-F5344CB8AC3E}">
        <p14:creationId xmlns:p14="http://schemas.microsoft.com/office/powerpoint/2010/main" val="53740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a:t>
            </a:r>
            <a:r>
              <a:rPr lang="zh-TW" altLang="en-US" dirty="0" smtClean="0"/>
              <a:t>建立</a:t>
            </a:r>
            <a:r>
              <a:rPr lang="en-US" altLang="zh-TW" dirty="0" smtClean="0"/>
              <a:t>LSTM</a:t>
            </a:r>
            <a:r>
              <a:rPr lang="zh-TW" altLang="en-US" dirty="0" smtClean="0"/>
              <a:t>模型與預測</a:t>
            </a:r>
            <a:endParaRPr lang="zh-TW" altLang="en-US" dirty="0"/>
          </a:p>
        </p:txBody>
      </p:sp>
      <p:pic>
        <p:nvPicPr>
          <p:cNvPr id="3" name="圖片 2"/>
          <p:cNvPicPr>
            <a:picLocks noChangeAspect="1"/>
          </p:cNvPicPr>
          <p:nvPr/>
        </p:nvPicPr>
        <p:blipFill>
          <a:blip r:embed="rId2"/>
          <a:stretch>
            <a:fillRect/>
          </a:stretch>
        </p:blipFill>
        <p:spPr>
          <a:xfrm>
            <a:off x="2150935" y="1619278"/>
            <a:ext cx="7890129" cy="4836386"/>
          </a:xfrm>
          <a:prstGeom prst="rect">
            <a:avLst/>
          </a:prstGeom>
        </p:spPr>
      </p:pic>
    </p:spTree>
    <p:extLst>
      <p:ext uri="{BB962C8B-B14F-4D97-AF65-F5344CB8AC3E}">
        <p14:creationId xmlns:p14="http://schemas.microsoft.com/office/powerpoint/2010/main" val="428679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zh-TW" altLang="en-US" dirty="0" smtClean="0"/>
              <a:t>報告大綱</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sz="3000" b="1" dirty="0" smtClean="0"/>
              <a:t>一、事前準備</a:t>
            </a:r>
            <a:endParaRPr lang="en-US" altLang="zh-TW" sz="3000" b="1" dirty="0" smtClean="0"/>
          </a:p>
          <a:p>
            <a:pPr marL="0" indent="0">
              <a:buNone/>
            </a:pPr>
            <a:r>
              <a:rPr lang="zh-TW" altLang="en-US" sz="3000" b="1" dirty="0" smtClean="0"/>
              <a:t>二、使用軟體</a:t>
            </a:r>
            <a:endParaRPr lang="en-US" altLang="zh-TW" sz="3000" b="1" dirty="0" smtClean="0"/>
          </a:p>
          <a:p>
            <a:pPr marL="0" indent="0">
              <a:buNone/>
            </a:pPr>
            <a:r>
              <a:rPr lang="zh-TW" altLang="en-US" sz="3000" b="1" dirty="0" smtClean="0"/>
              <a:t>三、</a:t>
            </a:r>
            <a:r>
              <a:rPr lang="en-US" altLang="zh-TW" sz="3000" b="1" dirty="0" smtClean="0"/>
              <a:t>LSTM01.py(</a:t>
            </a:r>
            <a:r>
              <a:rPr lang="zh-TW" altLang="en-US" sz="3000" b="1" dirty="0" smtClean="0"/>
              <a:t>乘客數以折線圖顯示</a:t>
            </a:r>
            <a:r>
              <a:rPr lang="en-US" altLang="zh-TW" sz="3000" b="1" dirty="0" smtClean="0"/>
              <a:t>)</a:t>
            </a:r>
          </a:p>
          <a:p>
            <a:pPr marL="0" indent="0">
              <a:buNone/>
            </a:pPr>
            <a:r>
              <a:rPr lang="zh-TW" altLang="en-US" sz="3000" b="1" dirty="0" smtClean="0"/>
              <a:t>四、</a:t>
            </a:r>
            <a:r>
              <a:rPr lang="en-US" altLang="zh-TW" sz="3000" b="1" dirty="0" smtClean="0"/>
              <a:t>LSTM02.py(ACF</a:t>
            </a:r>
            <a:r>
              <a:rPr lang="zh-TW" altLang="en-US" sz="3000" b="1" dirty="0" smtClean="0"/>
              <a:t>自我相關係數</a:t>
            </a:r>
            <a:r>
              <a:rPr lang="zh-TW" altLang="en-US" sz="3000" b="1" dirty="0"/>
              <a:t>、</a:t>
            </a:r>
            <a:r>
              <a:rPr lang="en-US" altLang="zh-TW" sz="3000" b="1" dirty="0" smtClean="0"/>
              <a:t>PACF</a:t>
            </a:r>
            <a:r>
              <a:rPr lang="zh-TW" altLang="en-US" sz="3000" b="1" dirty="0" smtClean="0"/>
              <a:t>偏自我相關係數</a:t>
            </a:r>
            <a:r>
              <a:rPr lang="en-US" altLang="zh-TW" sz="3000" b="1" dirty="0" smtClean="0"/>
              <a:t>)</a:t>
            </a:r>
          </a:p>
          <a:p>
            <a:pPr marL="0" indent="0">
              <a:buNone/>
            </a:pPr>
            <a:r>
              <a:rPr lang="zh-TW" altLang="en-US" sz="3000" b="1" dirty="0" smtClean="0"/>
              <a:t>五、</a:t>
            </a:r>
            <a:r>
              <a:rPr lang="en-US" altLang="zh-TW" sz="3000" b="1" dirty="0" smtClean="0"/>
              <a:t>LSTM03.py(LSTM</a:t>
            </a:r>
            <a:r>
              <a:rPr lang="zh-TW" altLang="en-US" sz="3000" b="1" dirty="0" smtClean="0"/>
              <a:t>模型</a:t>
            </a:r>
            <a:r>
              <a:rPr lang="zh-TW" altLang="en-US" sz="3000" b="1" dirty="0"/>
              <a:t>實作</a:t>
            </a:r>
            <a:r>
              <a:rPr lang="en-US" altLang="zh-TW" sz="3000" b="1" dirty="0" smtClean="0"/>
              <a:t>)</a:t>
            </a:r>
            <a:endParaRPr lang="zh-TW" altLang="en-US" sz="3000" b="1" dirty="0"/>
          </a:p>
        </p:txBody>
      </p:sp>
    </p:spTree>
    <p:extLst>
      <p:ext uri="{BB962C8B-B14F-4D97-AF65-F5344CB8AC3E}">
        <p14:creationId xmlns:p14="http://schemas.microsoft.com/office/powerpoint/2010/main" val="338356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6.</a:t>
            </a:r>
            <a:r>
              <a:rPr lang="zh-TW" altLang="en-US" dirty="0" smtClean="0"/>
              <a:t>畫趨勢圖</a:t>
            </a:r>
            <a:r>
              <a:rPr lang="en-US" altLang="zh-TW" dirty="0" smtClean="0"/>
              <a:t>(</a:t>
            </a:r>
            <a:r>
              <a:rPr lang="zh-TW" altLang="en-US" dirty="0" smtClean="0"/>
              <a:t>三種</a:t>
            </a:r>
            <a:r>
              <a:rPr lang="en-US" altLang="zh-TW" dirty="0" smtClean="0"/>
              <a:t>)</a:t>
            </a:r>
            <a:endParaRPr lang="zh-TW" altLang="en-US" dirty="0"/>
          </a:p>
        </p:txBody>
      </p:sp>
      <p:pic>
        <p:nvPicPr>
          <p:cNvPr id="3" name="圖片 2"/>
          <p:cNvPicPr>
            <a:picLocks noChangeAspect="1"/>
          </p:cNvPicPr>
          <p:nvPr/>
        </p:nvPicPr>
        <p:blipFill>
          <a:blip r:embed="rId2"/>
          <a:stretch>
            <a:fillRect/>
          </a:stretch>
        </p:blipFill>
        <p:spPr>
          <a:xfrm>
            <a:off x="676275" y="1576959"/>
            <a:ext cx="10839450" cy="4819650"/>
          </a:xfrm>
          <a:prstGeom prst="rect">
            <a:avLst/>
          </a:prstGeom>
        </p:spPr>
      </p:pic>
    </p:spTree>
    <p:extLst>
      <p:ext uri="{BB962C8B-B14F-4D97-AF65-F5344CB8AC3E}">
        <p14:creationId xmlns:p14="http://schemas.microsoft.com/office/powerpoint/2010/main" val="3581185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7.</a:t>
            </a:r>
            <a:r>
              <a:rPr lang="zh-TW" altLang="en-US" dirty="0" smtClean="0"/>
              <a:t>結果</a:t>
            </a:r>
            <a:r>
              <a:rPr lang="en-US" altLang="zh-TW" dirty="0"/>
              <a:t>LSTM</a:t>
            </a:r>
            <a:r>
              <a:rPr lang="zh-TW" altLang="en-US" dirty="0" smtClean="0"/>
              <a:t>模型</a:t>
            </a:r>
            <a:r>
              <a:rPr lang="en-US" altLang="zh-TW" sz="2000" b="1" dirty="0" smtClean="0"/>
              <a:t>(</a:t>
            </a:r>
            <a:r>
              <a:rPr lang="zh-TW" altLang="en-US" sz="2000" b="1" dirty="0" smtClean="0"/>
              <a:t>藍</a:t>
            </a:r>
            <a:r>
              <a:rPr lang="zh-TW" altLang="en-US" sz="2000" b="1" dirty="0"/>
              <a:t>線為實際值，綠線為訓練結果，紅色為測試</a:t>
            </a:r>
            <a:r>
              <a:rPr lang="zh-TW" altLang="en-US" sz="2000" b="1" dirty="0" smtClean="0"/>
              <a:t>結果</a:t>
            </a:r>
            <a:r>
              <a:rPr lang="en-US" altLang="zh-TW" sz="2000" b="1" dirty="0" smtClean="0"/>
              <a:t>)</a:t>
            </a:r>
            <a:endParaRPr lang="zh-TW" altLang="en-US" sz="2800" b="1"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985" y="1826408"/>
            <a:ext cx="6350030" cy="4199487"/>
          </a:xfrm>
          <a:prstGeom prst="rect">
            <a:avLst/>
          </a:prstGeom>
        </p:spPr>
      </p:pic>
    </p:spTree>
    <p:extLst>
      <p:ext uri="{BB962C8B-B14F-4D97-AF65-F5344CB8AC3E}">
        <p14:creationId xmlns:p14="http://schemas.microsoft.com/office/powerpoint/2010/main" val="185727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zh-TW" altLang="en-US" dirty="0" smtClean="0"/>
              <a:t>一、事前預備</a:t>
            </a:r>
            <a:r>
              <a:rPr lang="en-US" altLang="zh-TW" dirty="0" smtClean="0"/>
              <a:t>-</a:t>
            </a:r>
            <a:r>
              <a:rPr lang="zh-TW" altLang="en-US" dirty="0" smtClean="0"/>
              <a:t>下載</a:t>
            </a:r>
            <a:r>
              <a:rPr lang="en-US" altLang="zh-TW" dirty="0" smtClean="0"/>
              <a:t>.csv</a:t>
            </a:r>
            <a:r>
              <a:rPr lang="en-US" altLang="zh-TW" sz="4000" dirty="0" smtClean="0"/>
              <a:t>(</a:t>
            </a:r>
            <a:r>
              <a:rPr lang="zh-TW" altLang="en-US" sz="4000" dirty="0"/>
              <a:t>航空公司每月乘客人數</a:t>
            </a:r>
            <a:r>
              <a:rPr lang="en-US" altLang="zh-TW" sz="4000" dirty="0" smtClean="0"/>
              <a:t>)</a:t>
            </a:r>
            <a:endParaRPr lang="zh-TW" altLang="en-US" dirty="0"/>
          </a:p>
        </p:txBody>
      </p:sp>
      <p:pic>
        <p:nvPicPr>
          <p:cNvPr id="5" name="圖片 4"/>
          <p:cNvPicPr>
            <a:picLocks noChangeAspect="1"/>
          </p:cNvPicPr>
          <p:nvPr/>
        </p:nvPicPr>
        <p:blipFill>
          <a:blip r:embed="rId2"/>
          <a:stretch>
            <a:fillRect/>
          </a:stretch>
        </p:blipFill>
        <p:spPr>
          <a:xfrm>
            <a:off x="1558492" y="1553530"/>
            <a:ext cx="9075016" cy="4910907"/>
          </a:xfrm>
          <a:prstGeom prst="rect">
            <a:avLst/>
          </a:prstGeom>
        </p:spPr>
      </p:pic>
    </p:spTree>
    <p:extLst>
      <p:ext uri="{BB962C8B-B14F-4D97-AF65-F5344CB8AC3E}">
        <p14:creationId xmlns:p14="http://schemas.microsoft.com/office/powerpoint/2010/main" val="1062161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pPr algn="just"/>
            <a:r>
              <a:rPr lang="zh-TW" altLang="en-US" dirty="0" smtClean="0"/>
              <a:t>二、使用軟體</a:t>
            </a:r>
            <a:r>
              <a:rPr lang="en-US" altLang="zh-TW" dirty="0" smtClean="0"/>
              <a:t>-Anaconda</a:t>
            </a:r>
            <a:endParaRPr lang="zh-TW" altLang="en-US" dirty="0"/>
          </a:p>
        </p:txBody>
      </p:sp>
      <p:pic>
        <p:nvPicPr>
          <p:cNvPr id="5" name="圖片 4"/>
          <p:cNvPicPr>
            <a:picLocks noChangeAspect="1"/>
          </p:cNvPicPr>
          <p:nvPr/>
        </p:nvPicPr>
        <p:blipFill>
          <a:blip r:embed="rId2"/>
          <a:stretch>
            <a:fillRect/>
          </a:stretch>
        </p:blipFill>
        <p:spPr>
          <a:xfrm>
            <a:off x="2762250" y="1690690"/>
            <a:ext cx="6667500" cy="3333750"/>
          </a:xfrm>
          <a:prstGeom prst="rect">
            <a:avLst/>
          </a:prstGeom>
        </p:spPr>
      </p:pic>
    </p:spTree>
    <p:extLst>
      <p:ext uri="{BB962C8B-B14F-4D97-AF65-F5344CB8AC3E}">
        <p14:creationId xmlns:p14="http://schemas.microsoft.com/office/powerpoint/2010/main" val="1545566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chor="ctr">
            <a:normAutofit/>
          </a:bodyPr>
          <a:lstStyle/>
          <a:p>
            <a:r>
              <a:rPr lang="zh-TW" altLang="en-US" sz="4800" dirty="0" smtClean="0"/>
              <a:t>三、</a:t>
            </a:r>
            <a:r>
              <a:rPr lang="en-US" altLang="zh-TW" sz="4800" dirty="0" smtClean="0"/>
              <a:t>LSTM01.py</a:t>
            </a:r>
            <a:r>
              <a:rPr lang="en-US" altLang="zh-TW" sz="4800" dirty="0"/>
              <a:t>(</a:t>
            </a:r>
            <a:r>
              <a:rPr lang="zh-TW" altLang="en-US" sz="4800" dirty="0"/>
              <a:t>乘客數以折線圖顯示</a:t>
            </a:r>
            <a:r>
              <a:rPr lang="en-US" altLang="zh-TW" sz="4800" dirty="0" smtClean="0"/>
              <a:t>)</a:t>
            </a:r>
            <a:endParaRPr lang="zh-TW" altLang="en-US" sz="4800" dirty="0"/>
          </a:p>
        </p:txBody>
      </p:sp>
    </p:spTree>
    <p:extLst>
      <p:ext uri="{BB962C8B-B14F-4D97-AF65-F5344CB8AC3E}">
        <p14:creationId xmlns:p14="http://schemas.microsoft.com/office/powerpoint/2010/main" val="187913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a:t>
            </a:r>
            <a:r>
              <a:rPr lang="zh-TW" altLang="en-US" dirty="0" smtClean="0"/>
              <a:t>載入</a:t>
            </a:r>
            <a:r>
              <a:rPr lang="en-US" altLang="zh-TW" dirty="0" smtClean="0"/>
              <a:t>python</a:t>
            </a:r>
            <a:r>
              <a:rPr lang="zh-TW" altLang="en-US" dirty="0" smtClean="0"/>
              <a:t>數據分析與</a:t>
            </a:r>
            <a:r>
              <a:rPr lang="zh-TW" altLang="en-US" dirty="0"/>
              <a:t>資料視覺化套件</a:t>
            </a:r>
          </a:p>
        </p:txBody>
      </p:sp>
      <p:pic>
        <p:nvPicPr>
          <p:cNvPr id="3" name="圖片 2"/>
          <p:cNvPicPr>
            <a:picLocks noChangeAspect="1"/>
          </p:cNvPicPr>
          <p:nvPr/>
        </p:nvPicPr>
        <p:blipFill rotWithShape="1">
          <a:blip r:embed="rId2"/>
          <a:srcRect b="67798"/>
          <a:stretch/>
        </p:blipFill>
        <p:spPr>
          <a:xfrm>
            <a:off x="1433512" y="2581275"/>
            <a:ext cx="9324975" cy="545973"/>
          </a:xfrm>
          <a:prstGeom prst="rect">
            <a:avLst/>
          </a:prstGeom>
        </p:spPr>
      </p:pic>
    </p:spTree>
    <p:extLst>
      <p:ext uri="{BB962C8B-B14F-4D97-AF65-F5344CB8AC3E}">
        <p14:creationId xmlns:p14="http://schemas.microsoft.com/office/powerpoint/2010/main" val="1889124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7"/>
            <a:ext cx="11353800" cy="1325563"/>
          </a:xfrm>
        </p:spPr>
        <p:txBody>
          <a:bodyPr>
            <a:normAutofit/>
          </a:bodyPr>
          <a:lstStyle/>
          <a:p>
            <a:r>
              <a:rPr lang="en-US" altLang="zh-TW" dirty="0" smtClean="0"/>
              <a:t>2.</a:t>
            </a:r>
            <a:r>
              <a:rPr lang="zh-TW" altLang="en-US" dirty="0" smtClean="0"/>
              <a:t>讀取</a:t>
            </a:r>
            <a:r>
              <a:rPr lang="en-US" altLang="zh-TW" dirty="0" smtClean="0"/>
              <a:t>.csv</a:t>
            </a:r>
            <a:r>
              <a:rPr lang="zh-TW" altLang="en-US" dirty="0" smtClean="0"/>
              <a:t>檔案存於變數並以</a:t>
            </a:r>
            <a:r>
              <a:rPr lang="en-US" altLang="zh-TW" dirty="0" err="1" smtClean="0"/>
              <a:t>pyplot</a:t>
            </a:r>
            <a:r>
              <a:rPr lang="zh-TW" altLang="en-US" dirty="0" smtClean="0"/>
              <a:t>模組顯示</a:t>
            </a:r>
            <a:endParaRPr lang="zh-TW" altLang="en-US" dirty="0"/>
          </a:p>
        </p:txBody>
      </p:sp>
      <p:pic>
        <p:nvPicPr>
          <p:cNvPr id="3" name="圖片 2"/>
          <p:cNvPicPr>
            <a:picLocks noChangeAspect="1"/>
          </p:cNvPicPr>
          <p:nvPr/>
        </p:nvPicPr>
        <p:blipFill rotWithShape="1">
          <a:blip r:embed="rId2"/>
          <a:srcRect t="33276" b="924"/>
          <a:stretch/>
        </p:blipFill>
        <p:spPr>
          <a:xfrm>
            <a:off x="1433512" y="2432304"/>
            <a:ext cx="9324975" cy="1115568"/>
          </a:xfrm>
          <a:prstGeom prst="rect">
            <a:avLst/>
          </a:prstGeom>
        </p:spPr>
      </p:pic>
    </p:spTree>
    <p:extLst>
      <p:ext uri="{BB962C8B-B14F-4D97-AF65-F5344CB8AC3E}">
        <p14:creationId xmlns:p14="http://schemas.microsoft.com/office/powerpoint/2010/main" val="2738706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a:t>
            </a:r>
            <a:r>
              <a:rPr lang="zh-TW" altLang="en-US" dirty="0" smtClean="0"/>
              <a:t>結果</a:t>
            </a:r>
            <a:r>
              <a:rPr lang="en-US" altLang="zh-TW" dirty="0" smtClean="0"/>
              <a:t>(</a:t>
            </a:r>
            <a:r>
              <a:rPr lang="zh-TW" altLang="en-US" dirty="0"/>
              <a:t>航空公司每月乘客人數</a:t>
            </a:r>
            <a:r>
              <a:rPr lang="en-US" altLang="zh-TW" dirty="0" smtClean="0"/>
              <a:t>)</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940" y="1690690"/>
            <a:ext cx="6530120" cy="4318587"/>
          </a:xfrm>
          <a:prstGeom prst="rect">
            <a:avLst/>
          </a:prstGeom>
        </p:spPr>
      </p:pic>
    </p:spTree>
    <p:extLst>
      <p:ext uri="{BB962C8B-B14F-4D97-AF65-F5344CB8AC3E}">
        <p14:creationId xmlns:p14="http://schemas.microsoft.com/office/powerpoint/2010/main" val="82316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chor="ctr">
            <a:normAutofit/>
          </a:bodyPr>
          <a:lstStyle/>
          <a:p>
            <a:r>
              <a:rPr lang="zh-TW" altLang="en-US" sz="4800" dirty="0" smtClean="0"/>
              <a:t>四、</a:t>
            </a:r>
            <a:r>
              <a:rPr lang="en-US" altLang="zh-TW" sz="4800" dirty="0" smtClean="0"/>
              <a:t>LSTM02.py</a:t>
            </a:r>
            <a:br>
              <a:rPr lang="en-US" altLang="zh-TW" sz="4800" dirty="0" smtClean="0"/>
            </a:br>
            <a:r>
              <a:rPr lang="en-US" altLang="zh-TW" sz="4000" dirty="0" smtClean="0"/>
              <a:t>(</a:t>
            </a:r>
            <a:r>
              <a:rPr lang="en-US" altLang="zh-TW" sz="4000" dirty="0"/>
              <a:t>ACF</a:t>
            </a:r>
            <a:r>
              <a:rPr lang="zh-TW" altLang="en-US" sz="4000" dirty="0"/>
              <a:t>自我相關係數、</a:t>
            </a:r>
            <a:r>
              <a:rPr lang="en-US" altLang="zh-TW" sz="4000" dirty="0"/>
              <a:t>PACF</a:t>
            </a:r>
            <a:r>
              <a:rPr lang="zh-TW" altLang="en-US" sz="4000" dirty="0"/>
              <a:t>偏自我相關係數</a:t>
            </a:r>
            <a:r>
              <a:rPr lang="en-US" altLang="zh-TW" sz="4000" dirty="0" smtClean="0"/>
              <a:t>)</a:t>
            </a:r>
            <a:endParaRPr lang="zh-TW" altLang="en-US" sz="4000" dirty="0"/>
          </a:p>
        </p:txBody>
      </p:sp>
    </p:spTree>
    <p:extLst>
      <p:ext uri="{BB962C8B-B14F-4D97-AF65-F5344CB8AC3E}">
        <p14:creationId xmlns:p14="http://schemas.microsoft.com/office/powerpoint/2010/main" val="503155301"/>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447</Words>
  <Application>Microsoft Office PowerPoint</Application>
  <PresentationFormat>寬螢幕</PresentationFormat>
  <Paragraphs>42</Paragraphs>
  <Slides>21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微軟正黑體</vt:lpstr>
      <vt:lpstr>新細明體</vt:lpstr>
      <vt:lpstr>Arial</vt:lpstr>
      <vt:lpstr>Calibri</vt:lpstr>
      <vt:lpstr>Times New Roman</vt:lpstr>
      <vt:lpstr>Office 佈景主題</vt:lpstr>
      <vt:lpstr>網路爬蟲 Web Crawler -LSTM應用於銷售量預測</vt:lpstr>
      <vt:lpstr>報告大綱</vt:lpstr>
      <vt:lpstr>一、事前預備-下載.csv(航空公司每月乘客人數)</vt:lpstr>
      <vt:lpstr>二、使用軟體-Anaconda</vt:lpstr>
      <vt:lpstr>三、LSTM01.py(乘客數以折線圖顯示)</vt:lpstr>
      <vt:lpstr>1.載入python數據分析與資料視覺化套件</vt:lpstr>
      <vt:lpstr>2.讀取.csv檔案存於變數並以pyplot模組顯示</vt:lpstr>
      <vt:lpstr>3.結果(航空公司每月乘客人數)</vt:lpstr>
      <vt:lpstr>四、LSTM02.py (ACF自我相關係數、PACF偏自我相關係數)</vt:lpstr>
      <vt:lpstr>1.載入python數據分析與資料視覺化套件</vt:lpstr>
      <vt:lpstr>3.載入資料科學套件</vt:lpstr>
      <vt:lpstr>4.利用plot_acf與plot_pacf劃出效應圖</vt:lpstr>
      <vt:lpstr>5.結果(ACF自我相關係數、PACF偏自我相關係數)</vt:lpstr>
      <vt:lpstr>五、LSTM03.py(LSTM模型實作)</vt:lpstr>
      <vt:lpstr>1.載入套件</vt:lpstr>
      <vt:lpstr>2.產生下一期資料(預估)</vt:lpstr>
      <vt:lpstr>3.載入.csv與正規化資料</vt:lpstr>
      <vt:lpstr>4.產生資料</vt:lpstr>
      <vt:lpstr>5.建立LSTM模型與預測</vt:lpstr>
      <vt:lpstr>6.畫趨勢圖(三種)</vt:lpstr>
      <vt:lpstr>7.結果LSTM模型(藍線為實際值，綠線為訓練結果，紅色為測試結果)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Brown Su</dc:creator>
  <cp:lastModifiedBy>Brown Su</cp:lastModifiedBy>
  <cp:revision>70</cp:revision>
  <dcterms:created xsi:type="dcterms:W3CDTF">2020-10-13T12:30:11Z</dcterms:created>
  <dcterms:modified xsi:type="dcterms:W3CDTF">2020-10-22T17:05:02Z</dcterms:modified>
</cp:coreProperties>
</file>