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5" r:id="rId14"/>
    <p:sldId id="268" r:id="rId15"/>
    <p:sldId id="266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2000" dirty="0" smtClean="0">
                <a:solidFill>
                  <a:sysClr val="windowText" lastClr="000000"/>
                </a:solidFill>
              </a:rPr>
              <a:t>伺服器</a:t>
            </a:r>
            <a:r>
              <a:rPr lang="en-US" altLang="zh-TW" sz="2000" dirty="0" smtClean="0">
                <a:solidFill>
                  <a:sysClr val="windowText" lastClr="000000"/>
                </a:solidFill>
              </a:rPr>
              <a:t>(</a:t>
            </a:r>
            <a:r>
              <a:rPr lang="zh-TW" altLang="en-US" sz="2000" dirty="0" smtClean="0">
                <a:solidFill>
                  <a:sysClr val="windowText" lastClr="000000"/>
                </a:solidFill>
              </a:rPr>
              <a:t>使用率</a:t>
            </a:r>
            <a:r>
              <a:rPr lang="en-US" altLang="zh-TW" sz="2000" dirty="0" smtClean="0">
                <a:solidFill>
                  <a:sysClr val="windowText" lastClr="000000"/>
                </a:solidFill>
              </a:rPr>
              <a:t>)</a:t>
            </a:r>
            <a:endParaRPr lang="en-US" altLang="zh-TW" sz="2000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29600204450219653"/>
          <c:y val="3.11763933331614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工作表1!$A$2:$A$5</c:f>
              <c:strCache>
                <c:ptCount val="4"/>
                <c:pt idx="0">
                  <c:v>1月份</c:v>
                </c:pt>
                <c:pt idx="1">
                  <c:v>2月份</c:v>
                </c:pt>
                <c:pt idx="2">
                  <c:v>3月份</c:v>
                </c:pt>
                <c:pt idx="3">
                  <c:v>4月份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28-44E3-9ED3-63E8897B31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5353200"/>
        <c:axId val="1065345296"/>
      </c:lineChart>
      <c:catAx>
        <c:axId val="106535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65345296"/>
        <c:crosses val="autoZero"/>
        <c:auto val="1"/>
        <c:lblAlgn val="ctr"/>
        <c:lblOffset val="100"/>
        <c:noMultiLvlLbl val="0"/>
      </c:catAx>
      <c:valAx>
        <c:axId val="106534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65353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8D6C-975F-4BC4-8F4C-F78EDC1D8523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91BD-EF21-4F5A-99D1-E8DA75513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01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8D6C-975F-4BC4-8F4C-F78EDC1D8523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91BD-EF21-4F5A-99D1-E8DA75513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70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8D6C-975F-4BC4-8F4C-F78EDC1D8523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91BD-EF21-4F5A-99D1-E8DA75513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8D6C-975F-4BC4-8F4C-F78EDC1D8523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91BD-EF21-4F5A-99D1-E8DA75513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1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8D6C-975F-4BC4-8F4C-F78EDC1D8523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91BD-EF21-4F5A-99D1-E8DA75513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92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8D6C-975F-4BC4-8F4C-F78EDC1D8523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91BD-EF21-4F5A-99D1-E8DA75513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25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8D6C-975F-4BC4-8F4C-F78EDC1D8523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91BD-EF21-4F5A-99D1-E8DA75513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2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8D6C-975F-4BC4-8F4C-F78EDC1D8523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91BD-EF21-4F5A-99D1-E8DA75513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04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8D6C-975F-4BC4-8F4C-F78EDC1D8523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91BD-EF21-4F5A-99D1-E8DA75513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8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8D6C-975F-4BC4-8F4C-F78EDC1D8523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91BD-EF21-4F5A-99D1-E8DA75513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41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C8D6C-975F-4BC4-8F4C-F78EDC1D8523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91BD-EF21-4F5A-99D1-E8DA75513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17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C8D6C-975F-4BC4-8F4C-F78EDC1D8523}" type="datetimeFigureOut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B91BD-EF21-4F5A-99D1-E8DA75513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31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設備管理主畫面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57416" y="1526096"/>
            <a:ext cx="4197096" cy="400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6885432" y="1654429"/>
            <a:ext cx="3931920" cy="1125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棕熊公司設備管理系統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00000"/>
              </a:lnSpc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請先登入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18932" y="3300190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登入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9" name="標題 3"/>
          <p:cNvSpPr txBox="1">
            <a:spLocks/>
          </p:cNvSpPr>
          <p:nvPr/>
        </p:nvSpPr>
        <p:spPr>
          <a:xfrm>
            <a:off x="6757416" y="4931787"/>
            <a:ext cx="4197096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系統版本：</a:t>
            </a:r>
            <a:r>
              <a:rPr lang="en-US" altLang="zh-TW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10.1</a:t>
            </a:r>
            <a:endParaRPr lang="zh-TW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92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AD_02_011B</a:t>
            </a:r>
            <a:r>
              <a:rPr lang="zh-TW" altLang="en-US" dirty="0" smtClean="0"/>
              <a:t> 設備使用統計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46976" y="1690688"/>
            <a:ext cx="4456176" cy="4562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7275576" y="2307475"/>
            <a:ext cx="1941576" cy="4578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*設備</a:t>
            </a:r>
            <a:r>
              <a:rPr lang="zh-TW" altLang="en-US" sz="2400" dirty="0"/>
              <a:t>名稱</a:t>
            </a:r>
            <a:r>
              <a:rPr lang="zh-TW" altLang="en-US" sz="2400" dirty="0" smtClean="0"/>
              <a:t>：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7758684" y="5606021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確定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94342" y="5619415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16568" y="2264616"/>
            <a:ext cx="2048256" cy="491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ysClr val="windowText" lastClr="000000"/>
                </a:solidFill>
              </a:rPr>
              <a:t>音響組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3" name="標題 3"/>
          <p:cNvSpPr txBox="1">
            <a:spLocks/>
          </p:cNvSpPr>
          <p:nvPr/>
        </p:nvSpPr>
        <p:spPr>
          <a:xfrm>
            <a:off x="7060692" y="1694847"/>
            <a:ext cx="4456176" cy="56976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設備使用統計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75576" y="3458355"/>
            <a:ext cx="4026408" cy="1873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275576" y="3449377"/>
            <a:ext cx="4026408" cy="491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ysClr val="windowText" lastClr="000000"/>
                </a:solidFill>
              </a:rPr>
              <a:t>次數</a:t>
            </a:r>
            <a:r>
              <a:rPr lang="en-US" altLang="zh-TW" sz="2400" dirty="0" smtClean="0">
                <a:solidFill>
                  <a:sysClr val="windowText" lastClr="000000"/>
                </a:solidFill>
              </a:rPr>
              <a:t>	</a:t>
            </a:r>
            <a:r>
              <a:rPr lang="zh-TW" altLang="en-US" sz="2400" dirty="0" smtClean="0">
                <a:solidFill>
                  <a:sysClr val="windowText" lastClr="000000"/>
                </a:solidFill>
              </a:rPr>
              <a:t>借用者      用途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75576" y="3938903"/>
            <a:ext cx="4026408" cy="466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4	</a:t>
            </a:r>
            <a:r>
              <a:rPr lang="zh-TW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蘇大寶      </a:t>
            </a:r>
            <a:r>
              <a:rPr lang="en-US" altLang="zh-TW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10</a:t>
            </a:r>
            <a:r>
              <a:rPr lang="zh-TW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月研習</a:t>
            </a:r>
            <a:endParaRPr lang="zh-TW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標題 3"/>
          <p:cNvSpPr txBox="1">
            <a:spLocks/>
          </p:cNvSpPr>
          <p:nvPr/>
        </p:nvSpPr>
        <p:spPr>
          <a:xfrm>
            <a:off x="7284339" y="2808169"/>
            <a:ext cx="1184910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*日期：</a:t>
            </a:r>
            <a:endParaRPr lang="zh-TW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8469249" y="2796656"/>
            <a:ext cx="1241679" cy="491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2020/10</a:t>
            </a:r>
            <a:endParaRPr lang="zh-TW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標題 3"/>
          <p:cNvSpPr txBox="1">
            <a:spLocks/>
          </p:cNvSpPr>
          <p:nvPr/>
        </p:nvSpPr>
        <p:spPr>
          <a:xfrm>
            <a:off x="9891522" y="2815884"/>
            <a:ext cx="877062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24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選擇</a:t>
            </a:r>
          </a:p>
        </p:txBody>
      </p:sp>
      <p:sp>
        <p:nvSpPr>
          <p:cNvPr id="26" name="等腰三角形 25"/>
          <p:cNvSpPr/>
          <p:nvPr/>
        </p:nvSpPr>
        <p:spPr>
          <a:xfrm flipV="1">
            <a:off x="10759059" y="2395424"/>
            <a:ext cx="371094" cy="29621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275195" y="4400939"/>
            <a:ext cx="4026408" cy="466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3	</a:t>
            </a:r>
            <a:r>
              <a:rPr lang="zh-TW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李智喨      主管茶會</a:t>
            </a:r>
            <a:endParaRPr lang="zh-TW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75195" y="4851140"/>
            <a:ext cx="4026408" cy="466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共計 </a:t>
            </a:r>
            <a:r>
              <a:rPr lang="en-US" altLang="zh-TW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7</a:t>
            </a:r>
            <a:r>
              <a:rPr lang="zh-TW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 次</a:t>
            </a:r>
            <a:endParaRPr lang="zh-TW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AD_02_012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設備添購與汰舊</a:t>
            </a:r>
            <a:r>
              <a:rPr lang="zh-TW" altLang="en-US" dirty="0" smtClean="0"/>
              <a:t>提報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96684" y="283464"/>
            <a:ext cx="4456176" cy="5879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654860" y="5591388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送出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90518" y="5604782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6996684" y="381110"/>
            <a:ext cx="4456176" cy="56976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設備添購與汰舊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標題 3"/>
          <p:cNvSpPr txBox="1">
            <a:spLocks/>
          </p:cNvSpPr>
          <p:nvPr/>
        </p:nvSpPr>
        <p:spPr>
          <a:xfrm>
            <a:off x="7220330" y="1018944"/>
            <a:ext cx="1841374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*設備名稱：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7456932" y="1702514"/>
            <a:ext cx="23774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標題 3"/>
          <p:cNvSpPr txBox="1">
            <a:spLocks/>
          </p:cNvSpPr>
          <p:nvPr/>
        </p:nvSpPr>
        <p:spPr>
          <a:xfrm>
            <a:off x="7725536" y="1592468"/>
            <a:ext cx="796672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添購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8690992" y="1692101"/>
            <a:ext cx="237744" cy="2377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標題 3"/>
          <p:cNvSpPr txBox="1">
            <a:spLocks/>
          </p:cNvSpPr>
          <p:nvPr/>
        </p:nvSpPr>
        <p:spPr>
          <a:xfrm>
            <a:off x="8959596" y="1582055"/>
            <a:ext cx="796672" cy="45783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汰舊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9061704" y="1011598"/>
            <a:ext cx="2048256" cy="491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</a:t>
            </a:r>
            <a:r>
              <a:rPr lang="zh-TW" altLang="en-US" sz="2400" dirty="0" smtClean="0">
                <a:solidFill>
                  <a:sysClr val="windowText" lastClr="000000"/>
                </a:solidFill>
              </a:rPr>
              <a:t>網路硬碟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4" name="標題 3"/>
          <p:cNvSpPr txBox="1">
            <a:spLocks/>
          </p:cNvSpPr>
          <p:nvPr/>
        </p:nvSpPr>
        <p:spPr>
          <a:xfrm>
            <a:off x="7220330" y="2127940"/>
            <a:ext cx="1209676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*單位：</a:t>
            </a:r>
            <a:endParaRPr lang="zh-TW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8430006" y="2065560"/>
            <a:ext cx="498730" cy="491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ysClr val="windowText" lastClr="000000"/>
                </a:solidFill>
              </a:rPr>
              <a:t>台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6" name="標題 3"/>
          <p:cNvSpPr txBox="1">
            <a:spLocks/>
          </p:cNvSpPr>
          <p:nvPr/>
        </p:nvSpPr>
        <p:spPr>
          <a:xfrm>
            <a:off x="7220330" y="2719194"/>
            <a:ext cx="1209676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</a:t>
            </a:r>
            <a:r>
              <a:rPr lang="zh-TW" altLang="en-US" sz="2400" dirty="0"/>
              <a:t>數量</a:t>
            </a:r>
            <a:r>
              <a:rPr lang="zh-TW" altLang="en-US" sz="2400" dirty="0" smtClean="0"/>
              <a:t>：</a:t>
            </a:r>
            <a:endParaRPr lang="zh-TW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8430006" y="2692825"/>
            <a:ext cx="498730" cy="491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標題 3"/>
          <p:cNvSpPr txBox="1">
            <a:spLocks/>
          </p:cNvSpPr>
          <p:nvPr/>
        </p:nvSpPr>
        <p:spPr>
          <a:xfrm>
            <a:off x="9101135" y="2726540"/>
            <a:ext cx="389383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24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29" name="標題 3"/>
          <p:cNvSpPr txBox="1">
            <a:spLocks/>
          </p:cNvSpPr>
          <p:nvPr/>
        </p:nvSpPr>
        <p:spPr>
          <a:xfrm>
            <a:off x="9599865" y="2724092"/>
            <a:ext cx="389383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24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TW" dirty="0" smtClean="0"/>
              <a:t>-</a:t>
            </a:r>
            <a:endParaRPr lang="zh-TW" altLang="en-US" dirty="0"/>
          </a:p>
        </p:txBody>
      </p:sp>
      <p:sp>
        <p:nvSpPr>
          <p:cNvPr id="30" name="標題 3"/>
          <p:cNvSpPr txBox="1">
            <a:spLocks/>
          </p:cNvSpPr>
          <p:nvPr/>
        </p:nvSpPr>
        <p:spPr>
          <a:xfrm>
            <a:off x="7220330" y="3861400"/>
            <a:ext cx="1209676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*單價：</a:t>
            </a:r>
            <a:endParaRPr lang="zh-TW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8430006" y="3835031"/>
            <a:ext cx="1169859" cy="491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8,400</a:t>
            </a:r>
            <a:endParaRPr lang="zh-TW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標題 3"/>
          <p:cNvSpPr txBox="1">
            <a:spLocks/>
          </p:cNvSpPr>
          <p:nvPr/>
        </p:nvSpPr>
        <p:spPr>
          <a:xfrm>
            <a:off x="7258050" y="4443862"/>
            <a:ext cx="1158240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*用</a:t>
            </a:r>
            <a:r>
              <a:rPr lang="zh-TW" altLang="en-US" sz="2400" dirty="0"/>
              <a:t>途</a:t>
            </a:r>
            <a:r>
              <a:rPr lang="zh-TW" altLang="en-US" sz="2400" dirty="0" smtClean="0"/>
              <a:t>：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8430006" y="4443862"/>
            <a:ext cx="2859786" cy="993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ts val="2300"/>
              </a:lnSpc>
            </a:pPr>
            <a:r>
              <a:rPr lang="zh-TW" altLang="en-US" sz="2400" dirty="0" smtClean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資訊部門將於</a:t>
            </a:r>
            <a:r>
              <a:rPr lang="en-US" altLang="zh-TW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TW" altLang="en-US" sz="2400" dirty="0" smtClean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月搬遷設備資料到雲端</a:t>
            </a:r>
            <a:endParaRPr lang="zh-TW" altLang="en-US" sz="24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標題 3"/>
          <p:cNvSpPr txBox="1">
            <a:spLocks/>
          </p:cNvSpPr>
          <p:nvPr/>
        </p:nvSpPr>
        <p:spPr>
          <a:xfrm>
            <a:off x="7233664" y="3276053"/>
            <a:ext cx="2256854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*使用年限：</a:t>
            </a:r>
            <a:endParaRPr lang="zh-TW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8991788" y="3254670"/>
            <a:ext cx="498730" cy="491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標題 3"/>
          <p:cNvSpPr txBox="1">
            <a:spLocks/>
          </p:cNvSpPr>
          <p:nvPr/>
        </p:nvSpPr>
        <p:spPr>
          <a:xfrm>
            <a:off x="9034844" y="2092738"/>
            <a:ext cx="1209676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*類別：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10206036" y="2042050"/>
            <a:ext cx="1083756" cy="491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ysClr val="windowText" lastClr="000000"/>
                </a:solidFill>
              </a:rPr>
              <a:t>硬體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48" name="等腰三角形 47"/>
          <p:cNvSpPr/>
          <p:nvPr/>
        </p:nvSpPr>
        <p:spPr>
          <a:xfrm flipV="1">
            <a:off x="10924413" y="2157954"/>
            <a:ext cx="371094" cy="29621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52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AD_02_012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設備添購與汰舊</a:t>
            </a:r>
            <a:r>
              <a:rPr lang="zh-TW" altLang="en-US" dirty="0" smtClean="0"/>
              <a:t>提報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96684" y="785980"/>
            <a:ext cx="4456176" cy="2643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592312" y="2728206"/>
            <a:ext cx="1264920" cy="45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確定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6996684" y="862743"/>
            <a:ext cx="4456176" cy="18654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設備添購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新增至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00000"/>
              </a:lnSpc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設備資料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庫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9925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AD_02_012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設備添購與汰舊</a:t>
            </a:r>
            <a:r>
              <a:rPr lang="zh-TW" altLang="en-US" dirty="0" smtClean="0"/>
              <a:t>提報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96684" y="785980"/>
            <a:ext cx="4456176" cy="5377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654860" y="5591388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送出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90518" y="5604782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6996684" y="862743"/>
            <a:ext cx="4456176" cy="56976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設備添購與汰舊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標題 3"/>
          <p:cNvSpPr txBox="1">
            <a:spLocks/>
          </p:cNvSpPr>
          <p:nvPr/>
        </p:nvSpPr>
        <p:spPr>
          <a:xfrm>
            <a:off x="7220330" y="1500577"/>
            <a:ext cx="1841374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*設備名稱：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7456932" y="2184147"/>
            <a:ext cx="237744" cy="2377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標題 3"/>
          <p:cNvSpPr txBox="1">
            <a:spLocks/>
          </p:cNvSpPr>
          <p:nvPr/>
        </p:nvSpPr>
        <p:spPr>
          <a:xfrm>
            <a:off x="7725536" y="2074101"/>
            <a:ext cx="796672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添購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8690992" y="2173734"/>
            <a:ext cx="23774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標題 3"/>
          <p:cNvSpPr txBox="1">
            <a:spLocks/>
          </p:cNvSpPr>
          <p:nvPr/>
        </p:nvSpPr>
        <p:spPr>
          <a:xfrm>
            <a:off x="8959596" y="2063688"/>
            <a:ext cx="796672" cy="45783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汰舊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9061704" y="1493231"/>
            <a:ext cx="2048256" cy="491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ysClr val="windowText" lastClr="000000"/>
                </a:solidFill>
              </a:rPr>
              <a:t>行動高</a:t>
            </a:r>
            <a:r>
              <a:rPr lang="zh-TW" altLang="en-US" sz="2400" dirty="0">
                <a:solidFill>
                  <a:sysClr val="windowText" lastClr="000000"/>
                </a:solidFill>
              </a:rPr>
              <a:t>拍儀</a:t>
            </a:r>
          </a:p>
        </p:txBody>
      </p:sp>
      <p:sp>
        <p:nvSpPr>
          <p:cNvPr id="24" name="標題 3"/>
          <p:cNvSpPr txBox="1">
            <a:spLocks/>
          </p:cNvSpPr>
          <p:nvPr/>
        </p:nvSpPr>
        <p:spPr>
          <a:xfrm>
            <a:off x="7220330" y="2609573"/>
            <a:ext cx="1209676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*單位：</a:t>
            </a:r>
            <a:endParaRPr lang="zh-TW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8430006" y="2547193"/>
            <a:ext cx="498730" cy="491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ysClr val="windowText" lastClr="000000"/>
                </a:solidFill>
              </a:rPr>
              <a:t>組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6" name="標題 3"/>
          <p:cNvSpPr txBox="1">
            <a:spLocks/>
          </p:cNvSpPr>
          <p:nvPr/>
        </p:nvSpPr>
        <p:spPr>
          <a:xfrm>
            <a:off x="7220330" y="3200827"/>
            <a:ext cx="1301878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*產編：</a:t>
            </a:r>
            <a:endParaRPr lang="zh-TW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8430006" y="3174458"/>
            <a:ext cx="1559242" cy="491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C0966</a:t>
            </a:r>
            <a:endParaRPr lang="zh-TW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標題 3"/>
          <p:cNvSpPr txBox="1">
            <a:spLocks/>
          </p:cNvSpPr>
          <p:nvPr/>
        </p:nvSpPr>
        <p:spPr>
          <a:xfrm>
            <a:off x="7258050" y="3822291"/>
            <a:ext cx="1264158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</a:t>
            </a:r>
            <a:r>
              <a:rPr lang="zh-TW" altLang="en-US" sz="2400" dirty="0"/>
              <a:t>描述</a:t>
            </a:r>
            <a:r>
              <a:rPr lang="zh-TW" altLang="en-US" sz="2400" dirty="0" smtClean="0"/>
              <a:t>：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8430006" y="3822291"/>
            <a:ext cx="2859786" cy="1655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zh-TW" altLang="en-US" sz="2400" dirty="0" smtClean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攝像頭已損毀，無法</a:t>
            </a:r>
            <a:r>
              <a:rPr lang="zh-TW" altLang="en-US" sz="2400" dirty="0" smtClean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拍攝文</a:t>
            </a:r>
            <a:r>
              <a:rPr lang="zh-TW" altLang="en-US" sz="24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件</a:t>
            </a:r>
            <a:r>
              <a:rPr lang="zh-TW" altLang="en-US" sz="2400" dirty="0" smtClean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400" dirty="0">
              <a:solidFill>
                <a:sysClr val="windowText" lastClr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標題 3"/>
          <p:cNvSpPr txBox="1">
            <a:spLocks/>
          </p:cNvSpPr>
          <p:nvPr/>
        </p:nvSpPr>
        <p:spPr>
          <a:xfrm>
            <a:off x="8969312" y="2603176"/>
            <a:ext cx="1209676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*類別：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10140504" y="2552488"/>
            <a:ext cx="1083756" cy="491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ysClr val="windowText" lastClr="000000"/>
                </a:solidFill>
              </a:rPr>
              <a:t>硬體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85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AD_02_012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設備添購與汰舊</a:t>
            </a:r>
            <a:r>
              <a:rPr lang="zh-TW" altLang="en-US" dirty="0" smtClean="0"/>
              <a:t>提報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96684" y="785980"/>
            <a:ext cx="4456176" cy="2643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592312" y="2728206"/>
            <a:ext cx="1264920" cy="45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確定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6996684" y="862743"/>
            <a:ext cx="4456176" cy="18654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設備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汰舊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已刪除自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00000"/>
              </a:lnSpc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設備資料庫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294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AD_02_013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設備報修畫面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86984" y="785980"/>
            <a:ext cx="6062472" cy="5377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272784" y="5375863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更改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87284" y="5375862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送</a:t>
            </a:r>
            <a:r>
              <a:rPr lang="zh-TW" altLang="en-US" sz="2400" dirty="0">
                <a:solidFill>
                  <a:sysClr val="windowText" lastClr="000000"/>
                </a:solidFill>
              </a:rPr>
              <a:t>出</a:t>
            </a:r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5586984" y="826167"/>
            <a:ext cx="6062472" cy="56976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設備報修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標題 3"/>
          <p:cNvSpPr txBox="1">
            <a:spLocks/>
          </p:cNvSpPr>
          <p:nvPr/>
        </p:nvSpPr>
        <p:spPr>
          <a:xfrm>
            <a:off x="6071616" y="1371085"/>
            <a:ext cx="5577840" cy="4578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產品編號    產品名稱    毀損地點    填報人</a:t>
            </a:r>
            <a:endParaRPr lang="zh-TW" altLang="en-US" sz="2400" dirty="0"/>
          </a:p>
        </p:txBody>
      </p:sp>
      <p:sp>
        <p:nvSpPr>
          <p:cNvPr id="29" name="標題 3"/>
          <p:cNvSpPr txBox="1">
            <a:spLocks/>
          </p:cNvSpPr>
          <p:nvPr/>
        </p:nvSpPr>
        <p:spPr>
          <a:xfrm>
            <a:off x="6077712" y="1824563"/>
            <a:ext cx="5577840" cy="4578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400" dirty="0" smtClean="0"/>
              <a:t>YU5896</a:t>
            </a:r>
            <a:r>
              <a:rPr lang="zh-TW" altLang="en-US" sz="2400" dirty="0" smtClean="0"/>
              <a:t>        麥克風        會議室        李小寶</a:t>
            </a:r>
            <a:endParaRPr lang="zh-TW" altLang="en-US" sz="2400" dirty="0"/>
          </a:p>
        </p:txBody>
      </p:sp>
      <p:sp>
        <p:nvSpPr>
          <p:cNvPr id="30" name="標題 3"/>
          <p:cNvSpPr txBox="1">
            <a:spLocks/>
          </p:cNvSpPr>
          <p:nvPr/>
        </p:nvSpPr>
        <p:spPr>
          <a:xfrm>
            <a:off x="6083808" y="2289733"/>
            <a:ext cx="5577840" cy="4578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400" dirty="0" smtClean="0"/>
              <a:t>SR4123</a:t>
            </a:r>
            <a:r>
              <a:rPr lang="zh-TW" altLang="en-US" sz="2400" dirty="0" smtClean="0"/>
              <a:t>        伺服器        機房             蘇逸凱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696712" y="1920240"/>
            <a:ext cx="237744" cy="237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V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696712" y="2399778"/>
            <a:ext cx="237744" cy="237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7678293" y="4337400"/>
            <a:ext cx="2048256" cy="491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ysClr val="windowText" lastClr="000000"/>
                </a:solidFill>
              </a:rPr>
              <a:t>已</a:t>
            </a:r>
            <a:r>
              <a:rPr lang="zh-TW" altLang="en-US" sz="2400" dirty="0" smtClean="0">
                <a:solidFill>
                  <a:sysClr val="windowText" lastClr="000000"/>
                </a:solidFill>
              </a:rPr>
              <a:t>修繕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6" name="等腰三角形 35"/>
          <p:cNvSpPr/>
          <p:nvPr/>
        </p:nvSpPr>
        <p:spPr>
          <a:xfrm flipV="1">
            <a:off x="9320784" y="4468208"/>
            <a:ext cx="371094" cy="29621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9691878" y="5384601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40" name="標題 3"/>
          <p:cNvSpPr txBox="1">
            <a:spLocks/>
          </p:cNvSpPr>
          <p:nvPr/>
        </p:nvSpPr>
        <p:spPr>
          <a:xfrm>
            <a:off x="6080760" y="2718360"/>
            <a:ext cx="5577840" cy="4578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400" dirty="0" smtClean="0"/>
              <a:t>PC0903</a:t>
            </a:r>
            <a:r>
              <a:rPr lang="zh-TW" altLang="en-US" sz="2400" dirty="0" smtClean="0"/>
              <a:t>        </a:t>
            </a:r>
            <a:r>
              <a:rPr lang="en-US" altLang="zh-TW" sz="2400" dirty="0" smtClean="0"/>
              <a:t>PC</a:t>
            </a:r>
            <a:r>
              <a:rPr lang="zh-TW" altLang="en-US" sz="2400" dirty="0" smtClean="0"/>
              <a:t>               人事室          黃映辰</a:t>
            </a:r>
            <a:endParaRPr lang="zh-TW" altLang="en-US" sz="2400" dirty="0"/>
          </a:p>
        </p:txBody>
      </p:sp>
      <p:sp>
        <p:nvSpPr>
          <p:cNvPr id="41" name="標題 3"/>
          <p:cNvSpPr txBox="1">
            <a:spLocks/>
          </p:cNvSpPr>
          <p:nvPr/>
        </p:nvSpPr>
        <p:spPr>
          <a:xfrm>
            <a:off x="6081141" y="3134575"/>
            <a:ext cx="5577840" cy="4578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400" dirty="0" smtClean="0"/>
              <a:t>PO1216</a:t>
            </a:r>
            <a:r>
              <a:rPr lang="zh-TW" altLang="en-US" sz="2400" dirty="0" smtClean="0"/>
              <a:t>       橋接器        機房             沈巧凡</a:t>
            </a:r>
            <a:endParaRPr lang="zh-TW" altLang="en-US" sz="2400" dirty="0"/>
          </a:p>
        </p:txBody>
      </p:sp>
      <p:sp>
        <p:nvSpPr>
          <p:cNvPr id="42" name="標題 3"/>
          <p:cNvSpPr txBox="1">
            <a:spLocks/>
          </p:cNvSpPr>
          <p:nvPr/>
        </p:nvSpPr>
        <p:spPr>
          <a:xfrm>
            <a:off x="6078093" y="3563202"/>
            <a:ext cx="5577840" cy="4578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400" dirty="0"/>
              <a:t>Q</a:t>
            </a:r>
            <a:r>
              <a:rPr lang="en-US" altLang="zh-TW" sz="2400" dirty="0" smtClean="0"/>
              <a:t>R0105</a:t>
            </a:r>
            <a:r>
              <a:rPr lang="zh-TW" altLang="en-US" sz="2400" dirty="0" smtClean="0"/>
              <a:t>       飲水機        交誼廳         陳紀平</a:t>
            </a:r>
            <a:endParaRPr lang="zh-TW" altLang="en-US" sz="2400" dirty="0"/>
          </a:p>
        </p:txBody>
      </p:sp>
      <p:sp>
        <p:nvSpPr>
          <p:cNvPr id="43" name="矩形 42"/>
          <p:cNvSpPr/>
          <p:nvPr/>
        </p:nvSpPr>
        <p:spPr>
          <a:xfrm>
            <a:off x="5695188" y="2828405"/>
            <a:ext cx="237744" cy="237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5693664" y="3254788"/>
            <a:ext cx="237744" cy="237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5698617" y="3683007"/>
            <a:ext cx="237744" cy="237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180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AD_02_013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設備報修畫面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272784" y="785980"/>
            <a:ext cx="4684014" cy="3850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931152" y="3803517"/>
            <a:ext cx="1765554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回報填報人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7004304" y="1027906"/>
            <a:ext cx="3825240" cy="269774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產品編號：</a:t>
            </a:r>
            <a:r>
              <a:rPr lang="en-US" altLang="zh-TW" sz="2800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YU5896</a:t>
            </a:r>
          </a:p>
          <a:p>
            <a:pPr algn="just">
              <a:lnSpc>
                <a:spcPct val="100000"/>
              </a:lnSpc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產品名稱：麥克風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00000"/>
              </a:lnSpc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毀損地點：會議室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00000"/>
              </a:lnSpc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填報人：李小寶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00000"/>
              </a:lnSpc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狀況：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已修繕</a:t>
            </a:r>
            <a:endParaRPr lang="en-US" altLang="zh-TW" sz="2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136380" y="3812256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取消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224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AD_02_013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設備完成回報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272784" y="785980"/>
            <a:ext cx="4684014" cy="4801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111746" y="4617333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確定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7004304" y="1027906"/>
            <a:ext cx="3825240" cy="269774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zh-TW" altLang="en-US" sz="2800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產品編號：</a:t>
            </a:r>
            <a:r>
              <a:rPr lang="en-US" altLang="zh-TW" sz="2800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YU5896</a:t>
            </a:r>
          </a:p>
          <a:p>
            <a:pPr algn="just">
              <a:lnSpc>
                <a:spcPct val="100000"/>
              </a:lnSpc>
            </a:pPr>
            <a:r>
              <a:rPr lang="zh-TW" altLang="en-US" sz="2800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產品名稱：麥克風</a:t>
            </a:r>
            <a:endParaRPr lang="en-US" altLang="zh-TW" sz="2800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>
              <a:lnSpc>
                <a:spcPct val="100000"/>
              </a:lnSpc>
            </a:pPr>
            <a:r>
              <a:rPr lang="zh-TW" altLang="en-US" sz="2800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毀損地點：會議室</a:t>
            </a:r>
            <a:endParaRPr lang="en-US" altLang="zh-TW" sz="2800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>
              <a:lnSpc>
                <a:spcPct val="100000"/>
              </a:lnSpc>
            </a:pPr>
            <a:r>
              <a:rPr lang="zh-TW" altLang="en-US" sz="2800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填報人：李小寶</a:t>
            </a:r>
            <a:endParaRPr lang="en-US" altLang="zh-TW" sz="2800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>
              <a:lnSpc>
                <a:spcPct val="100000"/>
              </a:lnSpc>
            </a:pPr>
            <a:r>
              <a:rPr lang="zh-TW" altLang="en-US" sz="2800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狀況：</a:t>
            </a:r>
            <a:r>
              <a:rPr lang="zh-TW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已修繕</a:t>
            </a:r>
            <a:endParaRPr lang="en-US" altLang="zh-TW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816340" y="4626072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11746" y="3735784"/>
            <a:ext cx="2969514" cy="49155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已簡訊通知給填報人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2819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AD_02_014</a:t>
            </a:r>
            <a:r>
              <a:rPr lang="zh-TW" altLang="en-US" dirty="0" smtClean="0"/>
              <a:t> 設備履歷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669786" y="201168"/>
            <a:ext cx="4684014" cy="6318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527036" y="5767614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確定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31630" y="5776353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9" name="標題 3"/>
          <p:cNvSpPr txBox="1">
            <a:spLocks/>
          </p:cNvSpPr>
          <p:nvPr/>
        </p:nvSpPr>
        <p:spPr>
          <a:xfrm>
            <a:off x="6907149" y="903542"/>
            <a:ext cx="1731264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設備名稱：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8638413" y="860683"/>
            <a:ext cx="2048256" cy="491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個人</a:t>
            </a:r>
            <a:r>
              <a:rPr lang="en-US" altLang="zh-TW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PC</a:t>
            </a:r>
            <a:endParaRPr lang="zh-TW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標題 3"/>
          <p:cNvSpPr txBox="1">
            <a:spLocks/>
          </p:cNvSpPr>
          <p:nvPr/>
        </p:nvSpPr>
        <p:spPr>
          <a:xfrm>
            <a:off x="6669786" y="236287"/>
            <a:ext cx="4684014" cy="56976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設備履歷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等腰三角形 11"/>
          <p:cNvSpPr/>
          <p:nvPr/>
        </p:nvSpPr>
        <p:spPr>
          <a:xfrm flipV="1">
            <a:off x="10323957" y="994032"/>
            <a:ext cx="371094" cy="29621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986016" y="2367027"/>
            <a:ext cx="4036314" cy="3115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zh-TW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購買日期：</a:t>
            </a:r>
            <a:r>
              <a:rPr lang="en-US" altLang="zh-TW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2020/11/12</a:t>
            </a:r>
          </a:p>
          <a:p>
            <a:pPr algn="just"/>
            <a:r>
              <a:rPr lang="zh-TW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設備編號</a:t>
            </a:r>
            <a:r>
              <a:rPr lang="zh-TW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PC0306</a:t>
            </a:r>
            <a:endParaRPr lang="en-US" altLang="zh-TW" sz="2400" dirty="0" smtClean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zh-TW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規格：</a:t>
            </a:r>
            <a:r>
              <a:rPr lang="en-US" altLang="zh-TW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i7-3310,8GRA,SSD,1000HDD</a:t>
            </a:r>
          </a:p>
          <a:p>
            <a:pPr algn="just"/>
            <a:r>
              <a:rPr lang="zh-TW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價格</a:t>
            </a:r>
            <a:r>
              <a:rPr lang="zh-TW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7,500</a:t>
            </a:r>
            <a:r>
              <a:rPr lang="zh-TW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元</a:t>
            </a:r>
            <a:endParaRPr lang="en-US" altLang="zh-TW" sz="2400" dirty="0" smtClean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zh-TW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使用年限：</a:t>
            </a:r>
            <a:r>
              <a:rPr lang="en-US" altLang="zh-TW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r>
              <a:rPr lang="zh-TW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年</a:t>
            </a:r>
            <a:endParaRPr lang="en-US" altLang="zh-TW" sz="2400" dirty="0" smtClean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zh-TW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設備狀況：良好</a:t>
            </a:r>
            <a:endParaRPr lang="en-US" altLang="zh-TW" sz="2400" dirty="0" smtClean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zh-TW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經費補助：</a:t>
            </a:r>
            <a:r>
              <a:rPr lang="en-US" altLang="zh-TW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109</a:t>
            </a:r>
            <a:r>
              <a:rPr lang="zh-TW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人才培育計畫</a:t>
            </a:r>
            <a:endParaRPr lang="en-US" altLang="zh-TW" sz="2400" dirty="0" smtClean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zh-TW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保管人：蘇棕熊</a:t>
            </a:r>
            <a:endParaRPr lang="en-US" altLang="zh-TW" sz="2400" dirty="0" smtClean="0">
              <a:solidFill>
                <a:sysClr val="windowText" lastClr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標題 3"/>
          <p:cNvSpPr txBox="1">
            <a:spLocks/>
          </p:cNvSpPr>
          <p:nvPr/>
        </p:nvSpPr>
        <p:spPr>
          <a:xfrm>
            <a:off x="6907149" y="1530631"/>
            <a:ext cx="1731264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設備</a:t>
            </a:r>
            <a:r>
              <a:rPr lang="zh-TW" altLang="en-US" sz="2400" dirty="0"/>
              <a:t>編號</a:t>
            </a:r>
            <a:r>
              <a:rPr lang="zh-TW" altLang="en-US" sz="2400" dirty="0" smtClean="0"/>
              <a:t>：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8638413" y="1487772"/>
            <a:ext cx="2048256" cy="491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PC0306</a:t>
            </a:r>
            <a:endParaRPr lang="zh-TW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1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LG_01</a:t>
            </a:r>
            <a:r>
              <a:rPr lang="zh-TW" altLang="en-US" dirty="0" smtClean="0"/>
              <a:t> 登入畫面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64224" y="858901"/>
            <a:ext cx="4800600" cy="5203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6629400" y="1718437"/>
            <a:ext cx="1207008" cy="45783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</a:t>
            </a:r>
            <a:r>
              <a:rPr lang="zh-TW" altLang="en-US" sz="2400" dirty="0"/>
              <a:t>帳號</a:t>
            </a:r>
            <a:r>
              <a:rPr lang="zh-TW" altLang="en-US" sz="2400" dirty="0" smtClean="0"/>
              <a:t>：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909560" y="1718437"/>
            <a:ext cx="2670048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</a:rPr>
              <a:t>(</a:t>
            </a:r>
            <a:r>
              <a:rPr lang="zh-TW" altLang="en-US" sz="2400" dirty="0" smtClean="0">
                <a:solidFill>
                  <a:sysClr val="windowText" lastClr="000000"/>
                </a:solidFill>
              </a:rPr>
              <a:t>管理員員工</a:t>
            </a:r>
            <a:r>
              <a:rPr lang="zh-TW" altLang="en-US" sz="2400" dirty="0" smtClean="0">
                <a:solidFill>
                  <a:sysClr val="windowText" lastClr="000000"/>
                </a:solidFill>
              </a:rPr>
              <a:t>編號</a:t>
            </a:r>
            <a:r>
              <a:rPr lang="en-US" altLang="zh-TW" sz="2400" dirty="0" smtClean="0">
                <a:solidFill>
                  <a:sysClr val="windowText" lastClr="000000"/>
                </a:solidFill>
              </a:rPr>
              <a:t>)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6629400" y="2520061"/>
            <a:ext cx="1207008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*密碼：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909560" y="2520061"/>
            <a:ext cx="2670048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</a:rPr>
              <a:t>(</a:t>
            </a:r>
            <a:r>
              <a:rPr lang="zh-TW" altLang="en-US" sz="2400" dirty="0" smtClean="0">
                <a:solidFill>
                  <a:sysClr val="windowText" lastClr="000000"/>
                </a:solidFill>
              </a:rPr>
              <a:t>身分證字號</a:t>
            </a:r>
            <a:r>
              <a:rPr lang="en-US" altLang="zh-TW" sz="2400" dirty="0" smtClean="0">
                <a:solidFill>
                  <a:sysClr val="windowText" lastClr="000000"/>
                </a:solidFill>
              </a:rPr>
              <a:t>)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6702552" y="3402456"/>
            <a:ext cx="1371600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驗證碼：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8211312" y="3385691"/>
            <a:ext cx="1161288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M8k2</a:t>
            </a:r>
            <a:endParaRPr lang="zh-TW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標題 3"/>
          <p:cNvSpPr txBox="1">
            <a:spLocks/>
          </p:cNvSpPr>
          <p:nvPr/>
        </p:nvSpPr>
        <p:spPr>
          <a:xfrm>
            <a:off x="10507785" y="3385691"/>
            <a:ext cx="454152" cy="457835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 smtClean="0"/>
              <a:t>換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7203948" y="5235827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登入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39606" y="5249221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取消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151" y="4072507"/>
            <a:ext cx="3583633" cy="917574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593" y="3442940"/>
            <a:ext cx="935294" cy="343336"/>
          </a:xfrm>
          <a:prstGeom prst="rect">
            <a:avLst/>
          </a:prstGeom>
        </p:spPr>
      </p:pic>
      <p:sp>
        <p:nvSpPr>
          <p:cNvPr id="17" name="標題 3"/>
          <p:cNvSpPr txBox="1">
            <a:spLocks/>
          </p:cNvSpPr>
          <p:nvPr/>
        </p:nvSpPr>
        <p:spPr>
          <a:xfrm>
            <a:off x="6455663" y="1007929"/>
            <a:ext cx="4617721" cy="56976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設備管理系統登入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560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LG_01</a:t>
            </a:r>
            <a:r>
              <a:rPr lang="zh-TW" altLang="en-US" dirty="0" smtClean="0"/>
              <a:t> 登入</a:t>
            </a:r>
            <a:r>
              <a:rPr lang="zh-TW" altLang="en-US" dirty="0" smtClean="0"/>
              <a:t>畫面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711696" y="1407541"/>
            <a:ext cx="4005072" cy="3438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081772" y="4117524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7" name="標題 3"/>
          <p:cNvSpPr txBox="1">
            <a:spLocks/>
          </p:cNvSpPr>
          <p:nvPr/>
        </p:nvSpPr>
        <p:spPr>
          <a:xfrm>
            <a:off x="6876288" y="1556569"/>
            <a:ext cx="3749040" cy="194558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您的身分非設備管理員</a:t>
            </a:r>
            <a:endParaRPr lang="en-US" altLang="zh-TW" sz="28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804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LG_01</a:t>
            </a:r>
            <a:r>
              <a:rPr lang="zh-TW" altLang="en-US" dirty="0" smtClean="0"/>
              <a:t> 登入畫面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18504" y="822961"/>
            <a:ext cx="4800600" cy="5358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6763512" y="1526413"/>
            <a:ext cx="1100328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身分：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863840" y="1526413"/>
            <a:ext cx="2670048" cy="45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u="sng" dirty="0" smtClean="0">
                <a:solidFill>
                  <a:sysClr val="windowText" lastClr="000000"/>
                </a:solidFill>
              </a:rPr>
              <a:t>設備管理員</a:t>
            </a:r>
            <a:endParaRPr lang="zh-TW" altLang="en-US" sz="2400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6763512" y="2090293"/>
            <a:ext cx="1027176" cy="45783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編號：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8086344" y="5489765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登出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63840" y="2090292"/>
            <a:ext cx="2670048" cy="45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u="sng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BR10911A05</a:t>
            </a:r>
            <a:endParaRPr lang="zh-TW" altLang="en-US" sz="2400" b="1" u="sng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標題 3"/>
          <p:cNvSpPr txBox="1">
            <a:spLocks/>
          </p:cNvSpPr>
          <p:nvPr/>
        </p:nvSpPr>
        <p:spPr>
          <a:xfrm>
            <a:off x="8945880" y="2706303"/>
            <a:ext cx="1191768" cy="1185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altLang="zh-TW" sz="2000" dirty="0" smtClean="0"/>
          </a:p>
          <a:p>
            <a:pPr algn="ctr">
              <a:lnSpc>
                <a:spcPct val="110000"/>
              </a:lnSpc>
            </a:pPr>
            <a:endParaRPr lang="en-US" altLang="zh-TW" sz="2000" dirty="0" smtClean="0"/>
          </a:p>
          <a:p>
            <a:pPr algn="ctr">
              <a:lnSpc>
                <a:spcPct val="110000"/>
              </a:lnSpc>
            </a:pPr>
            <a:r>
              <a:rPr lang="zh-TW" altLang="en-US" sz="2000" dirty="0" smtClean="0"/>
              <a:t>設備添購與提報</a:t>
            </a:r>
            <a:endParaRPr lang="zh-TW" altLang="en-US" sz="2000" dirty="0"/>
          </a:p>
        </p:txBody>
      </p:sp>
      <p:sp>
        <p:nvSpPr>
          <p:cNvPr id="28" name="標題 3"/>
          <p:cNvSpPr txBox="1">
            <a:spLocks/>
          </p:cNvSpPr>
          <p:nvPr/>
        </p:nvSpPr>
        <p:spPr>
          <a:xfrm>
            <a:off x="7267956" y="4112067"/>
            <a:ext cx="1191768" cy="1185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altLang="zh-TW" sz="2000" dirty="0" smtClean="0"/>
          </a:p>
          <a:p>
            <a:pPr algn="ctr">
              <a:lnSpc>
                <a:spcPct val="110000"/>
              </a:lnSpc>
            </a:pPr>
            <a:endParaRPr lang="en-US" altLang="zh-TW" sz="2000" dirty="0" smtClean="0"/>
          </a:p>
          <a:p>
            <a:pPr algn="ctr">
              <a:lnSpc>
                <a:spcPct val="110000"/>
              </a:lnSpc>
            </a:pPr>
            <a:r>
              <a:rPr lang="zh-TW" altLang="en-US" sz="2000" dirty="0" smtClean="0"/>
              <a:t>設備報修</a:t>
            </a:r>
            <a:endParaRPr lang="zh-TW" altLang="en-US" sz="2000" dirty="0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192" y="4195476"/>
            <a:ext cx="515005" cy="5118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72" y="2768961"/>
            <a:ext cx="472440" cy="472440"/>
          </a:xfrm>
          <a:prstGeom prst="rect">
            <a:avLst/>
          </a:prstGeom>
        </p:spPr>
      </p:pic>
      <p:sp>
        <p:nvSpPr>
          <p:cNvPr id="31" name="標題 3"/>
          <p:cNvSpPr txBox="1">
            <a:spLocks/>
          </p:cNvSpPr>
          <p:nvPr/>
        </p:nvSpPr>
        <p:spPr>
          <a:xfrm>
            <a:off x="7267956" y="2716080"/>
            <a:ext cx="1191768" cy="11853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altLang="zh-TW" sz="2000" dirty="0" smtClean="0"/>
          </a:p>
          <a:p>
            <a:pPr algn="ctr">
              <a:lnSpc>
                <a:spcPct val="110000"/>
              </a:lnSpc>
            </a:pPr>
            <a:endParaRPr lang="en-US" altLang="zh-TW" sz="2000" dirty="0" smtClean="0"/>
          </a:p>
          <a:p>
            <a:pPr algn="ctr">
              <a:lnSpc>
                <a:spcPct val="110000"/>
              </a:lnSpc>
            </a:pPr>
            <a:r>
              <a:rPr lang="zh-TW" altLang="en-US" sz="2000" dirty="0" smtClean="0"/>
              <a:t>設備</a:t>
            </a:r>
            <a:endParaRPr lang="en-US" altLang="zh-TW" sz="2000" dirty="0" smtClean="0"/>
          </a:p>
          <a:p>
            <a:pPr algn="ctr">
              <a:lnSpc>
                <a:spcPct val="110000"/>
              </a:lnSpc>
            </a:pPr>
            <a:r>
              <a:rPr lang="zh-TW" altLang="en-US" sz="2000" dirty="0" smtClean="0"/>
              <a:t>使用率</a:t>
            </a:r>
            <a:endParaRPr lang="zh-TW" altLang="en-US" sz="2000" dirty="0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580" y="2799487"/>
            <a:ext cx="374808" cy="374808"/>
          </a:xfrm>
          <a:prstGeom prst="rect">
            <a:avLst/>
          </a:prstGeom>
        </p:spPr>
      </p:pic>
      <p:sp>
        <p:nvSpPr>
          <p:cNvPr id="33" name="標題 3"/>
          <p:cNvSpPr txBox="1">
            <a:spLocks/>
          </p:cNvSpPr>
          <p:nvPr/>
        </p:nvSpPr>
        <p:spPr>
          <a:xfrm>
            <a:off x="8945880" y="4093724"/>
            <a:ext cx="1191768" cy="11853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altLang="zh-TW" sz="2000" dirty="0" smtClean="0"/>
          </a:p>
          <a:p>
            <a:pPr algn="ctr">
              <a:lnSpc>
                <a:spcPct val="110000"/>
              </a:lnSpc>
            </a:pPr>
            <a:endParaRPr lang="en-US" altLang="zh-TW" sz="2000" dirty="0" smtClean="0"/>
          </a:p>
          <a:p>
            <a:pPr algn="ctr">
              <a:lnSpc>
                <a:spcPct val="110000"/>
              </a:lnSpc>
            </a:pPr>
            <a:r>
              <a:rPr lang="zh-TW" altLang="en-US" sz="2000" dirty="0" smtClean="0"/>
              <a:t>設備履歷</a:t>
            </a:r>
            <a:endParaRPr lang="zh-TW" altLang="en-US" sz="2000" dirty="0"/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72" y="4195476"/>
            <a:ext cx="532982" cy="532982"/>
          </a:xfrm>
          <a:prstGeom prst="rect">
            <a:avLst/>
          </a:prstGeom>
        </p:spPr>
      </p:pic>
      <p:sp>
        <p:nvSpPr>
          <p:cNvPr id="17" name="標題 3"/>
          <p:cNvSpPr txBox="1">
            <a:spLocks/>
          </p:cNvSpPr>
          <p:nvPr/>
        </p:nvSpPr>
        <p:spPr>
          <a:xfrm>
            <a:off x="6318504" y="870264"/>
            <a:ext cx="4809744" cy="56976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棕熊公司設備管理系統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818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AD_02_011</a:t>
            </a:r>
            <a:r>
              <a:rPr lang="zh-TW" altLang="en-US" dirty="0" smtClean="0"/>
              <a:t> 設備使用率畫面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53200" y="1609344"/>
            <a:ext cx="4456176" cy="4608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標題 3"/>
          <p:cNvSpPr txBox="1">
            <a:spLocks/>
          </p:cNvSpPr>
          <p:nvPr/>
        </p:nvSpPr>
        <p:spPr>
          <a:xfrm>
            <a:off x="6553200" y="1667616"/>
            <a:ext cx="4456176" cy="56976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設備使用率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標題 3"/>
          <p:cNvSpPr txBox="1">
            <a:spLocks/>
          </p:cNvSpPr>
          <p:nvPr/>
        </p:nvSpPr>
        <p:spPr>
          <a:xfrm>
            <a:off x="7477506" y="3328728"/>
            <a:ext cx="2607564" cy="5849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zh-TW" altLang="en-US" sz="2000" dirty="0"/>
              <a:t>設備使用日期與時間</a:t>
            </a:r>
          </a:p>
        </p:txBody>
      </p:sp>
      <p:sp>
        <p:nvSpPr>
          <p:cNvPr id="13" name="標題 3"/>
          <p:cNvSpPr txBox="1">
            <a:spLocks/>
          </p:cNvSpPr>
          <p:nvPr/>
        </p:nvSpPr>
        <p:spPr>
          <a:xfrm>
            <a:off x="7477506" y="2550380"/>
            <a:ext cx="2607564" cy="5849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zh-TW" altLang="en-US" sz="2000" dirty="0" smtClean="0"/>
              <a:t>設備使用率表格匯出</a:t>
            </a:r>
            <a:endParaRPr lang="zh-TW" altLang="en-US" sz="2000" dirty="0"/>
          </a:p>
        </p:txBody>
      </p:sp>
      <p:sp>
        <p:nvSpPr>
          <p:cNvPr id="14" name="標題 3"/>
          <p:cNvSpPr txBox="1">
            <a:spLocks/>
          </p:cNvSpPr>
          <p:nvPr/>
        </p:nvSpPr>
        <p:spPr>
          <a:xfrm>
            <a:off x="7477506" y="4124412"/>
            <a:ext cx="2607564" cy="5849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zh-TW" altLang="en-US" sz="2000" dirty="0"/>
              <a:t>設備</a:t>
            </a:r>
            <a:r>
              <a:rPr lang="zh-TW" altLang="en-US" sz="2000" dirty="0" smtClean="0"/>
              <a:t>使用統計</a:t>
            </a:r>
            <a:endParaRPr lang="zh-TW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7863459" y="5234700"/>
            <a:ext cx="1835658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返回主畫面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8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AD_02_011</a:t>
            </a:r>
            <a:r>
              <a:rPr lang="zh-TW" altLang="en-US" dirty="0" smtClean="0"/>
              <a:t> 設備使用率畫面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53200" y="1609344"/>
            <a:ext cx="4456176" cy="4608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標題 3"/>
          <p:cNvSpPr txBox="1">
            <a:spLocks/>
          </p:cNvSpPr>
          <p:nvPr/>
        </p:nvSpPr>
        <p:spPr>
          <a:xfrm>
            <a:off x="6781800" y="2257933"/>
            <a:ext cx="1731264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設備名稱：</a:t>
            </a:r>
            <a:endParaRPr lang="zh-TW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7255764" y="5566813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匯出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091422" y="5580207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513064" y="2215074"/>
            <a:ext cx="2048256" cy="491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ysClr val="windowText" lastClr="000000"/>
                </a:solidFill>
              </a:rPr>
              <a:t>伺服器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0" name="等腰三角形 29"/>
          <p:cNvSpPr/>
          <p:nvPr/>
        </p:nvSpPr>
        <p:spPr>
          <a:xfrm flipV="1">
            <a:off x="10138410" y="2324501"/>
            <a:ext cx="371094" cy="29621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標題 3"/>
          <p:cNvSpPr txBox="1">
            <a:spLocks/>
          </p:cNvSpPr>
          <p:nvPr/>
        </p:nvSpPr>
        <p:spPr>
          <a:xfrm>
            <a:off x="6553200" y="1590209"/>
            <a:ext cx="4456176" cy="56976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設備管理表格匯出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81800" y="2927508"/>
            <a:ext cx="4026408" cy="2458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圖表 36"/>
          <p:cNvGraphicFramePr/>
          <p:nvPr>
            <p:extLst>
              <p:ext uri="{D42A27DB-BD31-4B8C-83A1-F6EECF244321}">
                <p14:modId xmlns:p14="http://schemas.microsoft.com/office/powerpoint/2010/main" val="1839361407"/>
              </p:ext>
            </p:extLst>
          </p:nvPr>
        </p:nvGraphicFramePr>
        <p:xfrm>
          <a:off x="6781800" y="2941659"/>
          <a:ext cx="4026408" cy="2444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645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AD_02_011</a:t>
            </a:r>
            <a:r>
              <a:rPr lang="zh-TW" altLang="en-US" dirty="0" smtClean="0"/>
              <a:t> 設備使用率畫面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620256" y="1609344"/>
            <a:ext cx="4389120" cy="3090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7276338" y="3862135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匯出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111996" y="3875529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04048" y="2282734"/>
            <a:ext cx="1621536" cy="491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Server.xlsx</a:t>
            </a:r>
            <a:endParaRPr lang="zh-TW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標題 3"/>
          <p:cNvSpPr txBox="1">
            <a:spLocks/>
          </p:cNvSpPr>
          <p:nvPr/>
        </p:nvSpPr>
        <p:spPr>
          <a:xfrm>
            <a:off x="6553200" y="1590209"/>
            <a:ext cx="4456176" cy="56976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設備管理使用率匯出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標題 3"/>
          <p:cNvSpPr txBox="1">
            <a:spLocks/>
          </p:cNvSpPr>
          <p:nvPr/>
        </p:nvSpPr>
        <p:spPr>
          <a:xfrm>
            <a:off x="6779514" y="3010177"/>
            <a:ext cx="1870710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*儲存目錄：</a:t>
            </a:r>
            <a:endParaRPr lang="zh-TW" altLang="en-US" sz="2400" dirty="0"/>
          </a:p>
        </p:txBody>
      </p:sp>
      <p:sp>
        <p:nvSpPr>
          <p:cNvPr id="10" name="標題 3"/>
          <p:cNvSpPr txBox="1">
            <a:spLocks/>
          </p:cNvSpPr>
          <p:nvPr/>
        </p:nvSpPr>
        <p:spPr>
          <a:xfrm>
            <a:off x="8520684" y="2988754"/>
            <a:ext cx="1310640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D:/root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標題 3"/>
          <p:cNvSpPr txBox="1">
            <a:spLocks/>
          </p:cNvSpPr>
          <p:nvPr/>
        </p:nvSpPr>
        <p:spPr>
          <a:xfrm>
            <a:off x="9868281" y="2972803"/>
            <a:ext cx="877062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ctr">
              <a:defRPr sz="24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選擇</a:t>
            </a:r>
          </a:p>
        </p:txBody>
      </p:sp>
    </p:spTree>
    <p:extLst>
      <p:ext uri="{BB962C8B-B14F-4D97-AF65-F5344CB8AC3E}">
        <p14:creationId xmlns:p14="http://schemas.microsoft.com/office/powerpoint/2010/main" val="295221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AD_02_011</a:t>
            </a:r>
            <a:r>
              <a:rPr lang="zh-TW" altLang="en-US" dirty="0" smtClean="0"/>
              <a:t> 設備使用率畫面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620256" y="1609344"/>
            <a:ext cx="4389120" cy="3090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8182356" y="3761551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確定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3" name="標題 3"/>
          <p:cNvSpPr txBox="1">
            <a:spLocks/>
          </p:cNvSpPr>
          <p:nvPr/>
        </p:nvSpPr>
        <p:spPr>
          <a:xfrm>
            <a:off x="6586728" y="2688647"/>
            <a:ext cx="4456176" cy="56976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檔案已匯出成功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04048" y="1962242"/>
            <a:ext cx="1621536" cy="491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Server.xlsx</a:t>
            </a:r>
            <a:endParaRPr lang="zh-TW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28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AD_02_011A</a:t>
            </a:r>
            <a:r>
              <a:rPr lang="zh-TW" altLang="en-US" dirty="0" smtClean="0"/>
              <a:t> 設備使用日期與</a:t>
            </a:r>
            <a:r>
              <a:rPr lang="zh-TW" altLang="en-US" dirty="0"/>
              <a:t>時間</a:t>
            </a:r>
          </a:p>
        </p:txBody>
      </p:sp>
      <p:sp>
        <p:nvSpPr>
          <p:cNvPr id="7" name="矩形 6"/>
          <p:cNvSpPr/>
          <p:nvPr/>
        </p:nvSpPr>
        <p:spPr>
          <a:xfrm>
            <a:off x="6553200" y="1609344"/>
            <a:ext cx="4456176" cy="4608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3"/>
          <p:cNvSpPr txBox="1">
            <a:spLocks/>
          </p:cNvSpPr>
          <p:nvPr/>
        </p:nvSpPr>
        <p:spPr>
          <a:xfrm>
            <a:off x="6781800" y="2257933"/>
            <a:ext cx="1731264" cy="4578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 smtClean="0"/>
              <a:t>設備名稱：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7255764" y="5566813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確定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91422" y="5580207"/>
            <a:ext cx="1264920" cy="457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ysClr val="windowText" lastClr="000000"/>
                </a:solidFill>
              </a:rPr>
              <a:t>返回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13064" y="2215074"/>
            <a:ext cx="2048256" cy="491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ysClr val="windowText" lastClr="000000"/>
                </a:solidFill>
              </a:rPr>
              <a:t>智慧講桌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 flipV="1">
            <a:off x="10138410" y="2324501"/>
            <a:ext cx="371094" cy="29621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標題 3"/>
          <p:cNvSpPr txBox="1">
            <a:spLocks/>
          </p:cNvSpPr>
          <p:nvPr/>
        </p:nvSpPr>
        <p:spPr>
          <a:xfrm>
            <a:off x="6553200" y="1590209"/>
            <a:ext cx="4456176" cy="56976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設備使用日期與時間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81800" y="2927508"/>
            <a:ext cx="4026408" cy="2354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781800" y="2936652"/>
            <a:ext cx="4026408" cy="491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ysClr val="windowText" lastClr="000000"/>
                </a:solidFill>
              </a:rPr>
              <a:t>日期</a:t>
            </a:r>
            <a:r>
              <a:rPr lang="en-US" altLang="zh-TW" sz="2400" dirty="0" smtClean="0">
                <a:solidFill>
                  <a:sysClr val="windowText" lastClr="000000"/>
                </a:solidFill>
              </a:rPr>
              <a:t>		</a:t>
            </a:r>
            <a:r>
              <a:rPr lang="zh-TW" altLang="en-US" sz="2400" dirty="0" smtClean="0">
                <a:solidFill>
                  <a:sysClr val="windowText" lastClr="000000"/>
                </a:solidFill>
              </a:rPr>
              <a:t>時間</a:t>
            </a:r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81800" y="3426178"/>
            <a:ext cx="4026408" cy="926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2020/11/09	10:00-14:30</a:t>
            </a:r>
          </a:p>
          <a:p>
            <a:r>
              <a:rPr lang="zh-TW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備註：公司講座</a:t>
            </a:r>
            <a:endParaRPr lang="zh-TW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81800" y="4355758"/>
            <a:ext cx="4026408" cy="9263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2020/11/12	13:00-16:30</a:t>
            </a:r>
          </a:p>
          <a:p>
            <a:r>
              <a:rPr lang="zh-TW" altLang="en-US" sz="2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備註：員工訓練</a:t>
            </a:r>
            <a:endParaRPr lang="zh-TW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 rot="5400000">
            <a:off x="9406666" y="3886327"/>
            <a:ext cx="2345472" cy="446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flipV="1">
            <a:off x="10393855" y="4971965"/>
            <a:ext cx="371094" cy="29621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等腰三角形 22"/>
          <p:cNvSpPr/>
          <p:nvPr/>
        </p:nvSpPr>
        <p:spPr>
          <a:xfrm rot="10800000" flipV="1">
            <a:off x="10393855" y="2934780"/>
            <a:ext cx="371094" cy="29621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0350596" y="4552024"/>
            <a:ext cx="446122" cy="1972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72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478</Words>
  <Application>Microsoft Office PowerPoint</Application>
  <PresentationFormat>寬螢幕</PresentationFormat>
  <Paragraphs>180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設備管理主畫面</vt:lpstr>
      <vt:lpstr>LG_01 登入畫面1</vt:lpstr>
      <vt:lpstr>LG_01 登入畫面2</vt:lpstr>
      <vt:lpstr>LG_01 登入畫面2</vt:lpstr>
      <vt:lpstr>AD_02_011 設備使用率畫面1</vt:lpstr>
      <vt:lpstr>AD_02_011 設備使用率畫面1</vt:lpstr>
      <vt:lpstr>AD_02_011 設備使用率畫面2</vt:lpstr>
      <vt:lpstr>AD_02_011 設備使用率畫面3</vt:lpstr>
      <vt:lpstr>AD_02_011A 設備使用日期與時間</vt:lpstr>
      <vt:lpstr>AD_02_011B 設備使用統計</vt:lpstr>
      <vt:lpstr>AD_02_012  設備添購與汰舊提報1</vt:lpstr>
      <vt:lpstr>AD_02_012  設備添購與汰舊提報2</vt:lpstr>
      <vt:lpstr>AD_02_012  設備添購與汰舊提報3</vt:lpstr>
      <vt:lpstr>AD_02_012  設備添購與汰舊提報4</vt:lpstr>
      <vt:lpstr>AD_02_013  設備報修畫面1</vt:lpstr>
      <vt:lpstr>AD_02_013  設備報修畫面2</vt:lpstr>
      <vt:lpstr>AD_02_013  設備完成回報</vt:lpstr>
      <vt:lpstr>AD_02_014 設備履歷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Brown Su</dc:creator>
  <cp:lastModifiedBy>Brown Su</cp:lastModifiedBy>
  <cp:revision>124</cp:revision>
  <dcterms:created xsi:type="dcterms:W3CDTF">2020-11-09T07:31:18Z</dcterms:created>
  <dcterms:modified xsi:type="dcterms:W3CDTF">2020-11-10T15:47:33Z</dcterms:modified>
</cp:coreProperties>
</file>