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26"/>
  </p:notesMasterIdLst>
  <p:handoutMasterIdLst>
    <p:handoutMasterId r:id="rId27"/>
  </p:handoutMasterIdLst>
  <p:sldIdLst>
    <p:sldId id="267" r:id="rId2"/>
    <p:sldId id="259" r:id="rId3"/>
    <p:sldId id="270" r:id="rId4"/>
    <p:sldId id="316" r:id="rId5"/>
    <p:sldId id="273" r:id="rId6"/>
    <p:sldId id="315" r:id="rId7"/>
    <p:sldId id="293" r:id="rId8"/>
    <p:sldId id="292" r:id="rId9"/>
    <p:sldId id="290" r:id="rId10"/>
    <p:sldId id="260" r:id="rId11"/>
    <p:sldId id="289" r:id="rId12"/>
    <p:sldId id="280" r:id="rId13"/>
    <p:sldId id="296" r:id="rId14"/>
    <p:sldId id="300" r:id="rId15"/>
    <p:sldId id="304" r:id="rId16"/>
    <p:sldId id="302" r:id="rId17"/>
    <p:sldId id="309" r:id="rId18"/>
    <p:sldId id="298" r:id="rId19"/>
    <p:sldId id="310" r:id="rId20"/>
    <p:sldId id="311" r:id="rId21"/>
    <p:sldId id="277" r:id="rId22"/>
    <p:sldId id="313" r:id="rId23"/>
    <p:sldId id="263" r:id="rId24"/>
    <p:sldId id="264" r:id="rId25"/>
  </p:sldIdLst>
  <p:sldSz cx="9144000" cy="6858000" type="screen4x3"/>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82" d="100"/>
          <a:sy n="82" d="100"/>
        </p:scale>
        <p:origin x="1406" y="67"/>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1DB87B-76D5-443C-BF74-212C2493D552}" type="datetime1">
              <a:rPr lang="zh-TW" altLang="en-US" smtClean="0"/>
              <a:t>2021/03/22</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AF67D5F-147F-4337-9446-366E8ECA0CD3}" type="datetime1">
              <a:rPr lang="zh-TW" altLang="en-US" smtClean="0"/>
              <a:t>2021/03/22</a:t>
            </a:fld>
            <a:endParaRPr 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p:nvSpPr>
        <p:spPr>
          <a:xfrm>
            <a:off x="334900" y="2733965"/>
            <a:ext cx="8474199" cy="32421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435894" y="1020431"/>
            <a:ext cx="8245162" cy="1475013"/>
          </a:xfrm>
          <a:effectLst/>
        </p:spPr>
        <p:txBody>
          <a:bodyPr rtlCol="0" anchor="b">
            <a:normAutofit/>
          </a:bodyPr>
          <a:lstStyle>
            <a:lvl1pPr>
              <a:defRPr sz="4400">
                <a:solidFill>
                  <a:schemeClr val="tx1">
                    <a:lumMod val="75000"/>
                    <a:lumOff val="25000"/>
                  </a:schemeClr>
                </a:solidFill>
              </a:defRPr>
            </a:lvl1pPr>
          </a:lstStyle>
          <a:p>
            <a:pPr rtl="0"/>
            <a:r>
              <a:rPr lang="zh-TW" altLang="en-US" dirty="0"/>
              <a:t>按一下以編輯母片標題樣式</a:t>
            </a:r>
            <a:endParaRPr lang="en-US" dirty="0"/>
          </a:p>
        </p:txBody>
      </p:sp>
      <p:sp>
        <p:nvSpPr>
          <p:cNvPr id="8" name="日期版面配置區 7">
            <a:extLst>
              <a:ext uri="{FF2B5EF4-FFF2-40B4-BE49-F238E27FC236}">
                <a16:creationId xmlns:a16="http://schemas.microsoft.com/office/drawing/2014/main" id="{7FA0ACE7-29A8-47D3-A7D9-257B711D8023}"/>
              </a:ext>
            </a:extLst>
          </p:cNvPr>
          <p:cNvSpPr>
            <a:spLocks noGrp="1"/>
          </p:cNvSpPr>
          <p:nvPr>
            <p:ph type="dt" sz="half" idx="10"/>
          </p:nvPr>
        </p:nvSpPr>
        <p:spPr>
          <a:xfrm>
            <a:off x="5704464" y="6423915"/>
            <a:ext cx="2133599" cy="365125"/>
          </a:xfrm>
          <a:prstGeom prst="rect">
            <a:avLst/>
          </a:prstGeom>
        </p:spPr>
        <p:txBody>
          <a:bodyPr rtlCol="0"/>
          <a:lstStyle/>
          <a:p>
            <a:pPr rtl="0"/>
            <a:fld id="{DF404043-DD7E-40CF-8DE6-3F59F886B0F9}" type="datetime1">
              <a:rPr lang="zh-TW" altLang="en-US" smtClean="0"/>
              <a:t>2021/03/22</a:t>
            </a:fld>
            <a:endParaRPr lang="en-US" dirty="0"/>
          </a:p>
        </p:txBody>
      </p:sp>
      <p:sp>
        <p:nvSpPr>
          <p:cNvPr id="9" name="頁尾版面配置區 8">
            <a:extLst>
              <a:ext uri="{FF2B5EF4-FFF2-40B4-BE49-F238E27FC236}">
                <a16:creationId xmlns:a16="http://schemas.microsoft.com/office/drawing/2014/main" id="{DEC604B9-52E9-4810-8359-47206518D038}"/>
              </a:ext>
            </a:extLst>
          </p:cNvPr>
          <p:cNvSpPr>
            <a:spLocks noGrp="1"/>
          </p:cNvSpPr>
          <p:nvPr>
            <p:ph type="ftr" sz="quarter" idx="11"/>
          </p:nvPr>
        </p:nvSpPr>
        <p:spPr>
          <a:xfrm>
            <a:off x="435894" y="6423915"/>
            <a:ext cx="5187908" cy="365125"/>
          </a:xfrm>
          <a:prstGeom prst="rect">
            <a:avLst/>
          </a:prstGeom>
        </p:spPr>
        <p:txBody>
          <a:bodyPr rtlCol="0"/>
          <a:lstStyle/>
          <a:p>
            <a:pPr rtl="0"/>
            <a:endParaRPr lang="en-US" dirty="0"/>
          </a:p>
        </p:txBody>
      </p:sp>
      <p:sp>
        <p:nvSpPr>
          <p:cNvPr id="10" name="投影片編號預留位置 9">
            <a:extLst>
              <a:ext uri="{FF2B5EF4-FFF2-40B4-BE49-F238E27FC236}">
                <a16:creationId xmlns:a16="http://schemas.microsoft.com/office/drawing/2014/main" id="{5898A89F-CA25-400F-B05A-AECBF2517E4F}"/>
              </a:ext>
            </a:extLst>
          </p:cNvPr>
          <p:cNvSpPr>
            <a:spLocks noGrp="1"/>
          </p:cNvSpPr>
          <p:nvPr>
            <p:ph type="sldNum" sz="quarter" idx="12"/>
          </p:nvPr>
        </p:nvSpPr>
        <p:spPr>
          <a:xfrm>
            <a:off x="7918725" y="6423915"/>
            <a:ext cx="789383" cy="365125"/>
          </a:xfrm>
          <a:prstGeom prst="rect">
            <a:avLst/>
          </a:prstGeom>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9" name="標題 1"/>
          <p:cNvSpPr>
            <a:spLocks noGrp="1"/>
          </p:cNvSpPr>
          <p:nvPr>
            <p:ph type="title"/>
          </p:nvPr>
        </p:nvSpPr>
        <p:spPr>
          <a:xfrm>
            <a:off x="435894" y="702156"/>
            <a:ext cx="8272212" cy="1013800"/>
          </a:xfrm>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a:xfrm>
            <a:off x="5704464" y="6423915"/>
            <a:ext cx="2133599" cy="365125"/>
          </a:xfrm>
          <a:prstGeom prst="rect">
            <a:avLst/>
          </a:prstGeom>
        </p:spPr>
        <p:txBody>
          <a:bodyPr rtlCol="0"/>
          <a:lstStyle/>
          <a:p>
            <a:pPr rtl="0"/>
            <a:fld id="{1C16178D-7688-4D69-9A9A-47E3D5F9C180}" type="datetime1">
              <a:rPr lang="zh-TW" altLang="en-US" smtClean="0"/>
              <a:t>2021/03/22</a:t>
            </a:fld>
            <a:endParaRPr lang="en-US" dirty="0"/>
          </a:p>
        </p:txBody>
      </p:sp>
      <p:sp>
        <p:nvSpPr>
          <p:cNvPr id="5" name="頁尾版面配置區 4"/>
          <p:cNvSpPr>
            <a:spLocks noGrp="1"/>
          </p:cNvSpPr>
          <p:nvPr>
            <p:ph type="ftr" sz="quarter" idx="11"/>
          </p:nvPr>
        </p:nvSpPr>
        <p:spPr>
          <a:xfrm>
            <a:off x="435894" y="6423915"/>
            <a:ext cx="5187908" cy="365125"/>
          </a:xfrm>
          <a:prstGeom prst="rect">
            <a:avLst/>
          </a:prstGeom>
        </p:spPr>
        <p:txBody>
          <a:bodyPr rtlCol="0"/>
          <a:lstStyle/>
          <a:p>
            <a:pPr rtl="0"/>
            <a:endParaRPr lang="en-US" dirty="0"/>
          </a:p>
        </p:txBody>
      </p:sp>
      <p:sp>
        <p:nvSpPr>
          <p:cNvPr id="6" name="投影片編號預留位置 5"/>
          <p:cNvSpPr>
            <a:spLocks noGrp="1"/>
          </p:cNvSpPr>
          <p:nvPr>
            <p:ph type="sldNum" sz="quarter" idx="12"/>
          </p:nvPr>
        </p:nvSpPr>
        <p:spPr>
          <a:xfrm>
            <a:off x="7918725" y="6423915"/>
            <a:ext cx="789383" cy="365125"/>
          </a:xfrm>
          <a:prstGeom prst="rect">
            <a:avLst/>
          </a:prstGeom>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6043613" y="599725"/>
            <a:ext cx="2765487"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6153150" y="863600"/>
            <a:ext cx="2343150" cy="4807326"/>
          </a:xfrm>
        </p:spPr>
        <p:txBody>
          <a:bodyPr vert="eaVert" rtlCol="0" anchor="ctr"/>
          <a:lstStyle>
            <a:lvl1pPr>
              <a:defRPr>
                <a:solidFill>
                  <a:srgbClr val="FFFFFF"/>
                </a:solidFill>
              </a:defRPr>
            </a:lvl1pPr>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581193" y="863600"/>
            <a:ext cx="5371219" cy="4807326"/>
          </a:xfrm>
        </p:spPr>
        <p:txBody>
          <a:bodyPr vert="eaVert" rtlCol="0" anchor="t"/>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8" name="矩形 7">
            <a:extLst>
              <a:ext uri="{FF2B5EF4-FFF2-40B4-BE49-F238E27FC236}">
                <a16:creationId xmlns:a16="http://schemas.microsoft.com/office/drawing/2014/main" id="{F6423B97-A5D4-47B9-8861-73B3707A04CF}"/>
              </a:ext>
            </a:extLst>
          </p:cNvPr>
          <p:cNvSpPr/>
          <p:nvPr/>
        </p:nvSpPr>
        <p:spPr>
          <a:xfrm>
            <a:off x="334901" y="457200"/>
            <a:ext cx="277749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6031610" y="453643"/>
            <a:ext cx="277749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a:extLst>
              <a:ext uri="{FF2B5EF4-FFF2-40B4-BE49-F238E27FC236}">
                <a16:creationId xmlns:a16="http://schemas.microsoft.com/office/drawing/2014/main" id="{5F7265B5-9F97-4F1E-99E9-74F7B7E62337}"/>
              </a:ext>
            </a:extLst>
          </p:cNvPr>
          <p:cNvSpPr/>
          <p:nvPr/>
        </p:nvSpPr>
        <p:spPr>
          <a:xfrm>
            <a:off x="3181373" y="457200"/>
            <a:ext cx="277749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版面配置區 10">
            <a:extLst>
              <a:ext uri="{FF2B5EF4-FFF2-40B4-BE49-F238E27FC236}">
                <a16:creationId xmlns:a16="http://schemas.microsoft.com/office/drawing/2014/main" id="{5C74A470-3BD3-4F33-80E5-67E6E87FCBE7}"/>
              </a:ext>
            </a:extLst>
          </p:cNvPr>
          <p:cNvSpPr>
            <a:spLocks noGrp="1"/>
          </p:cNvSpPr>
          <p:nvPr>
            <p:ph type="dt" sz="half" idx="10"/>
          </p:nvPr>
        </p:nvSpPr>
        <p:spPr>
          <a:xfrm>
            <a:off x="5704464" y="6423915"/>
            <a:ext cx="2133599" cy="365125"/>
          </a:xfrm>
          <a:prstGeom prst="rect">
            <a:avLst/>
          </a:prstGeom>
        </p:spPr>
        <p:txBody>
          <a:bodyPr rtlCol="0"/>
          <a:lstStyle/>
          <a:p>
            <a:pPr rtl="0"/>
            <a:fld id="{56836E5E-68AD-4D15-9582-9D1A8DD7797C}" type="datetime1">
              <a:rPr lang="zh-TW" altLang="en-US" smtClean="0"/>
              <a:t>2021/03/22</a:t>
            </a:fld>
            <a:endParaRPr lang="en-US" dirty="0"/>
          </a:p>
        </p:txBody>
      </p:sp>
      <p:sp>
        <p:nvSpPr>
          <p:cNvPr id="12" name="頁尾版面配置區 11">
            <a:extLst>
              <a:ext uri="{FF2B5EF4-FFF2-40B4-BE49-F238E27FC236}">
                <a16:creationId xmlns:a16="http://schemas.microsoft.com/office/drawing/2014/main" id="{9A3A30BA-DB50-4D7D-BCDE-17D20FB354DF}"/>
              </a:ext>
            </a:extLst>
          </p:cNvPr>
          <p:cNvSpPr>
            <a:spLocks noGrp="1"/>
          </p:cNvSpPr>
          <p:nvPr>
            <p:ph type="ftr" sz="quarter" idx="11"/>
          </p:nvPr>
        </p:nvSpPr>
        <p:spPr>
          <a:xfrm>
            <a:off x="435894" y="6423915"/>
            <a:ext cx="5187908" cy="365125"/>
          </a:xfrm>
          <a:prstGeom prst="rect">
            <a:avLst/>
          </a:prstGeom>
        </p:spPr>
        <p:txBody>
          <a:bodyPr rtlCol="0"/>
          <a:lstStyle/>
          <a:p>
            <a:pPr rtl="0"/>
            <a:endParaRPr lang="en-US" dirty="0"/>
          </a:p>
        </p:txBody>
      </p:sp>
      <p:sp>
        <p:nvSpPr>
          <p:cNvPr id="13" name="投影片編號版面配置區 12">
            <a:extLst>
              <a:ext uri="{FF2B5EF4-FFF2-40B4-BE49-F238E27FC236}">
                <a16:creationId xmlns:a16="http://schemas.microsoft.com/office/drawing/2014/main" id="{76FF9E58-C0B2-436B-A21C-DB45A00D6515}"/>
              </a:ext>
            </a:extLst>
          </p:cNvPr>
          <p:cNvSpPr>
            <a:spLocks noGrp="1"/>
          </p:cNvSpPr>
          <p:nvPr>
            <p:ph type="sldNum" sz="quarter" idx="12"/>
          </p:nvPr>
        </p:nvSpPr>
        <p:spPr>
          <a:xfrm>
            <a:off x="7918725" y="6423915"/>
            <a:ext cx="789383" cy="365125"/>
          </a:xfrm>
          <a:prstGeom prst="rect">
            <a:avLst/>
          </a:prstGeom>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a:xfrm>
            <a:off x="435894" y="702156"/>
            <a:ext cx="8272212" cy="1188720"/>
          </a:xfrm>
        </p:spPr>
        <p:txBody>
          <a:bodyPr rtlCol="0">
            <a:normAutofit/>
          </a:bodyPr>
          <a:lstStyle>
            <a:lvl1pPr>
              <a:defRPr sz="4400"/>
            </a:lvl1pPr>
          </a:lstStyle>
          <a:p>
            <a:pPr rtl="0"/>
            <a:r>
              <a:rPr lang="zh-TW" altLang="en-US" dirty="0"/>
              <a:t>按一下以編輯母片標題樣式</a:t>
            </a:r>
            <a:endParaRPr lang="en-US" dirty="0"/>
          </a:p>
        </p:txBody>
      </p:sp>
      <p:sp>
        <p:nvSpPr>
          <p:cNvPr id="3" name="內容預留位置 2"/>
          <p:cNvSpPr>
            <a:spLocks noGrp="1"/>
          </p:cNvSpPr>
          <p:nvPr>
            <p:ph idx="1"/>
          </p:nvPr>
        </p:nvSpPr>
        <p:spPr>
          <a:xfrm>
            <a:off x="435895" y="2340864"/>
            <a:ext cx="8272211" cy="3634486"/>
          </a:xfrm>
        </p:spPr>
        <p:txBody>
          <a:bodyPr rtlCol="0" anchor="t"/>
          <a:lstStyle>
            <a:lvl1pPr>
              <a:lnSpc>
                <a:spcPct val="100000"/>
              </a:lnSpc>
              <a:spcBef>
                <a:spcPts val="0"/>
              </a:spcBef>
              <a:spcAft>
                <a:spcPts val="0"/>
              </a:spcAft>
              <a:defRPr sz="3200"/>
            </a:lvl1pPr>
            <a:lvl2pPr>
              <a:lnSpc>
                <a:spcPct val="100000"/>
              </a:lnSpc>
              <a:spcBef>
                <a:spcPts val="0"/>
              </a:spcBef>
              <a:spcAft>
                <a:spcPts val="0"/>
              </a:spcAft>
              <a:defRPr sz="3200"/>
            </a:lvl2pPr>
            <a:lvl3pPr>
              <a:lnSpc>
                <a:spcPct val="100000"/>
              </a:lnSpc>
              <a:spcBef>
                <a:spcPts val="0"/>
              </a:spcBef>
              <a:spcAft>
                <a:spcPts val="0"/>
              </a:spcAft>
              <a:defRPr sz="3200"/>
            </a:lvl3pPr>
            <a:lvl4pPr>
              <a:lnSpc>
                <a:spcPct val="100000"/>
              </a:lnSpc>
              <a:spcBef>
                <a:spcPts val="0"/>
              </a:spcBef>
              <a:spcAft>
                <a:spcPts val="0"/>
              </a:spcAft>
              <a:defRPr sz="3200"/>
            </a:lvl4pPr>
            <a:lvl5pPr>
              <a:lnSpc>
                <a:spcPct val="100000"/>
              </a:lnSpc>
              <a:spcBef>
                <a:spcPts val="0"/>
              </a:spcBef>
              <a:spcAft>
                <a:spcPts val="0"/>
              </a:spcAft>
              <a:defRPr sz="3200"/>
            </a:lvl5p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335863" y="5141975"/>
            <a:ext cx="8468145"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435895" y="2393951"/>
            <a:ext cx="8272211" cy="2147467"/>
          </a:xfrm>
        </p:spPr>
        <p:txBody>
          <a:bodyPr rtlCol="0" anchor="b">
            <a:normAutofit/>
          </a:bodyPr>
          <a:lstStyle>
            <a:lvl1pPr algn="l">
              <a:defRPr sz="3600" b="1" cap="all">
                <a:solidFill>
                  <a:schemeClr val="tx1">
                    <a:lumMod val="75000"/>
                    <a:lumOff val="25000"/>
                  </a:schemeClr>
                </a:solidFill>
              </a:defRPr>
            </a:lvl1pPr>
          </a:lstStyle>
          <a:p>
            <a:pPr rtl="0"/>
            <a:r>
              <a:rPr lang="zh-TW" altLang="en-US"/>
              <a:t>按一下以編輯母片標題樣式</a:t>
            </a:r>
            <a:endParaRPr lang="en-US" dirty="0"/>
          </a:p>
        </p:txBody>
      </p:sp>
      <p:sp>
        <p:nvSpPr>
          <p:cNvPr id="3" name="文字預留位置 2"/>
          <p:cNvSpPr>
            <a:spLocks noGrp="1"/>
          </p:cNvSpPr>
          <p:nvPr>
            <p:ph type="body" idx="1"/>
          </p:nvPr>
        </p:nvSpPr>
        <p:spPr>
          <a:xfrm>
            <a:off x="435895" y="4541417"/>
            <a:ext cx="8272211"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7" name="日期版面配置區 6">
            <a:extLst>
              <a:ext uri="{FF2B5EF4-FFF2-40B4-BE49-F238E27FC236}">
                <a16:creationId xmlns:a16="http://schemas.microsoft.com/office/drawing/2014/main" id="{61582016-5696-4A93-887F-BBB3B9002FE5}"/>
              </a:ext>
            </a:extLst>
          </p:cNvPr>
          <p:cNvSpPr>
            <a:spLocks noGrp="1"/>
          </p:cNvSpPr>
          <p:nvPr>
            <p:ph type="dt" sz="half" idx="10"/>
          </p:nvPr>
        </p:nvSpPr>
        <p:spPr>
          <a:xfrm>
            <a:off x="5704464" y="6423915"/>
            <a:ext cx="2133599" cy="365125"/>
          </a:xfrm>
          <a:prstGeom prst="rect">
            <a:avLst/>
          </a:prstGeom>
        </p:spPr>
        <p:txBody>
          <a:bodyPr rtlCol="0"/>
          <a:lstStyle/>
          <a:p>
            <a:pPr rtl="0"/>
            <a:fld id="{B4ADD26C-70EE-4A95-A2D7-79CC6A53E499}" type="datetime1">
              <a:rPr lang="zh-TW" altLang="en-US" smtClean="0"/>
              <a:t>2021/03/22</a:t>
            </a:fld>
            <a:endParaRPr lang="en-US" dirty="0"/>
          </a:p>
        </p:txBody>
      </p:sp>
      <p:sp>
        <p:nvSpPr>
          <p:cNvPr id="9" name="頁尾版面配置區 8">
            <a:extLst>
              <a:ext uri="{FF2B5EF4-FFF2-40B4-BE49-F238E27FC236}">
                <a16:creationId xmlns:a16="http://schemas.microsoft.com/office/drawing/2014/main" id="{857CFCD5-1192-4E18-8A8F-29E153B44DA4}"/>
              </a:ext>
            </a:extLst>
          </p:cNvPr>
          <p:cNvSpPr>
            <a:spLocks noGrp="1"/>
          </p:cNvSpPr>
          <p:nvPr>
            <p:ph type="ftr" sz="quarter" idx="11"/>
          </p:nvPr>
        </p:nvSpPr>
        <p:spPr>
          <a:xfrm>
            <a:off x="435894" y="6423915"/>
            <a:ext cx="5187908" cy="365125"/>
          </a:xfrm>
          <a:prstGeom prst="rect">
            <a:avLst/>
          </a:prstGeom>
        </p:spPr>
        <p:txBody>
          <a:bodyPr rtlCol="0"/>
          <a:lstStyle/>
          <a:p>
            <a:pPr rtl="0"/>
            <a:endParaRPr lang="en-US" dirty="0"/>
          </a:p>
        </p:txBody>
      </p:sp>
      <p:sp>
        <p:nvSpPr>
          <p:cNvPr id="10" name="投影片編號預留位置 9">
            <a:extLst>
              <a:ext uri="{FF2B5EF4-FFF2-40B4-BE49-F238E27FC236}">
                <a16:creationId xmlns:a16="http://schemas.microsoft.com/office/drawing/2014/main" id="{E39A109E-5018-4794-92B3-FD5E5BCD95E8}"/>
              </a:ext>
            </a:extLst>
          </p:cNvPr>
          <p:cNvSpPr>
            <a:spLocks noGrp="1"/>
          </p:cNvSpPr>
          <p:nvPr>
            <p:ph type="sldNum" sz="quarter" idx="12"/>
          </p:nvPr>
        </p:nvSpPr>
        <p:spPr>
          <a:xfrm>
            <a:off x="7918725" y="6423915"/>
            <a:ext cx="789383" cy="365125"/>
          </a:xfrm>
          <a:prstGeom prst="rect">
            <a:avLst/>
          </a:prstGeom>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a:xfrm>
            <a:off x="435895" y="729658"/>
            <a:ext cx="8272212" cy="988332"/>
          </a:xfrm>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435895" y="2228004"/>
            <a:ext cx="3896075" cy="3633047"/>
          </a:xfrm>
        </p:spPr>
        <p:txBody>
          <a:bodyPr rtlCol="0">
            <a:normAutofit/>
          </a:body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4812030" y="2228004"/>
            <a:ext cx="3896077" cy="3633047"/>
          </a:xfrm>
        </p:spPr>
        <p:txBody>
          <a:bodyPr rtlCol="0">
            <a:normAutofit/>
          </a:body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a:xfrm>
            <a:off x="5704464" y="6423915"/>
            <a:ext cx="2133599" cy="365125"/>
          </a:xfrm>
          <a:prstGeom prst="rect">
            <a:avLst/>
          </a:prstGeom>
        </p:spPr>
        <p:txBody>
          <a:bodyPr rtlCol="0"/>
          <a:lstStyle/>
          <a:p>
            <a:pPr rtl="0"/>
            <a:fld id="{95896133-C0A4-46C1-9E0C-9447641473FE}" type="datetime1">
              <a:rPr lang="zh-TW" altLang="en-US" smtClean="0"/>
              <a:t>2021/03/22</a:t>
            </a:fld>
            <a:endParaRPr lang="en-US" dirty="0"/>
          </a:p>
        </p:txBody>
      </p:sp>
      <p:sp>
        <p:nvSpPr>
          <p:cNvPr id="6" name="頁尾版面配置區 5"/>
          <p:cNvSpPr>
            <a:spLocks noGrp="1"/>
          </p:cNvSpPr>
          <p:nvPr>
            <p:ph type="ftr" sz="quarter" idx="11"/>
          </p:nvPr>
        </p:nvSpPr>
        <p:spPr>
          <a:xfrm>
            <a:off x="435894" y="6423915"/>
            <a:ext cx="5187908" cy="365125"/>
          </a:xfrm>
          <a:prstGeom prst="rect">
            <a:avLst/>
          </a:prstGeom>
        </p:spPr>
        <p:txBody>
          <a:bodyPr rtlCol="0"/>
          <a:lstStyle/>
          <a:p>
            <a:pPr rtl="0"/>
            <a:endParaRPr lang="en-US" dirty="0"/>
          </a:p>
        </p:txBody>
      </p:sp>
      <p:sp>
        <p:nvSpPr>
          <p:cNvPr id="7" name="投影片編號預留位置 6"/>
          <p:cNvSpPr>
            <a:spLocks noGrp="1"/>
          </p:cNvSpPr>
          <p:nvPr>
            <p:ph type="sldNum" sz="quarter" idx="12"/>
          </p:nvPr>
        </p:nvSpPr>
        <p:spPr>
          <a:xfrm>
            <a:off x="7918725" y="6423915"/>
            <a:ext cx="789383" cy="365125"/>
          </a:xfrm>
          <a:prstGeom prst="rect">
            <a:avLst/>
          </a:prstGeom>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12" name="標題 1"/>
          <p:cNvSpPr>
            <a:spLocks noGrp="1"/>
          </p:cNvSpPr>
          <p:nvPr>
            <p:ph type="title"/>
          </p:nvPr>
        </p:nvSpPr>
        <p:spPr>
          <a:xfrm>
            <a:off x="435895" y="729658"/>
            <a:ext cx="8272212" cy="988332"/>
          </a:xfrm>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435894" y="2250891"/>
            <a:ext cx="3896077"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435895" y="2926053"/>
            <a:ext cx="3896075" cy="2934999"/>
          </a:xfrm>
        </p:spPr>
        <p:txBody>
          <a:bodyPr rtlCol="0" anchor="t">
            <a:normAutofit/>
          </a:body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文字預留位置 4"/>
          <p:cNvSpPr>
            <a:spLocks noGrp="1"/>
          </p:cNvSpPr>
          <p:nvPr>
            <p:ph type="body" sz="quarter" idx="3"/>
          </p:nvPr>
        </p:nvSpPr>
        <p:spPr>
          <a:xfrm>
            <a:off x="4812029" y="2250893"/>
            <a:ext cx="3896078"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TW" altLang="en-US"/>
              <a:t>按一下以編輯母片文字樣式</a:t>
            </a:r>
          </a:p>
        </p:txBody>
      </p:sp>
      <p:sp>
        <p:nvSpPr>
          <p:cNvPr id="6" name="內容預留位置 5"/>
          <p:cNvSpPr>
            <a:spLocks noGrp="1"/>
          </p:cNvSpPr>
          <p:nvPr>
            <p:ph sz="quarter" idx="4"/>
          </p:nvPr>
        </p:nvSpPr>
        <p:spPr>
          <a:xfrm>
            <a:off x="4812028" y="2926053"/>
            <a:ext cx="3896078" cy="2934999"/>
          </a:xfrm>
        </p:spPr>
        <p:txBody>
          <a:bodyPr rtlCol="0" anchor="t">
            <a:normAutofit/>
          </a:body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7" name="日期版面配置區 6"/>
          <p:cNvSpPr>
            <a:spLocks noGrp="1"/>
          </p:cNvSpPr>
          <p:nvPr>
            <p:ph type="dt" sz="half" idx="10"/>
          </p:nvPr>
        </p:nvSpPr>
        <p:spPr>
          <a:xfrm>
            <a:off x="5704464" y="6423915"/>
            <a:ext cx="2133599" cy="365125"/>
          </a:xfrm>
          <a:prstGeom prst="rect">
            <a:avLst/>
          </a:prstGeom>
        </p:spPr>
        <p:txBody>
          <a:bodyPr rtlCol="0"/>
          <a:lstStyle/>
          <a:p>
            <a:pPr rtl="0"/>
            <a:fld id="{D4FF17EA-A3F0-42FB-83FA-B4C294117061}" type="datetime1">
              <a:rPr lang="zh-TW" altLang="en-US" smtClean="0"/>
              <a:t>2021/03/22</a:t>
            </a:fld>
            <a:endParaRPr lang="en-US" dirty="0"/>
          </a:p>
        </p:txBody>
      </p:sp>
      <p:sp>
        <p:nvSpPr>
          <p:cNvPr id="8" name="頁尾版面配置區 7"/>
          <p:cNvSpPr>
            <a:spLocks noGrp="1"/>
          </p:cNvSpPr>
          <p:nvPr>
            <p:ph type="ftr" sz="quarter" idx="11"/>
          </p:nvPr>
        </p:nvSpPr>
        <p:spPr>
          <a:xfrm>
            <a:off x="435894" y="6423915"/>
            <a:ext cx="5187908" cy="365125"/>
          </a:xfrm>
          <a:prstGeom prst="rect">
            <a:avLst/>
          </a:prstGeom>
        </p:spPr>
        <p:txBody>
          <a:bodyPr rtlCol="0"/>
          <a:lstStyle/>
          <a:p>
            <a:pPr rtl="0"/>
            <a:endParaRPr lang="en-US" dirty="0"/>
          </a:p>
        </p:txBody>
      </p:sp>
      <p:sp>
        <p:nvSpPr>
          <p:cNvPr id="9" name="投影片編號預留位置 8"/>
          <p:cNvSpPr>
            <a:spLocks noGrp="1"/>
          </p:cNvSpPr>
          <p:nvPr>
            <p:ph type="sldNum" sz="quarter" idx="12"/>
          </p:nvPr>
        </p:nvSpPr>
        <p:spPr>
          <a:xfrm>
            <a:off x="7918725" y="6423915"/>
            <a:ext cx="789383" cy="365125"/>
          </a:xfrm>
          <a:prstGeom prst="rect">
            <a:avLst/>
          </a:prstGeom>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8" name="標題 1"/>
          <p:cNvSpPr>
            <a:spLocks noGrp="1"/>
          </p:cNvSpPr>
          <p:nvPr>
            <p:ph type="title"/>
          </p:nvPr>
        </p:nvSpPr>
        <p:spPr>
          <a:xfrm>
            <a:off x="431921" y="729658"/>
            <a:ext cx="8272212" cy="988332"/>
          </a:xfrm>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a:xfrm>
            <a:off x="5704464" y="6423915"/>
            <a:ext cx="2133599" cy="365125"/>
          </a:xfrm>
          <a:prstGeom prst="rect">
            <a:avLst/>
          </a:prstGeom>
        </p:spPr>
        <p:txBody>
          <a:bodyPr rtlCol="0"/>
          <a:lstStyle/>
          <a:p>
            <a:pPr rtl="0"/>
            <a:fld id="{3F17DD86-1281-4F57-A3CF-DA6C56708CE3}" type="datetime1">
              <a:rPr lang="zh-TW" altLang="en-US" smtClean="0"/>
              <a:t>2021/03/22</a:t>
            </a:fld>
            <a:endParaRPr lang="en-US" dirty="0"/>
          </a:p>
        </p:txBody>
      </p:sp>
      <p:sp>
        <p:nvSpPr>
          <p:cNvPr id="4" name="頁尾版面配置區 3"/>
          <p:cNvSpPr>
            <a:spLocks noGrp="1"/>
          </p:cNvSpPr>
          <p:nvPr>
            <p:ph type="ftr" sz="quarter" idx="11"/>
          </p:nvPr>
        </p:nvSpPr>
        <p:spPr>
          <a:xfrm>
            <a:off x="435894" y="6423915"/>
            <a:ext cx="5187908" cy="365125"/>
          </a:xfrm>
          <a:prstGeom prst="rect">
            <a:avLst/>
          </a:prstGeom>
        </p:spPr>
        <p:txBody>
          <a:bodyPr rtlCol="0"/>
          <a:lstStyle/>
          <a:p>
            <a:pPr rtl="0"/>
            <a:endParaRPr lang="en-US" dirty="0"/>
          </a:p>
        </p:txBody>
      </p:sp>
      <p:sp>
        <p:nvSpPr>
          <p:cNvPr id="5" name="投影片編號預留位置 4"/>
          <p:cNvSpPr>
            <a:spLocks noGrp="1"/>
          </p:cNvSpPr>
          <p:nvPr>
            <p:ph type="sldNum" sz="quarter" idx="12"/>
          </p:nvPr>
        </p:nvSpPr>
        <p:spPr>
          <a:xfrm>
            <a:off x="7918725" y="6423915"/>
            <a:ext cx="789383" cy="365125"/>
          </a:xfrm>
          <a:prstGeom prst="rect">
            <a:avLst/>
          </a:prstGeom>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5704464" y="6423915"/>
            <a:ext cx="2133599" cy="365125"/>
          </a:xfrm>
          <a:prstGeom prst="rect">
            <a:avLst/>
          </a:prstGeom>
        </p:spPr>
        <p:txBody>
          <a:bodyPr rtlCol="0"/>
          <a:lstStyle/>
          <a:p>
            <a:pPr rtl="0"/>
            <a:fld id="{857A0EB8-9F0F-4198-AF62-A78F526620F3}" type="datetime1">
              <a:rPr lang="zh-TW" altLang="en-US" smtClean="0"/>
              <a:t>2021/03/22</a:t>
            </a:fld>
            <a:endParaRPr lang="en-US" dirty="0"/>
          </a:p>
        </p:txBody>
      </p:sp>
      <p:sp>
        <p:nvSpPr>
          <p:cNvPr id="3" name="頁尾版面配置區 2"/>
          <p:cNvSpPr>
            <a:spLocks noGrp="1"/>
          </p:cNvSpPr>
          <p:nvPr>
            <p:ph type="ftr" sz="quarter" idx="11"/>
          </p:nvPr>
        </p:nvSpPr>
        <p:spPr>
          <a:xfrm>
            <a:off x="435894" y="6423915"/>
            <a:ext cx="5187908" cy="365125"/>
          </a:xfrm>
          <a:prstGeom prst="rect">
            <a:avLst/>
          </a:prstGeom>
        </p:spPr>
        <p:txBody>
          <a:bodyPr rtlCol="0"/>
          <a:lstStyle/>
          <a:p>
            <a:pPr rtl="0"/>
            <a:endParaRPr lang="en-US" dirty="0"/>
          </a:p>
        </p:txBody>
      </p:sp>
      <p:sp>
        <p:nvSpPr>
          <p:cNvPr id="4" name="投影片編號預留位置 3"/>
          <p:cNvSpPr>
            <a:spLocks noGrp="1"/>
          </p:cNvSpPr>
          <p:nvPr>
            <p:ph type="sldNum" sz="quarter" idx="12"/>
          </p:nvPr>
        </p:nvSpPr>
        <p:spPr>
          <a:xfrm>
            <a:off x="7918725" y="6423915"/>
            <a:ext cx="789383" cy="365125"/>
          </a:xfrm>
          <a:prstGeom prst="rect">
            <a:avLst/>
          </a:prstGeom>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335863" y="601201"/>
            <a:ext cx="2762042"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75893" y="933451"/>
            <a:ext cx="2273889" cy="1722419"/>
          </a:xfrm>
        </p:spPr>
        <p:txBody>
          <a:bodyPr rtlCol="0" anchor="b">
            <a:normAutofit/>
          </a:bodyPr>
          <a:lstStyle>
            <a:lvl1pPr algn="l">
              <a:defRPr sz="2400" b="1">
                <a:solidFill>
                  <a:srgbClr val="FFFFFF"/>
                </a:solidFill>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3675697" y="1179829"/>
            <a:ext cx="4988243"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575893" y="2836654"/>
            <a:ext cx="2273889"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a:extLst>
              <a:ext uri="{FF2B5EF4-FFF2-40B4-BE49-F238E27FC236}">
                <a16:creationId xmlns:a16="http://schemas.microsoft.com/office/drawing/2014/main" id="{0B919CC2-2A65-446F-B538-9E6249035445}"/>
              </a:ext>
            </a:extLst>
          </p:cNvPr>
          <p:cNvSpPr>
            <a:spLocks noGrp="1"/>
          </p:cNvSpPr>
          <p:nvPr>
            <p:ph type="dt" sz="half" idx="10"/>
          </p:nvPr>
        </p:nvSpPr>
        <p:spPr>
          <a:xfrm>
            <a:off x="5704464" y="6456917"/>
            <a:ext cx="2133599" cy="365125"/>
          </a:xfrm>
          <a:prstGeom prst="rect">
            <a:avLst/>
          </a:prstGeom>
        </p:spPr>
        <p:txBody>
          <a:bodyPr rtlCol="0"/>
          <a:lstStyle/>
          <a:p>
            <a:pPr rtl="0"/>
            <a:fld id="{76EFBD6B-32E4-4BAF-BD35-1CEC698E751A}" type="datetime1">
              <a:rPr lang="zh-TW" altLang="en-US" smtClean="0"/>
              <a:t>2021/03/22</a:t>
            </a:fld>
            <a:endParaRPr lang="en-US" dirty="0"/>
          </a:p>
        </p:txBody>
      </p:sp>
      <p:sp>
        <p:nvSpPr>
          <p:cNvPr id="10" name="頁尾版面配置區 9">
            <a:extLst>
              <a:ext uri="{FF2B5EF4-FFF2-40B4-BE49-F238E27FC236}">
                <a16:creationId xmlns:a16="http://schemas.microsoft.com/office/drawing/2014/main" id="{B72412AE-119E-4982-8B24-63365EFCA796}"/>
              </a:ext>
            </a:extLst>
          </p:cNvPr>
          <p:cNvSpPr>
            <a:spLocks noGrp="1"/>
          </p:cNvSpPr>
          <p:nvPr>
            <p:ph type="ftr" sz="quarter" idx="11"/>
          </p:nvPr>
        </p:nvSpPr>
        <p:spPr>
          <a:xfrm>
            <a:off x="435894" y="6452591"/>
            <a:ext cx="5187908" cy="365125"/>
          </a:xfrm>
          <a:prstGeom prst="rect">
            <a:avLst/>
          </a:prstGeom>
        </p:spPr>
        <p:txBody>
          <a:bodyPr rtlCol="0"/>
          <a:lstStyle/>
          <a:p>
            <a:pPr rtl="0"/>
            <a:endParaRPr lang="en-US" dirty="0"/>
          </a:p>
        </p:txBody>
      </p:sp>
      <p:sp>
        <p:nvSpPr>
          <p:cNvPr id="11" name="投影片編號版面配置區 10">
            <a:extLst>
              <a:ext uri="{FF2B5EF4-FFF2-40B4-BE49-F238E27FC236}">
                <a16:creationId xmlns:a16="http://schemas.microsoft.com/office/drawing/2014/main" id="{7FC4BB19-6AD1-45CF-9F99-00B109890FAB}"/>
              </a:ext>
            </a:extLst>
          </p:cNvPr>
          <p:cNvSpPr>
            <a:spLocks noGrp="1"/>
          </p:cNvSpPr>
          <p:nvPr>
            <p:ph type="sldNum" sz="quarter" idx="12"/>
          </p:nvPr>
        </p:nvSpPr>
        <p:spPr>
          <a:xfrm>
            <a:off x="7918725" y="6456917"/>
            <a:ext cx="789383" cy="365125"/>
          </a:xfrm>
          <a:prstGeom prst="rect">
            <a:avLst/>
          </a:prstGeo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35895" y="4693389"/>
            <a:ext cx="8272212" cy="566738"/>
          </a:xfrm>
        </p:spPr>
        <p:txBody>
          <a:bodyPr rtlCol="0" anchor="b">
            <a:normAutofit/>
          </a:bodyPr>
          <a:lstStyle>
            <a:lvl1pPr algn="l">
              <a:defRPr sz="2400" b="1">
                <a:solidFill>
                  <a:schemeClr val="tx1">
                    <a:lumMod val="75000"/>
                    <a:lumOff val="25000"/>
                  </a:schemeClr>
                </a:solidFill>
              </a:defRPr>
            </a:lvl1pPr>
          </a:lstStyle>
          <a:p>
            <a:pPr rtl="0"/>
            <a:r>
              <a:rPr lang="zh-TW" altLang="en-US"/>
              <a:t>按一下以編輯母片標題樣式</a:t>
            </a:r>
            <a:endParaRPr lang="en-US" dirty="0"/>
          </a:p>
        </p:txBody>
      </p:sp>
      <p:sp>
        <p:nvSpPr>
          <p:cNvPr id="3" name="圖片預留位置 2"/>
          <p:cNvSpPr>
            <a:spLocks noGrp="1" noChangeAspect="1"/>
          </p:cNvSpPr>
          <p:nvPr>
            <p:ph type="pic" idx="1"/>
          </p:nvPr>
        </p:nvSpPr>
        <p:spPr>
          <a:xfrm>
            <a:off x="335863" y="641351"/>
            <a:ext cx="8468144"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a:t>按一下圖示以新增圖片</a:t>
            </a:r>
            <a:endParaRPr lang="en-US" dirty="0"/>
          </a:p>
        </p:txBody>
      </p:sp>
      <p:sp>
        <p:nvSpPr>
          <p:cNvPr id="4" name="文字預留位置 3"/>
          <p:cNvSpPr>
            <a:spLocks noGrp="1"/>
          </p:cNvSpPr>
          <p:nvPr>
            <p:ph type="body" sz="half" idx="2"/>
          </p:nvPr>
        </p:nvSpPr>
        <p:spPr>
          <a:xfrm>
            <a:off x="435894" y="5260127"/>
            <a:ext cx="8272213"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5" name="日期版面配置區 4"/>
          <p:cNvSpPr>
            <a:spLocks noGrp="1"/>
          </p:cNvSpPr>
          <p:nvPr>
            <p:ph type="dt" sz="half" idx="10"/>
          </p:nvPr>
        </p:nvSpPr>
        <p:spPr>
          <a:xfrm>
            <a:off x="5704464" y="6423915"/>
            <a:ext cx="2133599" cy="365125"/>
          </a:xfrm>
          <a:prstGeom prst="rect">
            <a:avLst/>
          </a:prstGeom>
        </p:spPr>
        <p:txBody>
          <a:bodyPr rtlCol="0"/>
          <a:lstStyle/>
          <a:p>
            <a:pPr rtl="0"/>
            <a:fld id="{658CE8A9-523B-4EF5-89D8-AD04B13D2D74}" type="datetime1">
              <a:rPr lang="zh-TW" altLang="en-US" smtClean="0"/>
              <a:t>2021/03/22</a:t>
            </a:fld>
            <a:endParaRPr lang="en-US" dirty="0"/>
          </a:p>
        </p:txBody>
      </p:sp>
      <p:sp>
        <p:nvSpPr>
          <p:cNvPr id="6" name="頁尾版面配置區 5"/>
          <p:cNvSpPr>
            <a:spLocks noGrp="1"/>
          </p:cNvSpPr>
          <p:nvPr>
            <p:ph type="ftr" sz="quarter" idx="11"/>
          </p:nvPr>
        </p:nvSpPr>
        <p:spPr>
          <a:xfrm>
            <a:off x="435894" y="6423915"/>
            <a:ext cx="5187908" cy="365125"/>
          </a:xfrm>
          <a:prstGeom prst="rect">
            <a:avLst/>
          </a:prstGeom>
        </p:spPr>
        <p:txBody>
          <a:bodyPr rtlCol="0"/>
          <a:lstStyle/>
          <a:p>
            <a:pPr algn="l" rtl="0"/>
            <a:endParaRPr lang="en-US" dirty="0"/>
          </a:p>
        </p:txBody>
      </p:sp>
      <p:sp>
        <p:nvSpPr>
          <p:cNvPr id="7" name="投影片編號預留位置 6"/>
          <p:cNvSpPr>
            <a:spLocks noGrp="1"/>
          </p:cNvSpPr>
          <p:nvPr>
            <p:ph type="sldNum" sz="quarter" idx="12"/>
          </p:nvPr>
        </p:nvSpPr>
        <p:spPr>
          <a:xfrm>
            <a:off x="7918725" y="6423915"/>
            <a:ext cx="789383" cy="365125"/>
          </a:xfrm>
          <a:prstGeom prst="rect">
            <a:avLst/>
          </a:prstGeom>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435894" y="2336003"/>
            <a:ext cx="8272212" cy="3652047"/>
          </a:xfrm>
          <a:prstGeom prst="rect">
            <a:avLst/>
          </a:prstGeom>
        </p:spPr>
        <p:txBody>
          <a:bodyPr vert="horz" lIns="91440" tIns="45720" rIns="91440" bIns="45720" rtlCol="0" anchor="ctr">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9" name="矩形 8"/>
          <p:cNvSpPr/>
          <p:nvPr/>
        </p:nvSpPr>
        <p:spPr>
          <a:xfrm>
            <a:off x="334901" y="457200"/>
            <a:ext cx="2777490" cy="94997"/>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6031610" y="453643"/>
            <a:ext cx="2777490" cy="98554"/>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3181373" y="457200"/>
            <a:ext cx="2777490" cy="9144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hncb.com.tw/wps/portal/HNCB/" TargetMode="External"/><Relationship Id="rId2" Type="http://schemas.openxmlformats.org/officeDocument/2006/relationships/hyperlink" Target="https://twpat.tipo.gov.t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BC97EF-B756-4BA9-A0B4-43578078BF7D}"/>
              </a:ext>
            </a:extLst>
          </p:cNvPr>
          <p:cNvSpPr>
            <a:spLocks noGrp="1"/>
          </p:cNvSpPr>
          <p:nvPr>
            <p:ph type="ctrTitle"/>
          </p:nvPr>
        </p:nvSpPr>
        <p:spPr/>
        <p:txBody>
          <a:bodyPr anchor="b">
            <a:normAutofit/>
          </a:bodyPr>
          <a:lstStyle/>
          <a:p>
            <a:r>
              <a:rPr lang="en-US" altLang="zh-TW" sz="4000" dirty="0"/>
              <a:t>【 </a:t>
            </a:r>
            <a:r>
              <a:rPr lang="zh-TW" altLang="en-US" sz="4000" dirty="0"/>
              <a:t>金融交易的身分驗證系統與方法</a:t>
            </a:r>
            <a:r>
              <a:rPr lang="en-US" altLang="zh-TW" sz="4000" dirty="0"/>
              <a:t>】</a:t>
            </a:r>
            <a:endParaRPr lang="zh-TW" altLang="en-US" sz="4000" dirty="0"/>
          </a:p>
        </p:txBody>
      </p:sp>
      <p:sp>
        <p:nvSpPr>
          <p:cNvPr id="4" name="副標題 2">
            <a:extLst>
              <a:ext uri="{FF2B5EF4-FFF2-40B4-BE49-F238E27FC236}">
                <a16:creationId xmlns:a16="http://schemas.microsoft.com/office/drawing/2014/main" id="{D7F416E2-ECE1-466D-BDF1-3BBAA6DFF0F6}"/>
              </a:ext>
            </a:extLst>
          </p:cNvPr>
          <p:cNvSpPr txBox="1">
            <a:spLocks/>
          </p:cNvSpPr>
          <p:nvPr/>
        </p:nvSpPr>
        <p:spPr>
          <a:xfrm>
            <a:off x="574304" y="2997287"/>
            <a:ext cx="8492836" cy="273054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ts val="4000"/>
              </a:lnSpc>
              <a:spcBef>
                <a:spcPts val="0"/>
              </a:spcBef>
              <a:spcAft>
                <a:spcPts val="0"/>
              </a:spcAft>
            </a:pPr>
            <a:r>
              <a:rPr lang="zh-TW" altLang="en-US" sz="2400" b="1" dirty="0">
                <a:solidFill>
                  <a:schemeClr val="bg1"/>
                </a:solidFill>
                <a:latin typeface="Times New Roman" panose="02020603050405020304" pitchFamily="18" charset="0"/>
                <a:ea typeface="微軟正黑體" panose="020B0604030504040204" pitchFamily="34" charset="-120"/>
              </a:rPr>
              <a:t>課程名稱：創新智慧生活科技</a:t>
            </a:r>
            <a:endParaRPr lang="en-US" altLang="zh-TW" sz="2400" b="1" dirty="0">
              <a:solidFill>
                <a:schemeClr val="bg1"/>
              </a:solidFill>
              <a:latin typeface="Times New Roman" panose="02020603050405020304" pitchFamily="18" charset="0"/>
              <a:ea typeface="微軟正黑體" panose="020B0604030504040204" pitchFamily="34" charset="-120"/>
            </a:endParaRPr>
          </a:p>
          <a:p>
            <a:pPr marL="0" indent="0">
              <a:lnSpc>
                <a:spcPts val="4000"/>
              </a:lnSpc>
              <a:spcBef>
                <a:spcPts val="0"/>
              </a:spcBef>
              <a:spcAft>
                <a:spcPts val="0"/>
              </a:spcAft>
            </a:pPr>
            <a:r>
              <a:rPr lang="zh-TW" altLang="en-US" sz="2400" b="1" dirty="0">
                <a:solidFill>
                  <a:schemeClr val="bg1"/>
                </a:solidFill>
                <a:latin typeface="Times New Roman" panose="02020603050405020304" pitchFamily="18" charset="0"/>
                <a:ea typeface="微軟正黑體" panose="020B0604030504040204" pitchFamily="34" charset="-120"/>
              </a:rPr>
              <a:t>指導老師：任才俊</a:t>
            </a:r>
            <a:endParaRPr lang="en-US" altLang="zh-TW" sz="2400" b="1" dirty="0">
              <a:solidFill>
                <a:schemeClr val="bg1"/>
              </a:solidFill>
              <a:latin typeface="Times New Roman" panose="02020603050405020304" pitchFamily="18" charset="0"/>
              <a:ea typeface="微軟正黑體" panose="020B0604030504040204" pitchFamily="34" charset="-120"/>
            </a:endParaRPr>
          </a:p>
          <a:p>
            <a:pPr marL="0" indent="0">
              <a:lnSpc>
                <a:spcPts val="4000"/>
              </a:lnSpc>
              <a:spcBef>
                <a:spcPts val="0"/>
              </a:spcBef>
              <a:spcAft>
                <a:spcPts val="0"/>
              </a:spcAft>
            </a:pPr>
            <a:r>
              <a:rPr lang="zh-TW" altLang="en-US" sz="2400" b="1" dirty="0">
                <a:solidFill>
                  <a:schemeClr val="bg1"/>
                </a:solidFill>
                <a:latin typeface="Times New Roman" panose="02020603050405020304" pitchFamily="18" charset="0"/>
                <a:ea typeface="微軟正黑體" panose="020B0604030504040204" pitchFamily="34" charset="-120"/>
              </a:rPr>
              <a:t>組長：資工三</a:t>
            </a:r>
            <a:r>
              <a:rPr lang="en-US" altLang="zh-TW" sz="2400" b="1" dirty="0">
                <a:solidFill>
                  <a:schemeClr val="bg1"/>
                </a:solidFill>
                <a:latin typeface="Times New Roman" panose="02020603050405020304" pitchFamily="18" charset="0"/>
                <a:ea typeface="微軟正黑體" panose="020B0604030504040204" pitchFamily="34" charset="-120"/>
              </a:rPr>
              <a:t>A</a:t>
            </a:r>
            <a:r>
              <a:rPr lang="zh-TW" altLang="en-US" sz="2400" b="1" dirty="0">
                <a:solidFill>
                  <a:schemeClr val="bg1"/>
                </a:solidFill>
                <a:latin typeface="Times New Roman" panose="02020603050405020304" pitchFamily="18" charset="0"/>
                <a:ea typeface="微軟正黑體" panose="020B0604030504040204" pitchFamily="34" charset="-120"/>
              </a:rPr>
              <a:t> </a:t>
            </a:r>
            <a:r>
              <a:rPr lang="en-US" altLang="zh-TW" sz="2400" b="1" dirty="0">
                <a:solidFill>
                  <a:schemeClr val="bg1"/>
                </a:solidFill>
                <a:latin typeface="Times New Roman" panose="02020603050405020304" pitchFamily="18" charset="0"/>
                <a:ea typeface="微軟正黑體" panose="020B0604030504040204" pitchFamily="34" charset="-120"/>
              </a:rPr>
              <a:t>4070E017</a:t>
            </a:r>
            <a:r>
              <a:rPr lang="zh-TW" altLang="en-US" sz="2400" b="1" dirty="0">
                <a:solidFill>
                  <a:schemeClr val="bg1"/>
                </a:solidFill>
                <a:latin typeface="Times New Roman" panose="02020603050405020304" pitchFamily="18" charset="0"/>
                <a:ea typeface="微軟正黑體" panose="020B0604030504040204" pitchFamily="34" charset="-120"/>
              </a:rPr>
              <a:t> 李勝安</a:t>
            </a:r>
            <a:endParaRPr lang="en-US" altLang="zh-TW" sz="2400" b="1" dirty="0">
              <a:solidFill>
                <a:schemeClr val="bg1"/>
              </a:solidFill>
              <a:latin typeface="Times New Roman" panose="02020603050405020304" pitchFamily="18" charset="0"/>
              <a:ea typeface="微軟正黑體" panose="020B0604030504040204" pitchFamily="34" charset="-120"/>
            </a:endParaRPr>
          </a:p>
          <a:p>
            <a:pPr marL="0" indent="0">
              <a:lnSpc>
                <a:spcPts val="4000"/>
              </a:lnSpc>
              <a:spcBef>
                <a:spcPts val="0"/>
              </a:spcBef>
              <a:spcAft>
                <a:spcPts val="0"/>
              </a:spcAft>
            </a:pPr>
            <a:r>
              <a:rPr lang="zh-TW" altLang="en-US" sz="2400" b="1" dirty="0">
                <a:solidFill>
                  <a:schemeClr val="bg1"/>
                </a:solidFill>
                <a:latin typeface="Times New Roman" panose="02020603050405020304" pitchFamily="18" charset="0"/>
                <a:ea typeface="微軟正黑體" panose="020B0604030504040204" pitchFamily="34" charset="-120"/>
              </a:rPr>
              <a:t>組員：資工三</a:t>
            </a:r>
            <a:r>
              <a:rPr lang="en-US" altLang="zh-TW" sz="2400" b="1" dirty="0">
                <a:solidFill>
                  <a:schemeClr val="bg1"/>
                </a:solidFill>
                <a:latin typeface="Times New Roman" panose="02020603050405020304" pitchFamily="18" charset="0"/>
                <a:ea typeface="微軟正黑體" panose="020B0604030504040204" pitchFamily="34" charset="-120"/>
              </a:rPr>
              <a:t>A</a:t>
            </a:r>
            <a:r>
              <a:rPr lang="zh-TW" altLang="en-US" sz="2400" b="1" dirty="0">
                <a:solidFill>
                  <a:schemeClr val="bg1"/>
                </a:solidFill>
                <a:latin typeface="Times New Roman" panose="02020603050405020304" pitchFamily="18" charset="0"/>
                <a:ea typeface="微軟正黑體" panose="020B0604030504040204" pitchFamily="34" charset="-120"/>
              </a:rPr>
              <a:t> </a:t>
            </a:r>
            <a:r>
              <a:rPr lang="en-US" altLang="zh-TW" sz="2400" b="1" dirty="0">
                <a:solidFill>
                  <a:schemeClr val="bg1"/>
                </a:solidFill>
                <a:latin typeface="Times New Roman" panose="02020603050405020304" pitchFamily="18" charset="0"/>
                <a:ea typeface="微軟正黑體" panose="020B0604030504040204" pitchFamily="34" charset="-120"/>
              </a:rPr>
              <a:t>4070E019</a:t>
            </a:r>
            <a:r>
              <a:rPr lang="zh-TW" altLang="en-US" sz="2400" b="1" dirty="0">
                <a:solidFill>
                  <a:schemeClr val="bg1"/>
                </a:solidFill>
                <a:latin typeface="Times New Roman" panose="02020603050405020304" pitchFamily="18" charset="0"/>
                <a:ea typeface="微軟正黑體" panose="020B0604030504040204" pitchFamily="34" charset="-120"/>
              </a:rPr>
              <a:t> 徐江弘</a:t>
            </a:r>
            <a:endParaRPr lang="en-US" altLang="zh-TW" sz="2400" b="1" dirty="0">
              <a:solidFill>
                <a:schemeClr val="bg1"/>
              </a:solidFill>
              <a:latin typeface="Times New Roman" panose="02020603050405020304" pitchFamily="18" charset="0"/>
              <a:ea typeface="微軟正黑體" panose="020B0604030504040204" pitchFamily="34" charset="-120"/>
            </a:endParaRPr>
          </a:p>
          <a:p>
            <a:pPr marL="0" indent="0">
              <a:lnSpc>
                <a:spcPts val="4000"/>
              </a:lnSpc>
              <a:spcBef>
                <a:spcPts val="0"/>
              </a:spcBef>
              <a:spcAft>
                <a:spcPts val="0"/>
              </a:spcAft>
              <a:buNone/>
            </a:pPr>
            <a:r>
              <a:rPr lang="zh-TW" altLang="en-US" sz="2400" b="1" dirty="0">
                <a:solidFill>
                  <a:schemeClr val="bg1"/>
                </a:solidFill>
                <a:latin typeface="Times New Roman" panose="02020603050405020304" pitchFamily="18" charset="0"/>
                <a:ea typeface="微軟正黑體" panose="020B0604030504040204" pitchFamily="34" charset="-120"/>
              </a:rPr>
              <a:t>              資工三</a:t>
            </a:r>
            <a:r>
              <a:rPr lang="en-US" altLang="zh-TW" sz="2400" b="1" dirty="0">
                <a:solidFill>
                  <a:schemeClr val="bg1"/>
                </a:solidFill>
                <a:latin typeface="Times New Roman" panose="02020603050405020304" pitchFamily="18" charset="0"/>
                <a:ea typeface="微軟正黑體" panose="020B0604030504040204" pitchFamily="34" charset="-120"/>
              </a:rPr>
              <a:t>A</a:t>
            </a:r>
            <a:r>
              <a:rPr lang="zh-TW" altLang="en-US" sz="2400" b="1" dirty="0">
                <a:solidFill>
                  <a:schemeClr val="bg1"/>
                </a:solidFill>
                <a:latin typeface="Times New Roman" panose="02020603050405020304" pitchFamily="18" charset="0"/>
                <a:ea typeface="微軟正黑體" panose="020B0604030504040204" pitchFamily="34" charset="-120"/>
              </a:rPr>
              <a:t> </a:t>
            </a:r>
            <a:r>
              <a:rPr lang="en-US" altLang="zh-TW" sz="2400" b="1" dirty="0">
                <a:solidFill>
                  <a:schemeClr val="bg1"/>
                </a:solidFill>
                <a:latin typeface="Times New Roman" panose="02020603050405020304" pitchFamily="18" charset="0"/>
                <a:ea typeface="微軟正黑體" panose="020B0604030504040204" pitchFamily="34" charset="-120"/>
              </a:rPr>
              <a:t>4070E052</a:t>
            </a:r>
            <a:r>
              <a:rPr lang="zh-TW" altLang="en-US" sz="2400" b="1" dirty="0">
                <a:solidFill>
                  <a:schemeClr val="bg1"/>
                </a:solidFill>
                <a:latin typeface="Times New Roman" panose="02020603050405020304" pitchFamily="18" charset="0"/>
                <a:ea typeface="微軟正黑體" panose="020B0604030504040204" pitchFamily="34" charset="-120"/>
              </a:rPr>
              <a:t> 王信凱                                                             </a:t>
            </a:r>
            <a:endParaRPr lang="en-US" altLang="zh-TW" sz="2400" b="1" dirty="0">
              <a:solidFill>
                <a:schemeClr val="bg1"/>
              </a:solidFill>
              <a:latin typeface="Times New Roman" panose="02020603050405020304" pitchFamily="18" charset="0"/>
              <a:ea typeface="微軟正黑體" panose="020B0604030504040204" pitchFamily="34" charset="-120"/>
            </a:endParaRPr>
          </a:p>
          <a:p>
            <a:pPr marL="0" indent="0">
              <a:lnSpc>
                <a:spcPts val="4000"/>
              </a:lnSpc>
              <a:spcBef>
                <a:spcPts val="0"/>
              </a:spcBef>
              <a:spcAft>
                <a:spcPts val="0"/>
              </a:spcAft>
              <a:buNone/>
            </a:pPr>
            <a:r>
              <a:rPr lang="zh-TW" altLang="en-US" sz="2400" b="1" dirty="0">
                <a:solidFill>
                  <a:schemeClr val="bg1"/>
                </a:solidFill>
                <a:latin typeface="Times New Roman" panose="02020603050405020304" pitchFamily="18" charset="0"/>
                <a:ea typeface="微軟正黑體" panose="020B0604030504040204" pitchFamily="34" charset="-120"/>
              </a:rPr>
              <a:t>              資工三</a:t>
            </a:r>
            <a:r>
              <a:rPr lang="en-US" altLang="zh-TW" sz="2400" b="1" dirty="0">
                <a:solidFill>
                  <a:schemeClr val="bg1"/>
                </a:solidFill>
                <a:latin typeface="Times New Roman" panose="02020603050405020304" pitchFamily="18" charset="0"/>
                <a:ea typeface="微軟正黑體" panose="020B0604030504040204" pitchFamily="34" charset="-120"/>
              </a:rPr>
              <a:t>A</a:t>
            </a:r>
            <a:r>
              <a:rPr lang="zh-TW" altLang="en-US" sz="2400" b="1" dirty="0">
                <a:solidFill>
                  <a:schemeClr val="bg1"/>
                </a:solidFill>
                <a:latin typeface="Times New Roman" panose="02020603050405020304" pitchFamily="18" charset="0"/>
                <a:ea typeface="微軟正黑體" panose="020B0604030504040204" pitchFamily="34" charset="-120"/>
              </a:rPr>
              <a:t> </a:t>
            </a:r>
            <a:r>
              <a:rPr lang="en-US" altLang="zh-TW" sz="2400" b="1" dirty="0">
                <a:solidFill>
                  <a:schemeClr val="bg1"/>
                </a:solidFill>
                <a:latin typeface="Times New Roman" panose="02020603050405020304" pitchFamily="18" charset="0"/>
                <a:ea typeface="微軟正黑體" panose="020B0604030504040204" pitchFamily="34" charset="-120"/>
              </a:rPr>
              <a:t>4080E086</a:t>
            </a:r>
            <a:r>
              <a:rPr lang="zh-TW" altLang="en-US" sz="2400" b="1" dirty="0">
                <a:solidFill>
                  <a:schemeClr val="bg1"/>
                </a:solidFill>
                <a:latin typeface="Times New Roman" panose="02020603050405020304" pitchFamily="18" charset="0"/>
                <a:ea typeface="微軟正黑體" panose="020B0604030504040204" pitchFamily="34" charset="-120"/>
              </a:rPr>
              <a:t> 禹泰賢</a:t>
            </a:r>
            <a:endParaRPr lang="zh-tw" altLang="en-US" sz="2400" b="1" dirty="0">
              <a:solidFill>
                <a:schemeClr val="bg1"/>
              </a:solidFill>
              <a:latin typeface="Times New Roman" panose="02020603050405020304" pitchFamily="18" charset="0"/>
              <a:ea typeface="微軟正黑體" panose="020B0604030504040204" pitchFamily="34" charset="-120"/>
            </a:endParaRPr>
          </a:p>
        </p:txBody>
      </p:sp>
    </p:spTree>
    <p:extLst>
      <p:ext uri="{BB962C8B-B14F-4D97-AF65-F5344CB8AC3E}">
        <p14:creationId xmlns:p14="http://schemas.microsoft.com/office/powerpoint/2010/main" val="25737118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二、產品簡介</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en-US" altLang="zh-TW" sz="3600" b="0" i="0" dirty="0">
                <a:solidFill>
                  <a:schemeClr val="accent6">
                    <a:lumMod val="75000"/>
                  </a:schemeClr>
                </a:solidFill>
                <a:effectLst/>
                <a:latin typeface="consolas" panose="020B0609020204030204" pitchFamily="49" charset="0"/>
              </a:rPr>
              <a:t>III.</a:t>
            </a:r>
            <a:r>
              <a:rPr lang="zh-TW" altLang="en-US" sz="3600" b="0" i="0" dirty="0">
                <a:solidFill>
                  <a:schemeClr val="accent6">
                    <a:lumMod val="75000"/>
                  </a:schemeClr>
                </a:solidFill>
                <a:effectLst/>
                <a:latin typeface="consolas" panose="020B0609020204030204" pitchFamily="49" charset="0"/>
              </a:rPr>
              <a:t>圖例</a:t>
            </a:r>
            <a:endParaRPr lang="en-US" altLang="zh-TW" sz="3600" b="1" dirty="0">
              <a:solidFill>
                <a:schemeClr val="accent6">
                  <a:lumMod val="75000"/>
                </a:schemeClr>
              </a:solidFill>
              <a:latin typeface="Times New Roman" panose="02020603050405020304" pitchFamily="18" charset="0"/>
              <a:ea typeface="標楷體" panose="03000509000000000000" pitchFamily="65" charset="-120"/>
            </a:endParaRPr>
          </a:p>
          <a:p>
            <a:pPr marL="742950" indent="-742950">
              <a:buAutoNum type="arabicPeriod"/>
            </a:pPr>
            <a:r>
              <a:rPr lang="zh-TW" altLang="en-US" sz="3600" b="1" dirty="0">
                <a:latin typeface="Times New Roman" panose="02020603050405020304" pitchFamily="18" charset="0"/>
                <a:ea typeface="標楷體" panose="03000509000000000000" pitchFamily="65" charset="-120"/>
              </a:rPr>
              <a:t>產品架構圖</a:t>
            </a:r>
            <a:r>
              <a:rPr lang="en-US" altLang="zh-TW" sz="3600" b="1" dirty="0">
                <a:latin typeface="Times New Roman" panose="02020603050405020304" pitchFamily="18" charset="0"/>
                <a:ea typeface="標楷體" panose="03000509000000000000" pitchFamily="65" charset="-120"/>
              </a:rPr>
              <a:t>(</a:t>
            </a:r>
            <a:r>
              <a:rPr lang="zh-TW" altLang="en-US" sz="3600" b="1" dirty="0">
                <a:latin typeface="Times New Roman" panose="02020603050405020304" pitchFamily="18" charset="0"/>
                <a:ea typeface="標楷體" panose="03000509000000000000" pitchFamily="65" charset="-120"/>
              </a:rPr>
              <a:t>圖一</a:t>
            </a:r>
            <a:r>
              <a:rPr lang="en-US" altLang="zh-TW" sz="3600" b="1" dirty="0">
                <a:latin typeface="Times New Roman" panose="02020603050405020304" pitchFamily="18" charset="0"/>
                <a:ea typeface="標楷體" panose="03000509000000000000" pitchFamily="65" charset="-120"/>
              </a:rPr>
              <a:t>)</a:t>
            </a:r>
          </a:p>
          <a:p>
            <a:pPr marL="742950" indent="-742950">
              <a:buFont typeface="Wingdings 2" panose="05020102010507070707" pitchFamily="18" charset="2"/>
              <a:buAutoNum type="arabicPeriod"/>
            </a:pPr>
            <a:r>
              <a:rPr lang="zh-TW" altLang="en-US" sz="3600" b="1" dirty="0">
                <a:latin typeface="Times New Roman" panose="02020603050405020304" pitchFamily="18" charset="0"/>
                <a:ea typeface="標楷體" panose="03000509000000000000" pitchFamily="65" charset="-120"/>
              </a:rPr>
              <a:t>產品示意圖</a:t>
            </a:r>
            <a:r>
              <a:rPr lang="en-US" altLang="zh-TW" sz="3600" b="1" dirty="0">
                <a:latin typeface="Times New Roman" panose="02020603050405020304" pitchFamily="18" charset="0"/>
                <a:ea typeface="標楷體" panose="03000509000000000000" pitchFamily="65" charset="-120"/>
              </a:rPr>
              <a:t>(</a:t>
            </a:r>
            <a:r>
              <a:rPr lang="zh-TW" altLang="en-US" sz="3600" b="1" dirty="0">
                <a:latin typeface="Times New Roman" panose="02020603050405020304" pitchFamily="18" charset="0"/>
                <a:ea typeface="標楷體" panose="03000509000000000000" pitchFamily="65" charset="-120"/>
              </a:rPr>
              <a:t>圖二</a:t>
            </a:r>
            <a:r>
              <a:rPr lang="en-US" altLang="zh-TW" sz="3600" b="1" dirty="0">
                <a:latin typeface="Times New Roman" panose="02020603050405020304" pitchFamily="18" charset="0"/>
                <a:ea typeface="標楷體" panose="03000509000000000000" pitchFamily="65" charset="-120"/>
              </a:rPr>
              <a:t>)</a:t>
            </a:r>
          </a:p>
          <a:p>
            <a:pPr marL="742950" indent="-742950">
              <a:buAutoNum type="arabicPeriod"/>
            </a:pPr>
            <a:endParaRPr lang="en-US" altLang="zh-TW" sz="3600" b="1"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084228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0073DB47-D0C5-4363-A149-C5656D1E6417}"/>
              </a:ext>
            </a:extLst>
          </p:cNvPr>
          <p:cNvPicPr>
            <a:picLocks noGrp="1" noChangeAspect="1"/>
          </p:cNvPicPr>
          <p:nvPr>
            <p:ph idx="1"/>
          </p:nvPr>
        </p:nvPicPr>
        <p:blipFill>
          <a:blip r:embed="rId2"/>
          <a:stretch>
            <a:fillRect/>
          </a:stretch>
        </p:blipFill>
        <p:spPr>
          <a:xfrm>
            <a:off x="587829" y="933061"/>
            <a:ext cx="8070978" cy="5032959"/>
          </a:xfrm>
        </p:spPr>
      </p:pic>
      <p:sp>
        <p:nvSpPr>
          <p:cNvPr id="6" name="文字方塊 5">
            <a:extLst>
              <a:ext uri="{FF2B5EF4-FFF2-40B4-BE49-F238E27FC236}">
                <a16:creationId xmlns:a16="http://schemas.microsoft.com/office/drawing/2014/main" id="{0DF18166-1011-4127-BAB6-44D6A715FDFA}"/>
              </a:ext>
            </a:extLst>
          </p:cNvPr>
          <p:cNvSpPr txBox="1"/>
          <p:nvPr/>
        </p:nvSpPr>
        <p:spPr>
          <a:xfrm>
            <a:off x="4264090" y="6155844"/>
            <a:ext cx="1399592" cy="646331"/>
          </a:xfrm>
          <a:prstGeom prst="rect">
            <a:avLst/>
          </a:prstGeom>
          <a:noFill/>
        </p:spPr>
        <p:txBody>
          <a:bodyPr wrap="square" rtlCol="0">
            <a:spAutoFit/>
          </a:bodyPr>
          <a:lstStyle/>
          <a:p>
            <a:r>
              <a:rPr lang="zh-TW" altLang="en-US" sz="3600" dirty="0"/>
              <a:t>圖一</a:t>
            </a:r>
          </a:p>
        </p:txBody>
      </p:sp>
    </p:spTree>
    <p:extLst>
      <p:ext uri="{BB962C8B-B14F-4D97-AF65-F5344CB8AC3E}">
        <p14:creationId xmlns:p14="http://schemas.microsoft.com/office/powerpoint/2010/main" val="36811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1973537-447C-4C04-B098-B67A123D8256}"/>
              </a:ext>
            </a:extLst>
          </p:cNvPr>
          <p:cNvPicPr>
            <a:picLocks noChangeAspect="1"/>
          </p:cNvPicPr>
          <p:nvPr/>
        </p:nvPicPr>
        <p:blipFill>
          <a:blip r:embed="rId2"/>
          <a:stretch>
            <a:fillRect/>
          </a:stretch>
        </p:blipFill>
        <p:spPr>
          <a:xfrm>
            <a:off x="28575" y="285750"/>
            <a:ext cx="9115425" cy="5728602"/>
          </a:xfrm>
          <a:prstGeom prst="rect">
            <a:avLst/>
          </a:prstGeom>
        </p:spPr>
      </p:pic>
      <p:sp>
        <p:nvSpPr>
          <p:cNvPr id="5" name="文字方塊 4">
            <a:extLst>
              <a:ext uri="{FF2B5EF4-FFF2-40B4-BE49-F238E27FC236}">
                <a16:creationId xmlns:a16="http://schemas.microsoft.com/office/drawing/2014/main" id="{127854E8-667C-4834-A914-D03FCCB6B4FA}"/>
              </a:ext>
            </a:extLst>
          </p:cNvPr>
          <p:cNvSpPr txBox="1"/>
          <p:nvPr/>
        </p:nvSpPr>
        <p:spPr>
          <a:xfrm>
            <a:off x="4301412" y="6202918"/>
            <a:ext cx="2108719" cy="646331"/>
          </a:xfrm>
          <a:prstGeom prst="rect">
            <a:avLst/>
          </a:prstGeom>
          <a:noFill/>
        </p:spPr>
        <p:txBody>
          <a:bodyPr wrap="square" rtlCol="0">
            <a:spAutoFit/>
          </a:bodyPr>
          <a:lstStyle/>
          <a:p>
            <a:r>
              <a:rPr lang="zh-TW" altLang="en-US" sz="3600" dirty="0"/>
              <a:t>圖二</a:t>
            </a:r>
          </a:p>
        </p:txBody>
      </p:sp>
    </p:spTree>
    <p:extLst>
      <p:ext uri="{BB962C8B-B14F-4D97-AF65-F5344CB8AC3E}">
        <p14:creationId xmlns:p14="http://schemas.microsoft.com/office/powerpoint/2010/main" val="37037230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二、產品簡介</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en-US" altLang="zh-TW" sz="3600" b="0" i="0" dirty="0">
                <a:solidFill>
                  <a:schemeClr val="accent6">
                    <a:lumMod val="75000"/>
                  </a:schemeClr>
                </a:solidFill>
                <a:effectLst/>
                <a:latin typeface="新細明體" panose="02020500000000000000" pitchFamily="18" charset="-120"/>
                <a:ea typeface="新細明體" panose="02020500000000000000" pitchFamily="18" charset="-120"/>
              </a:rPr>
              <a:t>IV</a:t>
            </a:r>
            <a:r>
              <a:rPr lang="en-US" altLang="zh-TW" sz="3600" b="0" i="0" dirty="0">
                <a:solidFill>
                  <a:schemeClr val="accent6">
                    <a:lumMod val="75000"/>
                  </a:schemeClr>
                </a:solidFill>
                <a:effectLst/>
                <a:latin typeface="consolas" panose="020B0609020204030204" pitchFamily="49" charset="0"/>
              </a:rPr>
              <a:t>.</a:t>
            </a:r>
            <a:r>
              <a:rPr lang="zh-TW" altLang="en-US" sz="3600" b="0" i="0" dirty="0">
                <a:solidFill>
                  <a:schemeClr val="accent6">
                    <a:lumMod val="75000"/>
                  </a:schemeClr>
                </a:solidFill>
                <a:effectLst/>
                <a:latin typeface="consolas" panose="020B0609020204030204" pitchFamily="49" charset="0"/>
              </a:rPr>
              <a:t>流程</a:t>
            </a:r>
            <a:r>
              <a:rPr lang="en-US" altLang="zh-TW" sz="3600" dirty="0">
                <a:solidFill>
                  <a:schemeClr val="accent6">
                    <a:lumMod val="75000"/>
                  </a:schemeClr>
                </a:solidFill>
                <a:latin typeface="consolas" panose="020B0609020204030204" pitchFamily="49" charset="0"/>
              </a:rPr>
              <a:t>(</a:t>
            </a:r>
            <a:r>
              <a:rPr lang="zh-TW" altLang="en-US" sz="3600" dirty="0">
                <a:solidFill>
                  <a:schemeClr val="accent6">
                    <a:lumMod val="75000"/>
                  </a:schemeClr>
                </a:solidFill>
                <a:latin typeface="consolas" panose="020B0609020204030204" pitchFamily="49" charset="0"/>
              </a:rPr>
              <a:t>第一道</a:t>
            </a:r>
            <a:r>
              <a:rPr lang="en-US" altLang="zh-TW" sz="3600" dirty="0">
                <a:solidFill>
                  <a:schemeClr val="accent6">
                    <a:lumMod val="75000"/>
                  </a:schemeClr>
                </a:solidFill>
                <a:latin typeface="consolas" panose="020B0609020204030204" pitchFamily="49" charset="0"/>
              </a:rPr>
              <a:t>)</a:t>
            </a:r>
            <a:endParaRPr lang="en-US" altLang="zh-TW" sz="3600" b="0" i="0" dirty="0">
              <a:solidFill>
                <a:schemeClr val="accent6">
                  <a:lumMod val="75000"/>
                </a:schemeClr>
              </a:solidFill>
              <a:effectLst/>
              <a:latin typeface="consolas" panose="020B0609020204030204" pitchFamily="49" charset="0"/>
            </a:endParaRPr>
          </a:p>
          <a:p>
            <a:pPr marL="0" indent="0">
              <a:buNone/>
            </a:pPr>
            <a:r>
              <a:rPr lang="zh-TW" altLang="en-US" b="0" i="0" dirty="0">
                <a:solidFill>
                  <a:schemeClr val="tx1"/>
                </a:solidFill>
                <a:effectLst/>
                <a:latin typeface="標楷體" panose="03000509000000000000" pitchFamily="65" charset="-120"/>
                <a:ea typeface="標楷體" panose="03000509000000000000" pitchFamily="65" charset="-120"/>
              </a:rPr>
              <a:t>攝像器在金融交易裝置接收交易請求時，取得及時臉部影像，通訊連接金融交易裝置並收集臉部影像與交易請求，資料庫用於在第一時間儲存對應金融帳戶的第一預存臉部影像，不是則否決本筆交易</a:t>
            </a:r>
            <a:endParaRPr lang="en-US" altLang="zh-TW" b="0" i="0" dirty="0">
              <a:solidFill>
                <a:srgbClr val="2F8D59"/>
              </a:solidFill>
              <a:effectLst/>
              <a:latin typeface="標楷體" panose="03000509000000000000" pitchFamily="65" charset="-120"/>
              <a:ea typeface="標楷體" panose="03000509000000000000" pitchFamily="65" charset="-120"/>
            </a:endParaRPr>
          </a:p>
          <a:p>
            <a:pPr marL="0" indent="0">
              <a:buNone/>
            </a:pPr>
            <a:endParaRPr lang="en-US" altLang="zh-TW" sz="3600" b="1" dirty="0">
              <a:solidFill>
                <a:srgbClr val="FF0000"/>
              </a:solidFill>
              <a:latin typeface="Times New Roman" panose="02020603050405020304" pitchFamily="18" charset="0"/>
              <a:ea typeface="標楷體" panose="03000509000000000000" pitchFamily="65" charset="-120"/>
            </a:endParaRPr>
          </a:p>
          <a:p>
            <a:pPr marL="0" indent="0">
              <a:buNone/>
            </a:pPr>
            <a:endParaRPr lang="en-US" altLang="zh-TW" sz="3600" b="1" dirty="0">
              <a:latin typeface="Times New Roman" panose="02020603050405020304" pitchFamily="18" charset="0"/>
              <a:ea typeface="標楷體" panose="03000509000000000000" pitchFamily="65" charset="-120"/>
            </a:endParaRPr>
          </a:p>
          <a:p>
            <a:pPr marL="0" indent="0">
              <a:buNone/>
            </a:pPr>
            <a:endParaRPr lang="en-US" altLang="zh-TW" sz="3600" b="1"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572587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二、產品簡介</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en-US" altLang="zh-TW" sz="3600" b="0" i="0" dirty="0">
                <a:solidFill>
                  <a:schemeClr val="accent6">
                    <a:lumMod val="75000"/>
                  </a:schemeClr>
                </a:solidFill>
                <a:effectLst/>
                <a:latin typeface="新細明體" panose="02020500000000000000" pitchFamily="18" charset="-120"/>
                <a:ea typeface="新細明體" panose="02020500000000000000" pitchFamily="18" charset="-120"/>
              </a:rPr>
              <a:t>IV</a:t>
            </a:r>
            <a:r>
              <a:rPr lang="en-US" altLang="zh-TW" sz="3600" b="0" i="0" dirty="0">
                <a:solidFill>
                  <a:schemeClr val="accent6">
                    <a:lumMod val="75000"/>
                  </a:schemeClr>
                </a:solidFill>
                <a:effectLst/>
                <a:latin typeface="consolas" panose="020B0609020204030204" pitchFamily="49" charset="0"/>
              </a:rPr>
              <a:t>.</a:t>
            </a:r>
            <a:r>
              <a:rPr lang="zh-TW" altLang="en-US" sz="3600" b="0" i="0" dirty="0">
                <a:solidFill>
                  <a:schemeClr val="accent6">
                    <a:lumMod val="75000"/>
                  </a:schemeClr>
                </a:solidFill>
                <a:effectLst/>
                <a:latin typeface="consolas" panose="020B0609020204030204" pitchFamily="49" charset="0"/>
              </a:rPr>
              <a:t>流程</a:t>
            </a:r>
            <a:r>
              <a:rPr lang="en-US" altLang="zh-TW" sz="3600" dirty="0">
                <a:solidFill>
                  <a:schemeClr val="accent6">
                    <a:lumMod val="75000"/>
                  </a:schemeClr>
                </a:solidFill>
                <a:latin typeface="consolas" panose="020B0609020204030204" pitchFamily="49" charset="0"/>
              </a:rPr>
              <a:t>(</a:t>
            </a:r>
            <a:r>
              <a:rPr lang="zh-TW" altLang="en-US" sz="3600" dirty="0">
                <a:solidFill>
                  <a:schemeClr val="accent6">
                    <a:lumMod val="75000"/>
                  </a:schemeClr>
                </a:solidFill>
                <a:latin typeface="consolas" panose="020B0609020204030204" pitchFamily="49" charset="0"/>
              </a:rPr>
              <a:t>第二道</a:t>
            </a:r>
            <a:r>
              <a:rPr lang="en-US" altLang="zh-TW" sz="3600" dirty="0">
                <a:solidFill>
                  <a:schemeClr val="accent6">
                    <a:lumMod val="75000"/>
                  </a:schemeClr>
                </a:solidFill>
                <a:latin typeface="consolas" panose="020B0609020204030204" pitchFamily="49" charset="0"/>
              </a:rPr>
              <a:t>)</a:t>
            </a:r>
            <a:endParaRPr lang="en-US" altLang="zh-TW" sz="3600" b="0" i="0" dirty="0">
              <a:solidFill>
                <a:schemeClr val="accent6">
                  <a:lumMod val="75000"/>
                </a:schemeClr>
              </a:solidFill>
              <a:effectLst/>
              <a:latin typeface="consolas" panose="020B0609020204030204" pitchFamily="49" charset="0"/>
            </a:endParaRPr>
          </a:p>
          <a:p>
            <a:pPr marL="0" indent="0">
              <a:buNone/>
            </a:pPr>
            <a:r>
              <a:rPr lang="zh-TW" altLang="en-US" dirty="0">
                <a:solidFill>
                  <a:schemeClr val="tx1"/>
                </a:solidFill>
                <a:latin typeface="標楷體" panose="03000509000000000000" pitchFamily="65" charset="-120"/>
                <a:ea typeface="標楷體" panose="03000509000000000000" pitchFamily="65" charset="-120"/>
              </a:rPr>
              <a:t>當通過第一道程序時進行第二道認證程序，判斷資料庫是否具有對應金融帳戶的第二預存臉部影像或適合符合影像，如通過則執行</a:t>
            </a:r>
            <a:r>
              <a:rPr lang="en-US" altLang="zh-TW" dirty="0">
                <a:solidFill>
                  <a:schemeClr val="tx1"/>
                </a:solidFill>
                <a:latin typeface="標楷體" panose="03000509000000000000" pitchFamily="65" charset="-120"/>
                <a:ea typeface="標楷體" panose="03000509000000000000" pitchFamily="65" charset="-120"/>
              </a:rPr>
              <a:t>P2</a:t>
            </a:r>
            <a:r>
              <a:rPr lang="zh-TW" altLang="en-US" dirty="0">
                <a:solidFill>
                  <a:schemeClr val="tx1"/>
                </a:solidFill>
                <a:latin typeface="標楷體" panose="03000509000000000000" pitchFamily="65" charset="-120"/>
                <a:ea typeface="標楷體" panose="03000509000000000000" pitchFamily="65" charset="-120"/>
              </a:rPr>
              <a:t>程序，不通過則執行</a:t>
            </a:r>
            <a:r>
              <a:rPr lang="en-US" altLang="zh-TW" dirty="0">
                <a:solidFill>
                  <a:schemeClr val="tx1"/>
                </a:solidFill>
                <a:latin typeface="標楷體" panose="03000509000000000000" pitchFamily="65" charset="-120"/>
                <a:ea typeface="標楷體" panose="03000509000000000000" pitchFamily="65" charset="-120"/>
              </a:rPr>
              <a:t>P1</a:t>
            </a:r>
            <a:r>
              <a:rPr lang="zh-TW" altLang="en-US" dirty="0">
                <a:solidFill>
                  <a:schemeClr val="tx1"/>
                </a:solidFill>
                <a:latin typeface="標楷體" panose="03000509000000000000" pitchFamily="65" charset="-120"/>
                <a:ea typeface="標楷體" panose="03000509000000000000" pitchFamily="65" charset="-120"/>
              </a:rPr>
              <a:t>程序</a:t>
            </a:r>
            <a:endParaRPr lang="en-US" altLang="zh-TW" dirty="0">
              <a:solidFill>
                <a:schemeClr val="tx1"/>
              </a:solidFill>
              <a:latin typeface="標楷體" panose="03000509000000000000" pitchFamily="65" charset="-120"/>
              <a:ea typeface="標楷體" panose="03000509000000000000" pitchFamily="65" charset="-120"/>
            </a:endParaRPr>
          </a:p>
          <a:p>
            <a:pPr marL="0" indent="0">
              <a:buNone/>
            </a:pPr>
            <a:endParaRPr lang="en-US" altLang="zh-TW" sz="3600" b="1" dirty="0">
              <a:latin typeface="Times New Roman" panose="02020603050405020304" pitchFamily="18" charset="0"/>
              <a:ea typeface="標楷體" panose="03000509000000000000" pitchFamily="65" charset="-120"/>
            </a:endParaRPr>
          </a:p>
          <a:p>
            <a:pPr marL="0" indent="0">
              <a:buNone/>
            </a:pPr>
            <a:endParaRPr lang="en-US" altLang="zh-TW" sz="3600" b="1"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1110112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二、產品簡介</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en-US" altLang="zh-TW" sz="3600" b="0" i="0" dirty="0">
                <a:solidFill>
                  <a:schemeClr val="accent6">
                    <a:lumMod val="75000"/>
                  </a:schemeClr>
                </a:solidFill>
                <a:effectLst/>
                <a:latin typeface="新細明體" panose="02020500000000000000" pitchFamily="18" charset="-120"/>
                <a:ea typeface="新細明體" panose="02020500000000000000" pitchFamily="18" charset="-120"/>
              </a:rPr>
              <a:t>IV</a:t>
            </a:r>
            <a:r>
              <a:rPr lang="en-US" altLang="zh-TW" sz="3600" b="0" i="0" dirty="0">
                <a:solidFill>
                  <a:schemeClr val="accent6">
                    <a:lumMod val="75000"/>
                  </a:schemeClr>
                </a:solidFill>
                <a:effectLst/>
                <a:latin typeface="consolas" panose="020B0609020204030204" pitchFamily="49" charset="0"/>
              </a:rPr>
              <a:t>.</a:t>
            </a:r>
            <a:r>
              <a:rPr lang="zh-TW" altLang="en-US" sz="3600" b="0" i="0" dirty="0">
                <a:solidFill>
                  <a:schemeClr val="accent6">
                    <a:lumMod val="75000"/>
                  </a:schemeClr>
                </a:solidFill>
                <a:effectLst/>
                <a:latin typeface="consolas" panose="020B0609020204030204" pitchFamily="49" charset="0"/>
              </a:rPr>
              <a:t>流程</a:t>
            </a:r>
            <a:r>
              <a:rPr lang="en-US" altLang="zh-TW" sz="3600" dirty="0">
                <a:solidFill>
                  <a:schemeClr val="accent6">
                    <a:lumMod val="75000"/>
                  </a:schemeClr>
                </a:solidFill>
                <a:latin typeface="consolas" panose="020B0609020204030204" pitchFamily="49" charset="0"/>
              </a:rPr>
              <a:t>(P1</a:t>
            </a:r>
            <a:r>
              <a:rPr lang="zh-TW" altLang="en-US" sz="3600" dirty="0">
                <a:solidFill>
                  <a:schemeClr val="accent6">
                    <a:lumMod val="75000"/>
                  </a:schemeClr>
                </a:solidFill>
                <a:latin typeface="consolas" panose="020B0609020204030204" pitchFamily="49" charset="0"/>
              </a:rPr>
              <a:t>程序</a:t>
            </a:r>
            <a:r>
              <a:rPr lang="en-US" altLang="zh-TW" sz="3600" dirty="0">
                <a:solidFill>
                  <a:schemeClr val="accent6">
                    <a:lumMod val="75000"/>
                  </a:schemeClr>
                </a:solidFill>
                <a:latin typeface="consolas" panose="020B0609020204030204" pitchFamily="49" charset="0"/>
              </a:rPr>
              <a:t>)</a:t>
            </a:r>
            <a:endParaRPr lang="en-US" altLang="zh-TW" sz="3600" b="0" i="0" dirty="0">
              <a:solidFill>
                <a:schemeClr val="accent6">
                  <a:lumMod val="75000"/>
                </a:schemeClr>
              </a:solidFill>
              <a:effectLst/>
              <a:latin typeface="consolas" panose="020B0609020204030204" pitchFamily="49" charset="0"/>
            </a:endParaRPr>
          </a:p>
          <a:p>
            <a:pPr marL="0" indent="0">
              <a:buNone/>
            </a:pPr>
            <a:r>
              <a:rPr lang="zh-TW" altLang="en-US" dirty="0">
                <a:solidFill>
                  <a:schemeClr val="tx1"/>
                </a:solidFill>
                <a:latin typeface="標楷體" panose="03000509000000000000" pitchFamily="65" charset="-120"/>
                <a:ea typeface="標楷體" panose="03000509000000000000" pitchFamily="65" charset="-120"/>
              </a:rPr>
              <a:t>生物辨識共用平台傳送訊息到對應金融帳戶的用戶端裝置，當用戶端確認訊息時，用戶裝置傳送機台資訊到生物辨識共用平台，其中機台資訊用於供生物辨識共用平台判斷，操作者是否為對應金融帳戶。</a:t>
            </a:r>
            <a:endParaRPr lang="en-US" altLang="zh-TW" b="1"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sz="3600" b="1" dirty="0">
              <a:latin typeface="標楷體" panose="03000509000000000000" pitchFamily="65" charset="-120"/>
              <a:ea typeface="標楷體" panose="03000509000000000000" pitchFamily="65" charset="-120"/>
            </a:endParaRPr>
          </a:p>
          <a:p>
            <a:pPr marL="0" indent="0">
              <a:buNone/>
            </a:pPr>
            <a:endParaRPr lang="en-US" altLang="zh-TW" sz="3600" b="1"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8757806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二、產品簡介</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en-US" altLang="zh-TW" sz="3600" b="0" i="0" dirty="0">
                <a:solidFill>
                  <a:schemeClr val="accent6">
                    <a:lumMod val="75000"/>
                  </a:schemeClr>
                </a:solidFill>
                <a:effectLst/>
                <a:latin typeface="新細明體" panose="02020500000000000000" pitchFamily="18" charset="-120"/>
                <a:ea typeface="新細明體" panose="02020500000000000000" pitchFamily="18" charset="-120"/>
              </a:rPr>
              <a:t>IV</a:t>
            </a:r>
            <a:r>
              <a:rPr lang="en-US" altLang="zh-TW" sz="3600" b="0" i="0" dirty="0">
                <a:solidFill>
                  <a:schemeClr val="accent6">
                    <a:lumMod val="75000"/>
                  </a:schemeClr>
                </a:solidFill>
                <a:effectLst/>
                <a:latin typeface="consolas" panose="020B0609020204030204" pitchFamily="49" charset="0"/>
              </a:rPr>
              <a:t>.</a:t>
            </a:r>
            <a:r>
              <a:rPr lang="zh-TW" altLang="en-US" sz="3600" b="0" i="0" dirty="0">
                <a:solidFill>
                  <a:schemeClr val="accent6">
                    <a:lumMod val="75000"/>
                  </a:schemeClr>
                </a:solidFill>
                <a:effectLst/>
                <a:latin typeface="consolas" panose="020B0609020204030204" pitchFamily="49" charset="0"/>
              </a:rPr>
              <a:t>流程</a:t>
            </a:r>
            <a:r>
              <a:rPr lang="en-US" altLang="zh-TW" sz="3600" dirty="0">
                <a:solidFill>
                  <a:schemeClr val="accent6">
                    <a:lumMod val="75000"/>
                  </a:schemeClr>
                </a:solidFill>
                <a:latin typeface="consolas" panose="020B0609020204030204" pitchFamily="49" charset="0"/>
              </a:rPr>
              <a:t>(P2</a:t>
            </a:r>
            <a:r>
              <a:rPr lang="zh-TW" altLang="en-US" sz="3600" dirty="0">
                <a:solidFill>
                  <a:schemeClr val="accent6">
                    <a:lumMod val="75000"/>
                  </a:schemeClr>
                </a:solidFill>
                <a:latin typeface="consolas" panose="020B0609020204030204" pitchFamily="49" charset="0"/>
              </a:rPr>
              <a:t>程序</a:t>
            </a:r>
            <a:r>
              <a:rPr lang="en-US" altLang="zh-TW" sz="3600" dirty="0">
                <a:solidFill>
                  <a:schemeClr val="accent6">
                    <a:lumMod val="75000"/>
                  </a:schemeClr>
                </a:solidFill>
                <a:latin typeface="consolas" panose="020B0609020204030204" pitchFamily="49" charset="0"/>
              </a:rPr>
              <a:t>)</a:t>
            </a:r>
            <a:endParaRPr lang="en-US" altLang="zh-TW" sz="3600" b="0" i="0" dirty="0">
              <a:solidFill>
                <a:schemeClr val="accent6">
                  <a:lumMod val="75000"/>
                </a:schemeClr>
              </a:solidFill>
              <a:effectLst/>
              <a:latin typeface="consolas" panose="020B0609020204030204" pitchFamily="49" charset="0"/>
            </a:endParaRPr>
          </a:p>
          <a:p>
            <a:pPr marL="0" indent="0">
              <a:buNone/>
            </a:pPr>
            <a:r>
              <a:rPr lang="zh-TW" altLang="en-US" dirty="0">
                <a:solidFill>
                  <a:schemeClr val="tx1"/>
                </a:solidFill>
                <a:latin typeface="標楷體" panose="03000509000000000000" pitchFamily="65" charset="-120"/>
                <a:ea typeface="標楷體" panose="03000509000000000000" pitchFamily="65" charset="-120"/>
              </a:rPr>
              <a:t>重複判斷執行第二道程序再次驗證使用者的身分</a:t>
            </a:r>
            <a:endParaRPr lang="en-US" altLang="zh-TW" dirty="0">
              <a:solidFill>
                <a:schemeClr val="tx1"/>
              </a:solidFill>
              <a:latin typeface="標楷體" panose="03000509000000000000" pitchFamily="65" charset="-120"/>
              <a:ea typeface="標楷體" panose="03000509000000000000" pitchFamily="65" charset="-120"/>
            </a:endParaRPr>
          </a:p>
          <a:p>
            <a:pPr marL="0" indent="0">
              <a:buNone/>
            </a:pPr>
            <a:endParaRPr lang="en-US" altLang="zh-TW" sz="3600" b="1" dirty="0">
              <a:latin typeface="Times New Roman" panose="02020603050405020304" pitchFamily="18" charset="0"/>
              <a:ea typeface="標楷體" panose="03000509000000000000" pitchFamily="65" charset="-120"/>
            </a:endParaRPr>
          </a:p>
          <a:p>
            <a:pPr marL="0" indent="0">
              <a:buNone/>
            </a:pPr>
            <a:endParaRPr lang="en-US" altLang="zh-TW" sz="3600" b="1"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7768874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二、產品簡介</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lnSpcReduction="10000"/>
          </a:bodyPr>
          <a:lstStyle/>
          <a:p>
            <a:pPr marL="0" indent="0">
              <a:buNone/>
            </a:pPr>
            <a:r>
              <a:rPr lang="en-US" altLang="zh-TW" sz="3600" b="0" i="0" dirty="0">
                <a:solidFill>
                  <a:schemeClr val="accent6">
                    <a:lumMod val="75000"/>
                  </a:schemeClr>
                </a:solidFill>
                <a:effectLst/>
                <a:latin typeface="新細明體" panose="02020500000000000000" pitchFamily="18" charset="-120"/>
                <a:ea typeface="新細明體" panose="02020500000000000000" pitchFamily="18" charset="-120"/>
              </a:rPr>
              <a:t>V</a:t>
            </a:r>
            <a:r>
              <a:rPr lang="en-US" altLang="zh-TW" sz="3600" b="0" i="0" dirty="0">
                <a:solidFill>
                  <a:schemeClr val="accent6">
                    <a:lumMod val="75000"/>
                  </a:schemeClr>
                </a:solidFill>
                <a:effectLst/>
                <a:latin typeface="consolas" panose="020B0609020204030204" pitchFamily="49" charset="0"/>
              </a:rPr>
              <a:t>.</a:t>
            </a:r>
            <a:r>
              <a:rPr lang="zh-TW" altLang="en-US" sz="3600" dirty="0">
                <a:solidFill>
                  <a:schemeClr val="accent6">
                    <a:lumMod val="75000"/>
                  </a:schemeClr>
                </a:solidFill>
                <a:latin typeface="consolas" panose="020B0609020204030204" pitchFamily="49" charset="0"/>
              </a:rPr>
              <a:t>流程圖</a:t>
            </a:r>
            <a:r>
              <a:rPr lang="zh-TW" altLang="en-US" sz="3600" b="0" i="0" dirty="0">
                <a:solidFill>
                  <a:schemeClr val="accent6">
                    <a:lumMod val="75000"/>
                  </a:schemeClr>
                </a:solidFill>
                <a:effectLst/>
                <a:latin typeface="consolas" panose="020B0609020204030204" pitchFamily="49" charset="0"/>
              </a:rPr>
              <a:t>編號</a:t>
            </a:r>
            <a:endParaRPr lang="en-US" altLang="zh-TW" sz="3600" b="1" dirty="0">
              <a:solidFill>
                <a:schemeClr val="accent6">
                  <a:lumMod val="75000"/>
                </a:schemeClr>
              </a:solidFill>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S1</a:t>
            </a:r>
            <a:r>
              <a:rPr lang="zh-TW" altLang="en-US" sz="3600" b="1" dirty="0">
                <a:latin typeface="Times New Roman" panose="02020603050405020304" pitchFamily="18" charset="0"/>
                <a:ea typeface="標楷體" panose="03000509000000000000" pitchFamily="65" charset="-120"/>
              </a:rPr>
              <a:t>攝像頭拍照</a:t>
            </a:r>
            <a:endParaRPr lang="en-US" altLang="zh-TW" sz="3600" b="1" dirty="0">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S2</a:t>
            </a:r>
            <a:r>
              <a:rPr lang="zh-TW" altLang="en-US" sz="3600" b="1" dirty="0">
                <a:latin typeface="Times New Roman" panose="02020603050405020304" pitchFamily="18" charset="0"/>
                <a:ea typeface="標楷體" panose="03000509000000000000" pitchFamily="65" charset="-120"/>
              </a:rPr>
              <a:t>第一道程序</a:t>
            </a:r>
            <a:endParaRPr lang="en-US" altLang="zh-TW" sz="3600" b="1" dirty="0">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S3</a:t>
            </a:r>
            <a:r>
              <a:rPr lang="zh-TW" altLang="en-US" sz="3600" b="1" dirty="0">
                <a:solidFill>
                  <a:schemeClr val="tx1"/>
                </a:solidFill>
                <a:latin typeface="Times New Roman" panose="02020603050405020304" pitchFamily="18" charset="0"/>
                <a:ea typeface="標楷體" panose="03000509000000000000" pitchFamily="65" charset="-120"/>
              </a:rPr>
              <a:t>拒絕交易</a:t>
            </a:r>
            <a:endParaRPr lang="en-US" altLang="zh-TW" sz="3600" b="1" dirty="0">
              <a:solidFill>
                <a:schemeClr val="tx1"/>
              </a:solidFill>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S4</a:t>
            </a:r>
            <a:r>
              <a:rPr lang="zh-TW" altLang="en-US" sz="3600" b="1" dirty="0">
                <a:solidFill>
                  <a:schemeClr val="tx1"/>
                </a:solidFill>
                <a:latin typeface="Times New Roman" panose="02020603050405020304" pitchFamily="18" charset="0"/>
                <a:ea typeface="標楷體" panose="03000509000000000000" pitchFamily="65" charset="-120"/>
              </a:rPr>
              <a:t>第二道程序</a:t>
            </a:r>
            <a:endParaRPr lang="en-US" altLang="zh-TW" sz="3600" b="1" dirty="0">
              <a:solidFill>
                <a:schemeClr val="tx1"/>
              </a:solidFill>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S5</a:t>
            </a:r>
            <a:r>
              <a:rPr lang="en-US" altLang="zh-TW" sz="3600" b="1" dirty="0">
                <a:latin typeface="Times New Roman" panose="02020603050405020304" pitchFamily="18" charset="0"/>
                <a:ea typeface="標楷體" panose="03000509000000000000" pitchFamily="65" charset="-120"/>
              </a:rPr>
              <a:t> P1</a:t>
            </a:r>
            <a:r>
              <a:rPr lang="zh-TW" altLang="en-US" sz="3600" b="1" dirty="0">
                <a:latin typeface="Times New Roman" panose="02020603050405020304" pitchFamily="18" charset="0"/>
                <a:ea typeface="標楷體" panose="03000509000000000000" pitchFamily="65" charset="-120"/>
              </a:rPr>
              <a:t>程序</a:t>
            </a:r>
            <a:endParaRPr lang="en-US" altLang="zh-TW" sz="3600" b="1" dirty="0">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S6</a:t>
            </a:r>
            <a:r>
              <a:rPr lang="zh-TW" altLang="en-US" sz="3600" b="1" dirty="0">
                <a:latin typeface="Times New Roman" panose="02020603050405020304" pitchFamily="18" charset="0"/>
                <a:ea typeface="標楷體" panose="03000509000000000000" pitchFamily="65" charset="-120"/>
              </a:rPr>
              <a:t> </a:t>
            </a:r>
            <a:r>
              <a:rPr lang="en-US" altLang="zh-TW" sz="3600" b="1" dirty="0">
                <a:latin typeface="Times New Roman" panose="02020603050405020304" pitchFamily="18" charset="0"/>
                <a:ea typeface="標楷體" panose="03000509000000000000" pitchFamily="65" charset="-120"/>
              </a:rPr>
              <a:t>P2</a:t>
            </a:r>
            <a:r>
              <a:rPr lang="zh-TW" altLang="en-US" sz="3600" b="1" dirty="0">
                <a:latin typeface="Times New Roman" panose="02020603050405020304" pitchFamily="18" charset="0"/>
                <a:ea typeface="標楷體" panose="03000509000000000000" pitchFamily="65" charset="-120"/>
              </a:rPr>
              <a:t>程序</a:t>
            </a:r>
            <a:endParaRPr lang="en-US" altLang="zh-TW" sz="3600" b="1" dirty="0">
              <a:latin typeface="Times New Roman" panose="02020603050405020304" pitchFamily="18" charset="0"/>
              <a:ea typeface="標楷體" panose="03000509000000000000" pitchFamily="65" charset="-120"/>
            </a:endParaRPr>
          </a:p>
          <a:p>
            <a:pPr marL="742950" indent="-742950">
              <a:buAutoNum type="arabicPeriod"/>
            </a:pPr>
            <a:endParaRPr lang="en-US" altLang="zh-TW" sz="3600" b="1"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2727174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a:xfrm>
            <a:off x="435895" y="1890876"/>
            <a:ext cx="8272211" cy="4084474"/>
          </a:xfrm>
        </p:spPr>
        <p:txBody>
          <a:bodyPr>
            <a:normAutofit/>
          </a:bodyPr>
          <a:lstStyle/>
          <a:p>
            <a:pPr marL="0" indent="0">
              <a:buNone/>
            </a:pPr>
            <a:endParaRPr lang="en-US" altLang="zh-TW" sz="3600" b="1" dirty="0">
              <a:latin typeface="Times New Roman" panose="02020603050405020304" pitchFamily="18" charset="0"/>
              <a:ea typeface="標楷體" panose="03000509000000000000" pitchFamily="65" charset="-120"/>
            </a:endParaRPr>
          </a:p>
          <a:p>
            <a:pPr marL="0" indent="0">
              <a:buNone/>
            </a:pPr>
            <a:endParaRPr lang="en-US" altLang="zh-TW" sz="3600" b="1" dirty="0">
              <a:latin typeface="Times New Roman" panose="02020603050405020304" pitchFamily="18" charset="0"/>
              <a:ea typeface="標楷體" panose="03000509000000000000" pitchFamily="65" charset="-120"/>
            </a:endParaRPr>
          </a:p>
        </p:txBody>
      </p:sp>
      <p:pic>
        <p:nvPicPr>
          <p:cNvPr id="7" name="圖片 6">
            <a:extLst>
              <a:ext uri="{FF2B5EF4-FFF2-40B4-BE49-F238E27FC236}">
                <a16:creationId xmlns:a16="http://schemas.microsoft.com/office/drawing/2014/main" id="{D8108111-AE6B-4C31-91E4-A83CEA86B9B4}"/>
              </a:ext>
            </a:extLst>
          </p:cNvPr>
          <p:cNvPicPr>
            <a:picLocks noChangeAspect="1"/>
          </p:cNvPicPr>
          <p:nvPr/>
        </p:nvPicPr>
        <p:blipFill>
          <a:blip r:embed="rId2"/>
          <a:stretch>
            <a:fillRect/>
          </a:stretch>
        </p:blipFill>
        <p:spPr>
          <a:xfrm>
            <a:off x="1685364" y="793102"/>
            <a:ext cx="5773271" cy="5766318"/>
          </a:xfrm>
          <a:prstGeom prst="rect">
            <a:avLst/>
          </a:prstGeom>
        </p:spPr>
      </p:pic>
    </p:spTree>
    <p:extLst>
      <p:ext uri="{BB962C8B-B14F-4D97-AF65-F5344CB8AC3E}">
        <p14:creationId xmlns:p14="http://schemas.microsoft.com/office/powerpoint/2010/main" val="34520620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6A5927C-D1DB-4977-B2B5-BAB2D5066411}"/>
              </a:ext>
            </a:extLst>
          </p:cNvPr>
          <p:cNvPicPr>
            <a:picLocks noChangeAspect="1"/>
          </p:cNvPicPr>
          <p:nvPr/>
        </p:nvPicPr>
        <p:blipFill>
          <a:blip r:embed="rId2"/>
          <a:stretch>
            <a:fillRect/>
          </a:stretch>
        </p:blipFill>
        <p:spPr>
          <a:xfrm>
            <a:off x="1473503" y="668216"/>
            <a:ext cx="6689361" cy="5943599"/>
          </a:xfrm>
          <a:prstGeom prst="rect">
            <a:avLst/>
          </a:prstGeom>
        </p:spPr>
      </p:pic>
    </p:spTree>
    <p:extLst>
      <p:ext uri="{BB962C8B-B14F-4D97-AF65-F5344CB8AC3E}">
        <p14:creationId xmlns:p14="http://schemas.microsoft.com/office/powerpoint/2010/main" val="271178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B85732-20EC-4F45-BFDA-8039A18E119A}"/>
              </a:ext>
            </a:extLst>
          </p:cNvPr>
          <p:cNvSpPr>
            <a:spLocks noGrp="1"/>
          </p:cNvSpPr>
          <p:nvPr>
            <p:ph type="title"/>
          </p:nvPr>
        </p:nvSpPr>
        <p:spPr/>
        <p:txBody>
          <a:bodyPr/>
          <a:lstStyle/>
          <a:p>
            <a:r>
              <a:rPr lang="zh-TW" altLang="en-US" dirty="0"/>
              <a:t>報告大綱</a:t>
            </a:r>
          </a:p>
        </p:txBody>
      </p:sp>
      <p:sp>
        <p:nvSpPr>
          <p:cNvPr id="3" name="內容版面配置區 2">
            <a:extLst>
              <a:ext uri="{FF2B5EF4-FFF2-40B4-BE49-F238E27FC236}">
                <a16:creationId xmlns:a16="http://schemas.microsoft.com/office/drawing/2014/main" id="{D0F4B704-CCB0-4ED6-99CD-BD77610BEAE3}"/>
              </a:ext>
            </a:extLst>
          </p:cNvPr>
          <p:cNvSpPr>
            <a:spLocks noGrp="1"/>
          </p:cNvSpPr>
          <p:nvPr>
            <p:ph idx="1"/>
          </p:nvPr>
        </p:nvSpPr>
        <p:spPr>
          <a:xfrm>
            <a:off x="435895" y="2340864"/>
            <a:ext cx="8272211" cy="4218556"/>
          </a:xfrm>
        </p:spPr>
        <p:txBody>
          <a:bodyPr>
            <a:normAutofit/>
          </a:bodyPr>
          <a:lstStyle/>
          <a:p>
            <a:pPr marL="0" indent="0">
              <a:lnSpc>
                <a:spcPts val="5000"/>
              </a:lnSpc>
              <a:buNone/>
            </a:pPr>
            <a:r>
              <a:rPr lang="zh-TW" altLang="en-US" sz="3000" b="1" dirty="0">
                <a:solidFill>
                  <a:srgbClr val="002060"/>
                </a:solidFill>
                <a:latin typeface="標楷體" panose="03000509000000000000" pitchFamily="65" charset="-120"/>
                <a:ea typeface="標楷體" panose="03000509000000000000" pitchFamily="65" charset="-120"/>
              </a:rPr>
              <a:t>一、產品動機</a:t>
            </a:r>
            <a:endParaRPr lang="en-US" altLang="zh-TW" sz="3000" b="1" dirty="0">
              <a:solidFill>
                <a:srgbClr val="002060"/>
              </a:solidFill>
              <a:latin typeface="標楷體" panose="03000509000000000000" pitchFamily="65" charset="-120"/>
              <a:ea typeface="標楷體" panose="03000509000000000000" pitchFamily="65" charset="-120"/>
            </a:endParaRPr>
          </a:p>
          <a:p>
            <a:pPr marL="0" indent="0">
              <a:lnSpc>
                <a:spcPts val="5000"/>
              </a:lnSpc>
              <a:buNone/>
            </a:pPr>
            <a:r>
              <a:rPr lang="zh-TW" altLang="en-US" sz="3000" b="1" dirty="0">
                <a:solidFill>
                  <a:srgbClr val="002060"/>
                </a:solidFill>
                <a:latin typeface="標楷體" panose="03000509000000000000" pitchFamily="65" charset="-120"/>
                <a:ea typeface="標楷體" panose="03000509000000000000" pitchFamily="65" charset="-120"/>
              </a:rPr>
              <a:t>二、產品簡介</a:t>
            </a:r>
            <a:endParaRPr lang="en-US" altLang="zh-TW" sz="3000" b="1" dirty="0">
              <a:solidFill>
                <a:srgbClr val="002060"/>
              </a:solidFill>
              <a:latin typeface="標楷體" panose="03000509000000000000" pitchFamily="65" charset="-120"/>
              <a:ea typeface="標楷體" panose="03000509000000000000" pitchFamily="65" charset="-120"/>
            </a:endParaRPr>
          </a:p>
          <a:p>
            <a:pPr marL="0" indent="0">
              <a:lnSpc>
                <a:spcPts val="5000"/>
              </a:lnSpc>
              <a:buNone/>
            </a:pPr>
            <a:r>
              <a:rPr lang="zh-TW" altLang="en-US" sz="3000" b="1" dirty="0">
                <a:solidFill>
                  <a:srgbClr val="002060"/>
                </a:solidFill>
                <a:latin typeface="標楷體" panose="03000509000000000000" pitchFamily="65" charset="-120"/>
                <a:ea typeface="標楷體" panose="03000509000000000000" pitchFamily="65" charset="-120"/>
              </a:rPr>
              <a:t>三、產品優點</a:t>
            </a:r>
            <a:endParaRPr lang="en-US" altLang="zh-TW" sz="3000" b="1" dirty="0">
              <a:solidFill>
                <a:srgbClr val="002060"/>
              </a:solidFill>
              <a:latin typeface="標楷體" panose="03000509000000000000" pitchFamily="65" charset="-120"/>
              <a:ea typeface="標楷體" panose="03000509000000000000" pitchFamily="65" charset="-120"/>
            </a:endParaRPr>
          </a:p>
          <a:p>
            <a:pPr marL="0" indent="0">
              <a:lnSpc>
                <a:spcPts val="5000"/>
              </a:lnSpc>
              <a:buNone/>
            </a:pPr>
            <a:r>
              <a:rPr lang="zh-TW" altLang="en-US" sz="3000" b="1" dirty="0">
                <a:solidFill>
                  <a:srgbClr val="002060"/>
                </a:solidFill>
                <a:latin typeface="標楷體" panose="03000509000000000000" pitchFamily="65" charset="-120"/>
                <a:ea typeface="標楷體" panose="03000509000000000000" pitchFamily="65" charset="-120"/>
              </a:rPr>
              <a:t>四、產品缺點</a:t>
            </a:r>
            <a:endParaRPr lang="en-US" altLang="zh-TW" sz="3000" b="1" dirty="0">
              <a:solidFill>
                <a:srgbClr val="002060"/>
              </a:solidFill>
              <a:latin typeface="標楷體" panose="03000509000000000000" pitchFamily="65" charset="-120"/>
              <a:ea typeface="標楷體" panose="03000509000000000000" pitchFamily="65" charset="-120"/>
            </a:endParaRPr>
          </a:p>
          <a:p>
            <a:pPr marL="0" indent="0">
              <a:lnSpc>
                <a:spcPts val="5000"/>
              </a:lnSpc>
              <a:buNone/>
            </a:pPr>
            <a:r>
              <a:rPr lang="zh-TW" altLang="en-US" sz="3000" b="1">
                <a:solidFill>
                  <a:srgbClr val="002060"/>
                </a:solidFill>
                <a:latin typeface="標楷體" panose="03000509000000000000" pitchFamily="65" charset="-120"/>
                <a:ea typeface="標楷體" panose="03000509000000000000" pitchFamily="65" charset="-120"/>
              </a:rPr>
              <a:t>五、結論</a:t>
            </a:r>
            <a:endParaRPr lang="en-US" altLang="zh-TW" sz="3000" b="1" dirty="0">
              <a:solidFill>
                <a:srgbClr val="002060"/>
              </a:solidFill>
              <a:latin typeface="標楷體" panose="03000509000000000000" pitchFamily="65" charset="-120"/>
              <a:ea typeface="標楷體" panose="03000509000000000000" pitchFamily="65" charset="-120"/>
            </a:endParaRPr>
          </a:p>
          <a:p>
            <a:pPr marL="0" indent="0">
              <a:lnSpc>
                <a:spcPts val="5000"/>
              </a:lnSpc>
              <a:buNone/>
            </a:pPr>
            <a:r>
              <a:rPr lang="zh-TW" altLang="en-US" sz="3000" b="1" dirty="0">
                <a:solidFill>
                  <a:srgbClr val="002060"/>
                </a:solidFill>
                <a:latin typeface="標楷體" panose="03000509000000000000" pitchFamily="65" charset="-120"/>
                <a:ea typeface="標楷體" panose="03000509000000000000" pitchFamily="65" charset="-120"/>
              </a:rPr>
              <a:t>六、參考資料</a:t>
            </a:r>
            <a:endParaRPr lang="en-US" altLang="zh-TW" sz="3000" b="1" dirty="0">
              <a:solidFill>
                <a:srgbClr val="002060"/>
              </a:solidFill>
              <a:latin typeface="標楷體" panose="03000509000000000000" pitchFamily="65" charset="-120"/>
              <a:ea typeface="標楷體" panose="03000509000000000000" pitchFamily="65" charset="-120"/>
            </a:endParaRPr>
          </a:p>
          <a:p>
            <a:pPr marL="0" indent="0">
              <a:lnSpc>
                <a:spcPts val="5000"/>
              </a:lnSpc>
              <a:buNone/>
            </a:pPr>
            <a:endParaRPr lang="en-US" altLang="zh-TW" sz="3000" b="1" dirty="0">
              <a:solidFill>
                <a:srgbClr val="002060"/>
              </a:solidFill>
              <a:latin typeface="標楷體" panose="03000509000000000000" pitchFamily="65" charset="-120"/>
              <a:ea typeface="標楷體" panose="03000509000000000000" pitchFamily="65" charset="-120"/>
            </a:endParaRPr>
          </a:p>
          <a:p>
            <a:pPr marL="0" indent="0">
              <a:lnSpc>
                <a:spcPts val="5000"/>
              </a:lnSpc>
              <a:buNone/>
            </a:pPr>
            <a:endParaRPr lang="en-US" altLang="zh-TW" sz="3000" b="1" dirty="0">
              <a:solidFill>
                <a:srgbClr val="002060"/>
              </a:solidFill>
              <a:latin typeface="標楷體" panose="03000509000000000000" pitchFamily="65" charset="-120"/>
              <a:ea typeface="標楷體" panose="03000509000000000000" pitchFamily="65" charset="-120"/>
            </a:endParaRPr>
          </a:p>
          <a:p>
            <a:pPr marL="0" indent="0">
              <a:lnSpc>
                <a:spcPts val="5000"/>
              </a:lnSpc>
              <a:buNone/>
            </a:pPr>
            <a:endParaRPr lang="zh-TW" altLang="en-US" sz="3000" b="1" dirty="0">
              <a:solidFill>
                <a:srgbClr val="00206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050032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3D23283-F621-45C0-8F2D-C9170D7A0AAE}"/>
              </a:ext>
            </a:extLst>
          </p:cNvPr>
          <p:cNvPicPr>
            <a:picLocks noChangeAspect="1"/>
          </p:cNvPicPr>
          <p:nvPr/>
        </p:nvPicPr>
        <p:blipFill>
          <a:blip r:embed="rId2"/>
          <a:stretch>
            <a:fillRect/>
          </a:stretch>
        </p:blipFill>
        <p:spPr>
          <a:xfrm>
            <a:off x="1572744" y="690464"/>
            <a:ext cx="5998512" cy="5822303"/>
          </a:xfrm>
          <a:prstGeom prst="rect">
            <a:avLst/>
          </a:prstGeom>
        </p:spPr>
      </p:pic>
    </p:spTree>
    <p:extLst>
      <p:ext uri="{BB962C8B-B14F-4D97-AF65-F5344CB8AC3E}">
        <p14:creationId xmlns:p14="http://schemas.microsoft.com/office/powerpoint/2010/main" val="24709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三、產品優點</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en-US" altLang="zh-TW" dirty="0">
                <a:solidFill>
                  <a:schemeClr val="tx1"/>
                </a:solidFill>
                <a:latin typeface="標楷體" panose="03000509000000000000" pitchFamily="65" charset="-120"/>
                <a:ea typeface="標楷體" panose="03000509000000000000" pitchFamily="65" charset="-120"/>
              </a:rPr>
              <a:t>1.</a:t>
            </a:r>
            <a:r>
              <a:rPr lang="zh-TW" altLang="en-US" dirty="0">
                <a:solidFill>
                  <a:schemeClr val="tx1"/>
                </a:solidFill>
                <a:latin typeface="標楷體" panose="03000509000000000000" pitchFamily="65" charset="-120"/>
                <a:ea typeface="標楷體" panose="03000509000000000000" pitchFamily="65" charset="-120"/>
              </a:rPr>
              <a:t>提供更準確且更嚴謹的身分驗證方法，有效降低風險</a:t>
            </a:r>
            <a:endParaRPr lang="en-US" altLang="zh-TW" dirty="0">
              <a:solidFill>
                <a:schemeClr val="tx1"/>
              </a:solidFill>
              <a:latin typeface="標楷體" panose="03000509000000000000" pitchFamily="65" charset="-120"/>
              <a:ea typeface="標楷體" panose="03000509000000000000" pitchFamily="65" charset="-120"/>
            </a:endParaRPr>
          </a:p>
          <a:p>
            <a:pPr marL="0" indent="0">
              <a:buNone/>
            </a:pPr>
            <a:endParaRPr lang="en-US" altLang="zh-TW" dirty="0">
              <a:solidFill>
                <a:schemeClr val="tx1"/>
              </a:solidFill>
              <a:latin typeface="標楷體" panose="03000509000000000000" pitchFamily="65" charset="-120"/>
              <a:ea typeface="標楷體" panose="03000509000000000000" pitchFamily="65" charset="-120"/>
            </a:endParaRPr>
          </a:p>
          <a:p>
            <a:pPr marL="0" indent="0">
              <a:buNone/>
            </a:pPr>
            <a:r>
              <a:rPr lang="en-US" altLang="zh-TW" dirty="0">
                <a:solidFill>
                  <a:schemeClr val="tx1"/>
                </a:solidFill>
                <a:latin typeface="標楷體" panose="03000509000000000000" pitchFamily="65" charset="-120"/>
                <a:ea typeface="標楷體" panose="03000509000000000000" pitchFamily="65" charset="-120"/>
              </a:rPr>
              <a:t>2.</a:t>
            </a:r>
            <a:r>
              <a:rPr lang="zh-TW" altLang="en-US" dirty="0">
                <a:solidFill>
                  <a:schemeClr val="tx1"/>
                </a:solidFill>
                <a:latin typeface="標楷體" panose="03000509000000000000" pitchFamily="65" charset="-120"/>
                <a:ea typeface="標楷體" panose="03000509000000000000" pitchFamily="65" charset="-120"/>
              </a:rPr>
              <a:t>使用者可透過行動裝置重新驗證身分</a:t>
            </a:r>
            <a:endParaRPr lang="en-US" altLang="zh-TW" dirty="0">
              <a:solidFill>
                <a:schemeClr val="tx1"/>
              </a:solidFill>
              <a:latin typeface="標楷體" panose="03000509000000000000" pitchFamily="65" charset="-120"/>
              <a:ea typeface="標楷體" panose="03000509000000000000" pitchFamily="65" charset="-120"/>
            </a:endParaRPr>
          </a:p>
          <a:p>
            <a:pPr marL="0" indent="0">
              <a:buNone/>
            </a:pPr>
            <a:endParaRPr lang="en-US" altLang="zh-TW" dirty="0">
              <a:solidFill>
                <a:schemeClr val="tx1"/>
              </a:solidFill>
              <a:latin typeface="標楷體" panose="03000509000000000000" pitchFamily="65" charset="-120"/>
              <a:ea typeface="標楷體" panose="03000509000000000000" pitchFamily="65" charset="-120"/>
            </a:endParaRPr>
          </a:p>
          <a:p>
            <a:pPr marL="0" indent="0">
              <a:buNone/>
            </a:pPr>
            <a:r>
              <a:rPr lang="en-US" altLang="zh-TW" dirty="0">
                <a:solidFill>
                  <a:schemeClr val="tx1"/>
                </a:solidFill>
                <a:latin typeface="標楷體" panose="03000509000000000000" pitchFamily="65" charset="-120"/>
                <a:ea typeface="標楷體" panose="03000509000000000000" pitchFamily="65" charset="-120"/>
              </a:rPr>
              <a:t>3.</a:t>
            </a:r>
            <a:r>
              <a:rPr lang="zh-TW" altLang="en-US" dirty="0">
                <a:solidFill>
                  <a:schemeClr val="tx1"/>
                </a:solidFill>
                <a:latin typeface="標楷體" panose="03000509000000000000" pitchFamily="65" charset="-120"/>
                <a:ea typeface="標楷體" panose="03000509000000000000" pitchFamily="65" charset="-120"/>
              </a:rPr>
              <a:t>金融機構可互相共享資料庫達到完全效果</a:t>
            </a:r>
            <a:endParaRPr lang="en-US" altLang="zh-TW" b="1"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sz="3600" dirty="0">
              <a:solidFill>
                <a:schemeClr val="tx1"/>
              </a:solidFill>
              <a:latin typeface="標楷體" panose="03000509000000000000" pitchFamily="65" charset="-120"/>
              <a:ea typeface="標楷體" panose="03000509000000000000" pitchFamily="65" charset="-120"/>
            </a:endParaRPr>
          </a:p>
          <a:p>
            <a:pPr marL="0" indent="0">
              <a:buNone/>
            </a:pPr>
            <a:endParaRPr lang="en-US" altLang="zh-TW" sz="4000" b="1" dirty="0">
              <a:solidFill>
                <a:srgbClr val="FF0000"/>
              </a:solidFill>
              <a:latin typeface="標楷體" panose="03000509000000000000" pitchFamily="65" charset="-120"/>
              <a:ea typeface="標楷體" panose="03000509000000000000" pitchFamily="65" charset="-120"/>
            </a:endParaRPr>
          </a:p>
          <a:p>
            <a:pPr marL="742950" indent="-742950">
              <a:lnSpc>
                <a:spcPts val="4500"/>
              </a:lnSpc>
              <a:buFont typeface="Wingdings" panose="05000000000000000000" pitchFamily="2" charset="2"/>
              <a:buAutoNum type="circleNumWdWhitePlain"/>
            </a:pPr>
            <a:endParaRPr lang="en-US" altLang="zh-TW" sz="3600" b="1" dirty="0">
              <a:solidFill>
                <a:schemeClr val="accent2">
                  <a:lumMod val="75000"/>
                </a:schemeClr>
              </a:solidFill>
              <a:latin typeface="Times New Roman" panose="02020603050405020304" pitchFamily="18" charset="0"/>
              <a:ea typeface="微軟正黑體" panose="020B0604030504040204" pitchFamily="34" charset="-120"/>
            </a:endParaRPr>
          </a:p>
        </p:txBody>
      </p:sp>
    </p:spTree>
    <p:extLst>
      <p:ext uri="{BB962C8B-B14F-4D97-AF65-F5344CB8AC3E}">
        <p14:creationId xmlns:p14="http://schemas.microsoft.com/office/powerpoint/2010/main" val="9530641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四、產品缺點</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en-US" altLang="zh-TW" dirty="0">
                <a:solidFill>
                  <a:schemeClr val="tx1"/>
                </a:solidFill>
                <a:latin typeface="標楷體" panose="03000509000000000000" pitchFamily="65" charset="-120"/>
                <a:ea typeface="標楷體" panose="03000509000000000000" pitchFamily="65" charset="-120"/>
              </a:rPr>
              <a:t>1.</a:t>
            </a:r>
            <a:r>
              <a:rPr lang="zh-TW" altLang="en-US" dirty="0">
                <a:solidFill>
                  <a:schemeClr val="tx1"/>
                </a:solidFill>
                <a:latin typeface="標楷體" panose="03000509000000000000" pitchFamily="65" charset="-120"/>
                <a:ea typeface="標楷體" panose="03000509000000000000" pitchFamily="65" charset="-120"/>
              </a:rPr>
              <a:t>臉部影像因儲存時間相隔太久，無法成功比對，誤判機率高。</a:t>
            </a:r>
            <a:endParaRPr lang="en-US" altLang="zh-TW" dirty="0">
              <a:solidFill>
                <a:schemeClr val="tx1"/>
              </a:solidFill>
              <a:latin typeface="標楷體" panose="03000509000000000000" pitchFamily="65" charset="-120"/>
              <a:ea typeface="標楷體" panose="03000509000000000000" pitchFamily="65" charset="-120"/>
            </a:endParaRPr>
          </a:p>
          <a:p>
            <a:pPr marL="0" indent="0">
              <a:buNone/>
            </a:pPr>
            <a:endParaRPr lang="en-US" altLang="zh-TW" dirty="0">
              <a:solidFill>
                <a:schemeClr val="tx1"/>
              </a:solidFill>
              <a:latin typeface="標楷體" panose="03000509000000000000" pitchFamily="65" charset="-120"/>
              <a:ea typeface="標楷體" panose="03000509000000000000" pitchFamily="65" charset="-120"/>
            </a:endParaRPr>
          </a:p>
          <a:p>
            <a:pPr marL="0" indent="0">
              <a:buNone/>
            </a:pPr>
            <a:r>
              <a:rPr lang="en-US" altLang="zh-TW" dirty="0">
                <a:solidFill>
                  <a:schemeClr val="tx1"/>
                </a:solidFill>
                <a:latin typeface="標楷體" panose="03000509000000000000" pitchFamily="65" charset="-120"/>
                <a:ea typeface="標楷體" panose="03000509000000000000" pitchFamily="65" charset="-120"/>
              </a:rPr>
              <a:t>2.</a:t>
            </a:r>
            <a:r>
              <a:rPr lang="zh-TW" altLang="en-US" dirty="0">
                <a:solidFill>
                  <a:schemeClr val="tx1"/>
                </a:solidFill>
                <a:latin typeface="標楷體" panose="03000509000000000000" pitchFamily="65" charset="-120"/>
                <a:ea typeface="標楷體" panose="03000509000000000000" pitchFamily="65" charset="-120"/>
              </a:rPr>
              <a:t>雙胞胎容易造成影像判別混淆</a:t>
            </a:r>
            <a:endParaRPr lang="en-US" altLang="zh-TW" dirty="0">
              <a:solidFill>
                <a:schemeClr val="tx1"/>
              </a:solidFill>
              <a:latin typeface="標楷體" panose="03000509000000000000" pitchFamily="65" charset="-120"/>
              <a:ea typeface="標楷體" panose="03000509000000000000" pitchFamily="65" charset="-120"/>
            </a:endParaRPr>
          </a:p>
          <a:p>
            <a:pPr marL="0" indent="0">
              <a:buNone/>
            </a:pPr>
            <a:endParaRPr lang="en-US" altLang="zh-TW" sz="3600" b="1" dirty="0">
              <a:solidFill>
                <a:schemeClr val="accent2">
                  <a:lumMod val="75000"/>
                </a:schemeClr>
              </a:solidFill>
              <a:latin typeface="Times New Roman" panose="02020603050405020304" pitchFamily="18" charset="0"/>
              <a:ea typeface="微軟正黑體" panose="020B0604030504040204" pitchFamily="34" charset="-120"/>
            </a:endParaRPr>
          </a:p>
        </p:txBody>
      </p:sp>
    </p:spTree>
    <p:extLst>
      <p:ext uri="{BB962C8B-B14F-4D97-AF65-F5344CB8AC3E}">
        <p14:creationId xmlns:p14="http://schemas.microsoft.com/office/powerpoint/2010/main" val="22668262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五、結論</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zh-TW" altLang="en-US" dirty="0">
                <a:solidFill>
                  <a:schemeClr val="tx1"/>
                </a:solidFill>
                <a:latin typeface="標楷體" panose="03000509000000000000" pitchFamily="65" charset="-120"/>
                <a:ea typeface="標楷體" panose="03000509000000000000" pitchFamily="65" charset="-120"/>
              </a:rPr>
              <a:t>在製作這次簡報的時候，才發現原來</a:t>
            </a:r>
            <a:r>
              <a:rPr lang="en-US" altLang="zh-TW" dirty="0">
                <a:solidFill>
                  <a:schemeClr val="tx1"/>
                </a:solidFill>
                <a:latin typeface="標楷體" panose="03000509000000000000" pitchFamily="65" charset="-120"/>
                <a:ea typeface="標楷體" panose="03000509000000000000" pitchFamily="65" charset="-120"/>
              </a:rPr>
              <a:t>ATM</a:t>
            </a:r>
            <a:r>
              <a:rPr lang="zh-TW" altLang="en-US" dirty="0">
                <a:solidFill>
                  <a:schemeClr val="tx1"/>
                </a:solidFill>
                <a:latin typeface="標楷體" panose="03000509000000000000" pitchFamily="65" charset="-120"/>
                <a:ea typeface="標楷體" panose="03000509000000000000" pitchFamily="65" charset="-120"/>
              </a:rPr>
              <a:t>變得這麼進步，不用擔心像以前一樣因為密碼被別人知道自己存的錢被盜走。</a:t>
            </a:r>
            <a:endParaRPr lang="en-US" altLang="zh-TW"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4439891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六、參考資料</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lnSpcReduction="10000"/>
          </a:bodyPr>
          <a:lstStyle/>
          <a:p>
            <a:r>
              <a:rPr lang="zh-TW" altLang="en-US" sz="3500" dirty="0">
                <a:solidFill>
                  <a:schemeClr val="tx1"/>
                </a:solidFill>
                <a:latin typeface="標楷體" panose="03000509000000000000" pitchFamily="65" charset="-120"/>
                <a:ea typeface="標楷體" panose="03000509000000000000" pitchFamily="65" charset="-120"/>
              </a:rPr>
              <a:t>中華民國經濟部智慧財產局</a:t>
            </a:r>
            <a:r>
              <a:rPr lang="en-US" altLang="zh-TW" sz="3500" dirty="0">
                <a:solidFill>
                  <a:schemeClr val="tx1"/>
                </a:solidFill>
                <a:latin typeface="標楷體" panose="03000509000000000000" pitchFamily="65" charset="-120"/>
                <a:ea typeface="標楷體" panose="03000509000000000000" pitchFamily="65" charset="-120"/>
                <a:hlinkClick r:id="rId2"/>
              </a:rPr>
              <a:t>https://twpat.tipo.gov.tw/</a:t>
            </a:r>
            <a:endParaRPr lang="en-US" altLang="zh-TW" sz="3500" dirty="0">
              <a:solidFill>
                <a:schemeClr val="tx1"/>
              </a:solidFill>
              <a:latin typeface="標楷體" panose="03000509000000000000" pitchFamily="65" charset="-120"/>
              <a:ea typeface="標楷體" panose="03000509000000000000" pitchFamily="65" charset="-120"/>
            </a:endParaRPr>
          </a:p>
          <a:p>
            <a:endParaRPr lang="en-US" altLang="zh-TW" sz="3500" dirty="0">
              <a:solidFill>
                <a:schemeClr val="tx1"/>
              </a:solidFill>
              <a:latin typeface="標楷體" panose="03000509000000000000" pitchFamily="65" charset="-120"/>
              <a:ea typeface="標楷體" panose="03000509000000000000" pitchFamily="65" charset="-120"/>
            </a:endParaRPr>
          </a:p>
          <a:p>
            <a:r>
              <a:rPr lang="zh-TW" altLang="en-US" sz="3500" dirty="0">
                <a:solidFill>
                  <a:schemeClr val="tx1"/>
                </a:solidFill>
                <a:latin typeface="標楷體" panose="03000509000000000000" pitchFamily="65" charset="-120"/>
                <a:ea typeface="標楷體" panose="03000509000000000000" pitchFamily="65" charset="-120"/>
              </a:rPr>
              <a:t>華南銀行</a:t>
            </a:r>
            <a:r>
              <a:rPr lang="en-US" altLang="zh-TW" sz="3500" dirty="0">
                <a:solidFill>
                  <a:schemeClr val="tx1"/>
                </a:solidFill>
                <a:latin typeface="標楷體" panose="03000509000000000000" pitchFamily="65" charset="-120"/>
                <a:ea typeface="標楷體" panose="03000509000000000000" pitchFamily="65" charset="-120"/>
                <a:hlinkClick r:id="rId3"/>
              </a:rPr>
              <a:t>https://www.hncb.com.tw/wps/portal/HNCB/</a:t>
            </a:r>
            <a:endParaRPr lang="en-US" altLang="zh-TW" sz="3500" dirty="0">
              <a:solidFill>
                <a:schemeClr val="tx1"/>
              </a:solidFill>
              <a:latin typeface="標楷體" panose="03000509000000000000" pitchFamily="65" charset="-120"/>
              <a:ea typeface="標楷體" panose="03000509000000000000" pitchFamily="65" charset="-120"/>
            </a:endParaRPr>
          </a:p>
          <a:p>
            <a:pPr marL="0" indent="0">
              <a:buNone/>
            </a:pPr>
            <a:r>
              <a:rPr lang="zh-TW" altLang="en-US" sz="4000" b="1" dirty="0">
                <a:solidFill>
                  <a:schemeClr val="tx1"/>
                </a:solidFill>
                <a:latin typeface="Times New Roman" panose="02020603050405020304" pitchFamily="18" charset="0"/>
                <a:ea typeface="標楷體" panose="03000509000000000000" pitchFamily="65" charset="-120"/>
              </a:rPr>
              <a:t>  </a:t>
            </a:r>
            <a:endParaRPr lang="en-US" altLang="zh-TW" sz="4000" b="1" dirty="0">
              <a:solidFill>
                <a:schemeClr val="tx1"/>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4515136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71E3D1-A4C0-4411-A4A6-A2DD76C7CA39}"/>
              </a:ext>
            </a:extLst>
          </p:cNvPr>
          <p:cNvSpPr/>
          <p:nvPr/>
        </p:nvSpPr>
        <p:spPr>
          <a:xfrm>
            <a:off x="2009156" y="1945432"/>
            <a:ext cx="5125687" cy="296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TW" altLang="en-US" sz="4000" b="1" cap="all"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rPr>
              <a:t>證書號數</a:t>
            </a:r>
            <a:r>
              <a:rPr lang="en-US" altLang="zh-TW" sz="4000" b="1" cap="all"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rPr>
              <a:t>:I718541</a:t>
            </a:r>
          </a:p>
          <a:p>
            <a:pPr algn="just"/>
            <a:r>
              <a:rPr lang="zh-TW" altLang="en-US" sz="4000" b="1" cap="all"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rPr>
              <a:t>公開編號</a:t>
            </a:r>
            <a:r>
              <a:rPr lang="en-US" altLang="zh-TW" sz="4000" b="1" cap="all"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rPr>
              <a:t>:2020440</a:t>
            </a:r>
          </a:p>
          <a:p>
            <a:pPr algn="just"/>
            <a:r>
              <a:rPr lang="zh-TW" altLang="en-US" sz="4000" b="1" cap="all"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rPr>
              <a:t>申請案號</a:t>
            </a:r>
            <a:r>
              <a:rPr lang="en-US" altLang="zh-TW" sz="4000" b="1" cap="all"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rPr>
              <a:t>:108118047</a:t>
            </a:r>
          </a:p>
        </p:txBody>
      </p:sp>
    </p:spTree>
    <p:extLst>
      <p:ext uri="{BB962C8B-B14F-4D97-AF65-F5344CB8AC3E}">
        <p14:creationId xmlns:p14="http://schemas.microsoft.com/office/powerpoint/2010/main" val="651382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A7667-FFBC-4E6F-A728-334CC82473C6}"/>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20ADBB1A-7DC6-4B48-A4DA-5FCB5A52DEF8}"/>
              </a:ext>
            </a:extLst>
          </p:cNvPr>
          <p:cNvSpPr>
            <a:spLocks noGrp="1"/>
          </p:cNvSpPr>
          <p:nvPr>
            <p:ph idx="1"/>
          </p:nvPr>
        </p:nvSpPr>
        <p:spPr/>
        <p:txBody>
          <a:bodyPr/>
          <a:lstStyle/>
          <a:p>
            <a:pPr marL="0" indent="0">
              <a:buNone/>
            </a:pPr>
            <a:r>
              <a:rPr lang="zh-TW" altLang="en-US" b="1" dirty="0">
                <a:latin typeface="Microsoft YaHei" panose="020B0503020204020204" pitchFamily="34" charset="-122"/>
                <a:ea typeface="Microsoft YaHei" panose="020B0503020204020204" pitchFamily="34" charset="-122"/>
              </a:rPr>
              <a:t>發明人</a:t>
            </a:r>
            <a:r>
              <a:rPr lang="en-US" altLang="zh-TW" b="1" dirty="0">
                <a:latin typeface="Microsoft YaHei" panose="020B0503020204020204" pitchFamily="34" charset="-122"/>
                <a:ea typeface="Microsoft YaHei" panose="020B0503020204020204" pitchFamily="34" charset="-122"/>
              </a:rPr>
              <a:t>:</a:t>
            </a:r>
            <a:r>
              <a:rPr lang="zh-TW" altLang="en-US" b="1" dirty="0">
                <a:latin typeface="Microsoft YaHei" panose="020B0503020204020204" pitchFamily="34" charset="-122"/>
                <a:ea typeface="Microsoft YaHei" panose="020B0503020204020204" pitchFamily="34" charset="-122"/>
              </a:rPr>
              <a:t>李靜斐</a:t>
            </a:r>
            <a:endParaRPr lang="en-US" altLang="zh-TW" b="1" dirty="0">
              <a:latin typeface="Microsoft YaHei" panose="020B0503020204020204" pitchFamily="34" charset="-122"/>
              <a:ea typeface="Microsoft YaHei" panose="020B0503020204020204" pitchFamily="34" charset="-122"/>
            </a:endParaRPr>
          </a:p>
          <a:p>
            <a:pPr marL="0" indent="0">
              <a:buNone/>
            </a:pPr>
            <a:r>
              <a:rPr lang="zh-TW" altLang="en-US" b="1" dirty="0">
                <a:latin typeface="Microsoft YaHei" panose="020B0503020204020204" pitchFamily="34" charset="-122"/>
                <a:ea typeface="Microsoft YaHei" panose="020B0503020204020204" pitchFamily="34" charset="-122"/>
              </a:rPr>
              <a:t>申請人</a:t>
            </a:r>
            <a:r>
              <a:rPr lang="en-US" altLang="zh-TW" b="1" dirty="0">
                <a:latin typeface="Microsoft YaHei" panose="020B0503020204020204" pitchFamily="34" charset="-122"/>
                <a:ea typeface="Microsoft YaHei" panose="020B0503020204020204" pitchFamily="34" charset="-122"/>
              </a:rPr>
              <a:t>:</a:t>
            </a:r>
            <a:r>
              <a:rPr lang="zh-TW" altLang="en-US" b="1" dirty="0">
                <a:latin typeface="Microsoft YaHei" panose="020B0503020204020204" pitchFamily="34" charset="-122"/>
                <a:ea typeface="Microsoft YaHei" panose="020B0503020204020204" pitchFamily="34" charset="-122"/>
              </a:rPr>
              <a:t>華南商業銀行股份有限公司</a:t>
            </a:r>
            <a:endParaRPr lang="en-US" altLang="zh-TW" b="1" dirty="0">
              <a:latin typeface="Microsoft YaHei" panose="020B0503020204020204" pitchFamily="34" charset="-122"/>
              <a:ea typeface="Microsoft YaHei" panose="020B0503020204020204" pitchFamily="34" charset="-122"/>
            </a:endParaRPr>
          </a:p>
          <a:p>
            <a:pPr marL="0" indent="0">
              <a:buNone/>
            </a:pPr>
            <a:r>
              <a:rPr lang="zh-TW" altLang="en-US" b="1" dirty="0">
                <a:latin typeface="Microsoft YaHei" panose="020B0503020204020204" pitchFamily="34" charset="-122"/>
                <a:ea typeface="Microsoft YaHei" panose="020B0503020204020204" pitchFamily="34" charset="-122"/>
              </a:rPr>
              <a:t>代理人</a:t>
            </a:r>
            <a:r>
              <a:rPr lang="en-US" altLang="zh-TW" b="1" dirty="0">
                <a:latin typeface="Microsoft YaHei" panose="020B0503020204020204" pitchFamily="34" charset="-122"/>
                <a:ea typeface="Microsoft YaHei" panose="020B0503020204020204" pitchFamily="34" charset="-122"/>
              </a:rPr>
              <a:t>:</a:t>
            </a:r>
            <a:r>
              <a:rPr lang="zh-TW" altLang="en-US" b="1" dirty="0">
                <a:latin typeface="Microsoft YaHei" panose="020B0503020204020204" pitchFamily="34" charset="-122"/>
                <a:ea typeface="Microsoft YaHei" panose="020B0503020204020204" pitchFamily="34" charset="-122"/>
              </a:rPr>
              <a:t>許世正</a:t>
            </a:r>
            <a:endParaRPr lang="en-US" altLang="zh-TW"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2768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一、產品動機</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lgn="just">
              <a:buNone/>
            </a:pPr>
            <a:r>
              <a:rPr lang="zh-TW" altLang="en-US" dirty="0">
                <a:solidFill>
                  <a:schemeClr val="tx1"/>
                </a:solidFill>
                <a:latin typeface="標楷體" panose="03000509000000000000" pitchFamily="65" charset="-120"/>
                <a:ea typeface="標楷體" panose="03000509000000000000" pitchFamily="65" charset="-120"/>
              </a:rPr>
              <a:t>因生物辨識技術日漸成熟，並且更具有快速、便利等優點，顧許多金融機構使用生物辨識技術做為身分驗證的手段，更有部分的自動提款機以臉部辨識作為身分驗證的方法，讓使用者能</a:t>
            </a:r>
            <a:r>
              <a:rPr lang="zh-TW" altLang="en-US" b="1" dirty="0">
                <a:solidFill>
                  <a:srgbClr val="FF0000"/>
                </a:solidFill>
                <a:latin typeface="Microsoft YaHei" panose="020B0503020204020204" pitchFamily="34" charset="-122"/>
                <a:ea typeface="Microsoft YaHei" panose="020B0503020204020204" pitchFamily="34" charset="-122"/>
              </a:rPr>
              <a:t>更有效率的安全的金融交易</a:t>
            </a:r>
            <a:endParaRPr lang="en-US" altLang="zh-TW" b="1" dirty="0">
              <a:solidFill>
                <a:srgbClr val="FF0000"/>
              </a:solidFill>
              <a:latin typeface="Microsoft YaHei" panose="020B0503020204020204" pitchFamily="34" charset="-122"/>
              <a:ea typeface="Microsoft YaHei" panose="020B0503020204020204" pitchFamily="34" charset="-122"/>
            </a:endParaRPr>
          </a:p>
          <a:p>
            <a:pPr marL="742950" indent="-742950" algn="just">
              <a:buFont typeface="+mj-lt"/>
              <a:buAutoNum type="arabicPeriod"/>
            </a:pPr>
            <a:endParaRPr lang="zh-TW" altLang="en-US" sz="3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746832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一、產品動機</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lgn="just">
              <a:buNone/>
            </a:pPr>
            <a:r>
              <a:rPr lang="zh-TW" altLang="en-US" dirty="0">
                <a:latin typeface="Times New Roman" panose="02020603050405020304" pitchFamily="18" charset="0"/>
                <a:ea typeface="標楷體" panose="03000509000000000000" pitchFamily="65" charset="-120"/>
              </a:rPr>
              <a:t>也因現代人往往名下會登記很多銀行帳戶，但只有少數帳戶匯頻繁地使用，當使用者在該時間金融機構的臉部影像因久未更新而變得無參考價值時，一旦有人盜用該名使用者身分到銀行櫃檯辦理時，櫃台人員難以察覺，進而衍伸冒領、洗錢等犯罪問題。</a:t>
            </a:r>
            <a:endParaRPr lang="en-US" altLang="zh-TW" dirty="0">
              <a:latin typeface="Times New Roman" panose="02020603050405020304" pitchFamily="18" charset="0"/>
              <a:ea typeface="標楷體" panose="03000509000000000000" pitchFamily="65" charset="-120"/>
            </a:endParaRPr>
          </a:p>
          <a:p>
            <a:pPr marL="742950" indent="-742950" algn="just">
              <a:buFont typeface="+mj-lt"/>
              <a:buAutoNum type="arabicPeriod"/>
            </a:pPr>
            <a:endParaRPr lang="zh-TW" altLang="en-US" sz="3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4835353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二、產品簡介</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en-US" altLang="zh-TW" sz="3600" b="0" i="0" dirty="0">
                <a:solidFill>
                  <a:schemeClr val="accent6">
                    <a:lumMod val="75000"/>
                  </a:schemeClr>
                </a:solidFill>
                <a:effectLst/>
                <a:latin typeface="consolas" panose="020B0609020204030204" pitchFamily="49" charset="0"/>
              </a:rPr>
              <a:t>I.</a:t>
            </a:r>
            <a:r>
              <a:rPr lang="zh-TW" altLang="en-US" sz="3600" b="0" i="0" dirty="0">
                <a:solidFill>
                  <a:schemeClr val="accent6">
                    <a:lumMod val="75000"/>
                  </a:schemeClr>
                </a:solidFill>
                <a:effectLst/>
                <a:latin typeface="consolas" panose="020B0609020204030204" pitchFamily="49" charset="0"/>
              </a:rPr>
              <a:t>產品說明</a:t>
            </a:r>
            <a:endParaRPr lang="en-US" altLang="zh-TW" sz="3600" b="1" dirty="0">
              <a:solidFill>
                <a:schemeClr val="accent6">
                  <a:lumMod val="75000"/>
                </a:schemeClr>
              </a:solidFill>
              <a:latin typeface="Times New Roman" panose="02020603050405020304" pitchFamily="18" charset="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一種用於金融交易的身分驗證方法，</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金融交易裝置傳送即時臉部影像與關聯於金融帳戶的交易請求到生物辨識共用平台。生物辨識共用平台搜尋並判斷對應金融帳戶的第一預存臉部影像與即時臉部影像的相似度是否大於第一閾值。</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564123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二、產品簡介</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Autofit/>
          </a:bodyPr>
          <a:lstStyle/>
          <a:p>
            <a:pPr marL="0" indent="0">
              <a:buNone/>
            </a:pPr>
            <a:r>
              <a:rPr lang="zh-TW" altLang="en-US" dirty="0">
                <a:latin typeface="Times New Roman" panose="02020603050405020304" pitchFamily="18" charset="0"/>
                <a:ea typeface="標楷體" panose="03000509000000000000" pitchFamily="65" charset="-120"/>
              </a:rPr>
              <a:t>當相似度未大於第一閾值，生物辨識共用平台拒絕交易請求。反之，則生物辨識共用平台判斷是否具有對應金融帳戶的第二預存臉部影像。當生物辨識共用平台不具有第二預存臉部影像，則執行第一驗證程序，反之則執行第二驗證程序，並根據第一驗證程序或第二驗證程序的驗證結果是否拒絕交易請求。</a:t>
            </a:r>
            <a:endParaRPr lang="en-US" altLang="zh-TW"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6949331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E9ECB-C812-4717-9B05-E0A4E665D9DF}"/>
              </a:ext>
            </a:extLst>
          </p:cNvPr>
          <p:cNvSpPr>
            <a:spLocks noGrp="1"/>
          </p:cNvSpPr>
          <p:nvPr>
            <p:ph type="title"/>
          </p:nvPr>
        </p:nvSpPr>
        <p:spPr/>
        <p:txBody>
          <a:bodyPr/>
          <a:lstStyle/>
          <a:p>
            <a:r>
              <a:rPr lang="zh-TW" altLang="en-US" dirty="0"/>
              <a:t>二、產品簡介</a:t>
            </a:r>
          </a:p>
        </p:txBody>
      </p:sp>
      <p:sp>
        <p:nvSpPr>
          <p:cNvPr id="3" name="內容版面配置區 2">
            <a:extLst>
              <a:ext uri="{FF2B5EF4-FFF2-40B4-BE49-F238E27FC236}">
                <a16:creationId xmlns:a16="http://schemas.microsoft.com/office/drawing/2014/main" id="{08D81B64-548A-43EC-8018-1D858F1F07B3}"/>
              </a:ext>
            </a:extLst>
          </p:cNvPr>
          <p:cNvSpPr>
            <a:spLocks noGrp="1"/>
          </p:cNvSpPr>
          <p:nvPr>
            <p:ph idx="1"/>
          </p:nvPr>
        </p:nvSpPr>
        <p:spPr/>
        <p:txBody>
          <a:bodyPr>
            <a:normAutofit/>
          </a:bodyPr>
          <a:lstStyle/>
          <a:p>
            <a:pPr marL="0" indent="0">
              <a:buNone/>
            </a:pPr>
            <a:r>
              <a:rPr lang="en-US" altLang="zh-TW" sz="3900" b="0" i="0" dirty="0">
                <a:solidFill>
                  <a:schemeClr val="accent6">
                    <a:lumMod val="75000"/>
                  </a:schemeClr>
                </a:solidFill>
                <a:effectLst/>
                <a:latin typeface="consolas" panose="020B0609020204030204" pitchFamily="49" charset="0"/>
              </a:rPr>
              <a:t>II.</a:t>
            </a:r>
            <a:r>
              <a:rPr lang="zh-TW" altLang="en-US" sz="3900" b="0" i="0" dirty="0">
                <a:solidFill>
                  <a:schemeClr val="accent6">
                    <a:lumMod val="75000"/>
                  </a:schemeClr>
                </a:solidFill>
                <a:effectLst/>
                <a:latin typeface="consolas" panose="020B0609020204030204" pitchFamily="49" charset="0"/>
              </a:rPr>
              <a:t>編</a:t>
            </a:r>
            <a:r>
              <a:rPr lang="zh-TW" altLang="en-US" sz="3900" dirty="0">
                <a:solidFill>
                  <a:schemeClr val="accent6">
                    <a:lumMod val="75000"/>
                  </a:schemeClr>
                </a:solidFill>
                <a:latin typeface="consolas" panose="020B0609020204030204" pitchFamily="49" charset="0"/>
              </a:rPr>
              <a:t>號說明</a:t>
            </a:r>
            <a:endParaRPr lang="en-US" altLang="zh-TW" sz="3900" b="1" dirty="0">
              <a:solidFill>
                <a:schemeClr val="accent6">
                  <a:lumMod val="75000"/>
                </a:schemeClr>
              </a:solidFill>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1</a:t>
            </a:r>
            <a:r>
              <a:rPr lang="zh-TW" altLang="en-US" sz="3600" b="1" dirty="0">
                <a:latin typeface="Times New Roman" panose="02020603050405020304" pitchFamily="18" charset="0"/>
                <a:ea typeface="標楷體" panose="03000509000000000000" pitchFamily="65" charset="-120"/>
              </a:rPr>
              <a:t> 金融交易裝置</a:t>
            </a:r>
            <a:endParaRPr lang="en-US" altLang="zh-TW" sz="3600" b="1" dirty="0">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11</a:t>
            </a:r>
            <a:r>
              <a:rPr lang="zh-TW" altLang="en-US" sz="3600" b="1" dirty="0">
                <a:latin typeface="Times New Roman" panose="02020603050405020304" pitchFamily="18" charset="0"/>
                <a:ea typeface="標楷體" panose="03000509000000000000" pitchFamily="65" charset="-120"/>
              </a:rPr>
              <a:t>攝像器</a:t>
            </a:r>
            <a:endParaRPr lang="en-US" altLang="zh-TW" sz="3600" b="1" dirty="0">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2</a:t>
            </a:r>
            <a:r>
              <a:rPr lang="zh-TW" altLang="en-US" sz="3600" b="1" dirty="0">
                <a:latin typeface="Times New Roman" panose="02020603050405020304" pitchFamily="18" charset="0"/>
                <a:ea typeface="標楷體" panose="03000509000000000000" pitchFamily="65" charset="-120"/>
              </a:rPr>
              <a:t>生物辨識共用平台</a:t>
            </a:r>
            <a:endParaRPr lang="en-US" altLang="zh-TW" sz="3600" b="1" dirty="0">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21</a:t>
            </a:r>
            <a:r>
              <a:rPr lang="zh-TW" altLang="en-US" sz="3600" b="1" dirty="0">
                <a:latin typeface="Times New Roman" panose="02020603050405020304" pitchFamily="18" charset="0"/>
                <a:ea typeface="標楷體" panose="03000509000000000000" pitchFamily="65" charset="-120"/>
              </a:rPr>
              <a:t>資料庫</a:t>
            </a:r>
            <a:endParaRPr lang="en-US" altLang="zh-TW" sz="3600" b="1" dirty="0">
              <a:latin typeface="Times New Roman" panose="02020603050405020304" pitchFamily="18" charset="0"/>
              <a:ea typeface="標楷體" panose="03000509000000000000" pitchFamily="65" charset="-120"/>
            </a:endParaRPr>
          </a:p>
          <a:p>
            <a:pPr marL="0" indent="0">
              <a:buNone/>
            </a:pPr>
            <a:r>
              <a:rPr lang="en-US" altLang="zh-TW" sz="3600" b="1" dirty="0">
                <a:solidFill>
                  <a:srgbClr val="FF0000"/>
                </a:solidFill>
                <a:latin typeface="Times New Roman" panose="02020603050405020304" pitchFamily="18" charset="0"/>
                <a:ea typeface="標楷體" panose="03000509000000000000" pitchFamily="65" charset="-120"/>
              </a:rPr>
              <a:t>22</a:t>
            </a:r>
            <a:r>
              <a:rPr lang="zh-TW" altLang="en-US" sz="3600" b="1" dirty="0">
                <a:latin typeface="Times New Roman" panose="02020603050405020304" pitchFamily="18" charset="0"/>
                <a:ea typeface="標楷體" panose="03000509000000000000" pitchFamily="65" charset="-120"/>
              </a:rPr>
              <a:t>處理器</a:t>
            </a:r>
            <a:endParaRPr lang="en-US" altLang="zh-TW" sz="3600" b="1" dirty="0">
              <a:latin typeface="Times New Roman" panose="02020603050405020304" pitchFamily="18" charset="0"/>
              <a:ea typeface="標楷體" panose="03000509000000000000" pitchFamily="65" charset="-120"/>
            </a:endParaRPr>
          </a:p>
          <a:p>
            <a:pPr marL="742950" indent="-742950">
              <a:buAutoNum type="arabicPeriod"/>
            </a:pPr>
            <a:endParaRPr lang="en-US" altLang="zh-TW" sz="3600" b="1"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2250701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Dividend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68_TF33552983.potx" id="{53025C03-9978-4790-8E89-4DFB667BC574}" vid="{626B510A-AB82-41A8-8447-39B73CF5292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{13CEF81D-C832-409C-B94D-F295A0F221A1}tf33552983</Template>
  <TotalTime>0</TotalTime>
  <Words>808</Words>
  <Application>Microsoft Office PowerPoint</Application>
  <PresentationFormat>如螢幕大小 (4:3)</PresentationFormat>
  <Paragraphs>83</Paragraphs>
  <Slides>24</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24</vt:i4>
      </vt:variant>
    </vt:vector>
  </HeadingPairs>
  <TitlesOfParts>
    <vt:vector size="35" baseType="lpstr">
      <vt:lpstr>Microsoft JhengHei UI</vt:lpstr>
      <vt:lpstr>Microsoft YaHei</vt:lpstr>
      <vt:lpstr>新細明體</vt:lpstr>
      <vt:lpstr>標楷體</vt:lpstr>
      <vt:lpstr>Calibri</vt:lpstr>
      <vt:lpstr>consolas</vt:lpstr>
      <vt:lpstr>Franklin Gothic Book</vt:lpstr>
      <vt:lpstr>Times New Roman</vt:lpstr>
      <vt:lpstr>Wingdings</vt:lpstr>
      <vt:lpstr>Wingdings 2</vt:lpstr>
      <vt:lpstr>DividendVTI</vt:lpstr>
      <vt:lpstr>【 金融交易的身分驗證系統與方法】</vt:lpstr>
      <vt:lpstr>報告大綱</vt:lpstr>
      <vt:lpstr>PowerPoint 簡報</vt:lpstr>
      <vt:lpstr>PowerPoint 簡報</vt:lpstr>
      <vt:lpstr>一、產品動機</vt:lpstr>
      <vt:lpstr>一、產品動機</vt:lpstr>
      <vt:lpstr>二、產品簡介</vt:lpstr>
      <vt:lpstr>二、產品簡介</vt:lpstr>
      <vt:lpstr>二、產品簡介</vt:lpstr>
      <vt:lpstr>二、產品簡介</vt:lpstr>
      <vt:lpstr>PowerPoint 簡報</vt:lpstr>
      <vt:lpstr>PowerPoint 簡報</vt:lpstr>
      <vt:lpstr>二、產品簡介</vt:lpstr>
      <vt:lpstr>二、產品簡介</vt:lpstr>
      <vt:lpstr>二、產品簡介</vt:lpstr>
      <vt:lpstr>二、產品簡介</vt:lpstr>
      <vt:lpstr>二、產品簡介</vt:lpstr>
      <vt:lpstr>PowerPoint 簡報</vt:lpstr>
      <vt:lpstr>PowerPoint 簡報</vt:lpstr>
      <vt:lpstr>PowerPoint 簡報</vt:lpstr>
      <vt:lpstr>三、產品優點</vt:lpstr>
      <vt:lpstr>四、產品缺點</vt:lpstr>
      <vt:lpstr>五、結論</vt:lpstr>
      <vt:lpstr>六、參考資料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2020-05-21T15:08:11Z</dcterms:created>
  <dcterms:modified xsi:type="dcterms:W3CDTF">2021-03-21T17:29:09Z</dcterms:modified>
</cp:coreProperties>
</file>