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58" r:id="rId5"/>
    <p:sldId id="262" r:id="rId6"/>
    <p:sldId id="260" r:id="rId7"/>
    <p:sldId id="263" r:id="rId8"/>
    <p:sldId id="264" r:id="rId9"/>
    <p:sldId id="265" r:id="rId10"/>
    <p:sldId id="266" r:id="rId11"/>
    <p:sldId id="267" r:id="rId12"/>
    <p:sldId id="259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61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854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綱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869803"/>
            <a:ext cx="9144000" cy="3693510"/>
          </a:xfrm>
        </p:spPr>
        <p:txBody>
          <a:bodyPr anchor="t">
            <a:normAutofit/>
          </a:bodyPr>
          <a:lstStyle>
            <a:lvl1pPr algn="just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zh-TW" altLang="en-US" sz="4000" b="1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7920-1BC8-49CF-B2F6-2F025D27BE2A}" type="datetimeFigureOut">
              <a:rPr lang="zh-TW" altLang="en-US" smtClean="0"/>
              <a:t>2021/03/11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A4E6-10B3-4406-BA21-BB1565EBD4B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 txBox="1">
            <a:spLocks/>
          </p:cNvSpPr>
          <p:nvPr userDrawn="1"/>
        </p:nvSpPr>
        <p:spPr>
          <a:xfrm>
            <a:off x="1" y="220465"/>
            <a:ext cx="4307080" cy="14527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sz="5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大綱</a:t>
            </a:r>
          </a:p>
        </p:txBody>
      </p:sp>
      <p:sp>
        <p:nvSpPr>
          <p:cNvPr id="3" name="矩形 2"/>
          <p:cNvSpPr/>
          <p:nvPr userDrawn="1"/>
        </p:nvSpPr>
        <p:spPr>
          <a:xfrm rot="2218854">
            <a:off x="9962854" y="627737"/>
            <a:ext cx="2558277" cy="1460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 userDrawn="1"/>
        </p:nvSpPr>
        <p:spPr>
          <a:xfrm rot="2161640">
            <a:off x="9291766" y="831940"/>
            <a:ext cx="3390932" cy="2074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直角三角形 6"/>
          <p:cNvSpPr/>
          <p:nvPr userDrawn="1"/>
        </p:nvSpPr>
        <p:spPr>
          <a:xfrm rot="10800000">
            <a:off x="10800806" y="-1"/>
            <a:ext cx="1384419" cy="110240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208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7920-1BC8-49CF-B2F6-2F025D27BE2A}" type="datetimeFigureOut">
              <a:rPr lang="zh-TW" altLang="en-US" smtClean="0"/>
              <a:t>2021/03/11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A4E6-10B3-4406-BA21-BB1565EBD4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07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7920-1BC8-49CF-B2F6-2F025D27BE2A}" type="datetimeFigureOut">
              <a:rPr lang="zh-TW" altLang="en-US" smtClean="0"/>
              <a:t>2021/03/11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A4E6-10B3-4406-BA21-BB1565EBD4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080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7920-1BC8-49CF-B2F6-2F025D27BE2A}" type="datetimeFigureOut">
              <a:rPr lang="zh-TW" altLang="en-US" smtClean="0"/>
              <a:t>2021/03/11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A4E6-10B3-4406-BA21-BB1565EBD4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156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7920-1BC8-49CF-B2F6-2F025D27BE2A}" type="datetimeFigureOut">
              <a:rPr lang="zh-TW" altLang="en-US" smtClean="0"/>
              <a:t>2021/03/11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A4E6-10B3-4406-BA21-BB1565EBD4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144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7920-1BC8-49CF-B2F6-2F025D27BE2A}" type="datetimeFigureOut">
              <a:rPr lang="zh-TW" altLang="en-US" smtClean="0"/>
              <a:t>2021/03/11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A4E6-10B3-4406-BA21-BB1565EBD4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942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7920-1BC8-49CF-B2F6-2F025D27BE2A}" type="datetimeFigureOut">
              <a:rPr lang="zh-TW" altLang="en-US" smtClean="0"/>
              <a:t>2021/03/11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A4E6-10B3-4406-BA21-BB1565EBD4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119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7920-1BC8-49CF-B2F6-2F025D27BE2A}" type="datetimeFigureOut">
              <a:rPr lang="zh-TW" altLang="en-US" smtClean="0"/>
              <a:t>2021/03/11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A4E6-10B3-4406-BA21-BB1565EBD4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14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頁2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869803"/>
            <a:ext cx="9144000" cy="3693510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7920-1BC8-49CF-B2F6-2F025D27BE2A}" type="datetimeFigureOut">
              <a:rPr lang="zh-TW" altLang="en-US" smtClean="0"/>
              <a:t>2021/03/11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A4E6-10B3-4406-BA21-BB1565EBD4B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 txBox="1">
            <a:spLocks/>
          </p:cNvSpPr>
          <p:nvPr userDrawn="1"/>
        </p:nvSpPr>
        <p:spPr>
          <a:xfrm>
            <a:off x="1" y="220465"/>
            <a:ext cx="4307080" cy="14527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sz="5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一、介紹</a:t>
            </a:r>
          </a:p>
        </p:txBody>
      </p:sp>
      <p:sp>
        <p:nvSpPr>
          <p:cNvPr id="3" name="矩形 2"/>
          <p:cNvSpPr/>
          <p:nvPr userDrawn="1"/>
        </p:nvSpPr>
        <p:spPr>
          <a:xfrm rot="18956219">
            <a:off x="10148462" y="5940698"/>
            <a:ext cx="2558277" cy="1460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 userDrawn="1"/>
        </p:nvSpPr>
        <p:spPr>
          <a:xfrm rot="18993445">
            <a:off x="9353361" y="5656124"/>
            <a:ext cx="3390932" cy="2074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直角三角形 6"/>
          <p:cNvSpPr/>
          <p:nvPr userDrawn="1"/>
        </p:nvSpPr>
        <p:spPr>
          <a:xfrm rot="16200000">
            <a:off x="11096001" y="5762001"/>
            <a:ext cx="1089589" cy="110240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891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內頁2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869803"/>
            <a:ext cx="9144000" cy="3693510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zh-TW" altLang="en-US" sz="4000" b="1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7920-1BC8-49CF-B2F6-2F025D27BE2A}" type="datetimeFigureOut">
              <a:rPr lang="zh-TW" altLang="en-US" smtClean="0"/>
              <a:t>2021/03/11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A4E6-10B3-4406-BA21-BB1565EBD4B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 txBox="1">
            <a:spLocks/>
          </p:cNvSpPr>
          <p:nvPr userDrawn="1"/>
        </p:nvSpPr>
        <p:spPr>
          <a:xfrm>
            <a:off x="1" y="220465"/>
            <a:ext cx="4307080" cy="14527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sz="4400" b="1" kern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二、</a:t>
            </a:r>
            <a:endParaRPr lang="en-US" altLang="zh-TW" sz="4400" b="1" kern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r>
              <a:rPr lang="en-US" altLang="zh-TW" sz="4400" b="1" kern="12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BeautifulSoup</a:t>
            </a:r>
            <a:endParaRPr lang="zh-TW" altLang="en-US" sz="4400" b="1" kern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3" name="矩形 2"/>
          <p:cNvSpPr/>
          <p:nvPr userDrawn="1"/>
        </p:nvSpPr>
        <p:spPr>
          <a:xfrm rot="18956219">
            <a:off x="10148462" y="5940698"/>
            <a:ext cx="2558277" cy="1460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 userDrawn="1"/>
        </p:nvSpPr>
        <p:spPr>
          <a:xfrm rot="18993445">
            <a:off x="9353361" y="5656124"/>
            <a:ext cx="3390932" cy="2074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直角三角形 6"/>
          <p:cNvSpPr/>
          <p:nvPr userDrawn="1"/>
        </p:nvSpPr>
        <p:spPr>
          <a:xfrm rot="16200000">
            <a:off x="11096001" y="5762001"/>
            <a:ext cx="1089589" cy="110240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201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內頁2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869803"/>
            <a:ext cx="9144000" cy="3693510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zh-TW" altLang="en-US" sz="4000" b="1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7920-1BC8-49CF-B2F6-2F025D27BE2A}" type="datetimeFigureOut">
              <a:rPr lang="zh-TW" altLang="en-US" smtClean="0"/>
              <a:t>2021/03/11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A4E6-10B3-4406-BA21-BB1565EBD4B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 txBox="1">
            <a:spLocks/>
          </p:cNvSpPr>
          <p:nvPr userDrawn="1"/>
        </p:nvSpPr>
        <p:spPr>
          <a:xfrm>
            <a:off x="1" y="220465"/>
            <a:ext cx="4307080" cy="14527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marL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TW" altLang="en-US" sz="5400" b="1" kern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三、</a:t>
            </a:r>
            <a:r>
              <a:rPr lang="en-US" altLang="zh-TW" sz="5400" b="1" kern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Requests</a:t>
            </a:r>
            <a:endParaRPr lang="zh-TW" altLang="en-US" sz="5400" b="1" kern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3" name="矩形 2"/>
          <p:cNvSpPr/>
          <p:nvPr userDrawn="1"/>
        </p:nvSpPr>
        <p:spPr>
          <a:xfrm rot="18956219">
            <a:off x="10148462" y="5940698"/>
            <a:ext cx="2558277" cy="1460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 userDrawn="1"/>
        </p:nvSpPr>
        <p:spPr>
          <a:xfrm rot="18993445">
            <a:off x="9353361" y="5656124"/>
            <a:ext cx="3390932" cy="2074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直角三角形 6"/>
          <p:cNvSpPr/>
          <p:nvPr userDrawn="1"/>
        </p:nvSpPr>
        <p:spPr>
          <a:xfrm rot="16200000">
            <a:off x="11096001" y="5762001"/>
            <a:ext cx="1089589" cy="110240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74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內頁2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7920-1BC8-49CF-B2F6-2F025D27BE2A}" type="datetimeFigureOut">
              <a:rPr lang="zh-TW" altLang="en-US" smtClean="0"/>
              <a:t>2021/03/11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A4E6-10B3-4406-BA21-BB1565EBD4B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 txBox="1">
            <a:spLocks/>
          </p:cNvSpPr>
          <p:nvPr userDrawn="1"/>
        </p:nvSpPr>
        <p:spPr>
          <a:xfrm>
            <a:off x="1" y="220465"/>
            <a:ext cx="4307080" cy="14527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marL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TW" altLang="en-US" sz="5400" b="1" kern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四、結論</a:t>
            </a:r>
          </a:p>
        </p:txBody>
      </p:sp>
      <p:sp>
        <p:nvSpPr>
          <p:cNvPr id="3" name="矩形 2"/>
          <p:cNvSpPr/>
          <p:nvPr userDrawn="1"/>
        </p:nvSpPr>
        <p:spPr>
          <a:xfrm rot="18956219">
            <a:off x="10148462" y="5940698"/>
            <a:ext cx="2558277" cy="1460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 userDrawn="1"/>
        </p:nvSpPr>
        <p:spPr>
          <a:xfrm rot="18993445">
            <a:off x="9353361" y="5656124"/>
            <a:ext cx="3390932" cy="2074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直角三角形 6"/>
          <p:cNvSpPr/>
          <p:nvPr userDrawn="1"/>
        </p:nvSpPr>
        <p:spPr>
          <a:xfrm rot="16200000">
            <a:off x="11096001" y="5762001"/>
            <a:ext cx="1089589" cy="110240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813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87B6BD-764B-4653-908B-D4D377453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1EA834B-FF66-4F11-A0D7-8F89E68E7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7920-1BC8-49CF-B2F6-2F025D27BE2A}" type="datetimeFigureOut">
              <a:rPr lang="zh-TW" altLang="en-US" smtClean="0"/>
              <a:t>2021/03/11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9CA018E-79D0-426F-AB0E-6810F343F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9B3A9BA-C98E-4F17-8C52-4E9AEF95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A4E6-10B3-4406-BA21-BB1565EBD4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3775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頁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7920-1BC8-49CF-B2F6-2F025D27BE2A}" type="datetimeFigureOut">
              <a:rPr lang="zh-TW" altLang="en-US" smtClean="0"/>
              <a:t>2021/03/11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A4E6-10B3-4406-BA21-BB1565EBD4B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41832" y="769122"/>
            <a:ext cx="6964823" cy="512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7306655" y="675117"/>
            <a:ext cx="4885345" cy="1452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1"/>
          <p:cNvSpPr>
            <a:spLocks noGrp="1"/>
          </p:cNvSpPr>
          <p:nvPr>
            <p:ph type="ctrTitle"/>
          </p:nvPr>
        </p:nvSpPr>
        <p:spPr>
          <a:xfrm>
            <a:off x="458981" y="141005"/>
            <a:ext cx="6730525" cy="606751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000" b="1">
                <a:solidFill>
                  <a:schemeClr val="bg2">
                    <a:lumMod val="50000"/>
                  </a:schemeClr>
                </a:solidFill>
                <a:latin typeface="Lucida Handwriting" panose="03010101010101010101" pitchFamily="66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1" name="標題 1"/>
          <p:cNvSpPr txBox="1">
            <a:spLocks/>
          </p:cNvSpPr>
          <p:nvPr userDrawn="1"/>
        </p:nvSpPr>
        <p:spPr>
          <a:xfrm>
            <a:off x="458981" y="914401"/>
            <a:ext cx="6730525" cy="60675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bg2">
                    <a:lumMod val="50000"/>
                  </a:schemeClr>
                </a:solidFill>
                <a:latin typeface="Lucida Handwriting" panose="03010101010101010101" pitchFamily="66" charset="0"/>
                <a:ea typeface="微軟正黑體" panose="020B0604030504040204" pitchFamily="34" charset="-120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chemeClr val="tx1"/>
                </a:solidFill>
              </a:rPr>
              <a:t>Project Report</a:t>
            </a:r>
            <a:endParaRPr lang="en-US" altLang="zh-TW" sz="4000" b="1" kern="1200" dirty="0">
              <a:solidFill>
                <a:schemeClr val="tx1"/>
              </a:solidFill>
              <a:latin typeface="Lucida Handwriting" panose="03010101010101010101" pitchFamily="66" charset="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6543675"/>
            <a:ext cx="12192000" cy="30480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070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7920-1BC8-49CF-B2F6-2F025D27BE2A}" type="datetimeFigureOut">
              <a:rPr lang="zh-TW" altLang="en-US" smtClean="0"/>
              <a:t>2021/03/11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A4E6-10B3-4406-BA21-BB1565EBD4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31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7920-1BC8-49CF-B2F6-2F025D27BE2A}" type="datetimeFigureOut">
              <a:rPr lang="zh-TW" altLang="en-US" smtClean="0"/>
              <a:t>2021/03/11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A4E6-10B3-4406-BA21-BB1565EBD4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543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C7920-1BC8-49CF-B2F6-2F025D27BE2A}" type="datetimeFigureOut">
              <a:rPr lang="zh-TW" altLang="en-US" smtClean="0"/>
              <a:t>2021/03/11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1A4E6-10B3-4406-BA21-BB1565EBD4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96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專題進度報告</a:t>
            </a:r>
          </a:p>
        </p:txBody>
      </p:sp>
      <p:sp>
        <p:nvSpPr>
          <p:cNvPr id="5" name="標題 2"/>
          <p:cNvSpPr txBox="1">
            <a:spLocks/>
          </p:cNvSpPr>
          <p:nvPr/>
        </p:nvSpPr>
        <p:spPr>
          <a:xfrm>
            <a:off x="1495322" y="2138608"/>
            <a:ext cx="4657841" cy="25807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bg2">
                    <a:lumMod val="50000"/>
                  </a:schemeClr>
                </a:solidFill>
                <a:latin typeface="Lucida Handwriting" panose="03010101010101010101" pitchFamily="66" charset="0"/>
                <a:ea typeface="微軟正黑體" panose="020B0604030504040204" pitchFamily="34" charset="-120"/>
                <a:cs typeface="+mj-cs"/>
              </a:defRPr>
            </a:lvl1pPr>
          </a:lstStyle>
          <a:p>
            <a:pPr algn="just"/>
            <a:r>
              <a:rPr lang="zh-TW" altLang="en-US" sz="3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姓名：蘇宇祥</a:t>
            </a:r>
            <a:endParaRPr lang="en-US" altLang="zh-TW" sz="3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r>
              <a:rPr lang="zh-TW" altLang="en-US" sz="3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班級：資工三</a:t>
            </a:r>
            <a:r>
              <a:rPr lang="en-US" altLang="zh-TW" sz="3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</a:p>
          <a:p>
            <a:pPr algn="just"/>
            <a:r>
              <a:rPr lang="zh-TW" altLang="en-US" sz="3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學號：</a:t>
            </a:r>
            <a:r>
              <a:rPr lang="en-US" altLang="zh-TW" sz="3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4070E021</a:t>
            </a:r>
          </a:p>
          <a:p>
            <a:pPr algn="just"/>
            <a:r>
              <a:rPr lang="zh-TW" altLang="en-US" sz="3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套件：</a:t>
            </a:r>
            <a:r>
              <a:rPr lang="en-US" altLang="zh-TW" sz="3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Beautiful Soup</a:t>
            </a:r>
          </a:p>
          <a:p>
            <a:pPr marL="1258888" algn="just"/>
            <a:r>
              <a:rPr lang="en-US" altLang="zh-TW" sz="3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Requests</a:t>
            </a:r>
            <a:endParaRPr lang="zh-TW" altLang="en-US" sz="3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9993056-97EA-481A-84BF-4B24CFEDE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208" y="1996440"/>
            <a:ext cx="4584192" cy="286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011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F87118-7B8A-432F-9C72-3A14CA25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(4)</a:t>
            </a:r>
            <a:r>
              <a:rPr lang="zh-TW" altLang="en-US" dirty="0"/>
              <a:t>重新命名顯示欄位與流水號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CB49AEA-18C1-40AE-A469-9B4CEAB06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3869"/>
            <a:ext cx="12192000" cy="121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78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C01328-AD5B-4590-9701-8D4F6254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(5)</a:t>
            </a:r>
            <a:r>
              <a:rPr lang="zh-TW" altLang="en-US" dirty="0"/>
              <a:t>結果呈現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3E8DD1F-1126-4947-887A-8E5D4340F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20" y="1977072"/>
            <a:ext cx="10349760" cy="328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47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8AA178-7935-4EC1-B3E8-0F1729AEFF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zh-TW" sz="6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Dcard</a:t>
            </a:r>
            <a:r>
              <a:rPr lang="zh-TW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爬文並存檔</a:t>
            </a:r>
          </a:p>
        </p:txBody>
      </p:sp>
    </p:spTree>
    <p:extLst>
      <p:ext uri="{BB962C8B-B14F-4D97-AF65-F5344CB8AC3E}">
        <p14:creationId xmlns:p14="http://schemas.microsoft.com/office/powerpoint/2010/main" val="2130246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D1CE0F2-8943-4115-95B5-883D768A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(1)</a:t>
            </a:r>
            <a:r>
              <a:rPr lang="zh-TW" altLang="en-US" dirty="0"/>
              <a:t>匯入套件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FE23B9B-1953-4760-9204-A799232C4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950" y="2294731"/>
            <a:ext cx="7884099" cy="226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07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E38330-C14B-4420-99DB-C4191E53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(2)</a:t>
            </a:r>
            <a:r>
              <a:rPr lang="zh-TW" altLang="en-US" dirty="0"/>
              <a:t>將網頁結構填入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16BCB38-FD2C-4EA4-8B0C-6E261A1BA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001" y="2151856"/>
            <a:ext cx="6875998" cy="255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0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2FAB88-4D8C-48D6-A612-E6DBC8533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4688840" cy="4043680"/>
          </a:xfrm>
        </p:spPr>
        <p:txBody>
          <a:bodyPr anchor="t">
            <a:normAutofit/>
          </a:bodyPr>
          <a:lstStyle/>
          <a:p>
            <a:pPr algn="just"/>
            <a:r>
              <a:rPr lang="en-US" altLang="zh-TW" dirty="0"/>
              <a:t>(3)</a:t>
            </a:r>
            <a:r>
              <a:rPr lang="zh-TW" altLang="en-US" dirty="0"/>
              <a:t>將資料轉為</a:t>
            </a:r>
            <a:r>
              <a:rPr lang="en-US" altLang="zh-TW" dirty="0" err="1"/>
              <a:t>dateframe</a:t>
            </a:r>
            <a:r>
              <a:rPr lang="zh-TW" altLang="en-US" dirty="0"/>
              <a:t>格式並重新命名欄位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0AC4D2D-4F6D-4141-B766-DEF318667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676275"/>
            <a:ext cx="6172200" cy="55054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26C381B-4006-4100-91A4-A2E1BDF28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02045"/>
            <a:ext cx="12192000" cy="49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63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16AF979-1AF3-42BF-89DC-C05CF792F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5" y="535305"/>
            <a:ext cx="6619875" cy="5543550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351AB887-007A-4D6A-AFF3-60860786A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4688840" cy="4043680"/>
          </a:xfrm>
        </p:spPr>
        <p:txBody>
          <a:bodyPr anchor="t">
            <a:normAutofit/>
          </a:bodyPr>
          <a:lstStyle/>
          <a:p>
            <a:pPr algn="just"/>
            <a:r>
              <a:rPr lang="en-US" altLang="zh-TW" dirty="0"/>
              <a:t>(4)</a:t>
            </a:r>
            <a:r>
              <a:rPr lang="zh-TW" altLang="en-US" dirty="0"/>
              <a:t>輸入文章</a:t>
            </a:r>
            <a:r>
              <a:rPr lang="en-US" altLang="zh-TW" dirty="0"/>
              <a:t>ID</a:t>
            </a:r>
            <a:r>
              <a:rPr lang="zh-TW" altLang="en-US" dirty="0"/>
              <a:t>即可顯示文章資料，存成</a:t>
            </a:r>
            <a:r>
              <a:rPr lang="en-US" altLang="zh-TW" dirty="0"/>
              <a:t>json</a:t>
            </a:r>
            <a:r>
              <a:rPr lang="zh-TW" altLang="en-US" dirty="0"/>
              <a:t>格式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796AD28-A1EB-4542-B9F6-AC44CDD00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02045"/>
            <a:ext cx="12192000" cy="49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85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FF6CA2-691B-4201-910E-AA86B5E70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(5)</a:t>
            </a:r>
            <a:r>
              <a:rPr lang="zh-TW" altLang="en-US" dirty="0"/>
              <a:t>抓取指定文章</a:t>
            </a:r>
            <a:r>
              <a:rPr lang="en-US" altLang="zh-TW" dirty="0"/>
              <a:t>ID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257EF75-7126-46F9-A3F6-129E4AFCC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160" y="2986881"/>
            <a:ext cx="7775680" cy="88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53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984D60-AB0D-4B11-9C4F-4BF46A26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(6)</a:t>
            </a:r>
            <a:r>
              <a:rPr lang="zh-TW" altLang="en-US" dirty="0"/>
              <a:t>結果呈現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28BB45C-A0E6-4270-97FE-FE69C6035B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583"/>
          <a:stretch/>
        </p:blipFill>
        <p:spPr>
          <a:xfrm>
            <a:off x="699639" y="1805075"/>
            <a:ext cx="10792721" cy="16239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77E28C3-9BBD-428B-85FE-A2F6056E85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500"/>
          <a:stretch/>
        </p:blipFill>
        <p:spPr>
          <a:xfrm>
            <a:off x="699638" y="3684674"/>
            <a:ext cx="10812763" cy="219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06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7D8586-34E6-4087-999E-3FA6362D2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(7)</a:t>
            </a:r>
            <a:r>
              <a:rPr lang="zh-TW" altLang="en-US" dirty="0"/>
              <a:t>抓取排行榜前</a:t>
            </a:r>
            <a:r>
              <a:rPr lang="en-US" altLang="zh-TW" dirty="0"/>
              <a:t>2</a:t>
            </a:r>
            <a:r>
              <a:rPr lang="zh-TW" altLang="en-US" dirty="0"/>
              <a:t>名資料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03A124D-D69E-4A2D-8016-D68268417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202" y="2100103"/>
            <a:ext cx="8455595" cy="26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12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1523999" y="1869803"/>
            <a:ext cx="10036629" cy="3693510"/>
          </a:xfrm>
        </p:spPr>
        <p:txBody>
          <a:bodyPr>
            <a:normAutofit/>
          </a:bodyPr>
          <a:lstStyle/>
          <a:p>
            <a:pPr algn="l">
              <a:lnSpc>
                <a:spcPts val="5500"/>
              </a:lnSpc>
            </a:pPr>
            <a:r>
              <a:rPr lang="zh-TW" alt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一、</a:t>
            </a:r>
            <a:r>
              <a:rPr lang="en-US" altLang="zh-TW" sz="40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BeautifulSoup</a:t>
            </a:r>
            <a:r>
              <a:rPr lang="en-US" altLang="zh-TW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與 </a:t>
            </a:r>
            <a:r>
              <a:rPr lang="en-US" altLang="zh-TW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Requests</a:t>
            </a:r>
            <a:r>
              <a:rPr lang="zh-TW" alt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介紹</a:t>
            </a:r>
            <a:br>
              <a:rPr lang="en-US" altLang="zh-TW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二、</a:t>
            </a:r>
            <a:r>
              <a:rPr lang="en-US" altLang="zh-TW" sz="40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BeautifulSoup</a:t>
            </a:r>
            <a:r>
              <a:rPr lang="zh-TW" alt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實作</a:t>
            </a:r>
            <a:r>
              <a:rPr lang="en-US" altLang="zh-TW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TW" alt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富邦匯率</a:t>
            </a:r>
            <a:br>
              <a:rPr lang="en-US" altLang="zh-TW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三、</a:t>
            </a:r>
            <a:r>
              <a:rPr lang="en-US" altLang="zh-TW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Requests</a:t>
            </a:r>
            <a:r>
              <a:rPr lang="zh-TW" alt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實作</a:t>
            </a:r>
            <a:r>
              <a:rPr lang="en-US" altLang="zh-TW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en-US" altLang="zh-TW" sz="40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Dcard</a:t>
            </a:r>
            <a:r>
              <a:rPr lang="zh-TW" alt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爬文並存檔</a:t>
            </a:r>
            <a:br>
              <a:rPr lang="en-US" altLang="zh-TW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四、結論</a:t>
            </a:r>
            <a:endParaRPr lang="zh-TW" altLang="en-US" sz="4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241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1DB9FD-642C-4F18-AA71-E3841DEB3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(8)</a:t>
            </a:r>
            <a:r>
              <a:rPr lang="zh-TW" altLang="en-US" dirty="0"/>
              <a:t>讀取資料抓取並存檔成</a:t>
            </a:r>
            <a:r>
              <a:rPr lang="en-US" altLang="zh-TW" dirty="0"/>
              <a:t>.xlsx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63E230B-BA53-4519-9920-90EAF1BA9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715" y="1783080"/>
            <a:ext cx="9994569" cy="389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86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1AB464-1F55-43E7-B38E-1E1807C36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(9)</a:t>
            </a:r>
            <a:r>
              <a:rPr lang="zh-TW" altLang="en-US" dirty="0"/>
              <a:t>結果呈現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6AC2CA1-7278-4668-A315-A30D1520F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1581657"/>
            <a:ext cx="9509760" cy="514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64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44B8ECC-038D-484D-980D-61DF4410A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003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92BB1E9-A179-4D51-BF54-C0A77236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dirty="0"/>
              <a:t>不經一番寒徹骨</a:t>
            </a:r>
            <a:r>
              <a:rPr lang="en-US" altLang="zh-TW" dirty="0"/>
              <a:t>,</a:t>
            </a:r>
            <a:r>
              <a:rPr lang="zh-TW" altLang="en-US" dirty="0"/>
              <a:t>焉得梅花撲鼻香</a:t>
            </a:r>
          </a:p>
        </p:txBody>
      </p:sp>
    </p:spTree>
    <p:extLst>
      <p:ext uri="{BB962C8B-B14F-4D97-AF65-F5344CB8AC3E}">
        <p14:creationId xmlns:p14="http://schemas.microsoft.com/office/powerpoint/2010/main" val="505623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8300D44-1FB8-4DE6-BB67-B9C4D33A7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使用軟體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19B2678-6A98-4CE3-BDB0-283AA75C7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795462"/>
            <a:ext cx="73914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07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46068247-5085-4300-8CA8-75B7B144A0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 algn="just"/>
            <a:r>
              <a:rPr lang="en-US" altLang="zh-TW" sz="5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Requests</a:t>
            </a:r>
            <a:br>
              <a:rPr lang="en-US" altLang="zh-TW" dirty="0"/>
            </a:br>
            <a:r>
              <a:rPr lang="zh-TW" altLang="en-US" dirty="0"/>
              <a:t>透過</a:t>
            </a:r>
            <a:r>
              <a:rPr lang="en-US" altLang="zh-TW" dirty="0"/>
              <a:t>Python</a:t>
            </a:r>
            <a:r>
              <a:rPr lang="zh-TW" altLang="en-US" dirty="0"/>
              <a:t>做數據分析或網路爬蟲時幾乎一定會上網下載</a:t>
            </a:r>
            <a:r>
              <a:rPr lang="zh-TW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網頁原始碼或其他 </a:t>
            </a:r>
            <a:r>
              <a:rPr lang="en-US" altLang="zh-TW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HTTP </a:t>
            </a:r>
            <a:r>
              <a:rPr lang="zh-TW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請求</a:t>
            </a:r>
          </a:p>
        </p:txBody>
      </p:sp>
    </p:spTree>
    <p:extLst>
      <p:ext uri="{BB962C8B-B14F-4D97-AF65-F5344CB8AC3E}">
        <p14:creationId xmlns:p14="http://schemas.microsoft.com/office/powerpoint/2010/main" val="1053310040"/>
      </p:ext>
    </p:extLst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46068247-5085-4300-8CA8-75B7B144A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9653" y="1804488"/>
            <a:ext cx="9812694" cy="4419030"/>
          </a:xfrm>
        </p:spPr>
        <p:txBody>
          <a:bodyPr anchor="t">
            <a:normAutofit/>
          </a:bodyPr>
          <a:lstStyle/>
          <a:p>
            <a:pPr algn="just"/>
            <a:r>
              <a:rPr lang="en-US" altLang="zh-TW" sz="54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BeautifulSoup</a:t>
            </a:r>
            <a:br>
              <a:rPr lang="en-US" altLang="zh-TW" dirty="0"/>
            </a:br>
            <a:r>
              <a:rPr lang="zh-TW" altLang="en-US" dirty="0"/>
              <a:t>是一個</a:t>
            </a:r>
            <a:r>
              <a:rPr lang="en-US" altLang="zh-TW" dirty="0"/>
              <a:t>Python</a:t>
            </a:r>
            <a:r>
              <a:rPr lang="zh-TW" altLang="en-US" dirty="0"/>
              <a:t>的函式庫模組，可以讓開發者僅須撰寫非常少量的程式碼，就可以快速</a:t>
            </a:r>
            <a:r>
              <a:rPr lang="zh-TW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解析網頁</a:t>
            </a:r>
            <a:r>
              <a:rPr lang="en-US" altLang="zh-TW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HTML</a:t>
            </a:r>
            <a:r>
              <a:rPr lang="zh-TW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碼</a:t>
            </a:r>
            <a:r>
              <a:rPr lang="zh-TW" altLang="en-US" dirty="0"/>
              <a:t>，從中翠取出使用者有興趣的資料、去蕪存菁，降低網路爬蟲程式的開發門檻、加快程式撰寫速度。</a:t>
            </a:r>
          </a:p>
        </p:txBody>
      </p:sp>
    </p:spTree>
    <p:extLst>
      <p:ext uri="{BB962C8B-B14F-4D97-AF65-F5344CB8AC3E}">
        <p14:creationId xmlns:p14="http://schemas.microsoft.com/office/powerpoint/2010/main" val="2799745644"/>
      </p:ext>
    </p:extLst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6B5278-1AA9-41AD-A5D8-BB82075B73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TW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抓取富邦匯率</a:t>
            </a:r>
          </a:p>
        </p:txBody>
      </p:sp>
    </p:spTree>
    <p:extLst>
      <p:ext uri="{BB962C8B-B14F-4D97-AF65-F5344CB8AC3E}">
        <p14:creationId xmlns:p14="http://schemas.microsoft.com/office/powerpoint/2010/main" val="164646814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96A6B5D5-CD23-4BAE-93E1-7BAB9253D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(1)</a:t>
            </a:r>
            <a:r>
              <a:rPr lang="zh-TW" altLang="en-US" dirty="0"/>
              <a:t>匯入套件並指定網址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AA4183D-0955-4B19-ABF3-0FEBA2DD0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183" y="2332355"/>
            <a:ext cx="9199633" cy="219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71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4D2AEF-5D46-4C5E-BFB2-A2AEC4EB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884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(2)</a:t>
            </a:r>
            <a:r>
              <a:rPr lang="zh-TW" altLang="en-US" dirty="0"/>
              <a:t>取得網址並使用</a:t>
            </a:r>
            <a:r>
              <a:rPr lang="en-US" altLang="zh-TW" sz="4000" dirty="0" err="1"/>
              <a:t>beautifulsoup</a:t>
            </a:r>
            <a:r>
              <a:rPr lang="zh-TW" altLang="en-US" dirty="0"/>
              <a:t>剖析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75504FF-5AD7-4832-914C-88327AB0C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249" y="2003583"/>
            <a:ext cx="7301501" cy="28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10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7972A7-779F-4B48-8E3D-766E1D7F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(3)</a:t>
            </a:r>
            <a:r>
              <a:rPr lang="zh-TW" altLang="en-US" dirty="0"/>
              <a:t>找到表格</a:t>
            </a:r>
            <a:r>
              <a:rPr lang="en-US" altLang="zh-TW" dirty="0"/>
              <a:t>,</a:t>
            </a:r>
            <a:r>
              <a:rPr lang="zh-TW" altLang="en-US" dirty="0"/>
              <a:t>將資料欄位擷取與刪減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BFAA1D5-1513-4195-94E5-D1A6FC7DE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547" y="1886108"/>
            <a:ext cx="5352906" cy="365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9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 fontScale="92500" lnSpcReduction="20000"/>
      </a:bodyPr>
      <a:lstStyle>
        <a:defPPr>
          <a:lnSpc>
            <a:spcPct val="110000"/>
          </a:lnSpc>
          <a:defRPr dirty="0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267</Words>
  <Application>Microsoft Office PowerPoint</Application>
  <PresentationFormat>寬螢幕</PresentationFormat>
  <Paragraphs>27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Microsoft YaHei</vt:lpstr>
      <vt:lpstr>微軟正黑體</vt:lpstr>
      <vt:lpstr>Arial</vt:lpstr>
      <vt:lpstr>Calibri</vt:lpstr>
      <vt:lpstr>Lucida Handwriting</vt:lpstr>
      <vt:lpstr>Office 佈景主題</vt:lpstr>
      <vt:lpstr>專題進度報告</vt:lpstr>
      <vt:lpstr>一、BeautifulSoup 與 Requests介紹 二、BeautifulSoup實作-富邦匯率 三、Requests實作-Dcard爬文並存檔 四、結論</vt:lpstr>
      <vt:lpstr>使用軟體</vt:lpstr>
      <vt:lpstr>Requests 透過Python做數據分析或網路爬蟲時幾乎一定會上網下載網頁原始碼或其他 HTTP 請求</vt:lpstr>
      <vt:lpstr>BeautifulSoup 是一個Python的函式庫模組，可以讓開發者僅須撰寫非常少量的程式碼，就可以快速解析網頁HTML碼，從中翠取出使用者有興趣的資料、去蕪存菁，降低網路爬蟲程式的開發門檻、加快程式撰寫速度。</vt:lpstr>
      <vt:lpstr>抓取富邦匯率</vt:lpstr>
      <vt:lpstr>(1)匯入套件並指定網址</vt:lpstr>
      <vt:lpstr>(2)取得網址並使用beautifulsoup剖析</vt:lpstr>
      <vt:lpstr>(3)找到表格,將資料欄位擷取與刪減</vt:lpstr>
      <vt:lpstr>(4)重新命名顯示欄位與流水號</vt:lpstr>
      <vt:lpstr>(5)結果呈現</vt:lpstr>
      <vt:lpstr>Dcard爬文並存檔</vt:lpstr>
      <vt:lpstr>(1)匯入套件</vt:lpstr>
      <vt:lpstr>(2)將網頁結構填入</vt:lpstr>
      <vt:lpstr>(3)將資料轉為dateframe格式並重新命名欄位</vt:lpstr>
      <vt:lpstr>(4)輸入文章ID即可顯示文章資料，存成json格式</vt:lpstr>
      <vt:lpstr>(5)抓取指定文章ID</vt:lpstr>
      <vt:lpstr>(6)結果呈現</vt:lpstr>
      <vt:lpstr>(7)抓取排行榜前2名資料</vt:lpstr>
      <vt:lpstr>(8)讀取資料抓取並存檔成.xlsx</vt:lpstr>
      <vt:lpstr>(9)結果呈現</vt:lpstr>
      <vt:lpstr>不經一番寒徹骨,焉得梅花撲鼻香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</dc:creator>
  <cp:lastModifiedBy>Brown Su</cp:lastModifiedBy>
  <cp:revision>108</cp:revision>
  <dcterms:created xsi:type="dcterms:W3CDTF">2021-03-02T05:37:03Z</dcterms:created>
  <dcterms:modified xsi:type="dcterms:W3CDTF">2021-03-11T02:39:18Z</dcterms:modified>
</cp:coreProperties>
</file>