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9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85" r:id="rId19"/>
    <p:sldId id="257" r:id="rId20"/>
    <p:sldId id="258" r:id="rId21"/>
    <p:sldId id="286" r:id="rId22"/>
    <p:sldId id="261" r:id="rId23"/>
    <p:sldId id="287" r:id="rId24"/>
    <p:sldId id="266" r:id="rId25"/>
    <p:sldId id="262" r:id="rId26"/>
    <p:sldId id="263" r:id="rId27"/>
    <p:sldId id="264" r:id="rId28"/>
    <p:sldId id="265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4" r:id="rId43"/>
    <p:sldId id="280" r:id="rId44"/>
    <p:sldId id="281" r:id="rId45"/>
    <p:sldId id="282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​​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手繪多邊形：圖案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橢圓​​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760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51ABF2-ABA1-47E0-A0BA-D4394C24D8D4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BDB405-768E-4F3D-9D5C-0763E07547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手繪多邊形：圖案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預留位置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0016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 2 張中型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51ABF2-ABA1-47E0-A0BA-D4394C24D8D4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BDB405-768E-4F3D-9D5C-0763E07547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358055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​​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手繪多邊形：圖案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51ABF2-ABA1-47E0-A0BA-D4394C24D8D4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BDB405-768E-4F3D-9D5C-0763E07547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預留位置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4226253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51ABF2-ABA1-47E0-A0BA-D4394C24D8D4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BDB405-768E-4F3D-9D5C-0763E07547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手繪多邊形：圖案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672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51ABF2-ABA1-47E0-A0BA-D4394C24D8D4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BDB405-768E-4F3D-9D5C-0763E07547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手繪多邊形：圖案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>
                <a:latin typeface="Comic Sans MS" panose="030F0702030302020204" pitchFamily="66" charset="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0155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51ABF2-ABA1-47E0-A0BA-D4394C24D8D4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BDB405-768E-4F3D-9D5C-0763E07547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66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51ABF2-ABA1-47E0-A0BA-D4394C24D8D4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BDB405-768E-4F3D-9D5C-0763E07547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59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​​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buNone/>
              <a:defRPr/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51ABF2-ABA1-47E0-A0BA-D4394C24D8D4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BDB405-768E-4F3D-9D5C-0763E0754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5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 2 張小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lnSpc>
                <a:spcPct val="110000"/>
              </a:lnSpc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lnSpc>
                <a:spcPct val="110000"/>
              </a:lnSpc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lnSpc>
                <a:spcPct val="1100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51ABF2-ABA1-47E0-A0BA-D4394C24D8D4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BDB405-768E-4F3D-9D5C-0763E07547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2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6358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Comic Sans MS" panose="030F0702030302020204" pitchFamily="66" charset="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lnSpc>
                <a:spcPct val="100000"/>
              </a:lnSpc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00000"/>
              </a:lnSpc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00000"/>
              </a:lnSpc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00000"/>
              </a:lnSpc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00000"/>
              </a:lnSpc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51ABF2-ABA1-47E0-A0BA-D4394C24D8D4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BDB405-768E-4F3D-9D5C-0763E07547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手繪多邊形：圖形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19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omic Sans MS" panose="030F0702030302020204" pitchFamily="66" charset="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51ABF2-ABA1-47E0-A0BA-D4394C24D8D4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BDB405-768E-4F3D-9D5C-0763E07547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手繪多邊形：圖案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0437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圖片的引述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51ABF2-ABA1-47E0-A0BA-D4394C24D8D4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BDB405-768E-4F3D-9D5C-0763E0754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4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51ABF2-ABA1-47E0-A0BA-D4394C24D8D4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BDB405-768E-4F3D-9D5C-0763E07547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5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51ABF2-ABA1-47E0-A0BA-D4394C24D8D4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BDB405-768E-4F3D-9D5C-0763E07547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手繪多邊形：圖案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71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51ABF2-ABA1-47E0-A0BA-D4394C24D8D4}" type="datetimeFigureOut">
              <a:rPr lang="zh-TW" altLang="en-US" smtClean="0"/>
              <a:t>2021/01/09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BDB405-768E-4F3D-9D5C-0763E0754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00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ic Sans MS" panose="030F0702030302020204" pitchFamily="66" charset="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雲端運算概論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業師課程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99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平台即服務</a:t>
            </a:r>
            <a:r>
              <a:rPr lang="en-US" altLang="zh-TW" dirty="0"/>
              <a:t>(Platform as a Service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b="1" dirty="0" smtClean="0"/>
              <a:t>提供</a:t>
            </a:r>
            <a:r>
              <a:rPr lang="zh-TW" altLang="en-US" b="1" dirty="0"/>
              <a:t>給應用程式的開發者一個建構、部署與管理的環境，讓開發者可以創造出新的服務並快速地將其部署在網路上</a:t>
            </a:r>
            <a:r>
              <a:rPr lang="zh-TW" altLang="en-US" b="1" dirty="0" smtClean="0"/>
              <a:t>。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1816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公共雲端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b="1" dirty="0">
                <a:latin typeface="Comic Sans MS" panose="030F0702030302020204" pitchFamily="66" charset="0"/>
              </a:rPr>
              <a:t>外部雲端</a:t>
            </a:r>
            <a:r>
              <a:rPr lang="en-US" altLang="zh-TW" b="1" dirty="0">
                <a:latin typeface="Comic Sans MS" panose="030F0702030302020204" pitchFamily="66" charset="0"/>
              </a:rPr>
              <a:t>(External Cloud)</a:t>
            </a:r>
          </a:p>
          <a:p>
            <a:pPr algn="just"/>
            <a:r>
              <a:rPr lang="zh-TW" altLang="en-US" b="1" dirty="0">
                <a:latin typeface="Comic Sans MS" panose="030F0702030302020204" pitchFamily="66" charset="0"/>
              </a:rPr>
              <a:t>服務供應商提供極精細的</a:t>
            </a:r>
            <a:r>
              <a:rPr lang="en-US" altLang="zh-TW" b="1" dirty="0">
                <a:latin typeface="Comic Sans MS" panose="030F0702030302020204" pitchFamily="66" charset="0"/>
              </a:rPr>
              <a:t>IT</a:t>
            </a:r>
            <a:r>
              <a:rPr lang="zh-TW" altLang="en-US" b="1" dirty="0">
                <a:latin typeface="Comic Sans MS" panose="030F0702030302020204" pitchFamily="66" charset="0"/>
              </a:rPr>
              <a:t>服務資源動態配置，並</a:t>
            </a:r>
            <a:r>
              <a:rPr lang="zh-TW" altLang="en-US" b="1" dirty="0" smtClean="0">
                <a:latin typeface="Comic Sans MS" panose="030F0702030302020204" pitchFamily="66" charset="0"/>
              </a:rPr>
              <a:t>透過</a:t>
            </a:r>
            <a:r>
              <a:rPr lang="en-US" altLang="zh-TW" b="1" dirty="0" smtClean="0">
                <a:latin typeface="Comic Sans MS" panose="030F0702030302020204" pitchFamily="66" charset="0"/>
              </a:rPr>
              <a:t>Web</a:t>
            </a:r>
            <a:r>
              <a:rPr lang="zh-TW" altLang="en-US" b="1" dirty="0">
                <a:latin typeface="Comic Sans MS" panose="030F0702030302020204" pitchFamily="66" charset="0"/>
              </a:rPr>
              <a:t>應用或</a:t>
            </a:r>
            <a:r>
              <a:rPr lang="en-US" altLang="zh-TW" b="1" dirty="0">
                <a:latin typeface="Comic Sans MS" panose="030F0702030302020204" pitchFamily="66" charset="0"/>
              </a:rPr>
              <a:t>Web</a:t>
            </a:r>
            <a:r>
              <a:rPr lang="zh-TW" altLang="en-US" b="1" dirty="0">
                <a:latin typeface="Comic Sans MS" panose="030F0702030302020204" pitchFamily="66" charset="0"/>
              </a:rPr>
              <a:t>服務，提供網路自助式服務。</a:t>
            </a:r>
          </a:p>
          <a:p>
            <a:pPr algn="just"/>
            <a:r>
              <a:rPr lang="zh-TW" altLang="en-US" b="1" dirty="0">
                <a:latin typeface="Comic Sans MS" panose="030F0702030302020204" pitchFamily="66" charset="0"/>
              </a:rPr>
              <a:t>不需知道伺服器的確切位置，或什麼等級伺服器，所有</a:t>
            </a:r>
            <a:r>
              <a:rPr lang="en-US" altLang="zh-TW" b="1" dirty="0">
                <a:latin typeface="Comic Sans MS" panose="030F0702030302020204" pitchFamily="66" charset="0"/>
              </a:rPr>
              <a:t>IT</a:t>
            </a:r>
            <a:r>
              <a:rPr lang="zh-TW" altLang="en-US" b="1" dirty="0">
                <a:latin typeface="Comic Sans MS" panose="030F0702030302020204" pitchFamily="66" charset="0"/>
              </a:rPr>
              <a:t>資源皆有遠端方案商提供。</a:t>
            </a:r>
          </a:p>
          <a:p>
            <a:pPr algn="just"/>
            <a:r>
              <a:rPr lang="zh-TW" altLang="en-US" b="1" dirty="0">
                <a:latin typeface="Comic Sans MS" panose="030F0702030302020204" pitchFamily="66" charset="0"/>
              </a:rPr>
              <a:t> 中小型企業：最佳</a:t>
            </a:r>
            <a:r>
              <a:rPr lang="en-US" altLang="zh-TW" b="1" dirty="0">
                <a:latin typeface="Comic Sans MS" panose="030F0702030302020204" pitchFamily="66" charset="0"/>
              </a:rPr>
              <a:t>IT</a:t>
            </a:r>
            <a:r>
              <a:rPr lang="zh-TW" altLang="en-US" b="1" dirty="0">
                <a:latin typeface="Comic Sans MS" panose="030F0702030302020204" pitchFamily="66" charset="0"/>
              </a:rPr>
              <a:t>運算與成本效益的解決方案。</a:t>
            </a:r>
          </a:p>
          <a:p>
            <a:pPr algn="just"/>
            <a:r>
              <a:rPr lang="zh-TW" altLang="en-US" b="1" dirty="0">
                <a:latin typeface="Comic Sans MS" panose="030F0702030302020204" pitchFamily="66" charset="0"/>
              </a:rPr>
              <a:t> 有能力自建資料中心的大型企業：安全與信任上的</a:t>
            </a:r>
            <a:r>
              <a:rPr lang="zh-TW" altLang="en-US" b="1" dirty="0" smtClean="0">
                <a:latin typeface="Comic Sans MS" panose="030F0702030302020204" pitchFamily="66" charset="0"/>
              </a:rPr>
              <a:t>顧慮。</a:t>
            </a:r>
            <a:endParaRPr lang="zh-TW" alt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4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私有雲端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b="1" dirty="0">
                <a:latin typeface="Comic Sans MS" panose="030F0702030302020204" pitchFamily="66" charset="0"/>
              </a:rPr>
              <a:t>內部雲端</a:t>
            </a:r>
            <a:r>
              <a:rPr lang="en-US" altLang="zh-TW" b="1" dirty="0">
                <a:latin typeface="Comic Sans MS" panose="030F0702030302020204" pitchFamily="66" charset="0"/>
              </a:rPr>
              <a:t>(Internal Cloud)</a:t>
            </a:r>
          </a:p>
          <a:p>
            <a:pPr algn="just"/>
            <a:r>
              <a:rPr lang="zh-TW" altLang="en-US" b="1" dirty="0" smtClean="0">
                <a:latin typeface="Comic Sans MS" panose="030F0702030302020204" pitchFamily="66" charset="0"/>
              </a:rPr>
              <a:t>提供</a:t>
            </a:r>
            <a:r>
              <a:rPr lang="zh-TW" altLang="en-US" b="1" dirty="0">
                <a:latin typeface="Comic Sans MS" panose="030F0702030302020204" pitchFamily="66" charset="0"/>
              </a:rPr>
              <a:t>更高的安全掌握性，同時內部</a:t>
            </a:r>
            <a:r>
              <a:rPr lang="en-US" altLang="zh-TW" b="1" dirty="0">
                <a:latin typeface="Comic Sans MS" panose="030F0702030302020204" pitchFamily="66" charset="0"/>
              </a:rPr>
              <a:t>IT</a:t>
            </a:r>
            <a:r>
              <a:rPr lang="zh-TW" altLang="en-US" b="1" dirty="0">
                <a:latin typeface="Comic Sans MS" panose="030F0702030302020204" pitchFamily="66" charset="0"/>
              </a:rPr>
              <a:t>資源在管理</a:t>
            </a:r>
            <a:r>
              <a:rPr lang="zh-TW" altLang="en-US" b="1" dirty="0" smtClean="0">
                <a:latin typeface="Comic Sans MS" panose="030F0702030302020204" pitchFamily="66" charset="0"/>
              </a:rPr>
              <a:t>、調</a:t>
            </a:r>
            <a:r>
              <a:rPr lang="zh-TW" altLang="en-US" b="1" dirty="0">
                <a:latin typeface="Comic Sans MS" panose="030F0702030302020204" pitchFamily="66" charset="0"/>
              </a:rPr>
              <a:t>度、擴展、分派、存取控制與成本支出上都更</a:t>
            </a:r>
            <a:r>
              <a:rPr lang="zh-TW" altLang="en-US" b="1" dirty="0" smtClean="0">
                <a:latin typeface="Comic Sans MS" panose="030F0702030302020204" pitchFamily="66" charset="0"/>
              </a:rPr>
              <a:t>具精細</a:t>
            </a:r>
            <a:r>
              <a:rPr lang="zh-TW" altLang="en-US" b="1" dirty="0">
                <a:latin typeface="Comic Sans MS" panose="030F0702030302020204" pitchFamily="66" charset="0"/>
              </a:rPr>
              <a:t>度、彈性與效益。</a:t>
            </a:r>
          </a:p>
          <a:p>
            <a:pPr algn="just"/>
            <a:r>
              <a:rPr lang="zh-TW" altLang="en-US" b="1" dirty="0">
                <a:latin typeface="Comic Sans MS" panose="030F0702030302020204" pitchFamily="66" charset="0"/>
              </a:rPr>
              <a:t>在可見的未來取代資料中心，成為資料中心未來</a:t>
            </a:r>
            <a:r>
              <a:rPr lang="zh-TW" altLang="en-US" b="1" dirty="0" smtClean="0">
                <a:latin typeface="Comic Sans MS" panose="030F0702030302020204" pitchFamily="66" charset="0"/>
              </a:rPr>
              <a:t>蛻變</a:t>
            </a:r>
            <a:r>
              <a:rPr lang="zh-TW" altLang="en-US" b="1" dirty="0">
                <a:latin typeface="Comic Sans MS" panose="030F0702030302020204" pitchFamily="66" charset="0"/>
              </a:rPr>
              <a:t>轉型的終極樣貌</a:t>
            </a:r>
            <a:r>
              <a:rPr lang="zh-TW" altLang="en-US" b="1" dirty="0" smtClean="0">
                <a:latin typeface="Comic Sans MS" panose="030F0702030302020204" pitchFamily="66" charset="0"/>
              </a:rPr>
              <a:t>。</a:t>
            </a:r>
            <a:endParaRPr lang="zh-TW" alt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4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混合雲端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b="1" dirty="0">
                <a:latin typeface="Comic Sans MS" panose="030F0702030302020204" pitchFamily="66" charset="0"/>
              </a:rPr>
              <a:t>企業同時擁有公共與私有兩種型態雲端。</a:t>
            </a:r>
          </a:p>
          <a:p>
            <a:pPr algn="just"/>
            <a:r>
              <a:rPr lang="zh-TW" altLang="en-US" b="1" dirty="0">
                <a:latin typeface="Comic Sans MS" panose="030F0702030302020204" pitchFamily="66" charset="0"/>
              </a:rPr>
              <a:t>企業不但可提升內部</a:t>
            </a:r>
            <a:r>
              <a:rPr lang="en-US" altLang="zh-TW" b="1" dirty="0">
                <a:latin typeface="Comic Sans MS" panose="030F0702030302020204" pitchFamily="66" charset="0"/>
              </a:rPr>
              <a:t>IT</a:t>
            </a:r>
            <a:r>
              <a:rPr lang="zh-TW" altLang="en-US" b="1" dirty="0">
                <a:latin typeface="Comic Sans MS" panose="030F0702030302020204" pitchFamily="66" charset="0"/>
              </a:rPr>
              <a:t>使用效率，也可藉由對外</a:t>
            </a:r>
            <a:r>
              <a:rPr lang="zh-TW" altLang="en-US" b="1" dirty="0" smtClean="0">
                <a:latin typeface="Comic Sans MS" panose="030F0702030302020204" pitchFamily="66" charset="0"/>
              </a:rPr>
              <a:t>的公共</a:t>
            </a:r>
            <a:r>
              <a:rPr lang="zh-TW" altLang="en-US" b="1" dirty="0">
                <a:latin typeface="Comic Sans MS" panose="030F0702030302020204" pitchFamily="66" charset="0"/>
              </a:rPr>
              <a:t>雲端服務獲利。</a:t>
            </a:r>
          </a:p>
          <a:p>
            <a:pPr algn="just"/>
            <a:r>
              <a:rPr lang="zh-TW" altLang="en-US" b="1" dirty="0">
                <a:latin typeface="Comic Sans MS" panose="030F0702030302020204" pitchFamily="66" charset="0"/>
              </a:rPr>
              <a:t>代表：亞馬遜</a:t>
            </a:r>
            <a:r>
              <a:rPr lang="en-US" altLang="zh-TW" b="1" dirty="0">
                <a:latin typeface="Comic Sans MS" panose="030F0702030302020204" pitchFamily="66" charset="0"/>
              </a:rPr>
              <a:t>(Amazon)</a:t>
            </a:r>
            <a:r>
              <a:rPr lang="zh-TW" altLang="en-US" b="1" dirty="0">
                <a:latin typeface="Comic Sans MS" panose="030F0702030302020204" pitchFamily="66" charset="0"/>
              </a:rPr>
              <a:t>。</a:t>
            </a:r>
          </a:p>
          <a:p>
            <a:pPr algn="just"/>
            <a:r>
              <a:rPr lang="zh-TW" altLang="en-US" b="1" dirty="0">
                <a:latin typeface="Comic Sans MS" panose="030F0702030302020204" pitchFamily="66" charset="0"/>
              </a:rPr>
              <a:t>提供簡易儲存服務</a:t>
            </a:r>
            <a:r>
              <a:rPr lang="en-US" altLang="zh-TW" b="1" dirty="0">
                <a:latin typeface="Comic Sans MS" panose="030F0702030302020204" pitchFamily="66" charset="0"/>
              </a:rPr>
              <a:t>(Simple Storage Service</a:t>
            </a:r>
            <a:r>
              <a:rPr lang="zh-TW" altLang="en-US" b="1" dirty="0">
                <a:latin typeface="Comic Sans MS" panose="030F0702030302020204" pitchFamily="66" charset="0"/>
              </a:rPr>
              <a:t>；</a:t>
            </a:r>
            <a:r>
              <a:rPr lang="en-US" altLang="zh-TW" b="1" dirty="0">
                <a:latin typeface="Comic Sans MS" panose="030F0702030302020204" pitchFamily="66" charset="0"/>
              </a:rPr>
              <a:t>S3)</a:t>
            </a:r>
            <a:r>
              <a:rPr lang="zh-TW" altLang="en-US" b="1" dirty="0">
                <a:latin typeface="Comic Sans MS" panose="030F0702030302020204" pitchFamily="66" charset="0"/>
              </a:rPr>
              <a:t>及彈性運算雲端</a:t>
            </a:r>
            <a:r>
              <a:rPr lang="en-US" altLang="zh-TW" b="1" dirty="0">
                <a:latin typeface="Comic Sans MS" panose="030F0702030302020204" pitchFamily="66" charset="0"/>
              </a:rPr>
              <a:t>(Elastic Compute Cloud</a:t>
            </a:r>
            <a:r>
              <a:rPr lang="zh-TW" altLang="en-US" b="1" dirty="0">
                <a:latin typeface="Comic Sans MS" panose="030F0702030302020204" pitchFamily="66" charset="0"/>
              </a:rPr>
              <a:t>；</a:t>
            </a:r>
            <a:r>
              <a:rPr lang="en-US" altLang="zh-TW" b="1" dirty="0">
                <a:latin typeface="Comic Sans MS" panose="030F0702030302020204" pitchFamily="66" charset="0"/>
              </a:rPr>
              <a:t>EC2)</a:t>
            </a:r>
            <a:r>
              <a:rPr lang="zh-TW" altLang="en-US" b="1" dirty="0">
                <a:latin typeface="Comic Sans MS" panose="030F0702030302020204" pitchFamily="66" charset="0"/>
              </a:rPr>
              <a:t>服務</a:t>
            </a:r>
            <a:r>
              <a:rPr lang="zh-TW" altLang="en-US" b="1" dirty="0" smtClean="0">
                <a:latin typeface="Comic Sans MS" panose="030F0702030302020204" pitchFamily="66" charset="0"/>
              </a:rPr>
              <a:t>。</a:t>
            </a:r>
            <a:endParaRPr lang="zh-TW" alt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4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App Engine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b="1" dirty="0">
                <a:latin typeface="Comic Sans MS" panose="030F0702030302020204" pitchFamily="66" charset="0"/>
              </a:rPr>
              <a:t>平台即服務 </a:t>
            </a:r>
            <a:r>
              <a:rPr lang="en-US" altLang="zh-TW" b="1" dirty="0">
                <a:latin typeface="Comic Sans MS" panose="030F0702030302020204" pitchFamily="66" charset="0"/>
              </a:rPr>
              <a:t>(PaaS)</a:t>
            </a:r>
          </a:p>
          <a:p>
            <a:pPr algn="just"/>
            <a:r>
              <a:rPr lang="en-US" altLang="zh-TW" b="1" dirty="0">
                <a:latin typeface="Comic Sans MS" panose="030F0702030302020204" pitchFamily="66" charset="0"/>
              </a:rPr>
              <a:t>Web </a:t>
            </a:r>
            <a:r>
              <a:rPr lang="zh-TW" altLang="en-US" b="1" dirty="0">
                <a:latin typeface="Comic Sans MS" panose="030F0702030302020204" pitchFamily="66" charset="0"/>
              </a:rPr>
              <a:t>應用程式代管服務</a:t>
            </a:r>
          </a:p>
          <a:p>
            <a:pPr algn="just"/>
            <a:r>
              <a:rPr lang="zh-TW" altLang="en-US" b="1" dirty="0">
                <a:latin typeface="Comic Sans MS" panose="030F0702030302020204" pitchFamily="66" charset="0"/>
              </a:rPr>
              <a:t>設備效能自動擴展</a:t>
            </a:r>
          </a:p>
          <a:p>
            <a:pPr algn="just"/>
            <a:r>
              <a:rPr lang="zh-TW" altLang="en-US" b="1" dirty="0">
                <a:latin typeface="Comic Sans MS" panose="030F0702030302020204" pitchFamily="66" charset="0"/>
              </a:rPr>
              <a:t>專心於開發</a:t>
            </a:r>
            <a:r>
              <a:rPr lang="zh-TW" altLang="en-US" b="1" dirty="0" smtClean="0">
                <a:latin typeface="Comic Sans MS" panose="030F0702030302020204" pitchFamily="66" charset="0"/>
              </a:rPr>
              <a:t>應用</a:t>
            </a:r>
            <a:endParaRPr lang="zh-TW" alt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83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App Engine</a:t>
            </a:r>
            <a:r>
              <a:rPr lang="zh-TW" altLang="en-US" dirty="0"/>
              <a:t>三大組成元件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91" y="1889563"/>
            <a:ext cx="8230313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0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App Engine</a:t>
            </a:r>
            <a:r>
              <a:rPr lang="zh-TW" altLang="en-US" dirty="0"/>
              <a:t>提供的功能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動態網頁服務</a:t>
            </a:r>
          </a:p>
          <a:p>
            <a:r>
              <a:rPr lang="zh-TW" altLang="en-US" b="1" dirty="0"/>
              <a:t>永久儲存查詢</a:t>
            </a:r>
          </a:p>
          <a:p>
            <a:r>
              <a:rPr lang="zh-TW" altLang="en-US" b="1" dirty="0"/>
              <a:t>使用「</a:t>
            </a:r>
            <a:r>
              <a:rPr lang="en-US" altLang="zh-TW" b="1" dirty="0"/>
              <a:t>Google </a:t>
            </a:r>
            <a:r>
              <a:rPr lang="zh-TW" altLang="en-US" b="1" dirty="0"/>
              <a:t>帳戶」</a:t>
            </a:r>
          </a:p>
          <a:p>
            <a:r>
              <a:rPr lang="zh-TW" altLang="en-US" b="1" dirty="0"/>
              <a:t>使用「</a:t>
            </a:r>
            <a:r>
              <a:rPr lang="en-US" altLang="zh-TW" b="1" dirty="0"/>
              <a:t>Gmail </a:t>
            </a:r>
            <a:r>
              <a:rPr lang="zh-TW" altLang="en-US" b="1" dirty="0"/>
              <a:t>」</a:t>
            </a:r>
          </a:p>
          <a:p>
            <a:r>
              <a:rPr lang="zh-TW" altLang="en-US" b="1" dirty="0"/>
              <a:t>全功能的開發環境</a:t>
            </a:r>
          </a:p>
          <a:p>
            <a:r>
              <a:rPr lang="zh-TW" altLang="en-US" b="1" dirty="0"/>
              <a:t>排程</a:t>
            </a:r>
            <a:r>
              <a:rPr lang="zh-TW" altLang="en-US" b="1" dirty="0" smtClean="0"/>
              <a:t>工作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045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Compute Engine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Comic Sans MS" panose="030F0702030302020204" pitchFamily="66" charset="0"/>
              </a:rPr>
              <a:t>基礎設施即服務</a:t>
            </a:r>
            <a:r>
              <a:rPr lang="en-US" altLang="zh-TW" b="1" dirty="0">
                <a:latin typeface="Comic Sans MS" panose="030F0702030302020204" pitchFamily="66" charset="0"/>
              </a:rPr>
              <a:t>(IaaS)</a:t>
            </a:r>
          </a:p>
          <a:p>
            <a:r>
              <a:rPr lang="zh-TW" altLang="en-US" b="1" dirty="0">
                <a:latin typeface="Comic Sans MS" panose="030F0702030302020204" pitchFamily="66" charset="0"/>
              </a:rPr>
              <a:t>用多少算多少</a:t>
            </a:r>
          </a:p>
          <a:p>
            <a:r>
              <a:rPr lang="zh-TW" altLang="en-US" b="1" dirty="0">
                <a:latin typeface="Comic Sans MS" panose="030F0702030302020204" pitchFamily="66" charset="0"/>
              </a:rPr>
              <a:t>更改設備必須</a:t>
            </a:r>
            <a:r>
              <a:rPr lang="zh-TW" altLang="en-US" b="1" dirty="0" smtClean="0">
                <a:latin typeface="Comic Sans MS" panose="030F0702030302020204" pitchFamily="66" charset="0"/>
              </a:rPr>
              <a:t>停機</a:t>
            </a:r>
            <a:endParaRPr lang="zh-TW" alt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74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二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Node </a:t>
            </a:r>
            <a:r>
              <a:rPr lang="en-US" altLang="zh-TW" dirty="0" err="1" smtClean="0"/>
              <a:t>js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73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TW" dirty="0" smtClean="0"/>
              <a:t>Download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Comic Sans MS" panose="030F0702030302020204" pitchFamily="66" charset="0"/>
              </a:rPr>
              <a:t>下載</a:t>
            </a:r>
            <a:r>
              <a:rPr lang="en-US" altLang="zh-TW" dirty="0" smtClean="0">
                <a:latin typeface="Comic Sans MS" panose="030F0702030302020204" pitchFamily="66" charset="0"/>
              </a:rPr>
              <a:t>Virtual Box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Comic Sans MS" panose="030F0702030302020204" pitchFamily="66" charset="0"/>
              </a:rPr>
              <a:t>下載</a:t>
            </a:r>
            <a:r>
              <a:rPr lang="en-US" altLang="zh-TW" dirty="0" err="1" smtClean="0">
                <a:latin typeface="Comic Sans MS" panose="030F0702030302020204" pitchFamily="66" charset="0"/>
              </a:rPr>
              <a:t>ubuntu</a:t>
            </a:r>
            <a:r>
              <a:rPr lang="en-US" altLang="zh-TW" dirty="0" smtClean="0">
                <a:latin typeface="Comic Sans MS" panose="030F0702030302020204" pitchFamily="66" charset="0"/>
              </a:rPr>
              <a:t> 16.04(.</a:t>
            </a:r>
            <a:r>
              <a:rPr lang="en-US" altLang="zh-TW" dirty="0" err="1" smtClean="0">
                <a:latin typeface="Comic Sans MS" panose="030F0702030302020204" pitchFamily="66" charset="0"/>
              </a:rPr>
              <a:t>iso</a:t>
            </a:r>
            <a:r>
              <a:rPr lang="zh-TW" altLang="en-US" dirty="0" smtClean="0">
                <a:latin typeface="Comic Sans MS" panose="030F0702030302020204" pitchFamily="66" charset="0"/>
              </a:rPr>
              <a:t>檔</a:t>
            </a:r>
            <a:r>
              <a:rPr lang="en-US" altLang="zh-TW" dirty="0" smtClean="0">
                <a:latin typeface="Comic Sans MS" panose="030F0702030302020204" pitchFamily="66" charset="0"/>
              </a:rPr>
              <a:t>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5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Comic Sans MS" panose="030F0702030302020204" pitchFamily="66" charset="0"/>
              </a:rPr>
              <a:t>一、雲端運算概論</a:t>
            </a:r>
            <a:endParaRPr lang="en-US" altLang="zh-TW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zh-TW" altLang="en-US" b="1" dirty="0">
                <a:latin typeface="Comic Sans MS" panose="030F0702030302020204" pitchFamily="66" charset="0"/>
              </a:rPr>
              <a:t>二、</a:t>
            </a:r>
            <a:r>
              <a:rPr lang="en-US" altLang="zh-TW" b="1" dirty="0" smtClean="0">
                <a:latin typeface="Comic Sans MS" panose="030F0702030302020204" pitchFamily="66" charset="0"/>
              </a:rPr>
              <a:t>Node </a:t>
            </a:r>
            <a:r>
              <a:rPr lang="en-US" altLang="zh-TW" b="1" dirty="0" err="1" smtClean="0">
                <a:latin typeface="Comic Sans MS" panose="030F0702030302020204" pitchFamily="66" charset="0"/>
              </a:rPr>
              <a:t>js</a:t>
            </a:r>
            <a:endParaRPr lang="en-US" altLang="zh-TW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zh-TW" altLang="en-US" b="1" dirty="0">
                <a:latin typeface="Comic Sans MS" panose="030F0702030302020204" pitchFamily="66" charset="0"/>
              </a:rPr>
              <a:t>三</a:t>
            </a:r>
            <a:r>
              <a:rPr lang="zh-TW" altLang="en-US" b="1" dirty="0" smtClean="0">
                <a:latin typeface="Comic Sans MS" panose="030F0702030302020204" pitchFamily="66" charset="0"/>
              </a:rPr>
              <a:t>、實作</a:t>
            </a:r>
            <a:endParaRPr lang="en-US" altLang="zh-TW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Comic Sans MS" panose="030F0702030302020204" pitchFamily="66" charset="0"/>
              </a:rPr>
              <a:t>四</a:t>
            </a:r>
            <a:r>
              <a:rPr lang="zh-TW" altLang="en-US" b="1" dirty="0" smtClean="0">
                <a:latin typeface="Comic Sans MS" panose="030F0702030302020204" pitchFamily="66" charset="0"/>
              </a:rPr>
              <a:t>、聊天室範例</a:t>
            </a:r>
            <a:endParaRPr lang="zh-TW" alt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14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ubuntu</a:t>
            </a:r>
            <a:r>
              <a:rPr lang="zh-TW" altLang="en-US" dirty="0" smtClean="0"/>
              <a:t>基本指令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5296" y="1690688"/>
            <a:ext cx="9829800" cy="4398264"/>
          </a:xfrm>
        </p:spPr>
        <p:txBody>
          <a:bodyPr>
            <a:noAutofit/>
          </a:bodyPr>
          <a:lstStyle/>
          <a:p>
            <a:pPr>
              <a:lnSpc>
                <a:spcPts val="2500"/>
              </a:lnSpc>
            </a:pPr>
            <a:r>
              <a:rPr lang="en-US" altLang="zh-TW" dirty="0" err="1">
                <a:latin typeface="Comic Sans MS" panose="030F0702030302020204" pitchFamily="66" charset="0"/>
              </a:rPr>
              <a:t>pwd</a:t>
            </a:r>
            <a:r>
              <a:rPr lang="zh-TW" altLang="en-US" dirty="0">
                <a:latin typeface="Comic Sans MS" panose="030F0702030302020204" pitchFamily="66" charset="0"/>
              </a:rPr>
              <a:t>：目前位置</a:t>
            </a:r>
          </a:p>
          <a:p>
            <a:pPr>
              <a:lnSpc>
                <a:spcPts val="2500"/>
              </a:lnSpc>
            </a:pPr>
            <a:r>
              <a:rPr lang="en-US" altLang="zh-TW" dirty="0">
                <a:latin typeface="Comic Sans MS" panose="030F0702030302020204" pitchFamily="66" charset="0"/>
              </a:rPr>
              <a:t>ls </a:t>
            </a:r>
            <a:r>
              <a:rPr lang="zh-TW" altLang="en-US" dirty="0">
                <a:latin typeface="Comic Sans MS" panose="030F0702030302020204" pitchFamily="66" charset="0"/>
              </a:rPr>
              <a:t>：顯示目前位置資料夾所有內容</a:t>
            </a:r>
          </a:p>
          <a:p>
            <a:pPr>
              <a:lnSpc>
                <a:spcPts val="2500"/>
              </a:lnSpc>
            </a:pPr>
            <a:r>
              <a:rPr lang="en-US" altLang="zh-TW" dirty="0">
                <a:latin typeface="Comic Sans MS" panose="030F0702030302020204" pitchFamily="66" charset="0"/>
              </a:rPr>
              <a:t>cd</a:t>
            </a:r>
            <a:r>
              <a:rPr lang="zh-TW" altLang="en-US" dirty="0">
                <a:latin typeface="Comic Sans MS" panose="030F0702030302020204" pitchFamily="66" charset="0"/>
              </a:rPr>
              <a:t>：切換目錄</a:t>
            </a:r>
          </a:p>
          <a:p>
            <a:pPr>
              <a:lnSpc>
                <a:spcPts val="2500"/>
              </a:lnSpc>
            </a:pPr>
            <a:r>
              <a:rPr lang="en-US" altLang="zh-TW" dirty="0" err="1">
                <a:latin typeface="Comic Sans MS" panose="030F0702030302020204" pitchFamily="66" charset="0"/>
              </a:rPr>
              <a:t>mkdir</a:t>
            </a:r>
            <a:r>
              <a:rPr lang="en-US" altLang="zh-TW" dirty="0">
                <a:latin typeface="Comic Sans MS" panose="030F0702030302020204" pitchFamily="66" charset="0"/>
              </a:rPr>
              <a:t> </a:t>
            </a:r>
            <a:r>
              <a:rPr lang="zh-TW" altLang="en-US" dirty="0">
                <a:latin typeface="Comic Sans MS" panose="030F0702030302020204" pitchFamily="66" charset="0"/>
              </a:rPr>
              <a:t>：新增資料夾</a:t>
            </a:r>
          </a:p>
          <a:p>
            <a:pPr>
              <a:lnSpc>
                <a:spcPts val="2500"/>
              </a:lnSpc>
            </a:pPr>
            <a:r>
              <a:rPr lang="en-US" altLang="zh-TW" dirty="0" err="1">
                <a:latin typeface="Comic Sans MS" panose="030F0702030302020204" pitchFamily="66" charset="0"/>
              </a:rPr>
              <a:t>cp</a:t>
            </a:r>
            <a:r>
              <a:rPr lang="zh-TW" altLang="en-US" dirty="0">
                <a:latin typeface="Comic Sans MS" panose="030F0702030302020204" pitchFamily="66" charset="0"/>
              </a:rPr>
              <a:t>：複製</a:t>
            </a:r>
          </a:p>
          <a:p>
            <a:pPr>
              <a:lnSpc>
                <a:spcPts val="2500"/>
              </a:lnSpc>
            </a:pPr>
            <a:r>
              <a:rPr lang="en-US" altLang="zh-TW" dirty="0">
                <a:latin typeface="Comic Sans MS" panose="030F0702030302020204" pitchFamily="66" charset="0"/>
              </a:rPr>
              <a:t>mv</a:t>
            </a:r>
            <a:r>
              <a:rPr lang="zh-TW" altLang="en-US" dirty="0">
                <a:latin typeface="Comic Sans MS" panose="030F0702030302020204" pitchFamily="66" charset="0"/>
              </a:rPr>
              <a:t>：移動</a:t>
            </a:r>
          </a:p>
          <a:p>
            <a:pPr>
              <a:lnSpc>
                <a:spcPts val="2500"/>
              </a:lnSpc>
            </a:pPr>
            <a:r>
              <a:rPr lang="en-US" altLang="zh-TW" dirty="0">
                <a:latin typeface="Comic Sans MS" panose="030F0702030302020204" pitchFamily="66" charset="0"/>
              </a:rPr>
              <a:t>vi</a:t>
            </a:r>
            <a:r>
              <a:rPr lang="zh-TW" altLang="en-US" dirty="0">
                <a:latin typeface="Comic Sans MS" panose="030F0702030302020204" pitchFamily="66" charset="0"/>
              </a:rPr>
              <a:t>：文字編輯器</a:t>
            </a:r>
          </a:p>
          <a:p>
            <a:pPr>
              <a:lnSpc>
                <a:spcPts val="2500"/>
              </a:lnSpc>
            </a:pPr>
            <a:r>
              <a:rPr lang="en-US" altLang="zh-TW" dirty="0">
                <a:latin typeface="Comic Sans MS" panose="030F0702030302020204" pitchFamily="66" charset="0"/>
              </a:rPr>
              <a:t>vim</a:t>
            </a:r>
            <a:r>
              <a:rPr lang="zh-TW" altLang="en-US" dirty="0">
                <a:latin typeface="Comic Sans MS" panose="030F0702030302020204" pitchFamily="66" charset="0"/>
              </a:rPr>
              <a:t>：文字編輯器</a:t>
            </a:r>
          </a:p>
          <a:p>
            <a:pPr>
              <a:lnSpc>
                <a:spcPts val="2500"/>
              </a:lnSpc>
            </a:pPr>
            <a:r>
              <a:rPr lang="en-US" altLang="zh-TW" dirty="0" err="1">
                <a:latin typeface="Comic Sans MS" panose="030F0702030302020204" pitchFamily="66" charset="0"/>
              </a:rPr>
              <a:t>chmod</a:t>
            </a:r>
            <a:r>
              <a:rPr lang="zh-TW" altLang="en-US" dirty="0">
                <a:latin typeface="Comic Sans MS" panose="030F0702030302020204" pitchFamily="66" charset="0"/>
              </a:rPr>
              <a:t>：改變資料夾或檔案權限</a:t>
            </a:r>
          </a:p>
          <a:p>
            <a:pPr>
              <a:lnSpc>
                <a:spcPts val="2500"/>
              </a:lnSpc>
            </a:pPr>
            <a:r>
              <a:rPr lang="en-US" altLang="zh-TW" dirty="0" err="1">
                <a:latin typeface="Comic Sans MS" panose="030F0702030302020204" pitchFamily="66" charset="0"/>
              </a:rPr>
              <a:t>chown</a:t>
            </a:r>
            <a:r>
              <a:rPr lang="zh-TW" altLang="en-US" dirty="0">
                <a:latin typeface="Comic Sans MS" panose="030F0702030302020204" pitchFamily="66" charset="0"/>
              </a:rPr>
              <a:t>：改變資料夾或檔案擁有者</a:t>
            </a:r>
          </a:p>
          <a:p>
            <a:pPr>
              <a:lnSpc>
                <a:spcPts val="2500"/>
              </a:lnSpc>
            </a:pPr>
            <a:r>
              <a:rPr lang="en-US" altLang="zh-TW" dirty="0" err="1">
                <a:latin typeface="Comic Sans MS" panose="030F0702030302020204" pitchFamily="66" charset="0"/>
              </a:rPr>
              <a:t>sudo</a:t>
            </a:r>
            <a:r>
              <a:rPr lang="zh-TW" altLang="en-US" dirty="0">
                <a:latin typeface="Comic Sans MS" panose="030F0702030302020204" pitchFamily="66" charset="0"/>
              </a:rPr>
              <a:t>：使用</a:t>
            </a:r>
            <a:r>
              <a:rPr lang="en-US" altLang="zh-TW" dirty="0">
                <a:latin typeface="Comic Sans MS" panose="030F0702030302020204" pitchFamily="66" charset="0"/>
              </a:rPr>
              <a:t>root</a:t>
            </a:r>
            <a:r>
              <a:rPr lang="zh-TW" altLang="en-US" dirty="0">
                <a:latin typeface="Comic Sans MS" panose="030F0702030302020204" pitchFamily="66" charset="0"/>
              </a:rPr>
              <a:t>權限執行指令</a:t>
            </a:r>
          </a:p>
        </p:txBody>
      </p:sp>
    </p:spTree>
    <p:extLst>
      <p:ext uri="{BB962C8B-B14F-4D97-AF65-F5344CB8AC3E}">
        <p14:creationId xmlns:p14="http://schemas.microsoft.com/office/powerpoint/2010/main" val="3877545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ubuntu</a:t>
            </a:r>
            <a:r>
              <a:rPr lang="zh-TW" altLang="en-US" dirty="0" smtClean="0"/>
              <a:t>安裝套件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apt-get install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apt-get </a:t>
            </a:r>
            <a:r>
              <a:rPr lang="en-US" altLang="zh-TW" dirty="0" smtClean="0">
                <a:latin typeface="Comic Sans MS" panose="030F0702030302020204" pitchFamily="66" charset="0"/>
              </a:rPr>
              <a:t>remove</a:t>
            </a:r>
            <a:endParaRPr lang="en-US" altLang="zh-TW" dirty="0">
              <a:latin typeface="Comic Sans MS" panose="030F0702030302020204" pitchFamily="66" charset="0"/>
            </a:endParaRPr>
          </a:p>
          <a:p>
            <a:r>
              <a:rPr lang="en-US" altLang="zh-TW" dirty="0" err="1">
                <a:latin typeface="Comic Sans MS" panose="030F0702030302020204" pitchFamily="66" charset="0"/>
              </a:rPr>
              <a:t>sudo</a:t>
            </a:r>
            <a:r>
              <a:rPr lang="en-US" altLang="zh-TW" dirty="0">
                <a:latin typeface="Comic Sans MS" panose="030F0702030302020204" pitchFamily="66" charset="0"/>
              </a:rPr>
              <a:t> apt-get install </a:t>
            </a:r>
            <a:r>
              <a:rPr lang="en-US" altLang="zh-TW" dirty="0" err="1" smtClean="0">
                <a:latin typeface="Comic Sans MS" panose="030F0702030302020204" pitchFamily="66" charset="0"/>
              </a:rPr>
              <a:t>nodejs</a:t>
            </a:r>
            <a:endParaRPr lang="en-US" altLang="zh-TW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latin typeface="Comic Sans MS" panose="030F0702030302020204" pitchFamily="66" charset="0"/>
              </a:rPr>
              <a:t>BUT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Ubuntu</a:t>
            </a:r>
            <a:r>
              <a:rPr lang="zh-TW" altLang="en-US" dirty="0">
                <a:latin typeface="Comic Sans MS" panose="030F0702030302020204" pitchFamily="66" charset="0"/>
              </a:rPr>
              <a:t>線上安裝套件資料庫通常版本較舊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https://nodejs.org/en/</a:t>
            </a:r>
          </a:p>
          <a:p>
            <a:r>
              <a:rPr lang="en-US" altLang="zh-TW" dirty="0" err="1">
                <a:latin typeface="Comic Sans MS" panose="030F0702030302020204" pitchFamily="66" charset="0"/>
              </a:rPr>
              <a:t>wget</a:t>
            </a:r>
            <a:r>
              <a:rPr lang="zh-TW" altLang="en-US" dirty="0">
                <a:latin typeface="Comic Sans MS" panose="030F0702030302020204" pitchFamily="66" charset="0"/>
              </a:rPr>
              <a:t>指令下載連結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9085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解壓縮</a:t>
            </a:r>
            <a:r>
              <a:rPr lang="en-US" altLang="zh-TW" dirty="0" smtClean="0"/>
              <a:t>Node 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448056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tar </a:t>
            </a:r>
            <a:r>
              <a:rPr lang="en-US" altLang="zh-TW" dirty="0" err="1" smtClean="0">
                <a:latin typeface="Comic Sans MS" panose="030F0702030302020204" pitchFamily="66" charset="0"/>
              </a:rPr>
              <a:t>jxvf</a:t>
            </a:r>
            <a:r>
              <a:rPr lang="en-US" altLang="zh-TW" dirty="0" smtClean="0">
                <a:latin typeface="Comic Sans MS" panose="030F0702030302020204" pitchFamily="66" charset="0"/>
              </a:rPr>
              <a:t> </a:t>
            </a:r>
            <a:r>
              <a:rPr lang="en-US" altLang="zh-TW" dirty="0" err="1" smtClean="0">
                <a:latin typeface="Comic Sans MS" panose="030F0702030302020204" pitchFamily="66" charset="0"/>
              </a:rPr>
              <a:t>node.tar.xz</a:t>
            </a:r>
            <a:endParaRPr lang="en-US" altLang="zh-TW" dirty="0" smtClean="0">
              <a:latin typeface="Comic Sans MS" panose="030F0702030302020204" pitchFamily="66" charset="0"/>
            </a:endParaRPr>
          </a:p>
          <a:p>
            <a:r>
              <a:rPr lang="en-US" altLang="zh-TW" dirty="0" smtClean="0">
                <a:latin typeface="Comic Sans MS" panose="030F0702030302020204" pitchFamily="66" charset="0"/>
              </a:rPr>
              <a:t>mv node….. </a:t>
            </a:r>
            <a:r>
              <a:rPr lang="en-US" altLang="zh-TW" dirty="0" err="1" smtClean="0">
                <a:latin typeface="Comic Sans MS" panose="030F0702030302020204" pitchFamily="66" charset="0"/>
              </a:rPr>
              <a:t>nodejs</a:t>
            </a:r>
            <a:endParaRPr lang="en-US" altLang="zh-TW" dirty="0" smtClean="0">
              <a:latin typeface="Comic Sans MS" panose="030F0702030302020204" pitchFamily="66" charset="0"/>
            </a:endParaRPr>
          </a:p>
          <a:p>
            <a:r>
              <a:rPr lang="en-US" altLang="zh-TW" dirty="0" err="1" smtClean="0">
                <a:latin typeface="Comic Sans MS" panose="030F0702030302020204" pitchFamily="66" charset="0"/>
              </a:rPr>
              <a:t>sudo</a:t>
            </a:r>
            <a:r>
              <a:rPr lang="en-US" altLang="zh-TW" dirty="0" smtClean="0">
                <a:latin typeface="Comic Sans MS" panose="030F0702030302020204" pitchFamily="66" charset="0"/>
              </a:rPr>
              <a:t> mv </a:t>
            </a:r>
            <a:r>
              <a:rPr lang="en-US" altLang="zh-TW" dirty="0" err="1" smtClean="0">
                <a:latin typeface="Comic Sans MS" panose="030F0702030302020204" pitchFamily="66" charset="0"/>
              </a:rPr>
              <a:t>nodejs</a:t>
            </a:r>
            <a:r>
              <a:rPr lang="en-US" altLang="zh-TW" dirty="0" smtClean="0">
                <a:latin typeface="Comic Sans MS" panose="030F0702030302020204" pitchFamily="66" charset="0"/>
              </a:rPr>
              <a:t>/ /opt</a:t>
            </a:r>
          </a:p>
          <a:p>
            <a:r>
              <a:rPr lang="en-US" altLang="zh-TW" dirty="0" smtClean="0">
                <a:latin typeface="Comic Sans MS" panose="030F0702030302020204" pitchFamily="66" charset="0"/>
              </a:rPr>
              <a:t>echo ‘PATH=$PATH:/opt/</a:t>
            </a:r>
            <a:r>
              <a:rPr lang="en-US" altLang="zh-TW" dirty="0" err="1" smtClean="0">
                <a:latin typeface="Comic Sans MS" panose="030F0702030302020204" pitchFamily="66" charset="0"/>
              </a:rPr>
              <a:t>nodejs</a:t>
            </a:r>
            <a:r>
              <a:rPr lang="en-US" altLang="zh-TW" dirty="0" smtClean="0">
                <a:latin typeface="Comic Sans MS" panose="030F0702030302020204" pitchFamily="66" charset="0"/>
              </a:rPr>
              <a:t>/bin’ &gt;&gt; ~/.</a:t>
            </a:r>
            <a:r>
              <a:rPr lang="en-US" altLang="zh-TW" dirty="0" err="1" smtClean="0">
                <a:latin typeface="Comic Sans MS" panose="030F0702030302020204" pitchFamily="66" charset="0"/>
              </a:rPr>
              <a:t>bashrc</a:t>
            </a:r>
            <a:endParaRPr lang="en-US" altLang="zh-TW" dirty="0" smtClean="0">
              <a:latin typeface="Comic Sans MS" panose="030F0702030302020204" pitchFamily="66" charset="0"/>
            </a:endParaRPr>
          </a:p>
          <a:p>
            <a:r>
              <a:rPr lang="en-US" altLang="zh-TW" dirty="0" smtClean="0">
                <a:latin typeface="Comic Sans MS" panose="030F0702030302020204" pitchFamily="66" charset="0"/>
              </a:rPr>
              <a:t>node –v</a:t>
            </a:r>
          </a:p>
          <a:p>
            <a:r>
              <a:rPr lang="zh-TW" altLang="en-US" dirty="0" smtClean="0">
                <a:latin typeface="Comic Sans MS" panose="030F0702030302020204" pitchFamily="66" charset="0"/>
              </a:rPr>
              <a:t>安裝設定</a:t>
            </a:r>
            <a:r>
              <a:rPr lang="zh-TW" altLang="en-US" dirty="0" smtClean="0">
                <a:latin typeface="Comic Sans MS" panose="030F0702030302020204" pitchFamily="66" charset="0"/>
              </a:rPr>
              <a:t>完成</a:t>
            </a:r>
            <a:endParaRPr lang="en-US" altLang="zh-TW" dirty="0" smtClean="0">
              <a:latin typeface="Comic Sans MS" panose="030F0702030302020204" pitchFamily="66" charset="0"/>
            </a:endParaRPr>
          </a:p>
          <a:p>
            <a:r>
              <a:rPr lang="en-US" altLang="zh-TW" dirty="0">
                <a:latin typeface="Comic Sans MS" panose="030F0702030302020204" pitchFamily="66" charset="0"/>
              </a:rPr>
              <a:t>Node.js is a JavaScript runtime built on </a:t>
            </a:r>
            <a:r>
              <a:rPr lang="en-US" altLang="zh-TW" dirty="0" smtClean="0">
                <a:latin typeface="Comic Sans MS" panose="030F0702030302020204" pitchFamily="66" charset="0"/>
              </a:rPr>
              <a:t>Chrome‘s </a:t>
            </a:r>
            <a:r>
              <a:rPr lang="en-US" altLang="zh-TW" dirty="0">
                <a:latin typeface="Comic Sans MS" panose="030F0702030302020204" pitchFamily="66" charset="0"/>
              </a:rPr>
              <a:t>V8 JavaScript engine</a:t>
            </a:r>
            <a:r>
              <a:rPr lang="en-US" altLang="zh-TW" dirty="0" smtClean="0">
                <a:latin typeface="Comic Sans MS" panose="030F0702030302020204" pitchFamily="66" charset="0"/>
              </a:rPr>
              <a:t>. </a:t>
            </a:r>
            <a:r>
              <a:rPr lang="en-US" altLang="zh-TW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驅動</a:t>
            </a:r>
            <a:endParaRPr lang="en-US" altLang="zh-TW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TW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5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</a:t>
            </a:r>
            <a:r>
              <a:rPr lang="zh-TW" altLang="en-US" dirty="0"/>
              <a:t>與</a:t>
            </a:r>
            <a:r>
              <a:rPr lang="en-US" altLang="zh-TW" dirty="0" err="1"/>
              <a:t>npm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440740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node</a:t>
            </a:r>
            <a:r>
              <a:rPr lang="zh-TW" altLang="en-US" dirty="0">
                <a:latin typeface="Comic Sans MS" panose="030F0702030302020204" pitchFamily="66" charset="0"/>
              </a:rPr>
              <a:t>是</a:t>
            </a:r>
            <a:r>
              <a:rPr lang="en-US" altLang="zh-TW" dirty="0">
                <a:latin typeface="Comic Sans MS" panose="030F0702030302020204" pitchFamily="66" charset="0"/>
              </a:rPr>
              <a:t>Node JS</a:t>
            </a:r>
            <a:r>
              <a:rPr lang="zh-TW" altLang="en-US" dirty="0">
                <a:latin typeface="Comic Sans MS" panose="030F0702030302020204" pitchFamily="66" charset="0"/>
              </a:rPr>
              <a:t>的執行檔</a:t>
            </a:r>
          </a:p>
          <a:p>
            <a:r>
              <a:rPr lang="en-US" altLang="zh-TW" dirty="0" err="1">
                <a:latin typeface="Comic Sans MS" panose="030F0702030302020204" pitchFamily="66" charset="0"/>
              </a:rPr>
              <a:t>npm</a:t>
            </a:r>
            <a:r>
              <a:rPr lang="zh-TW" altLang="en-US" dirty="0">
                <a:latin typeface="Comic Sans MS" panose="030F0702030302020204" pitchFamily="66" charset="0"/>
              </a:rPr>
              <a:t>是強大的線上套件工具</a:t>
            </a:r>
          </a:p>
          <a:p>
            <a:r>
              <a:rPr lang="zh-TW" altLang="en-US" dirty="0">
                <a:latin typeface="Comic Sans MS" panose="030F0702030302020204" pitchFamily="66" charset="0"/>
              </a:rPr>
              <a:t>可自行上傳所設計之套件至</a:t>
            </a:r>
            <a:r>
              <a:rPr lang="en-US" altLang="zh-TW" dirty="0" err="1">
                <a:latin typeface="Comic Sans MS" panose="030F0702030302020204" pitchFamily="66" charset="0"/>
              </a:rPr>
              <a:t>npm</a:t>
            </a:r>
            <a:r>
              <a:rPr lang="en-US" altLang="zh-TW" dirty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latin typeface="Comic Sans MS" panose="030F0702030302020204" pitchFamily="66" charset="0"/>
              </a:rPr>
              <a:t>server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package.json</a:t>
            </a:r>
            <a:endParaRPr lang="en-US" altLang="zh-TW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TW" dirty="0" err="1">
                <a:latin typeface="Comic Sans MS" panose="030F0702030302020204" pitchFamily="66" charset="0"/>
              </a:rPr>
              <a:t>npm</a:t>
            </a:r>
            <a:r>
              <a:rPr lang="en-US" altLang="zh-TW" dirty="0">
                <a:latin typeface="Comic Sans MS" panose="030F0702030302020204" pitchFamily="66" charset="0"/>
              </a:rPr>
              <a:t> </a:t>
            </a:r>
            <a:r>
              <a:rPr lang="zh-TW" altLang="en-US" dirty="0">
                <a:latin typeface="Comic Sans MS" panose="030F0702030302020204" pitchFamily="66" charset="0"/>
              </a:rPr>
              <a:t>參數</a:t>
            </a:r>
          </a:p>
          <a:p>
            <a:r>
              <a:rPr lang="en-US" altLang="zh-TW" dirty="0" err="1">
                <a:latin typeface="Comic Sans MS" panose="030F0702030302020204" pitchFamily="66" charset="0"/>
              </a:rPr>
              <a:t>init</a:t>
            </a:r>
            <a:r>
              <a:rPr lang="en-US" altLang="zh-TW" dirty="0">
                <a:latin typeface="Comic Sans MS" panose="030F0702030302020204" pitchFamily="66" charset="0"/>
              </a:rPr>
              <a:t> =&gt; </a:t>
            </a:r>
            <a:r>
              <a:rPr lang="zh-TW" altLang="en-US" dirty="0">
                <a:latin typeface="Comic Sans MS" panose="030F0702030302020204" pitchFamily="66" charset="0"/>
              </a:rPr>
              <a:t>詢問資料並建立</a:t>
            </a:r>
            <a:r>
              <a:rPr lang="en-US" altLang="zh-TW" dirty="0" err="1">
                <a:latin typeface="Comic Sans MS" panose="030F0702030302020204" pitchFamily="66" charset="0"/>
              </a:rPr>
              <a:t>package.json</a:t>
            </a:r>
            <a:endParaRPr lang="en-US" altLang="zh-TW" dirty="0">
              <a:latin typeface="Comic Sans MS" panose="030F0702030302020204" pitchFamily="66" charset="0"/>
            </a:endParaRPr>
          </a:p>
          <a:p>
            <a:r>
              <a:rPr lang="en-US" altLang="zh-TW" dirty="0">
                <a:latin typeface="Comic Sans MS" panose="030F0702030302020204" pitchFamily="66" charset="0"/>
              </a:rPr>
              <a:t>install </a:t>
            </a:r>
            <a:r>
              <a:rPr lang="zh-TW" altLang="en-US" dirty="0">
                <a:latin typeface="Comic Sans MS" panose="030F0702030302020204" pitchFamily="66" charset="0"/>
              </a:rPr>
              <a:t>套件名稱 </a:t>
            </a:r>
            <a:r>
              <a:rPr lang="en-US" altLang="zh-TW" dirty="0">
                <a:latin typeface="Comic Sans MS" panose="030F0702030302020204" pitchFamily="66" charset="0"/>
              </a:rPr>
              <a:t>=&gt; </a:t>
            </a:r>
            <a:r>
              <a:rPr lang="zh-TW" altLang="en-US" dirty="0">
                <a:latin typeface="Comic Sans MS" panose="030F0702030302020204" pitchFamily="66" charset="0"/>
              </a:rPr>
              <a:t>安裝特定套件，並寫入</a:t>
            </a:r>
            <a:r>
              <a:rPr lang="en-US" altLang="zh-TW" dirty="0" err="1">
                <a:latin typeface="Comic Sans MS" panose="030F0702030302020204" pitchFamily="66" charset="0"/>
              </a:rPr>
              <a:t>package.json</a:t>
            </a:r>
            <a:endParaRPr lang="en-US" altLang="zh-TW" dirty="0">
              <a:latin typeface="Comic Sans MS" panose="030F0702030302020204" pitchFamily="66" charset="0"/>
            </a:endParaRPr>
          </a:p>
          <a:p>
            <a:r>
              <a:rPr lang="en-US" altLang="zh-TW" dirty="0">
                <a:latin typeface="Comic Sans MS" panose="030F0702030302020204" pitchFamily="66" charset="0"/>
              </a:rPr>
              <a:t>install =&gt; </a:t>
            </a:r>
            <a:r>
              <a:rPr lang="zh-TW" altLang="en-US" dirty="0">
                <a:latin typeface="Comic Sans MS" panose="030F0702030302020204" pitchFamily="66" charset="0"/>
              </a:rPr>
              <a:t>不指定名稱則直接讀取</a:t>
            </a:r>
            <a:r>
              <a:rPr lang="en-US" altLang="zh-TW" dirty="0" err="1">
                <a:latin typeface="Comic Sans MS" panose="030F0702030302020204" pitchFamily="66" charset="0"/>
              </a:rPr>
              <a:t>package.json</a:t>
            </a:r>
            <a:r>
              <a:rPr lang="zh-TW" altLang="en-US" dirty="0">
                <a:latin typeface="Comic Sans MS" panose="030F0702030302020204" pitchFamily="66" charset="0"/>
              </a:rPr>
              <a:t>項目安裝 </a:t>
            </a:r>
          </a:p>
        </p:txBody>
      </p:sp>
    </p:spTree>
    <p:extLst>
      <p:ext uri="{BB962C8B-B14F-4D97-AF65-F5344CB8AC3E}">
        <p14:creationId xmlns:p14="http://schemas.microsoft.com/office/powerpoint/2010/main" val="2583601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/>
              <a:t>三</a:t>
            </a:r>
            <a:r>
              <a:rPr lang="zh-TW" altLang="en-US" dirty="0" smtClean="0"/>
              <a:t>、實</a:t>
            </a:r>
            <a:r>
              <a:rPr lang="zh-TW" altLang="en-US" dirty="0" smtClean="0"/>
              <a:t>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600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官網下載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72" y="1690688"/>
            <a:ext cx="609652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42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</a:t>
            </a:r>
            <a:r>
              <a:rPr lang="en-US" altLang="zh-TW" dirty="0" smtClean="0"/>
              <a:t>Linux Binaries(x64)</a:t>
            </a:r>
            <a:r>
              <a:rPr lang="zh-TW" altLang="en-US" dirty="0" smtClean="0"/>
              <a:t>連結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72" y="1690688"/>
            <a:ext cx="609652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06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node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並列出檢視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72" y="1690688"/>
            <a:ext cx="609652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47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解壓縮</a:t>
            </a:r>
            <a:r>
              <a:rPr lang="en-US" altLang="zh-TW" dirty="0" smtClean="0"/>
              <a:t>node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82"/>
          <a:stretch/>
        </p:blipFill>
        <p:spPr>
          <a:xfrm>
            <a:off x="5257272" y="1690688"/>
            <a:ext cx="6096528" cy="12353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81"/>
          <a:stretch/>
        </p:blipFill>
        <p:spPr>
          <a:xfrm>
            <a:off x="5257272" y="3295182"/>
            <a:ext cx="6096528" cy="12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73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72" y="1690688"/>
            <a:ext cx="609652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4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/>
              <a:t>一、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雲端運算概論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861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更改檔案名稱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</a:t>
            </a:r>
            <a:r>
              <a:rPr lang="en-US" altLang="zh-TW" dirty="0" smtClean="0"/>
              <a:t>:</a:t>
            </a:r>
            <a:r>
              <a:rPr lang="zh-TW" altLang="en-US" dirty="0" smtClean="0"/>
              <a:t>原始、後</a:t>
            </a:r>
            <a:r>
              <a:rPr lang="en-US" altLang="zh-TW" dirty="0" smtClean="0"/>
              <a:t>:</a:t>
            </a:r>
            <a:r>
              <a:rPr lang="zh-TW" altLang="en-US" dirty="0" smtClean="0"/>
              <a:t>更改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72" y="1690688"/>
            <a:ext cx="609652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09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檢視新檔案名稱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72" y="1690688"/>
            <a:ext cx="609652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97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將檔案轉移到</a:t>
            </a:r>
            <a:r>
              <a:rPr lang="en-US" altLang="zh-TW" dirty="0" smtClean="0"/>
              <a:t>/opt</a:t>
            </a:r>
            <a:r>
              <a:rPr lang="zh-TW" altLang="en-US" dirty="0" smtClean="0"/>
              <a:t>路徑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81"/>
          <a:stretch/>
        </p:blipFill>
        <p:spPr>
          <a:xfrm>
            <a:off x="5257272" y="1690688"/>
            <a:ext cx="6096528" cy="70504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99"/>
          <a:stretch/>
        </p:blipFill>
        <p:spPr>
          <a:xfrm>
            <a:off x="5257272" y="2783932"/>
            <a:ext cx="6096528" cy="187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91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將檔案轉至家目錄裡的</a:t>
            </a:r>
            <a:r>
              <a:rPr lang="en-US" altLang="zh-TW" dirty="0" smtClean="0"/>
              <a:t>/.</a:t>
            </a:r>
            <a:r>
              <a:rPr lang="en-US" altLang="zh-TW" dirty="0" err="1" smtClean="0"/>
              <a:t>bashrc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18" b="51762"/>
          <a:stretch/>
        </p:blipFill>
        <p:spPr>
          <a:xfrm>
            <a:off x="5257272" y="1690688"/>
            <a:ext cx="6096528" cy="5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59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重開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查看環境變數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81"/>
          <a:stretch/>
        </p:blipFill>
        <p:spPr>
          <a:xfrm>
            <a:off x="5257272" y="1690688"/>
            <a:ext cx="6096528" cy="103422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97"/>
          <a:stretch/>
        </p:blipFill>
        <p:spPr>
          <a:xfrm>
            <a:off x="5257272" y="3016251"/>
            <a:ext cx="6096528" cy="8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82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vim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lang="zh-TW" altLang="en-US" sz="1200" dirty="0">
                <a:latin typeface="Comic Sans MS" panose="030F0702030302020204" pitchFamily="66" charset="0"/>
              </a:rPr>
              <a:t>編輯模式</a:t>
            </a:r>
            <a:r>
              <a:rPr lang="en-US" altLang="zh-TW" sz="1200" dirty="0">
                <a:latin typeface="Comic Sans MS" panose="030F0702030302020204" pitchFamily="66" charset="0"/>
              </a:rPr>
              <a:t>:</a:t>
            </a:r>
          </a:p>
          <a:p>
            <a:pPr>
              <a:lnSpc>
                <a:spcPts val="1500"/>
              </a:lnSpc>
            </a:pPr>
            <a:r>
              <a:rPr lang="en-US" altLang="zh-TW" sz="1200" dirty="0" err="1">
                <a:latin typeface="Comic Sans MS" panose="030F0702030302020204" pitchFamily="66" charset="0"/>
              </a:rPr>
              <a:t>i</a:t>
            </a:r>
            <a:r>
              <a:rPr lang="en-US" altLang="zh-TW" sz="1200" dirty="0">
                <a:latin typeface="Comic Sans MS" panose="030F0702030302020204" pitchFamily="66" charset="0"/>
              </a:rPr>
              <a:t> </a:t>
            </a:r>
            <a:r>
              <a:rPr lang="zh-TW" altLang="en-US" sz="1200" dirty="0">
                <a:latin typeface="Comic Sans MS" panose="030F0702030302020204" pitchFamily="66" charset="0"/>
              </a:rPr>
              <a:t>從目前游標所在位置插入文字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Comic Sans MS" panose="030F0702030302020204" pitchFamily="66" charset="0"/>
              </a:rPr>
              <a:t>I </a:t>
            </a:r>
            <a:r>
              <a:rPr lang="zh-TW" altLang="en-US" sz="1200" dirty="0">
                <a:latin typeface="Comic Sans MS" panose="030F0702030302020204" pitchFamily="66" charset="0"/>
              </a:rPr>
              <a:t>從目前游標所在行的第一個非空白字元插入文字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Comic Sans MS" panose="030F0702030302020204" pitchFamily="66" charset="0"/>
              </a:rPr>
              <a:t>a </a:t>
            </a:r>
            <a:r>
              <a:rPr lang="zh-TW" altLang="en-US" sz="1200" dirty="0">
                <a:latin typeface="Comic Sans MS" panose="030F0702030302020204" pitchFamily="66" charset="0"/>
              </a:rPr>
              <a:t>從目前游標所在位置的下一個字元開始插入文字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Comic Sans MS" panose="030F0702030302020204" pitchFamily="66" charset="0"/>
              </a:rPr>
              <a:t>A </a:t>
            </a:r>
            <a:r>
              <a:rPr lang="zh-TW" altLang="en-US" sz="1200" dirty="0">
                <a:latin typeface="Comic Sans MS" panose="030F0702030302020204" pitchFamily="66" charset="0"/>
              </a:rPr>
              <a:t>從游標所在位置的最後一個字元處開始插入文字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Comic Sans MS" panose="030F0702030302020204" pitchFamily="66" charset="0"/>
              </a:rPr>
              <a:t>o </a:t>
            </a:r>
            <a:r>
              <a:rPr lang="zh-TW" altLang="en-US" sz="1200" dirty="0">
                <a:latin typeface="Comic Sans MS" panose="030F0702030302020204" pitchFamily="66" charset="0"/>
              </a:rPr>
              <a:t>在目前游標所在位置的下一行插入新的一行文字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Comic Sans MS" panose="030F0702030302020204" pitchFamily="66" charset="0"/>
              </a:rPr>
              <a:t>O </a:t>
            </a:r>
            <a:r>
              <a:rPr lang="zh-TW" altLang="en-US" sz="1200" dirty="0">
                <a:latin typeface="Comic Sans MS" panose="030F0702030302020204" pitchFamily="66" charset="0"/>
              </a:rPr>
              <a:t>在目前游標所在位置的上一行插入新的一行文字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Comic Sans MS" panose="030F0702030302020204" pitchFamily="66" charset="0"/>
              </a:rPr>
              <a:t>r </a:t>
            </a:r>
            <a:r>
              <a:rPr lang="zh-TW" altLang="en-US" sz="1200" dirty="0">
                <a:latin typeface="Comic Sans MS" panose="030F0702030302020204" pitchFamily="66" charset="0"/>
              </a:rPr>
              <a:t>輸入的字元會取代游標所在位置的那個字元一次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Comic Sans MS" panose="030F0702030302020204" pitchFamily="66" charset="0"/>
              </a:rPr>
              <a:t>R </a:t>
            </a:r>
            <a:r>
              <a:rPr lang="zh-TW" altLang="en-US" sz="1200" dirty="0">
                <a:latin typeface="Comic Sans MS" panose="030F0702030302020204" pitchFamily="66" charset="0"/>
              </a:rPr>
              <a:t>輸入的字元會一直取代游標所在的文字，一直到按下</a:t>
            </a:r>
            <a:r>
              <a:rPr lang="en-US" altLang="zh-TW" sz="1200" dirty="0" smtClean="0">
                <a:latin typeface="Comic Sans MS" panose="030F0702030302020204" pitchFamily="66" charset="0"/>
              </a:rPr>
              <a:t>ESC</a:t>
            </a:r>
            <a:r>
              <a:rPr lang="zh-TW" altLang="en-US" sz="1200" dirty="0" smtClean="0">
                <a:latin typeface="Comic Sans MS" panose="030F0702030302020204" pitchFamily="66" charset="0"/>
              </a:rPr>
              <a:t>止</a:t>
            </a:r>
            <a:endParaRPr lang="zh-TW" altLang="en-US" sz="1200" dirty="0">
              <a:latin typeface="Comic Sans MS" panose="030F0702030302020204" pitchFamily="66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72" y="1690688"/>
            <a:ext cx="609652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2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查看結果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72" y="1690688"/>
            <a:ext cx="609652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0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vim test.js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81"/>
          <a:stretch/>
        </p:blipFill>
        <p:spPr>
          <a:xfrm>
            <a:off x="5257272" y="1690688"/>
            <a:ext cx="6096528" cy="8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48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到</a:t>
            </a:r>
            <a:r>
              <a:rPr lang="en-US" altLang="zh-TW" dirty="0" smtClean="0"/>
              <a:t>socket.io</a:t>
            </a:r>
            <a:r>
              <a:rPr lang="zh-TW" altLang="en-US" dirty="0" smtClean="0"/>
              <a:t>官網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網站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72" y="1690688"/>
            <a:ext cx="609652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74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/>
              <a:t>將目錄轉至此，並查看目錄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72" y="1690688"/>
            <a:ext cx="609652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5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 Computing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b="1" dirty="0"/>
              <a:t>最基本的概念，是將</a:t>
            </a:r>
            <a:r>
              <a:rPr lang="zh-TW" altLang="en-US" b="1" dirty="0">
                <a:solidFill>
                  <a:srgbClr val="FF0000"/>
                </a:solidFill>
              </a:rPr>
              <a:t>龐大的運算需求分割成千百個較小的作業，交給遠端、多台伺服器同時運算</a:t>
            </a:r>
            <a:r>
              <a:rPr lang="zh-TW" altLang="en-US" b="1" dirty="0"/>
              <a:t>。透過這項技術，網路服務提供者可以在數秒之內，處理數以千計、萬計的資訊，並提供和「超級電腦」一樣強大效能的網路服務，以符合眾多網路需求</a:t>
            </a:r>
            <a:r>
              <a:rPr lang="zh-TW" altLang="en-US" b="1" dirty="0" smtClean="0"/>
              <a:t>。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66724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列出所有當前檔案，查看</a:t>
            </a:r>
            <a:r>
              <a:rPr lang="en-US" altLang="zh-TW" dirty="0" smtClean="0"/>
              <a:t>socket.io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72" y="1690688"/>
            <a:ext cx="6096528" cy="457239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098280" y="4105656"/>
            <a:ext cx="1490472" cy="512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340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socket.io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99"/>
          <a:stretch/>
        </p:blipFill>
        <p:spPr>
          <a:xfrm>
            <a:off x="5257272" y="1690688"/>
            <a:ext cx="6096528" cy="18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91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/>
              <a:t>四、聊天室範例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9431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聊天室內容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預設</a:t>
            </a:r>
            <a:r>
              <a:rPr lang="en-US" altLang="zh-TW" dirty="0"/>
              <a:t>Port 3000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express</a:t>
            </a:r>
            <a:r>
              <a:rPr lang="zh-TW" altLang="en-US" dirty="0"/>
              <a:t>網頁框架</a:t>
            </a:r>
          </a:p>
          <a:p>
            <a:r>
              <a:rPr lang="zh-TW" altLang="en-US" dirty="0"/>
              <a:t>設定</a:t>
            </a:r>
            <a:r>
              <a:rPr lang="en-US" altLang="zh-TW" dirty="0"/>
              <a:t>public</a:t>
            </a:r>
            <a:r>
              <a:rPr lang="zh-TW" altLang="en-US" dirty="0"/>
              <a:t>資料夾為靜態檔案</a:t>
            </a:r>
            <a:r>
              <a:rPr lang="zh-TW" altLang="en-US" dirty="0" smtClean="0"/>
              <a:t>列表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5672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Emit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傳送自訂</a:t>
            </a:r>
            <a:r>
              <a:rPr lang="zh-TW" altLang="en-US" dirty="0" smtClean="0"/>
              <a:t>事件</a:t>
            </a:r>
            <a:endParaRPr lang="zh-TW" altLang="en-US" dirty="0"/>
          </a:p>
          <a:p>
            <a:r>
              <a:rPr lang="zh-TW" altLang="en-US" dirty="0"/>
              <a:t>參數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事件</a:t>
            </a:r>
            <a:r>
              <a:rPr lang="zh-TW" altLang="en-US" dirty="0"/>
              <a:t>標籤</a:t>
            </a:r>
            <a:r>
              <a:rPr lang="zh-TW" altLang="en-US" dirty="0" smtClean="0"/>
              <a:t>名稱</a:t>
            </a:r>
            <a:endParaRPr lang="zh-TW" altLang="en-US" dirty="0"/>
          </a:p>
          <a:p>
            <a:r>
              <a:rPr lang="zh-TW" altLang="en-US" dirty="0"/>
              <a:t>參數</a:t>
            </a:r>
            <a:r>
              <a:rPr lang="en-US" altLang="zh-TW" dirty="0" smtClean="0"/>
              <a:t>2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傳送</a:t>
            </a:r>
            <a:r>
              <a:rPr lang="zh-TW" altLang="en-US" dirty="0"/>
              <a:t>資料</a:t>
            </a:r>
            <a:r>
              <a:rPr lang="zh-TW" altLang="en-US" dirty="0" smtClean="0"/>
              <a:t>文字</a:t>
            </a:r>
            <a:endParaRPr lang="zh-TW" altLang="en-US" dirty="0"/>
          </a:p>
          <a:p>
            <a:r>
              <a:rPr lang="zh-TW" altLang="en-US" dirty="0"/>
              <a:t>也可以是</a:t>
            </a:r>
            <a:r>
              <a:rPr lang="en-US" altLang="zh-TW" dirty="0"/>
              <a:t>JSON</a:t>
            </a:r>
            <a:r>
              <a:rPr lang="zh-TW" altLang="en-US" dirty="0"/>
              <a:t>格式</a:t>
            </a:r>
            <a:r>
              <a:rPr lang="zh-TW" altLang="en-US" dirty="0" smtClean="0"/>
              <a:t>文字</a:t>
            </a:r>
            <a:endParaRPr lang="zh-TW" altLang="en-US" dirty="0"/>
          </a:p>
          <a:p>
            <a:r>
              <a:rPr lang="zh-TW" altLang="en-US" dirty="0"/>
              <a:t>也可以是</a:t>
            </a:r>
            <a:r>
              <a:rPr lang="en-US" altLang="zh-TW" dirty="0"/>
              <a:t>base64</a:t>
            </a:r>
            <a:r>
              <a:rPr lang="zh-TW" altLang="en-US" dirty="0"/>
              <a:t>格式圖片資料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4677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.on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監聽自訂</a:t>
            </a:r>
            <a:r>
              <a:rPr lang="zh-TW" altLang="en-US" dirty="0" smtClean="0"/>
              <a:t>事件</a:t>
            </a:r>
            <a:endParaRPr lang="zh-TW" altLang="en-US" dirty="0"/>
          </a:p>
          <a:p>
            <a:r>
              <a:rPr lang="zh-TW" altLang="en-US" dirty="0"/>
              <a:t>參數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事件</a:t>
            </a:r>
            <a:r>
              <a:rPr lang="zh-TW" altLang="en-US" dirty="0"/>
              <a:t>標籤</a:t>
            </a:r>
            <a:r>
              <a:rPr lang="zh-TW" altLang="en-US" dirty="0" smtClean="0"/>
              <a:t>名稱</a:t>
            </a:r>
            <a:endParaRPr lang="zh-TW" altLang="en-US" dirty="0"/>
          </a:p>
          <a:p>
            <a:r>
              <a:rPr lang="zh-TW" altLang="en-US" dirty="0"/>
              <a:t>參數</a:t>
            </a:r>
            <a:r>
              <a:rPr lang="en-US" altLang="zh-TW" dirty="0" smtClean="0"/>
              <a:t>2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接收</a:t>
            </a:r>
            <a:r>
              <a:rPr lang="zh-TW" altLang="en-US" dirty="0"/>
              <a:t>到資料後執行</a:t>
            </a:r>
            <a:r>
              <a:rPr lang="en-US" altLang="zh-TW" dirty="0"/>
              <a:t>function</a:t>
            </a:r>
            <a:r>
              <a:rPr lang="zh-TW" altLang="en-US" dirty="0" smtClean="0"/>
              <a:t>動作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75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為何要使用雲端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3387"/>
          <a:stretch/>
        </p:blipFill>
        <p:spPr>
          <a:xfrm>
            <a:off x="6501384" y="1490282"/>
            <a:ext cx="3706536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6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雲端由來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>
                <a:latin typeface="Comic Sans MS" panose="030F0702030302020204" pitchFamily="66" charset="0"/>
              </a:rPr>
              <a:t>網格運算（</a:t>
            </a:r>
            <a:r>
              <a:rPr lang="en-US" altLang="zh-TW" dirty="0">
                <a:latin typeface="Comic Sans MS" panose="030F0702030302020204" pitchFamily="66" charset="0"/>
              </a:rPr>
              <a:t>Grid computing</a:t>
            </a:r>
            <a:r>
              <a:rPr lang="zh-TW" altLang="en-US" dirty="0" smtClean="0">
                <a:latin typeface="Comic Sans MS" panose="030F0702030302020204" pitchFamily="66" charset="0"/>
              </a:rPr>
              <a:t>）：可以</a:t>
            </a:r>
            <a:r>
              <a:rPr lang="zh-TW" altLang="en-US" dirty="0">
                <a:latin typeface="Comic Sans MS" panose="030F0702030302020204" pitchFamily="66" charset="0"/>
              </a:rPr>
              <a:t>把運算需求分散到很大量的普通電腦上。</a:t>
            </a:r>
          </a:p>
          <a:p>
            <a:pPr algn="just"/>
            <a:r>
              <a:rPr lang="zh-TW" altLang="en-US" dirty="0">
                <a:latin typeface="Comic Sans MS" panose="030F0702030302020204" pitchFamily="66" charset="0"/>
              </a:rPr>
              <a:t>叢集運算（</a:t>
            </a:r>
            <a:r>
              <a:rPr lang="en-US" altLang="zh-TW" dirty="0">
                <a:latin typeface="Comic Sans MS" panose="030F0702030302020204" pitchFamily="66" charset="0"/>
              </a:rPr>
              <a:t>Cluster computing</a:t>
            </a:r>
            <a:r>
              <a:rPr lang="zh-TW" altLang="en-US" dirty="0" smtClean="0">
                <a:latin typeface="Comic Sans MS" panose="030F0702030302020204" pitchFamily="66" charset="0"/>
              </a:rPr>
              <a:t>）：重視</a:t>
            </a:r>
            <a:r>
              <a:rPr lang="zh-TW" altLang="en-US" dirty="0">
                <a:latin typeface="Comic Sans MS" panose="030F0702030302020204" pitchFamily="66" charset="0"/>
              </a:rPr>
              <a:t>提供不中斷的服務、資料的備授能力以及高可</a:t>
            </a:r>
            <a:r>
              <a:rPr lang="zh-TW" altLang="en-US" dirty="0" smtClean="0">
                <a:latin typeface="Comic Sans MS" panose="030F0702030302020204" pitchFamily="66" charset="0"/>
              </a:rPr>
              <a:t>擴充</a:t>
            </a:r>
            <a:r>
              <a:rPr lang="zh-TW" altLang="en-US" dirty="0">
                <a:latin typeface="Comic Sans MS" panose="030F0702030302020204" pitchFamily="66" charset="0"/>
              </a:rPr>
              <a:t>性。</a:t>
            </a:r>
          </a:p>
          <a:p>
            <a:pPr algn="just"/>
            <a:r>
              <a:rPr lang="zh-TW" altLang="en-US" dirty="0">
                <a:latin typeface="Comic Sans MS" panose="030F0702030302020204" pitchFamily="66" charset="0"/>
              </a:rPr>
              <a:t>雲端運算（</a:t>
            </a:r>
            <a:r>
              <a:rPr lang="en-US" altLang="zh-TW" dirty="0">
                <a:latin typeface="Comic Sans MS" panose="030F0702030302020204" pitchFamily="66" charset="0"/>
              </a:rPr>
              <a:t>Cloud computing</a:t>
            </a:r>
            <a:r>
              <a:rPr lang="zh-TW" altLang="en-US" dirty="0" smtClean="0">
                <a:latin typeface="Comic Sans MS" panose="030F0702030302020204" pitchFamily="66" charset="0"/>
              </a:rPr>
              <a:t>）：具備</a:t>
            </a:r>
            <a:r>
              <a:rPr lang="zh-TW" altLang="en-US" dirty="0">
                <a:latin typeface="Comic Sans MS" panose="030F0702030302020204" pitchFamily="66" charset="0"/>
              </a:rPr>
              <a:t>多點叢集運算的架構</a:t>
            </a:r>
            <a:r>
              <a:rPr lang="zh-TW" altLang="en-US" dirty="0" smtClean="0">
                <a:latin typeface="Comic Sans MS" panose="030F0702030302020204" pitchFamily="66" charset="0"/>
              </a:rPr>
              <a:t>。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56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雲端類型</a:t>
            </a:r>
          </a:p>
        </p:txBody>
      </p:sp>
      <p:grpSp>
        <p:nvGrpSpPr>
          <p:cNvPr id="4" name="Diagram group"/>
          <p:cNvGrpSpPr/>
          <p:nvPr/>
        </p:nvGrpSpPr>
        <p:grpSpPr>
          <a:xfrm>
            <a:off x="4038600" y="1690688"/>
            <a:ext cx="8229600" cy="4385150"/>
            <a:chOff x="0" y="2143"/>
            <a:chExt cx="8229600" cy="4385150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grpSp>
          <p:nvGrpSpPr>
            <p:cNvPr id="5" name="群組 4"/>
            <p:cNvGrpSpPr/>
            <p:nvPr/>
          </p:nvGrpSpPr>
          <p:grpSpPr>
            <a:xfrm>
              <a:off x="2962656" y="143600"/>
              <a:ext cx="5266944" cy="1131651"/>
              <a:chOff x="2962656" y="143600"/>
              <a:chExt cx="5266944" cy="1131651"/>
            </a:xfrm>
          </p:grpSpPr>
          <p:sp>
            <p:nvSpPr>
              <p:cNvPr id="21" name="圓角化同側角落矩形 20"/>
              <p:cNvSpPr/>
              <p:nvPr/>
            </p:nvSpPr>
            <p:spPr>
              <a:xfrm rot="5400000">
                <a:off x="5030302" y="-1924046"/>
                <a:ext cx="1131651" cy="5266944"/>
              </a:xfrm>
              <a:prstGeom prst="round2SameRect">
                <a:avLst/>
              </a:prstGeom>
              <a:sp3d extrusionH="190500" prstMaterial="matte">
                <a:bevelT w="120650" h="38100" prst="relaxedInset"/>
                <a:bevelB w="120650" h="57150" prst="relaxedInset"/>
                <a:contourClr>
                  <a:schemeClr val="bg1"/>
                </a:contourClr>
              </a:sp3d>
            </p:spPr>
            <p:style>
              <a:ln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圓角化同側角落矩形 4"/>
              <p:cNvSpPr txBox="1"/>
              <p:nvPr/>
            </p:nvSpPr>
            <p:spPr>
              <a:xfrm>
                <a:off x="2962656" y="198843"/>
                <a:ext cx="5211701" cy="102116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0490" tIns="55245" rIns="110490" bIns="55245" numCol="1" spcCol="1270" anchor="ctr" anchorCtr="0">
                <a:noAutofit/>
              </a:bodyPr>
              <a:lstStyle/>
              <a:p>
                <a:pPr marL="285750" lvl="1" indent="-285750" algn="l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en-US" sz="2900" kern="1200" dirty="0" smtClean="0">
                    <a:latin typeface="Comic Sans MS" panose="030F0702030302020204" pitchFamily="66" charset="0"/>
                  </a:rPr>
                  <a:t>Google Compute Engine</a:t>
                </a:r>
                <a:endParaRPr lang="zh-TW" altLang="en-US" sz="2900" kern="1200" dirty="0">
                  <a:latin typeface="Comic Sans MS" panose="030F0702030302020204" pitchFamily="66" charset="0"/>
                </a:endParaRPr>
              </a:p>
              <a:p>
                <a:pPr marL="285750" lvl="1" indent="-285750" algn="l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en-US" sz="2900" kern="1200" dirty="0" smtClean="0">
                    <a:latin typeface="Comic Sans MS" panose="030F0702030302020204" pitchFamily="66" charset="0"/>
                  </a:rPr>
                  <a:t>Amazon.com</a:t>
                </a:r>
                <a:endParaRPr lang="zh-TW" altLang="en-US" sz="2900" kern="12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0" y="2143"/>
              <a:ext cx="2962656" cy="1414564"/>
              <a:chOff x="0" y="2143"/>
              <a:chExt cx="2962656" cy="1414564"/>
            </a:xfrm>
          </p:grpSpPr>
          <p:sp>
            <p:nvSpPr>
              <p:cNvPr id="19" name="圓角矩形 18"/>
              <p:cNvSpPr/>
              <p:nvPr/>
            </p:nvSpPr>
            <p:spPr>
              <a:xfrm>
                <a:off x="0" y="2143"/>
                <a:ext cx="2962656" cy="1414564"/>
              </a:xfrm>
              <a:prstGeom prst="roundRect">
                <a:avLst/>
              </a:prstGeom>
              <a:sp3d extrusionH="190500" prstMaterial="matte">
                <a:bevelT w="120650" h="38100" prst="relaxedInset"/>
                <a:bevelB w="120650" h="57150" prst="relaxedInset"/>
                <a:contourClr>
                  <a:schemeClr val="bg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圓角矩形 6"/>
              <p:cNvSpPr txBox="1"/>
              <p:nvPr/>
            </p:nvSpPr>
            <p:spPr>
              <a:xfrm>
                <a:off x="69053" y="71196"/>
                <a:ext cx="2824550" cy="127645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0970" tIns="70485" rIns="140970" bIns="70485" numCol="1" spcCol="1270" anchor="ctr" anchorCtr="0">
                <a:noAutofit/>
              </a:bodyPr>
              <a:lstStyle/>
              <a:p>
                <a:pPr lvl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3700" kern="1200" dirty="0" smtClean="0">
                    <a:latin typeface="Comic Sans MS" panose="030F0702030302020204" pitchFamily="66" charset="0"/>
                    <a:ea typeface="標楷體" panose="03000509000000000000" pitchFamily="65" charset="-120"/>
                  </a:rPr>
                  <a:t>架構即服務（</a:t>
                </a:r>
                <a:r>
                  <a:rPr lang="en-US" altLang="en-US" sz="3700" kern="1200" dirty="0" err="1" smtClean="0">
                    <a:latin typeface="Comic Sans MS" panose="030F0702030302020204" pitchFamily="66" charset="0"/>
                    <a:ea typeface="標楷體" panose="03000509000000000000" pitchFamily="65" charset="-120"/>
                  </a:rPr>
                  <a:t>IaaS</a:t>
                </a:r>
                <a:r>
                  <a:rPr lang="zh-TW" altLang="en-US" sz="3700" kern="1200" dirty="0" smtClean="0">
                    <a:latin typeface="Comic Sans MS" panose="030F0702030302020204" pitchFamily="66" charset="0"/>
                    <a:ea typeface="標楷體" panose="03000509000000000000" pitchFamily="65" charset="-120"/>
                  </a:rPr>
                  <a:t>）</a:t>
                </a:r>
                <a:endParaRPr lang="zh-TW" altLang="en-US" sz="3700" kern="1200" dirty="0">
                  <a:latin typeface="Comic Sans MS" panose="030F0702030302020204" pitchFamily="66" charset="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2962656" y="1628893"/>
              <a:ext cx="5266944" cy="1131651"/>
              <a:chOff x="2962656" y="1628893"/>
              <a:chExt cx="5266944" cy="1131651"/>
            </a:xfrm>
          </p:grpSpPr>
          <p:sp>
            <p:nvSpPr>
              <p:cNvPr id="17" name="圓角化同側角落矩形 16"/>
              <p:cNvSpPr/>
              <p:nvPr/>
            </p:nvSpPr>
            <p:spPr>
              <a:xfrm rot="5400000">
                <a:off x="5030302" y="-438753"/>
                <a:ext cx="1131651" cy="5266944"/>
              </a:xfrm>
              <a:prstGeom prst="round2SameRect">
                <a:avLst/>
              </a:prstGeom>
              <a:sp3d extrusionH="190500" prstMaterial="matte">
                <a:bevelT w="120650" h="38100" prst="relaxedInset"/>
                <a:bevelB w="120650" h="57150" prst="relaxedInset"/>
                <a:contourClr>
                  <a:schemeClr val="bg1"/>
                </a:contourClr>
              </a:sp3d>
            </p:spPr>
            <p:style>
              <a:ln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圓角化同側角落矩形 8"/>
              <p:cNvSpPr txBox="1"/>
              <p:nvPr/>
            </p:nvSpPr>
            <p:spPr>
              <a:xfrm>
                <a:off x="2962656" y="1684136"/>
                <a:ext cx="5211701" cy="102116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0490" tIns="55245" rIns="110490" bIns="55245" numCol="1" spcCol="1270" anchor="ctr" anchorCtr="0">
                <a:noAutofit/>
              </a:bodyPr>
              <a:lstStyle/>
              <a:p>
                <a:pPr marL="285750" lvl="1" indent="-285750" algn="l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en-US" sz="2900" kern="1200" dirty="0" smtClean="0">
                    <a:latin typeface="Comic Sans MS" panose="030F0702030302020204" pitchFamily="66" charset="0"/>
                  </a:rPr>
                  <a:t>Gmail</a:t>
                </a:r>
                <a:endParaRPr lang="zh-TW" altLang="en-US" sz="2900" kern="1200" dirty="0">
                  <a:latin typeface="Comic Sans MS" panose="030F0702030302020204" pitchFamily="66" charset="0"/>
                </a:endParaRPr>
              </a:p>
              <a:p>
                <a:pPr marL="285750" lvl="1" indent="-285750" algn="l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zh-TW" sz="2900" kern="1200" dirty="0" smtClean="0">
                    <a:latin typeface="Comic Sans MS" panose="030F0702030302020204" pitchFamily="66" charset="0"/>
                  </a:rPr>
                  <a:t>Online Editor </a:t>
                </a:r>
                <a:endParaRPr lang="zh-TW" altLang="en-US" sz="2900" kern="12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0" y="1487436"/>
              <a:ext cx="2962656" cy="1414564"/>
              <a:chOff x="0" y="1487436"/>
              <a:chExt cx="2962656" cy="1414564"/>
            </a:xfrm>
          </p:grpSpPr>
          <p:sp>
            <p:nvSpPr>
              <p:cNvPr id="15" name="圓角矩形 14"/>
              <p:cNvSpPr/>
              <p:nvPr/>
            </p:nvSpPr>
            <p:spPr>
              <a:xfrm>
                <a:off x="0" y="1487436"/>
                <a:ext cx="2962656" cy="1414564"/>
              </a:xfrm>
              <a:prstGeom prst="roundRect">
                <a:avLst/>
              </a:prstGeom>
              <a:sp3d extrusionH="190500" prstMaterial="matte">
                <a:bevelT w="120650" h="38100" prst="relaxedInset"/>
                <a:bevelB w="120650" h="57150" prst="relaxedInset"/>
                <a:contourClr>
                  <a:schemeClr val="bg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圓角矩形 10"/>
              <p:cNvSpPr txBox="1"/>
              <p:nvPr/>
            </p:nvSpPr>
            <p:spPr>
              <a:xfrm>
                <a:off x="69053" y="1556489"/>
                <a:ext cx="2824550" cy="127645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0970" tIns="70485" rIns="140970" bIns="70485" numCol="1" spcCol="1270" anchor="ctr" anchorCtr="0">
                <a:noAutofit/>
              </a:bodyPr>
              <a:lstStyle/>
              <a:p>
                <a:pPr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3700" dirty="0">
                    <a:latin typeface="Comic Sans MS" panose="030F0702030302020204" pitchFamily="66" charset="0"/>
                    <a:ea typeface="標楷體" panose="03000509000000000000" pitchFamily="65" charset="-120"/>
                  </a:rPr>
                  <a:t>軟體即服務（</a:t>
                </a:r>
                <a:r>
                  <a:rPr lang="en-US" altLang="en-US" sz="3700" dirty="0" err="1">
                    <a:latin typeface="Comic Sans MS" panose="030F0702030302020204" pitchFamily="66" charset="0"/>
                    <a:ea typeface="標楷體" panose="03000509000000000000" pitchFamily="65" charset="-120"/>
                  </a:rPr>
                  <a:t>SaaS</a:t>
                </a:r>
                <a:r>
                  <a:rPr lang="zh-TW" altLang="en-US" sz="3700" dirty="0">
                    <a:latin typeface="Comic Sans MS" panose="030F0702030302020204" pitchFamily="66" charset="0"/>
                    <a:ea typeface="標楷體" panose="03000509000000000000" pitchFamily="65" charset="-120"/>
                  </a:rPr>
                  <a:t>）</a:t>
                </a:r>
                <a:endParaRPr lang="zh-TW" altLang="en-US" sz="3700" dirty="0">
                  <a:latin typeface="Comic Sans MS" panose="030F0702030302020204" pitchFamily="66" charset="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2962656" y="3114185"/>
              <a:ext cx="5266944" cy="1131651"/>
              <a:chOff x="2962656" y="3114185"/>
              <a:chExt cx="5266944" cy="1131651"/>
            </a:xfrm>
          </p:grpSpPr>
          <p:sp>
            <p:nvSpPr>
              <p:cNvPr id="13" name="圓角化同側角落矩形 12"/>
              <p:cNvSpPr/>
              <p:nvPr/>
            </p:nvSpPr>
            <p:spPr>
              <a:xfrm rot="5400000">
                <a:off x="5030302" y="1046539"/>
                <a:ext cx="1131651" cy="5266944"/>
              </a:xfrm>
              <a:prstGeom prst="round2SameRect">
                <a:avLst/>
              </a:prstGeom>
              <a:sp3d extrusionH="190500" prstMaterial="matte">
                <a:bevelT w="120650" h="38100" prst="relaxedInset"/>
                <a:bevelB w="120650" h="57150" prst="relaxedInset"/>
                <a:contourClr>
                  <a:schemeClr val="bg1"/>
                </a:contourClr>
              </a:sp3d>
            </p:spPr>
            <p:style>
              <a:ln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圓角化同側角落矩形 12"/>
              <p:cNvSpPr txBox="1"/>
              <p:nvPr/>
            </p:nvSpPr>
            <p:spPr>
              <a:xfrm>
                <a:off x="2962656" y="3169429"/>
                <a:ext cx="5211701" cy="102116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0490" tIns="55245" rIns="110490" bIns="55245" numCol="1" spcCol="1270" anchor="ctr" anchorCtr="0">
                <a:noAutofit/>
              </a:bodyPr>
              <a:lstStyle/>
              <a:p>
                <a:pPr marL="285750" lvl="1" indent="-285750" algn="l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en-US" sz="2900" kern="1200" dirty="0" smtClean="0">
                    <a:latin typeface="Comic Sans MS" panose="030F0702030302020204" pitchFamily="66" charset="0"/>
                  </a:rPr>
                  <a:t>Windows  Azure</a:t>
                </a:r>
                <a:endParaRPr lang="zh-TW" altLang="en-US" sz="2900" kern="1200" dirty="0">
                  <a:latin typeface="Comic Sans MS" panose="030F0702030302020204" pitchFamily="66" charset="0"/>
                </a:endParaRPr>
              </a:p>
              <a:p>
                <a:pPr marL="285750" lvl="1" indent="-285750" algn="l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altLang="en-US" sz="2900" kern="1200" dirty="0" smtClean="0">
                    <a:latin typeface="Comic Sans MS" panose="030F0702030302020204" pitchFamily="66" charset="0"/>
                  </a:rPr>
                  <a:t>Google App Engine</a:t>
                </a:r>
                <a:endParaRPr lang="zh-TW" altLang="en-US" sz="2900" kern="12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0" y="2972729"/>
              <a:ext cx="2962656" cy="1414564"/>
              <a:chOff x="0" y="2972729"/>
              <a:chExt cx="2962656" cy="1414564"/>
            </a:xfrm>
          </p:grpSpPr>
          <p:sp>
            <p:nvSpPr>
              <p:cNvPr id="11" name="圓角矩形 10"/>
              <p:cNvSpPr/>
              <p:nvPr/>
            </p:nvSpPr>
            <p:spPr>
              <a:xfrm>
                <a:off x="0" y="2972729"/>
                <a:ext cx="2962656" cy="1414564"/>
              </a:xfrm>
              <a:prstGeom prst="roundRect">
                <a:avLst/>
              </a:prstGeom>
              <a:sp3d extrusionH="190500" prstMaterial="matte">
                <a:bevelT w="120650" h="38100" prst="relaxedInset"/>
                <a:bevelB w="120650" h="57150" prst="relaxedInset"/>
                <a:contourClr>
                  <a:schemeClr val="bg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圓角矩形 14"/>
              <p:cNvSpPr txBox="1"/>
              <p:nvPr/>
            </p:nvSpPr>
            <p:spPr>
              <a:xfrm>
                <a:off x="69053" y="3041782"/>
                <a:ext cx="2824550" cy="127645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0970" tIns="70485" rIns="140970" bIns="70485" numCol="1" spcCol="1270" anchor="ctr" anchorCtr="0">
                <a:noAutofit/>
              </a:bodyPr>
              <a:lstStyle/>
              <a:p>
                <a:pPr lvl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3700" dirty="0">
                    <a:latin typeface="Comic Sans MS" panose="030F0702030302020204" pitchFamily="66" charset="0"/>
                    <a:ea typeface="標楷體" panose="03000509000000000000" pitchFamily="65" charset="-120"/>
                  </a:rPr>
                  <a:t>平台即服務（</a:t>
                </a:r>
                <a:r>
                  <a:rPr lang="en-US" altLang="en-US" sz="3700" dirty="0" err="1">
                    <a:latin typeface="Comic Sans MS" panose="030F0702030302020204" pitchFamily="66" charset="0"/>
                    <a:ea typeface="標楷體" panose="03000509000000000000" pitchFamily="65" charset="-120"/>
                  </a:rPr>
                  <a:t>PaaS</a:t>
                </a:r>
                <a:r>
                  <a:rPr lang="zh-TW" altLang="en-US" sz="3700" dirty="0">
                    <a:latin typeface="Comic Sans MS" panose="030F0702030302020204" pitchFamily="66" charset="0"/>
                    <a:ea typeface="標楷體" panose="03000509000000000000" pitchFamily="65" charset="-120"/>
                  </a:rPr>
                  <a:t>）</a:t>
                </a:r>
                <a:endParaRPr lang="zh-TW" altLang="en-US" sz="3700" dirty="0">
                  <a:latin typeface="Comic Sans MS" panose="030F0702030302020204" pitchFamily="66" charset="0"/>
                  <a:ea typeface="標楷體" panose="03000509000000000000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098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架構即服務</a:t>
            </a:r>
            <a:r>
              <a:rPr lang="en-US" altLang="zh-TW" dirty="0"/>
              <a:t>(Infrastructure as a Service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/>
            <a:r>
              <a:rPr lang="zh-TW" altLang="en-US" b="1" dirty="0" smtClean="0"/>
              <a:t>可</a:t>
            </a:r>
            <a:r>
              <a:rPr lang="zh-TW" altLang="en-US" b="1" dirty="0"/>
              <a:t>在短短的幾分鐘之內，提供一部虛擬機器給有複雜需求</a:t>
            </a:r>
            <a:r>
              <a:rPr lang="zh-TW" altLang="en-US" b="1" dirty="0" smtClean="0"/>
              <a:t>的開發</a:t>
            </a:r>
            <a:r>
              <a:rPr lang="zh-TW" altLang="en-US" b="1" dirty="0"/>
              <a:t>者，讓他們按著自己的需求進行開發與部署</a:t>
            </a:r>
            <a:r>
              <a:rPr lang="zh-TW" altLang="en-US" b="1" dirty="0" smtClean="0"/>
              <a:t>。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3866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軟體即服務</a:t>
            </a:r>
            <a:r>
              <a:rPr lang="en-US" altLang="zh-TW" dirty="0"/>
              <a:t>(Software as a Service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b="1" dirty="0" smtClean="0"/>
              <a:t>提供</a:t>
            </a:r>
            <a:r>
              <a:rPr lang="zh-TW" altLang="en-US" b="1" dirty="0"/>
              <a:t>給使用者的是一種隨選且完整的應用程式，使用者無法對其進行調整，只能在外觀與工作流程上的設定上做一些微小的改變，不過並非所有的應用軟體都適合透過此服務來提供</a:t>
            </a:r>
            <a:r>
              <a:rPr lang="zh-TW" altLang="en-US" b="1" dirty="0" smtClean="0"/>
              <a:t>。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8844548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10_TF78504181_Win32" id="{5A73FD0D-F961-484E-975C-E11BF2E57132}" vid="{7160F523-0130-4CEB-8262-3E2B2DD8B5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269</TotalTime>
  <Words>1145</Words>
  <Application>Microsoft Office PowerPoint</Application>
  <PresentationFormat>寬螢幕</PresentationFormat>
  <Paragraphs>145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2" baseType="lpstr">
      <vt:lpstr>Avenir Next LT Pro</vt:lpstr>
      <vt:lpstr>Microsoft JhengHei UI</vt:lpstr>
      <vt:lpstr>標楷體</vt:lpstr>
      <vt:lpstr>Arial</vt:lpstr>
      <vt:lpstr>Comic Sans MS</vt:lpstr>
      <vt:lpstr>Wingdings</vt:lpstr>
      <vt:lpstr>ShapesVTI</vt:lpstr>
      <vt:lpstr>雲端運算概論 業師課程</vt:lpstr>
      <vt:lpstr>Outline</vt:lpstr>
      <vt:lpstr>一、 雲端運算概論</vt:lpstr>
      <vt:lpstr>Cloud Computing</vt:lpstr>
      <vt:lpstr>為何要使用雲端?</vt:lpstr>
      <vt:lpstr>雲端由來</vt:lpstr>
      <vt:lpstr>雲端類型</vt:lpstr>
      <vt:lpstr>架構即服務(Infrastructure as a Service)</vt:lpstr>
      <vt:lpstr>軟體即服務(Software as a Service)</vt:lpstr>
      <vt:lpstr>平台即服務(Platform as a Service)</vt:lpstr>
      <vt:lpstr>公共雲端</vt:lpstr>
      <vt:lpstr>私有雲端</vt:lpstr>
      <vt:lpstr>混合雲端</vt:lpstr>
      <vt:lpstr>Google App Engine</vt:lpstr>
      <vt:lpstr>Google App Engine三大組成元件</vt:lpstr>
      <vt:lpstr>Google App Engine提供的功能</vt:lpstr>
      <vt:lpstr>Google Compute Engine</vt:lpstr>
      <vt:lpstr>二、Node js</vt:lpstr>
      <vt:lpstr>Download</vt:lpstr>
      <vt:lpstr>ubuntu基本指令</vt:lpstr>
      <vt:lpstr>ubuntu安裝套件</vt:lpstr>
      <vt:lpstr>解壓縮Node JS</vt:lpstr>
      <vt:lpstr>node與npm</vt:lpstr>
      <vt:lpstr>三、實作</vt:lpstr>
      <vt:lpstr>node js官網下載</vt:lpstr>
      <vt:lpstr>複製Linux Binaries(x64)連結</vt:lpstr>
      <vt:lpstr>下載node js並列出檢視</vt:lpstr>
      <vt:lpstr>解壓縮node js檔</vt:lpstr>
      <vt:lpstr>查看node js版本</vt:lpstr>
      <vt:lpstr>更改檔案名稱(前:原始、後:更改)</vt:lpstr>
      <vt:lpstr>檢視新檔案名稱</vt:lpstr>
      <vt:lpstr>將檔案轉移到/opt路徑</vt:lpstr>
      <vt:lpstr>將檔案轉至家目錄裡的/.bashrc</vt:lpstr>
      <vt:lpstr>重開cmd查看環境變數</vt:lpstr>
      <vt:lpstr>vim模式</vt:lpstr>
      <vt:lpstr>查看結果</vt:lpstr>
      <vt:lpstr>vim test.js</vt:lpstr>
      <vt:lpstr>到socket.io官網 git github網站</vt:lpstr>
      <vt:lpstr>將目錄轉至此，並查看目錄</vt:lpstr>
      <vt:lpstr>列出所有當前檔案，查看socket.io</vt:lpstr>
      <vt:lpstr>執行socket.io</vt:lpstr>
      <vt:lpstr>四、聊天室範例</vt:lpstr>
      <vt:lpstr>聊天室內容</vt:lpstr>
      <vt:lpstr>Emit function</vt:lpstr>
      <vt:lpstr>.on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Brown Su</dc:creator>
  <cp:lastModifiedBy>Brown Su</cp:lastModifiedBy>
  <cp:revision>99</cp:revision>
  <dcterms:created xsi:type="dcterms:W3CDTF">2020-12-21T01:17:22Z</dcterms:created>
  <dcterms:modified xsi:type="dcterms:W3CDTF">2021-01-08T16:34:40Z</dcterms:modified>
</cp:coreProperties>
</file>