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412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70" r:id="rId11"/>
    <p:sldId id="302" r:id="rId12"/>
    <p:sldId id="303" r:id="rId13"/>
    <p:sldId id="272" r:id="rId14"/>
    <p:sldId id="591" r:id="rId15"/>
    <p:sldId id="592" r:id="rId16"/>
    <p:sldId id="595" r:id="rId17"/>
    <p:sldId id="275" r:id="rId18"/>
    <p:sldId id="276" r:id="rId19"/>
    <p:sldId id="277" r:id="rId20"/>
    <p:sldId id="278" r:id="rId21"/>
    <p:sldId id="413" r:id="rId22"/>
    <p:sldId id="324" r:id="rId23"/>
    <p:sldId id="325" r:id="rId24"/>
    <p:sldId id="326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590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414" r:id="rId50"/>
    <p:sldId id="438" r:id="rId51"/>
    <p:sldId id="439" r:id="rId52"/>
    <p:sldId id="442" r:id="rId53"/>
    <p:sldId id="406" r:id="rId54"/>
    <p:sldId id="407" r:id="rId55"/>
    <p:sldId id="411" r:id="rId56"/>
    <p:sldId id="408" r:id="rId57"/>
    <p:sldId id="596" r:id="rId58"/>
    <p:sldId id="584" r:id="rId59"/>
    <p:sldId id="585" r:id="rId60"/>
    <p:sldId id="586" r:id="rId61"/>
    <p:sldId id="587" r:id="rId62"/>
    <p:sldId id="588" r:id="rId63"/>
    <p:sldId id="589" r:id="rId64"/>
    <p:sldId id="563" r:id="rId65"/>
    <p:sldId id="564" r:id="rId66"/>
    <p:sldId id="363" r:id="rId67"/>
    <p:sldId id="364" r:id="rId68"/>
    <p:sldId id="365" r:id="rId69"/>
    <p:sldId id="366" r:id="rId70"/>
    <p:sldId id="367" r:id="rId71"/>
    <p:sldId id="368" r:id="rId72"/>
    <p:sldId id="597" r:id="rId7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B2FA735-9F2C-4C76-A74B-BEBFEA4A7209}">
          <p14:sldIdLst>
            <p14:sldId id="412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70"/>
            <p14:sldId id="302"/>
            <p14:sldId id="303"/>
            <p14:sldId id="272"/>
            <p14:sldId id="591"/>
            <p14:sldId id="592"/>
            <p14:sldId id="595"/>
            <p14:sldId id="275"/>
            <p14:sldId id="276"/>
            <p14:sldId id="277"/>
            <p14:sldId id="278"/>
            <p14:sldId id="413"/>
            <p14:sldId id="324"/>
            <p14:sldId id="325"/>
            <p14:sldId id="326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590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414"/>
            <p14:sldId id="438"/>
            <p14:sldId id="439"/>
            <p14:sldId id="442"/>
            <p14:sldId id="406"/>
            <p14:sldId id="407"/>
            <p14:sldId id="411"/>
            <p14:sldId id="408"/>
            <p14:sldId id="596"/>
            <p14:sldId id="584"/>
            <p14:sldId id="585"/>
            <p14:sldId id="586"/>
            <p14:sldId id="587"/>
            <p14:sldId id="588"/>
            <p14:sldId id="589"/>
            <p14:sldId id="563"/>
            <p14:sldId id="564"/>
            <p14:sldId id="363"/>
            <p14:sldId id="364"/>
            <p14:sldId id="365"/>
            <p14:sldId id="366"/>
            <p14:sldId id="367"/>
            <p14:sldId id="368"/>
            <p14:sldId id="5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 autoAdjust="0"/>
    <p:restoredTop sz="91797" autoAdjust="0"/>
  </p:normalViewPr>
  <p:slideViewPr>
    <p:cSldViewPr>
      <p:cViewPr varScale="1">
        <p:scale>
          <a:sx n="178" d="100"/>
          <a:sy n="178" d="100"/>
        </p:scale>
        <p:origin x="696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60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990D4-79D1-4121-A461-D8AEF59D439A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3CCE9-78AF-4755-8CDE-725C56BBC1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04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715D-4990-4AB2-B28B-5680244F4015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31BB2-CA44-475A-924D-6F6BDD6AEE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5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7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4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35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30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62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02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775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5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247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9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4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25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8" name="Google Shape;588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22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31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6" name="Google Shape;596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23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7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24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74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5979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369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792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Enable backface culling to debug</a:t>
            </a:r>
            <a:endParaRPr/>
          </a:p>
        </p:txBody>
      </p:sp>
      <p:sp>
        <p:nvSpPr>
          <p:cNvPr id="645" name="Google Shape;645;p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28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960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Enable backface culling to debug</a:t>
            </a:r>
            <a:endParaRPr/>
          </a:p>
        </p:txBody>
      </p:sp>
      <p:sp>
        <p:nvSpPr>
          <p:cNvPr id="653" name="Google Shape;653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29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00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Enable backface culling to debug</a:t>
            </a:r>
            <a:endParaRPr/>
          </a:p>
        </p:txBody>
      </p:sp>
      <p:sp>
        <p:nvSpPr>
          <p:cNvPr id="660" name="Google Shape;660;p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30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54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117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7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1606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9535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34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34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658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8" name="Google Shape;71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Enable backface culling to debug</a:t>
            </a:r>
            <a:endParaRPr/>
          </a:p>
        </p:txBody>
      </p:sp>
      <p:sp>
        <p:nvSpPr>
          <p:cNvPr id="719" name="Google Shape;719;p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36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267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389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9945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2074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663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397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1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001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0163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4091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7119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2" name="Google Shape;862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Maybe associate camera with graphics object</a:t>
            </a:r>
            <a:endParaRPr/>
          </a:p>
        </p:txBody>
      </p:sp>
      <p:sp>
        <p:nvSpPr>
          <p:cNvPr id="863" name="Google Shape;863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451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9" name="Google Shape;869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8711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742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298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0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0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1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Extern keyword instead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31BB2-CA44-475A-924D-6F6BDD6AEEB8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014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31BB2-CA44-475A-924D-6F6BDD6AEEB8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325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Declare a member</a:t>
            </a:r>
            <a:r>
              <a:rPr lang="en-US" baseline="0" dirty="0"/>
              <a:t> </a:t>
            </a:r>
            <a:r>
              <a:rPr lang="en-US" dirty="0"/>
              <a:t>function </a:t>
            </a:r>
            <a:r>
              <a:rPr lang="en-US" dirty="0" err="1"/>
              <a:t>const</a:t>
            </a:r>
            <a:r>
              <a:rPr lang="en-US" dirty="0"/>
              <a:t> for</a:t>
            </a:r>
            <a:r>
              <a:rPr lang="en-US" baseline="0" dirty="0"/>
              <a:t> the compiler to ensure that it doesn’t change its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31BB2-CA44-475A-924D-6F6BDD6AEEB8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31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8" name="Google Shape;938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You’ve probably already used templates, even if you don’t know it—any data type with &lt;&gt; is a templated class!</a:t>
            </a:r>
            <a:endParaRPr/>
          </a:p>
        </p:txBody>
      </p:sp>
      <p:sp>
        <p:nvSpPr>
          <p:cNvPr id="939" name="Google Shape;939;p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453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5" name="Google Shape;94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have to write three separate square classes, even though they all do the exact same thing</a:t>
            </a:r>
            <a:endParaRPr/>
          </a:p>
        </p:txBody>
      </p:sp>
      <p:sp>
        <p:nvSpPr>
          <p:cNvPr id="946" name="Google Shape;946;p1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43552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04924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1241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0222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59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3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4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586B99-54F9-4FAC-8119-E1E507C9D7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0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1950"/>
            <a:ext cx="7772400" cy="1102519"/>
          </a:xfrm>
          <a:effectLst>
            <a:outerShdw blurRad="139700" algn="t" rotWithShape="0">
              <a:schemeClr val="tx1"/>
            </a:outerShdw>
          </a:effectLst>
        </p:spPr>
        <p:txBody>
          <a:bodyPr>
            <a:noAutofit/>
          </a:bodyPr>
          <a:lstStyle>
            <a:lvl1pPr>
              <a:defRPr sz="6000" b="1" cap="small" baseline="0">
                <a:latin typeface="Karmina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85900"/>
            <a:ext cx="6400800" cy="1314450"/>
          </a:xfrm>
          <a:effectLst>
            <a:outerShdw blurRad="76200" algn="ctr" rotWithShape="0">
              <a:schemeClr val="tx1"/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chemeClr val="tx1">
                    <a:tint val="75000"/>
                  </a:schemeClr>
                </a:solidFill>
                <a:latin typeface="Karmina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69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15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5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21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>
                <a:latin typeface="Century Gothic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6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2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42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00BE7-2290-4558-8837-E2886E6A9976}" type="datetimeFigureOut">
              <a:rPr lang="en-US" smtClean="0"/>
              <a:pPr/>
              <a:t>2/23/21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9641-336B-4E2C-9DC6-5E8DD4D2C5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19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cap="none" baseline="0">
          <a:solidFill>
            <a:schemeClr val="tx1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w Cen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w Cen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w Cen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w Cen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w Cen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690E5-ED68-074D-9D17-DAA003F38F7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Engine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4058715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Simple to generate and modify</a:t>
            </a:r>
          </a:p>
          <a:p>
            <a:pPr lvl="1"/>
            <a:r>
              <a:rPr lang="en-US" dirty="0"/>
              <a:t>Good for static and dynamic objects</a:t>
            </a:r>
          </a:p>
          <a:p>
            <a:pPr lvl="1"/>
            <a:r>
              <a:rPr lang="en-US" dirty="0"/>
              <a:t>O(1) access to neighbors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Not appropriate for objects of greatly varying sizes</a:t>
            </a:r>
          </a:p>
          <a:p>
            <a:pPr lvl="1"/>
            <a:r>
              <a:rPr lang="en-US" dirty="0"/>
              <a:t>Dense representation wastes memory in empty regions</a:t>
            </a:r>
          </a:p>
        </p:txBody>
      </p:sp>
      <p:grpSp>
        <p:nvGrpSpPr>
          <p:cNvPr id="5" name="Shape 172"/>
          <p:cNvGrpSpPr/>
          <p:nvPr/>
        </p:nvGrpSpPr>
        <p:grpSpPr>
          <a:xfrm>
            <a:off x="4941901" y="1923475"/>
            <a:ext cx="3821099" cy="2286299"/>
            <a:chOff x="2661450" y="3716224"/>
            <a:chExt cx="3821099" cy="2286299"/>
          </a:xfrm>
        </p:grpSpPr>
        <p:sp>
          <p:nvSpPr>
            <p:cNvPr id="6" name="Shape 173"/>
            <p:cNvSpPr/>
            <p:nvPr/>
          </p:nvSpPr>
          <p:spPr>
            <a:xfrm>
              <a:off x="2674725" y="3716225"/>
              <a:ext cx="1517700" cy="758999"/>
            </a:xfrm>
            <a:prstGeom prst="rect">
              <a:avLst/>
            </a:prstGeom>
            <a:solidFill>
              <a:srgbClr val="FF0000">
                <a:alpha val="24710"/>
              </a:srgbClr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7" name="Shape 174"/>
            <p:cNvSpPr/>
            <p:nvPr/>
          </p:nvSpPr>
          <p:spPr>
            <a:xfrm>
              <a:off x="3436013" y="4479874"/>
              <a:ext cx="758700" cy="758999"/>
            </a:xfrm>
            <a:prstGeom prst="rect">
              <a:avLst/>
            </a:prstGeom>
            <a:solidFill>
              <a:srgbClr val="0000FF">
                <a:alpha val="24710"/>
              </a:srgbClr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8" name="Shape 175"/>
            <p:cNvSpPr/>
            <p:nvPr/>
          </p:nvSpPr>
          <p:spPr>
            <a:xfrm>
              <a:off x="4960725" y="4484375"/>
              <a:ext cx="1517700" cy="1517999"/>
            </a:xfrm>
            <a:prstGeom prst="rect">
              <a:avLst/>
            </a:prstGeom>
            <a:solidFill>
              <a:srgbClr val="00FF00">
                <a:alpha val="24710"/>
              </a:srgbClr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9" name="Shape 176"/>
            <p:cNvSpPr/>
            <p:nvPr/>
          </p:nvSpPr>
          <p:spPr>
            <a:xfrm>
              <a:off x="5718863" y="5241874"/>
              <a:ext cx="758700" cy="758999"/>
            </a:xfrm>
            <a:prstGeom prst="rect">
              <a:avLst/>
            </a:prstGeom>
            <a:pattFill prst="wdUpDiag">
              <a:fgClr>
                <a:srgbClr val="7F00FF"/>
              </a:fgClr>
              <a:bgClr>
                <a:srgbClr val="61FF61"/>
              </a:bgClr>
            </a:patt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0" name="Shape 177"/>
            <p:cNvSpPr/>
            <p:nvPr/>
          </p:nvSpPr>
          <p:spPr>
            <a:xfrm>
              <a:off x="3309463" y="4024425"/>
              <a:ext cx="360900" cy="3609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1" name="Shape 178"/>
            <p:cNvSpPr/>
            <p:nvPr/>
          </p:nvSpPr>
          <p:spPr>
            <a:xfrm>
              <a:off x="3837007" y="4687944"/>
              <a:ext cx="212700" cy="212700"/>
            </a:xfrm>
            <a:prstGeom prst="ellipse">
              <a:avLst/>
            </a:prstGeom>
            <a:solidFill>
              <a:srgbClr val="0000FF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2" name="Shape 179"/>
            <p:cNvSpPr/>
            <p:nvPr/>
          </p:nvSpPr>
          <p:spPr>
            <a:xfrm>
              <a:off x="5581298" y="4754975"/>
              <a:ext cx="656999" cy="656999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3" name="Shape 180"/>
            <p:cNvSpPr/>
            <p:nvPr/>
          </p:nvSpPr>
          <p:spPr>
            <a:xfrm>
              <a:off x="5877432" y="5316048"/>
              <a:ext cx="342300" cy="342300"/>
            </a:xfrm>
            <a:prstGeom prst="ellipse">
              <a:avLst/>
            </a:prstGeom>
            <a:solidFill>
              <a:srgbClr val="9900FF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grpSp>
          <p:nvGrpSpPr>
            <p:cNvPr id="14" name="Shape 181"/>
            <p:cNvGrpSpPr/>
            <p:nvPr/>
          </p:nvGrpSpPr>
          <p:grpSpPr>
            <a:xfrm>
              <a:off x="2661450" y="3716224"/>
              <a:ext cx="3821099" cy="2286299"/>
              <a:chOff x="2661450" y="3868624"/>
              <a:chExt cx="3821099" cy="2286299"/>
            </a:xfrm>
          </p:grpSpPr>
          <p:cxnSp>
            <p:nvCxnSpPr>
              <p:cNvPr id="15" name="Shape 182"/>
              <p:cNvCxnSpPr/>
              <p:nvPr/>
            </p:nvCxnSpPr>
            <p:spPr>
              <a:xfrm>
                <a:off x="2670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" name="Shape 183"/>
              <p:cNvCxnSpPr/>
              <p:nvPr/>
            </p:nvCxnSpPr>
            <p:spPr>
              <a:xfrm>
                <a:off x="3432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" name="Shape 184"/>
              <p:cNvCxnSpPr/>
              <p:nvPr/>
            </p:nvCxnSpPr>
            <p:spPr>
              <a:xfrm>
                <a:off x="4194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" name="Shape 185"/>
              <p:cNvCxnSpPr/>
              <p:nvPr/>
            </p:nvCxnSpPr>
            <p:spPr>
              <a:xfrm>
                <a:off x="4956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" name="Shape 186"/>
              <p:cNvCxnSpPr/>
              <p:nvPr/>
            </p:nvCxnSpPr>
            <p:spPr>
              <a:xfrm>
                <a:off x="5718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" name="Shape 187"/>
              <p:cNvCxnSpPr/>
              <p:nvPr/>
            </p:nvCxnSpPr>
            <p:spPr>
              <a:xfrm>
                <a:off x="6480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" name="Shape 188"/>
              <p:cNvCxnSpPr/>
              <p:nvPr/>
            </p:nvCxnSpPr>
            <p:spPr>
              <a:xfrm rot="10800000">
                <a:off x="2661450" y="3868625"/>
                <a:ext cx="3821099" cy="0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" name="Shape 189"/>
              <p:cNvCxnSpPr/>
              <p:nvPr/>
            </p:nvCxnSpPr>
            <p:spPr>
              <a:xfrm rot="10800000">
                <a:off x="2661450" y="4630625"/>
                <a:ext cx="3821099" cy="0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" name="Shape 190"/>
              <p:cNvCxnSpPr/>
              <p:nvPr/>
            </p:nvCxnSpPr>
            <p:spPr>
              <a:xfrm rot="10800000">
                <a:off x="2661450" y="5392625"/>
                <a:ext cx="3821099" cy="0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" name="Shape 191"/>
              <p:cNvCxnSpPr/>
              <p:nvPr/>
            </p:nvCxnSpPr>
            <p:spPr>
              <a:xfrm rot="10800000">
                <a:off x="2661450" y="6154625"/>
                <a:ext cx="3821099" cy="0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69658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Hierarchy of differently-sized uniform grids</a:t>
            </a:r>
          </a:p>
          <a:p>
            <a:pPr lvl="1"/>
            <a:r>
              <a:rPr lang="en-US" dirty="0"/>
              <a:t>N levels, cells at top level are big enough to cover bounding box of largest game object</a:t>
            </a:r>
          </a:p>
          <a:p>
            <a:pPr lvl="1"/>
            <a:r>
              <a:rPr lang="en-US" dirty="0"/>
              <a:t>Each sub-level’s cells are half the scale</a:t>
            </a:r>
          </a:p>
          <a:p>
            <a:r>
              <a:rPr lang="en-US" dirty="0"/>
              <a:t>Inserting objects</a:t>
            </a:r>
          </a:p>
          <a:p>
            <a:pPr lvl="1"/>
            <a:r>
              <a:rPr lang="en-US" dirty="0"/>
              <a:t>Find the level where cells are big enough to fit it fully</a:t>
            </a:r>
          </a:p>
          <a:p>
            <a:pPr lvl="1"/>
            <a:r>
              <a:rPr lang="en-US" dirty="0"/>
              <a:t>In that level, insert into the cell that contains its center</a:t>
            </a:r>
          </a:p>
          <a:p>
            <a:r>
              <a:rPr lang="en-US" dirty="0"/>
              <a:t>1D example on right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495800" y="1809750"/>
          <a:ext cx="457199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20193" y="3819505"/>
            <a:ext cx="3976067" cy="400079"/>
            <a:chOff x="4820193" y="3819505"/>
            <a:chExt cx="3976067" cy="400079"/>
          </a:xfrm>
        </p:grpSpPr>
        <p:sp>
          <p:nvSpPr>
            <p:cNvPr id="10" name="Shape 211"/>
            <p:cNvSpPr/>
            <p:nvPr/>
          </p:nvSpPr>
          <p:spPr>
            <a:xfrm>
              <a:off x="4820193" y="3819505"/>
              <a:ext cx="350521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1" name="Shape 212"/>
            <p:cNvSpPr/>
            <p:nvPr/>
          </p:nvSpPr>
          <p:spPr>
            <a:xfrm>
              <a:off x="5238206" y="3819505"/>
              <a:ext cx="1449977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2" name="Shape 213"/>
            <p:cNvSpPr/>
            <p:nvPr/>
          </p:nvSpPr>
          <p:spPr>
            <a:xfrm>
              <a:off x="6753498" y="3819505"/>
              <a:ext cx="209005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C</a:t>
              </a:r>
            </a:p>
          </p:txBody>
        </p:sp>
        <p:sp>
          <p:nvSpPr>
            <p:cNvPr id="13" name="Shape 214"/>
            <p:cNvSpPr/>
            <p:nvPr/>
          </p:nvSpPr>
          <p:spPr>
            <a:xfrm>
              <a:off x="7093131" y="3819505"/>
              <a:ext cx="957535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D</a:t>
              </a:r>
            </a:p>
          </p:txBody>
        </p:sp>
        <p:sp>
          <p:nvSpPr>
            <p:cNvPr id="14" name="Shape 215"/>
            <p:cNvSpPr/>
            <p:nvPr/>
          </p:nvSpPr>
          <p:spPr>
            <a:xfrm>
              <a:off x="8556172" y="3819505"/>
              <a:ext cx="240088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F</a:t>
              </a:r>
            </a:p>
          </p:txBody>
        </p:sp>
        <p:sp>
          <p:nvSpPr>
            <p:cNvPr id="15" name="Shape 216"/>
            <p:cNvSpPr/>
            <p:nvPr/>
          </p:nvSpPr>
          <p:spPr>
            <a:xfrm>
              <a:off x="8138160" y="3819505"/>
              <a:ext cx="326571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31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grid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Traverse over all levels</a:t>
            </a:r>
          </a:p>
          <a:p>
            <a:r>
              <a:rPr lang="en-US" dirty="0"/>
              <a:t>Test cells containing object’s bounding box and neighboring cells</a:t>
            </a:r>
          </a:p>
          <a:p>
            <a:r>
              <a:rPr lang="en-US" dirty="0"/>
              <a:t>1D example: colliding object 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</p:nvPr>
        </p:nvGraphicFramePr>
        <p:xfrm>
          <a:off x="4495800" y="1809750"/>
          <a:ext cx="457199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20193" y="3819505"/>
            <a:ext cx="3976067" cy="400079"/>
            <a:chOff x="4820193" y="3819505"/>
            <a:chExt cx="3976067" cy="400079"/>
          </a:xfrm>
        </p:grpSpPr>
        <p:sp>
          <p:nvSpPr>
            <p:cNvPr id="10" name="Shape 211"/>
            <p:cNvSpPr/>
            <p:nvPr/>
          </p:nvSpPr>
          <p:spPr>
            <a:xfrm>
              <a:off x="4820193" y="3819505"/>
              <a:ext cx="350521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A</a:t>
              </a:r>
            </a:p>
          </p:txBody>
        </p:sp>
        <p:sp>
          <p:nvSpPr>
            <p:cNvPr id="11" name="Shape 212"/>
            <p:cNvSpPr/>
            <p:nvPr/>
          </p:nvSpPr>
          <p:spPr>
            <a:xfrm>
              <a:off x="5238206" y="3819505"/>
              <a:ext cx="1449977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B</a:t>
              </a:r>
            </a:p>
          </p:txBody>
        </p:sp>
        <p:sp>
          <p:nvSpPr>
            <p:cNvPr id="12" name="Shape 213"/>
            <p:cNvSpPr/>
            <p:nvPr/>
          </p:nvSpPr>
          <p:spPr>
            <a:xfrm>
              <a:off x="6753498" y="3819505"/>
              <a:ext cx="209005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C</a:t>
              </a:r>
            </a:p>
          </p:txBody>
        </p:sp>
        <p:sp>
          <p:nvSpPr>
            <p:cNvPr id="13" name="Shape 214"/>
            <p:cNvSpPr/>
            <p:nvPr/>
          </p:nvSpPr>
          <p:spPr>
            <a:xfrm>
              <a:off x="7093131" y="3819505"/>
              <a:ext cx="957535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D</a:t>
              </a:r>
            </a:p>
          </p:txBody>
        </p:sp>
        <p:sp>
          <p:nvSpPr>
            <p:cNvPr id="14" name="Shape 215"/>
            <p:cNvSpPr/>
            <p:nvPr/>
          </p:nvSpPr>
          <p:spPr>
            <a:xfrm>
              <a:off x="8556172" y="3819505"/>
              <a:ext cx="240088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F</a:t>
              </a:r>
            </a:p>
          </p:txBody>
        </p:sp>
        <p:sp>
          <p:nvSpPr>
            <p:cNvPr id="15" name="Shape 216"/>
            <p:cNvSpPr/>
            <p:nvPr/>
          </p:nvSpPr>
          <p:spPr>
            <a:xfrm>
              <a:off x="8138160" y="3819505"/>
              <a:ext cx="326571" cy="400079"/>
            </a:xfrm>
            <a:prstGeom prst="rect">
              <a:avLst/>
            </a:prstGeom>
            <a:solidFill>
              <a:srgbClr val="CFE2F3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sp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algn="ctr">
                <a:buNone/>
              </a:pPr>
              <a:r>
                <a:rPr lang="en-US"/>
                <a:t>E</a:t>
              </a:r>
            </a:p>
          </p:txBody>
        </p:sp>
      </p:grpSp>
      <p:graphicFrame>
        <p:nvGraphicFramePr>
          <p:cNvPr id="16" name="Content Placeholder 8"/>
          <p:cNvGraphicFramePr>
            <a:graphicFrameLocks/>
          </p:cNvGraphicFramePr>
          <p:nvPr/>
        </p:nvGraphicFramePr>
        <p:xfrm>
          <a:off x="4495800" y="1809750"/>
          <a:ext cx="4571997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8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172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15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Axis-aligned hierarchical partitions</a:t>
            </a:r>
          </a:p>
          <a:p>
            <a:r>
              <a:rPr lang="en-US" dirty="0"/>
              <a:t>Hierarchical grid with one top-level cell</a:t>
            </a:r>
          </a:p>
          <a:p>
            <a:r>
              <a:rPr lang="en-US" dirty="0"/>
              <a:t>Each node is split into eight child nodes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 construction for static scenes</a:t>
            </a:r>
          </a:p>
          <a:p>
            <a:pPr lvl="1"/>
            <a:r>
              <a:rPr lang="en-US" dirty="0"/>
              <a:t>Easy collision tests: all AABBs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Traversing tree is expensive if the tree is deep or unbalanced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798" y="1204001"/>
            <a:ext cx="3124202" cy="338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3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K-D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FD4A3-540C-7940-B340-8930085C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241822"/>
            <a:ext cx="3485399" cy="331112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344AB8-7318-1741-8510-C57E00776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6575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Axis-aligned binary tree</a:t>
            </a:r>
          </a:p>
          <a:p>
            <a:r>
              <a:rPr lang="en-US" dirty="0"/>
              <a:t>At each node we select one axis to split along (usually we cycle through the dimensions down the tree)</a:t>
            </a:r>
          </a:p>
          <a:p>
            <a:r>
              <a:rPr lang="en-US" dirty="0"/>
              <a:t>Need to use some heuristic like median-cut in order to choose where we split</a:t>
            </a:r>
          </a:p>
          <a:p>
            <a:r>
              <a:rPr lang="en-US" dirty="0"/>
              <a:t>Special case of BSP trees (up next)</a:t>
            </a:r>
          </a:p>
        </p:txBody>
      </p:sp>
    </p:spTree>
    <p:extLst>
      <p:ext uri="{BB962C8B-B14F-4D97-AF65-F5344CB8AC3E}">
        <p14:creationId xmlns:p14="http://schemas.microsoft.com/office/powerpoint/2010/main" val="4199925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K-D Tree vs. Octree</a:t>
            </a:r>
          </a:p>
        </p:txBody>
      </p:sp>
      <p:pic>
        <p:nvPicPr>
          <p:cNvPr id="6" name="Picture 2" descr="A close up of a card&#10;&#10;Description generated with high confidence">
            <a:extLst>
              <a:ext uri="{FF2B5EF4-FFF2-40B4-BE49-F238E27FC236}">
                <a16:creationId xmlns:a16="http://schemas.microsoft.com/office/drawing/2014/main" id="{763C9169-96AD-2940-A5B1-81342399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49" y="1200150"/>
            <a:ext cx="6767501" cy="3517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D77E9-74C6-814E-8F05-F238344FCFEA}"/>
              </a:ext>
            </a:extLst>
          </p:cNvPr>
          <p:cNvSpPr txBox="1"/>
          <p:nvPr/>
        </p:nvSpPr>
        <p:spPr>
          <a:xfrm>
            <a:off x="2057400" y="4410025"/>
            <a:ext cx="18086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kd</a:t>
            </a:r>
            <a:r>
              <a:rPr lang="en-US" sz="1400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-tree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486A8-CEE4-7C42-A538-530843257DF6}"/>
              </a:ext>
            </a:extLst>
          </p:cNvPr>
          <p:cNvSpPr txBox="1"/>
          <p:nvPr/>
        </p:nvSpPr>
        <p:spPr>
          <a:xfrm>
            <a:off x="5360267" y="4409694"/>
            <a:ext cx="180862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octree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2543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FFB27CE-DD10-A041-AE1D-5031D48EA9BB}"/>
              </a:ext>
            </a:extLst>
          </p:cNvPr>
          <p:cNvSpPr/>
          <p:nvPr/>
        </p:nvSpPr>
        <p:spPr>
          <a:xfrm>
            <a:off x="4592932" y="943714"/>
            <a:ext cx="4551067" cy="4199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BSP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114800" cy="36575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Binary Space Partitioning Tree</a:t>
            </a:r>
          </a:p>
          <a:p>
            <a:r>
              <a:rPr lang="en-US" dirty="0"/>
              <a:t>Hierarchy of planar half-spaces (not necessarily axis-aligned like in a k-d tree)</a:t>
            </a:r>
          </a:p>
          <a:p>
            <a:pPr lvl="1"/>
            <a:r>
              <a:rPr lang="en-US" dirty="0"/>
              <a:t>Each node has a plane, divides the space of the parent in two</a:t>
            </a:r>
          </a:p>
          <a:p>
            <a:pPr lvl="1"/>
            <a:r>
              <a:rPr lang="en-US" dirty="0"/>
              <a:t>Models solid vs. empty space</a:t>
            </a:r>
          </a:p>
          <a:p>
            <a:pPr lvl="1"/>
            <a:r>
              <a:rPr lang="en-US" dirty="0"/>
              <a:t>Leaves represent convex </a:t>
            </a:r>
            <a:r>
              <a:rPr lang="en-US" dirty="0" err="1"/>
              <a:t>polytope</a:t>
            </a:r>
            <a:endParaRPr lang="en-US" dirty="0"/>
          </a:p>
          <a:p>
            <a:pPr lvl="2"/>
            <a:r>
              <a:rPr lang="en-US" dirty="0"/>
              <a:t>Some solid, some empty</a:t>
            </a:r>
          </a:p>
          <a:p>
            <a:pPr lvl="2"/>
            <a:r>
              <a:rPr lang="en-US" dirty="0"/>
              <a:t>Some have infinite area/volume</a:t>
            </a:r>
          </a:p>
          <a:p>
            <a:r>
              <a:rPr lang="en-US" dirty="0"/>
              <a:t>Works best for indoor environments (flat, man-made surfaces)</a:t>
            </a:r>
          </a:p>
          <a:p>
            <a:r>
              <a:rPr lang="en-US" dirty="0"/>
              <a:t>Used by original Doom and Quake</a:t>
            </a:r>
          </a:p>
          <a:p>
            <a:pPr lvl="1"/>
            <a:r>
              <a:rPr lang="en-US" dirty="0"/>
              <a:t>Still used today (Source, Unreal, Call of Duty IW engine)</a:t>
            </a:r>
          </a:p>
        </p:txBody>
      </p:sp>
      <p:sp>
        <p:nvSpPr>
          <p:cNvPr id="35" name="Shape 247"/>
          <p:cNvSpPr txBox="1"/>
          <p:nvPr/>
        </p:nvSpPr>
        <p:spPr>
          <a:xfrm>
            <a:off x="7296695" y="30490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a</a:t>
            </a:r>
          </a:p>
        </p:txBody>
      </p:sp>
      <p:sp>
        <p:nvSpPr>
          <p:cNvPr id="36" name="Shape 248"/>
          <p:cNvSpPr txBox="1"/>
          <p:nvPr/>
        </p:nvSpPr>
        <p:spPr>
          <a:xfrm>
            <a:off x="6458495" y="35062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b</a:t>
            </a:r>
          </a:p>
        </p:txBody>
      </p:sp>
      <p:sp>
        <p:nvSpPr>
          <p:cNvPr id="37" name="Shape 249"/>
          <p:cNvSpPr txBox="1"/>
          <p:nvPr/>
        </p:nvSpPr>
        <p:spPr>
          <a:xfrm>
            <a:off x="5848895" y="39634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c</a:t>
            </a:r>
          </a:p>
        </p:txBody>
      </p:sp>
      <p:sp>
        <p:nvSpPr>
          <p:cNvPr id="38" name="Shape 250"/>
          <p:cNvSpPr txBox="1"/>
          <p:nvPr/>
        </p:nvSpPr>
        <p:spPr>
          <a:xfrm>
            <a:off x="6229895" y="44206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d</a:t>
            </a:r>
          </a:p>
        </p:txBody>
      </p:sp>
      <p:sp>
        <p:nvSpPr>
          <p:cNvPr id="39" name="Shape 251"/>
          <p:cNvSpPr txBox="1"/>
          <p:nvPr/>
        </p:nvSpPr>
        <p:spPr>
          <a:xfrm>
            <a:off x="7068095" y="39634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e</a:t>
            </a:r>
          </a:p>
        </p:txBody>
      </p:sp>
      <p:sp>
        <p:nvSpPr>
          <p:cNvPr id="40" name="Shape 252"/>
          <p:cNvSpPr txBox="1"/>
          <p:nvPr/>
        </p:nvSpPr>
        <p:spPr>
          <a:xfrm>
            <a:off x="7449095" y="44206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f</a:t>
            </a:r>
          </a:p>
        </p:txBody>
      </p:sp>
      <p:sp>
        <p:nvSpPr>
          <p:cNvPr id="41" name="Shape 253"/>
          <p:cNvSpPr txBox="1"/>
          <p:nvPr/>
        </p:nvSpPr>
        <p:spPr>
          <a:xfrm>
            <a:off x="8126295" y="35062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g</a:t>
            </a:r>
          </a:p>
        </p:txBody>
      </p:sp>
      <p:sp>
        <p:nvSpPr>
          <p:cNvPr id="42" name="Shape 254"/>
          <p:cNvSpPr txBox="1"/>
          <p:nvPr/>
        </p:nvSpPr>
        <p:spPr>
          <a:xfrm>
            <a:off x="8527745" y="39634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h</a:t>
            </a:r>
          </a:p>
        </p:txBody>
      </p:sp>
      <p:sp>
        <p:nvSpPr>
          <p:cNvPr id="43" name="Shape 255"/>
          <p:cNvSpPr/>
          <p:nvPr/>
        </p:nvSpPr>
        <p:spPr>
          <a:xfrm>
            <a:off x="5556233" y="4452381"/>
            <a:ext cx="97800" cy="104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4" name="Shape 256"/>
          <p:cNvSpPr/>
          <p:nvPr/>
        </p:nvSpPr>
        <p:spPr>
          <a:xfrm>
            <a:off x="6851633" y="4452381"/>
            <a:ext cx="97800" cy="104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45" name="Shape 257"/>
          <p:cNvSpPr/>
          <p:nvPr/>
        </p:nvSpPr>
        <p:spPr>
          <a:xfrm>
            <a:off x="7918433" y="3995181"/>
            <a:ext cx="97800" cy="104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cxnSp>
        <p:nvCxnSpPr>
          <p:cNvPr id="46" name="Shape 258"/>
          <p:cNvCxnSpPr>
            <a:stCxn id="35" idx="2"/>
            <a:endCxn id="36" idx="0"/>
          </p:cNvCxnSpPr>
          <p:nvPr/>
        </p:nvCxnSpPr>
        <p:spPr>
          <a:xfrm flipH="1">
            <a:off x="6583895" y="3310629"/>
            <a:ext cx="838200" cy="19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7" name="Shape 259"/>
          <p:cNvCxnSpPr>
            <a:stCxn id="35" idx="2"/>
            <a:endCxn id="41" idx="0"/>
          </p:cNvCxnSpPr>
          <p:nvPr/>
        </p:nvCxnSpPr>
        <p:spPr>
          <a:xfrm>
            <a:off x="7422095" y="3310629"/>
            <a:ext cx="829600" cy="19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260"/>
          <p:cNvCxnSpPr>
            <a:stCxn id="36" idx="2"/>
            <a:endCxn id="37" idx="0"/>
          </p:cNvCxnSpPr>
          <p:nvPr/>
        </p:nvCxnSpPr>
        <p:spPr>
          <a:xfrm flipH="1">
            <a:off x="5974295" y="3767829"/>
            <a:ext cx="609600" cy="19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9" name="Shape 261"/>
          <p:cNvCxnSpPr>
            <a:stCxn id="39" idx="0"/>
            <a:endCxn id="36" idx="2"/>
          </p:cNvCxnSpPr>
          <p:nvPr/>
        </p:nvCxnSpPr>
        <p:spPr>
          <a:xfrm rot="10800000">
            <a:off x="6583895" y="3767829"/>
            <a:ext cx="609600" cy="19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0" name="Shape 262"/>
          <p:cNvCxnSpPr>
            <a:stCxn id="37" idx="2"/>
            <a:endCxn id="43" idx="0"/>
          </p:cNvCxnSpPr>
          <p:nvPr/>
        </p:nvCxnSpPr>
        <p:spPr>
          <a:xfrm flipH="1">
            <a:off x="5605133" y="4225029"/>
            <a:ext cx="369162" cy="22735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1" name="Shape 263"/>
          <p:cNvCxnSpPr>
            <a:stCxn id="37" idx="2"/>
            <a:endCxn id="38" idx="0"/>
          </p:cNvCxnSpPr>
          <p:nvPr/>
        </p:nvCxnSpPr>
        <p:spPr>
          <a:xfrm>
            <a:off x="5974295" y="4225029"/>
            <a:ext cx="381000" cy="19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2" name="Shape 264"/>
          <p:cNvCxnSpPr>
            <a:stCxn id="44" idx="0"/>
            <a:endCxn id="39" idx="2"/>
          </p:cNvCxnSpPr>
          <p:nvPr/>
        </p:nvCxnSpPr>
        <p:spPr>
          <a:xfrm rot="10800000" flipH="1">
            <a:off x="6900533" y="4225029"/>
            <a:ext cx="292962" cy="22735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3" name="Shape 265"/>
          <p:cNvCxnSpPr>
            <a:stCxn id="39" idx="2"/>
            <a:endCxn id="40" idx="0"/>
          </p:cNvCxnSpPr>
          <p:nvPr/>
        </p:nvCxnSpPr>
        <p:spPr>
          <a:xfrm>
            <a:off x="7193495" y="4225029"/>
            <a:ext cx="381000" cy="19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4" name="Shape 266"/>
          <p:cNvCxnSpPr>
            <a:stCxn id="45" idx="0"/>
            <a:endCxn id="41" idx="2"/>
          </p:cNvCxnSpPr>
          <p:nvPr/>
        </p:nvCxnSpPr>
        <p:spPr>
          <a:xfrm rot="10800000" flipH="1">
            <a:off x="7967333" y="3767829"/>
            <a:ext cx="284362" cy="227352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5" name="Shape 267"/>
          <p:cNvCxnSpPr>
            <a:stCxn id="42" idx="0"/>
            <a:endCxn id="41" idx="2"/>
          </p:cNvCxnSpPr>
          <p:nvPr/>
        </p:nvCxnSpPr>
        <p:spPr>
          <a:xfrm rot="10800000">
            <a:off x="8251695" y="3767829"/>
            <a:ext cx="401450" cy="1955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6" name="Shape 268"/>
          <p:cNvGrpSpPr/>
          <p:nvPr/>
        </p:nvGrpSpPr>
        <p:grpSpPr>
          <a:xfrm>
            <a:off x="4685638" y="1047750"/>
            <a:ext cx="2982068" cy="2100596"/>
            <a:chOff x="1103293" y="4310330"/>
            <a:chExt cx="2982068" cy="2100596"/>
          </a:xfrm>
        </p:grpSpPr>
        <p:grpSp>
          <p:nvGrpSpPr>
            <p:cNvPr id="20" name="Shape 269"/>
            <p:cNvGrpSpPr/>
            <p:nvPr/>
          </p:nvGrpSpPr>
          <p:grpSpPr>
            <a:xfrm>
              <a:off x="1103293" y="4347283"/>
              <a:ext cx="2982068" cy="2063643"/>
              <a:chOff x="5906350" y="3875927"/>
              <a:chExt cx="2223599" cy="1538769"/>
            </a:xfrm>
          </p:grpSpPr>
          <p:sp>
            <p:nvSpPr>
              <p:cNvPr id="29" name="Shape 270"/>
              <p:cNvSpPr/>
              <p:nvPr/>
            </p:nvSpPr>
            <p:spPr>
              <a:xfrm>
                <a:off x="6217550" y="3973777"/>
                <a:ext cx="1476550" cy="1040700"/>
              </a:xfrm>
              <a:custGeom>
                <a:avLst/>
                <a:gdLst/>
                <a:ahLst/>
                <a:cxnLst/>
                <a:rect l="0" t="0" r="0" b="0"/>
                <a:pathLst>
                  <a:path w="59062" h="41628" extrusionOk="0">
                    <a:moveTo>
                      <a:pt x="24550" y="41628"/>
                    </a:moveTo>
                    <a:lnTo>
                      <a:pt x="24194" y="27040"/>
                    </a:lnTo>
                    <a:lnTo>
                      <a:pt x="45542" y="11741"/>
                    </a:lnTo>
                    <a:lnTo>
                      <a:pt x="59062" y="12097"/>
                    </a:lnTo>
                    <a:lnTo>
                      <a:pt x="45542" y="0"/>
                    </a:lnTo>
                    <a:lnTo>
                      <a:pt x="0" y="18145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0" name="Shape 271"/>
              <p:cNvCxnSpPr/>
              <p:nvPr/>
            </p:nvCxnSpPr>
            <p:spPr>
              <a:xfrm rot="10800000">
                <a:off x="5906350" y="4258507"/>
                <a:ext cx="2223599" cy="17700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" name="Shape 272"/>
              <p:cNvCxnSpPr/>
              <p:nvPr/>
            </p:nvCxnSpPr>
            <p:spPr>
              <a:xfrm flipH="1">
                <a:off x="6262004" y="4267307"/>
                <a:ext cx="1094099" cy="782699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" name="Shape 273"/>
              <p:cNvCxnSpPr/>
              <p:nvPr/>
            </p:nvCxnSpPr>
            <p:spPr>
              <a:xfrm>
                <a:off x="6822395" y="4631997"/>
                <a:ext cx="26699" cy="782699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" name="Shape 274"/>
              <p:cNvCxnSpPr/>
              <p:nvPr/>
            </p:nvCxnSpPr>
            <p:spPr>
              <a:xfrm>
                <a:off x="6048550" y="4267302"/>
                <a:ext cx="587400" cy="560700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4" name="Shape 275"/>
              <p:cNvCxnSpPr/>
              <p:nvPr/>
            </p:nvCxnSpPr>
            <p:spPr>
              <a:xfrm flipH="1">
                <a:off x="6570274" y="3875927"/>
                <a:ext cx="1026000" cy="410999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21" name="Shape 276"/>
            <p:cNvSpPr txBox="1"/>
            <p:nvPr/>
          </p:nvSpPr>
          <p:spPr>
            <a:xfrm>
              <a:off x="1648237" y="5758130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2" name="Shape 277"/>
            <p:cNvSpPr txBox="1"/>
            <p:nvPr/>
          </p:nvSpPr>
          <p:spPr>
            <a:xfrm>
              <a:off x="3629437" y="4843730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a</a:t>
              </a:r>
            </a:p>
          </p:txBody>
        </p:sp>
        <p:sp>
          <p:nvSpPr>
            <p:cNvPr id="23" name="Shape 278"/>
            <p:cNvSpPr txBox="1"/>
            <p:nvPr/>
          </p:nvSpPr>
          <p:spPr>
            <a:xfrm>
              <a:off x="2267037" y="5942255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c</a:t>
              </a:r>
            </a:p>
          </p:txBody>
        </p:sp>
        <p:sp>
          <p:nvSpPr>
            <p:cNvPr id="24" name="Shape 279"/>
            <p:cNvSpPr txBox="1"/>
            <p:nvPr/>
          </p:nvSpPr>
          <p:spPr>
            <a:xfrm>
              <a:off x="1962237" y="5713655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d</a:t>
              </a:r>
            </a:p>
          </p:txBody>
        </p:sp>
        <p:sp>
          <p:nvSpPr>
            <p:cNvPr id="25" name="Shape 280"/>
            <p:cNvSpPr txBox="1"/>
            <p:nvPr/>
          </p:nvSpPr>
          <p:spPr>
            <a:xfrm>
              <a:off x="1428837" y="5256455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e</a:t>
              </a:r>
            </a:p>
          </p:txBody>
        </p:sp>
        <p:sp>
          <p:nvSpPr>
            <p:cNvPr id="26" name="Shape 281"/>
            <p:cNvSpPr txBox="1"/>
            <p:nvPr/>
          </p:nvSpPr>
          <p:spPr>
            <a:xfrm>
              <a:off x="1352637" y="4825939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f</a:t>
              </a:r>
            </a:p>
          </p:txBody>
        </p:sp>
        <p:sp>
          <p:nvSpPr>
            <p:cNvPr id="27" name="Shape 282"/>
            <p:cNvSpPr txBox="1"/>
            <p:nvPr/>
          </p:nvSpPr>
          <p:spPr>
            <a:xfrm>
              <a:off x="2486437" y="4310330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g</a:t>
              </a:r>
            </a:p>
          </p:txBody>
        </p:sp>
        <p:sp>
          <p:nvSpPr>
            <p:cNvPr id="28" name="Shape 283"/>
            <p:cNvSpPr txBox="1"/>
            <p:nvPr/>
          </p:nvSpPr>
          <p:spPr>
            <a:xfrm>
              <a:off x="3207817" y="4453835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h</a:t>
              </a:r>
            </a:p>
          </p:txBody>
        </p:sp>
      </p:grpSp>
      <p:cxnSp>
        <p:nvCxnSpPr>
          <p:cNvPr id="8" name="Shape 285"/>
          <p:cNvCxnSpPr>
            <a:endCxn id="9" idx="0"/>
          </p:cNvCxnSpPr>
          <p:nvPr/>
        </p:nvCxnSpPr>
        <p:spPr>
          <a:xfrm flipH="1">
            <a:off x="5998172" y="4682229"/>
            <a:ext cx="357000" cy="227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286"/>
          <p:cNvSpPr/>
          <p:nvPr/>
        </p:nvSpPr>
        <p:spPr>
          <a:xfrm>
            <a:off x="5949272" y="4909629"/>
            <a:ext cx="97800" cy="104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cxnSp>
        <p:nvCxnSpPr>
          <p:cNvPr id="10" name="Shape 287"/>
          <p:cNvCxnSpPr>
            <a:endCxn id="11" idx="0"/>
          </p:cNvCxnSpPr>
          <p:nvPr/>
        </p:nvCxnSpPr>
        <p:spPr>
          <a:xfrm>
            <a:off x="6355397" y="4682279"/>
            <a:ext cx="380400" cy="229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1" name="Shape 288"/>
          <p:cNvSpPr/>
          <p:nvPr/>
        </p:nvSpPr>
        <p:spPr>
          <a:xfrm>
            <a:off x="6686897" y="4911779"/>
            <a:ext cx="97800" cy="104099"/>
          </a:xfrm>
          <a:prstGeom prst="rect">
            <a:avLst/>
          </a:prstGeom>
          <a:solidFill>
            <a:srgbClr val="CCCC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cxnSp>
        <p:nvCxnSpPr>
          <p:cNvPr id="12" name="Shape 289"/>
          <p:cNvCxnSpPr>
            <a:endCxn id="13" idx="0"/>
          </p:cNvCxnSpPr>
          <p:nvPr/>
        </p:nvCxnSpPr>
        <p:spPr>
          <a:xfrm flipH="1">
            <a:off x="7217372" y="4682229"/>
            <a:ext cx="357000" cy="227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3" name="Shape 290"/>
          <p:cNvSpPr/>
          <p:nvPr/>
        </p:nvSpPr>
        <p:spPr>
          <a:xfrm>
            <a:off x="7168472" y="4909629"/>
            <a:ext cx="97800" cy="104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cxnSp>
        <p:nvCxnSpPr>
          <p:cNvPr id="14" name="Shape 291"/>
          <p:cNvCxnSpPr>
            <a:endCxn id="15" idx="0"/>
          </p:cNvCxnSpPr>
          <p:nvPr/>
        </p:nvCxnSpPr>
        <p:spPr>
          <a:xfrm>
            <a:off x="7574597" y="4682279"/>
            <a:ext cx="380400" cy="229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292"/>
          <p:cNvSpPr/>
          <p:nvPr/>
        </p:nvSpPr>
        <p:spPr>
          <a:xfrm>
            <a:off x="7906097" y="4911779"/>
            <a:ext cx="97800" cy="104099"/>
          </a:xfrm>
          <a:prstGeom prst="rect">
            <a:avLst/>
          </a:prstGeom>
          <a:solidFill>
            <a:srgbClr val="CCCC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cxnSp>
        <p:nvCxnSpPr>
          <p:cNvPr id="16" name="Shape 293"/>
          <p:cNvCxnSpPr>
            <a:endCxn id="17" idx="0"/>
          </p:cNvCxnSpPr>
          <p:nvPr/>
        </p:nvCxnSpPr>
        <p:spPr>
          <a:xfrm flipH="1">
            <a:off x="8284172" y="4225029"/>
            <a:ext cx="357000" cy="227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" name="Shape 294"/>
          <p:cNvSpPr/>
          <p:nvPr/>
        </p:nvSpPr>
        <p:spPr>
          <a:xfrm>
            <a:off x="8235272" y="4452429"/>
            <a:ext cx="97800" cy="104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cxnSp>
        <p:nvCxnSpPr>
          <p:cNvPr id="18" name="Shape 295"/>
          <p:cNvCxnSpPr>
            <a:endCxn id="19" idx="0"/>
          </p:cNvCxnSpPr>
          <p:nvPr/>
        </p:nvCxnSpPr>
        <p:spPr>
          <a:xfrm>
            <a:off x="8641397" y="4225079"/>
            <a:ext cx="380400" cy="229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" name="Shape 296"/>
          <p:cNvSpPr/>
          <p:nvPr/>
        </p:nvSpPr>
        <p:spPr>
          <a:xfrm>
            <a:off x="8972897" y="4454579"/>
            <a:ext cx="97800" cy="104099"/>
          </a:xfrm>
          <a:prstGeom prst="rect">
            <a:avLst/>
          </a:prstGeom>
          <a:solidFill>
            <a:srgbClr val="CCCCCC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760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ED9B2C70-5E23-BC4B-B03E-83AF7E0FD158}"/>
              </a:ext>
            </a:extLst>
          </p:cNvPr>
          <p:cNvSpPr/>
          <p:nvPr/>
        </p:nvSpPr>
        <p:spPr>
          <a:xfrm>
            <a:off x="4592932" y="943714"/>
            <a:ext cx="4551067" cy="4199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BSP 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/>
          </a:bodyPr>
          <a:lstStyle/>
          <a:p>
            <a:r>
              <a:rPr lang="en-US" dirty="0"/>
              <a:t>Recursively pick a triangle according to a heuristic, split scene along that plane</a:t>
            </a:r>
          </a:p>
          <a:p>
            <a:r>
              <a:rPr lang="en-US" dirty="0"/>
              <a:t>Tree needs to be balanced for good performance</a:t>
            </a:r>
          </a:p>
        </p:txBody>
      </p:sp>
      <p:sp>
        <p:nvSpPr>
          <p:cNvPr id="35" name="Shape 247"/>
          <p:cNvSpPr txBox="1"/>
          <p:nvPr/>
        </p:nvSpPr>
        <p:spPr>
          <a:xfrm>
            <a:off x="7296695" y="30490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a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458495" y="3310629"/>
            <a:ext cx="963600" cy="457200"/>
            <a:chOff x="6458495" y="3310629"/>
            <a:chExt cx="963600" cy="457200"/>
          </a:xfrm>
        </p:grpSpPr>
        <p:sp>
          <p:nvSpPr>
            <p:cNvPr id="36" name="Shape 248"/>
            <p:cNvSpPr txBox="1"/>
            <p:nvPr/>
          </p:nvSpPr>
          <p:spPr>
            <a:xfrm>
              <a:off x="6458495" y="35062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b</a:t>
              </a:r>
            </a:p>
          </p:txBody>
        </p:sp>
        <p:cxnSp>
          <p:nvCxnSpPr>
            <p:cNvPr id="46" name="Shape 258"/>
            <p:cNvCxnSpPr>
              <a:stCxn id="35" idx="2"/>
              <a:endCxn id="36" idx="0"/>
            </p:cNvCxnSpPr>
            <p:nvPr/>
          </p:nvCxnSpPr>
          <p:spPr>
            <a:xfrm flipH="1">
              <a:off x="6583895" y="3310629"/>
              <a:ext cx="8382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80" name="Group 79"/>
          <p:cNvGrpSpPr/>
          <p:nvPr/>
        </p:nvGrpSpPr>
        <p:grpSpPr>
          <a:xfrm>
            <a:off x="5556233" y="3767829"/>
            <a:ext cx="1027662" cy="788651"/>
            <a:chOff x="5556233" y="3767829"/>
            <a:chExt cx="1027662" cy="788651"/>
          </a:xfrm>
        </p:grpSpPr>
        <p:sp>
          <p:nvSpPr>
            <p:cNvPr id="37" name="Shape 249"/>
            <p:cNvSpPr txBox="1"/>
            <p:nvPr/>
          </p:nvSpPr>
          <p:spPr>
            <a:xfrm>
              <a:off x="5848895" y="39634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c</a:t>
              </a:r>
            </a:p>
          </p:txBody>
        </p:sp>
        <p:sp>
          <p:nvSpPr>
            <p:cNvPr id="43" name="Shape 255"/>
            <p:cNvSpPr/>
            <p:nvPr/>
          </p:nvSpPr>
          <p:spPr>
            <a:xfrm>
              <a:off x="5556233" y="4452381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48" name="Shape 260"/>
            <p:cNvCxnSpPr>
              <a:stCxn id="36" idx="2"/>
              <a:endCxn id="37" idx="0"/>
            </p:cNvCxnSpPr>
            <p:nvPr/>
          </p:nvCxnSpPr>
          <p:spPr>
            <a:xfrm flipH="1">
              <a:off x="5974295" y="3767829"/>
              <a:ext cx="6096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0" name="Shape 262"/>
            <p:cNvCxnSpPr>
              <a:stCxn id="37" idx="2"/>
              <a:endCxn id="43" idx="0"/>
            </p:cNvCxnSpPr>
            <p:nvPr/>
          </p:nvCxnSpPr>
          <p:spPr>
            <a:xfrm flipH="1">
              <a:off x="5605133" y="4225029"/>
              <a:ext cx="369162" cy="227352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82" name="Group 81"/>
          <p:cNvGrpSpPr/>
          <p:nvPr/>
        </p:nvGrpSpPr>
        <p:grpSpPr>
          <a:xfrm>
            <a:off x="6583895" y="3767829"/>
            <a:ext cx="734999" cy="788651"/>
            <a:chOff x="6583895" y="3767829"/>
            <a:chExt cx="734999" cy="788651"/>
          </a:xfrm>
        </p:grpSpPr>
        <p:sp>
          <p:nvSpPr>
            <p:cNvPr id="39" name="Shape 251"/>
            <p:cNvSpPr txBox="1"/>
            <p:nvPr/>
          </p:nvSpPr>
          <p:spPr>
            <a:xfrm>
              <a:off x="7068095" y="39634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e</a:t>
              </a:r>
            </a:p>
          </p:txBody>
        </p:sp>
        <p:sp>
          <p:nvSpPr>
            <p:cNvPr id="44" name="Shape 256"/>
            <p:cNvSpPr/>
            <p:nvPr/>
          </p:nvSpPr>
          <p:spPr>
            <a:xfrm>
              <a:off x="6851633" y="4452381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49" name="Shape 261"/>
            <p:cNvCxnSpPr>
              <a:stCxn id="39" idx="0"/>
              <a:endCxn id="36" idx="2"/>
            </p:cNvCxnSpPr>
            <p:nvPr/>
          </p:nvCxnSpPr>
          <p:spPr>
            <a:xfrm rot="10800000">
              <a:off x="6583895" y="3767829"/>
              <a:ext cx="6096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" name="Shape 264"/>
            <p:cNvCxnSpPr>
              <a:stCxn id="44" idx="0"/>
              <a:endCxn id="39" idx="2"/>
            </p:cNvCxnSpPr>
            <p:nvPr/>
          </p:nvCxnSpPr>
          <p:spPr>
            <a:xfrm rot="10800000" flipH="1">
              <a:off x="6900533" y="4225029"/>
              <a:ext cx="292962" cy="227352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86" name="Group 85"/>
          <p:cNvGrpSpPr/>
          <p:nvPr/>
        </p:nvGrpSpPr>
        <p:grpSpPr>
          <a:xfrm>
            <a:off x="7422095" y="3310629"/>
            <a:ext cx="954999" cy="788651"/>
            <a:chOff x="7422095" y="3310629"/>
            <a:chExt cx="954999" cy="788651"/>
          </a:xfrm>
        </p:grpSpPr>
        <p:sp>
          <p:nvSpPr>
            <p:cNvPr id="41" name="Shape 253"/>
            <p:cNvSpPr txBox="1"/>
            <p:nvPr/>
          </p:nvSpPr>
          <p:spPr>
            <a:xfrm>
              <a:off x="8126295" y="35062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g</a:t>
              </a:r>
            </a:p>
          </p:txBody>
        </p:sp>
        <p:sp>
          <p:nvSpPr>
            <p:cNvPr id="45" name="Shape 257"/>
            <p:cNvSpPr/>
            <p:nvPr/>
          </p:nvSpPr>
          <p:spPr>
            <a:xfrm>
              <a:off x="7918433" y="3995181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47" name="Shape 259"/>
            <p:cNvCxnSpPr>
              <a:stCxn id="35" idx="2"/>
              <a:endCxn id="41" idx="0"/>
            </p:cNvCxnSpPr>
            <p:nvPr/>
          </p:nvCxnSpPr>
          <p:spPr>
            <a:xfrm>
              <a:off x="7422095" y="3310629"/>
              <a:ext cx="8296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" name="Shape 266"/>
            <p:cNvCxnSpPr>
              <a:stCxn id="45" idx="0"/>
              <a:endCxn id="41" idx="2"/>
            </p:cNvCxnSpPr>
            <p:nvPr/>
          </p:nvCxnSpPr>
          <p:spPr>
            <a:xfrm rot="10800000" flipH="1">
              <a:off x="7967333" y="3767829"/>
              <a:ext cx="284362" cy="227352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29" name="Shape 270"/>
          <p:cNvSpPr/>
          <p:nvPr/>
        </p:nvSpPr>
        <p:spPr>
          <a:xfrm>
            <a:off x="5102988" y="1215930"/>
            <a:ext cx="1980201" cy="1395683"/>
          </a:xfrm>
          <a:custGeom>
            <a:avLst/>
            <a:gdLst/>
            <a:ahLst/>
            <a:cxnLst/>
            <a:rect l="0" t="0" r="0" b="0"/>
            <a:pathLst>
              <a:path w="59062" h="41628" extrusionOk="0">
                <a:moveTo>
                  <a:pt x="24550" y="41628"/>
                </a:moveTo>
                <a:lnTo>
                  <a:pt x="24194" y="27040"/>
                </a:lnTo>
                <a:lnTo>
                  <a:pt x="45542" y="11741"/>
                </a:lnTo>
                <a:lnTo>
                  <a:pt x="59062" y="12097"/>
                </a:lnTo>
                <a:lnTo>
                  <a:pt x="45542" y="0"/>
                </a:lnTo>
                <a:lnTo>
                  <a:pt x="0" y="18145"/>
                </a:lnTo>
                <a:close/>
              </a:path>
            </a:pathLst>
          </a:cu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30" name="Shape 271"/>
          <p:cNvCxnSpPr/>
          <p:nvPr/>
        </p:nvCxnSpPr>
        <p:spPr>
          <a:xfrm rot="10800000">
            <a:off x="4685638" y="1597781"/>
            <a:ext cx="2982068" cy="23737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1" name="Shape 272"/>
          <p:cNvCxnSpPr/>
          <p:nvPr/>
        </p:nvCxnSpPr>
        <p:spPr>
          <a:xfrm flipH="1">
            <a:off x="5162605" y="1609583"/>
            <a:ext cx="1467296" cy="1049678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2" name="Shape 273"/>
          <p:cNvCxnSpPr/>
          <p:nvPr/>
        </p:nvCxnSpPr>
        <p:spPr>
          <a:xfrm>
            <a:off x="5914146" y="2098668"/>
            <a:ext cx="35806" cy="1049678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3" name="Shape 274"/>
          <p:cNvCxnSpPr/>
          <p:nvPr/>
        </p:nvCxnSpPr>
        <p:spPr>
          <a:xfrm>
            <a:off x="4876342" y="1609576"/>
            <a:ext cx="787762" cy="751955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34" name="Shape 275"/>
          <p:cNvCxnSpPr/>
          <p:nvPr/>
        </p:nvCxnSpPr>
        <p:spPr>
          <a:xfrm flipH="1">
            <a:off x="5576026" y="1084703"/>
            <a:ext cx="1375968" cy="551191"/>
          </a:xfrm>
          <a:prstGeom prst="straightConnector1">
            <a:avLst/>
          </a:prstGeom>
          <a:solidFill>
            <a:schemeClr val="lt2"/>
          </a:solidFill>
          <a:ln w="19050" cap="flat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1" name="Shape 276"/>
          <p:cNvSpPr txBox="1"/>
          <p:nvPr/>
        </p:nvSpPr>
        <p:spPr>
          <a:xfrm>
            <a:off x="5230582" y="2495550"/>
            <a:ext cx="392999" cy="261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b</a:t>
            </a:r>
          </a:p>
        </p:txBody>
      </p:sp>
      <p:sp>
        <p:nvSpPr>
          <p:cNvPr id="22" name="Shape 277"/>
          <p:cNvSpPr txBox="1"/>
          <p:nvPr/>
        </p:nvSpPr>
        <p:spPr>
          <a:xfrm>
            <a:off x="7211782" y="1581150"/>
            <a:ext cx="392999" cy="261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a</a:t>
            </a:r>
          </a:p>
        </p:txBody>
      </p:sp>
      <p:sp>
        <p:nvSpPr>
          <p:cNvPr id="23" name="Shape 278"/>
          <p:cNvSpPr txBox="1"/>
          <p:nvPr/>
        </p:nvSpPr>
        <p:spPr>
          <a:xfrm>
            <a:off x="5849382" y="2679675"/>
            <a:ext cx="392999" cy="261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c</a:t>
            </a:r>
          </a:p>
        </p:txBody>
      </p:sp>
      <p:sp>
        <p:nvSpPr>
          <p:cNvPr id="24" name="Shape 279"/>
          <p:cNvSpPr txBox="1"/>
          <p:nvPr/>
        </p:nvSpPr>
        <p:spPr>
          <a:xfrm>
            <a:off x="5544582" y="2451075"/>
            <a:ext cx="392999" cy="261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d</a:t>
            </a:r>
          </a:p>
        </p:txBody>
      </p:sp>
      <p:sp>
        <p:nvSpPr>
          <p:cNvPr id="25" name="Shape 280"/>
          <p:cNvSpPr txBox="1"/>
          <p:nvPr/>
        </p:nvSpPr>
        <p:spPr>
          <a:xfrm>
            <a:off x="5011182" y="1993875"/>
            <a:ext cx="392999" cy="261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e</a:t>
            </a:r>
          </a:p>
        </p:txBody>
      </p:sp>
      <p:sp>
        <p:nvSpPr>
          <p:cNvPr id="26" name="Shape 281"/>
          <p:cNvSpPr txBox="1"/>
          <p:nvPr/>
        </p:nvSpPr>
        <p:spPr>
          <a:xfrm>
            <a:off x="4934982" y="1563359"/>
            <a:ext cx="392999" cy="261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f</a:t>
            </a:r>
          </a:p>
        </p:txBody>
      </p:sp>
      <p:sp>
        <p:nvSpPr>
          <p:cNvPr id="27" name="Shape 282"/>
          <p:cNvSpPr txBox="1"/>
          <p:nvPr/>
        </p:nvSpPr>
        <p:spPr>
          <a:xfrm>
            <a:off x="6068782" y="1047750"/>
            <a:ext cx="392999" cy="261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g</a:t>
            </a:r>
          </a:p>
        </p:txBody>
      </p:sp>
      <p:sp>
        <p:nvSpPr>
          <p:cNvPr id="28" name="Shape 283"/>
          <p:cNvSpPr txBox="1"/>
          <p:nvPr/>
        </p:nvSpPr>
        <p:spPr>
          <a:xfrm>
            <a:off x="6790162" y="1191255"/>
            <a:ext cx="392999" cy="2616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h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5949272" y="4225029"/>
            <a:ext cx="835425" cy="790849"/>
            <a:chOff x="5949272" y="4225029"/>
            <a:chExt cx="835425" cy="790849"/>
          </a:xfrm>
        </p:grpSpPr>
        <p:cxnSp>
          <p:nvCxnSpPr>
            <p:cNvPr id="51" name="Shape 263"/>
            <p:cNvCxnSpPr>
              <a:stCxn id="37" idx="2"/>
              <a:endCxn id="38" idx="0"/>
            </p:cNvCxnSpPr>
            <p:nvPr/>
          </p:nvCxnSpPr>
          <p:spPr>
            <a:xfrm>
              <a:off x="5974295" y="4225029"/>
              <a:ext cx="3810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38" name="Shape 250"/>
            <p:cNvSpPr txBox="1"/>
            <p:nvPr/>
          </p:nvSpPr>
          <p:spPr>
            <a:xfrm>
              <a:off x="6229895" y="44206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d</a:t>
              </a:r>
            </a:p>
          </p:txBody>
        </p:sp>
        <p:cxnSp>
          <p:nvCxnSpPr>
            <p:cNvPr id="8" name="Shape 285"/>
            <p:cNvCxnSpPr>
              <a:endCxn id="9" idx="0"/>
            </p:cNvCxnSpPr>
            <p:nvPr/>
          </p:nvCxnSpPr>
          <p:spPr>
            <a:xfrm flipH="1">
              <a:off x="5998172" y="4682229"/>
              <a:ext cx="357000" cy="2274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" name="Shape 286"/>
            <p:cNvSpPr/>
            <p:nvPr/>
          </p:nvSpPr>
          <p:spPr>
            <a:xfrm>
              <a:off x="5949272" y="4909629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10" name="Shape 287"/>
            <p:cNvCxnSpPr>
              <a:endCxn id="11" idx="0"/>
            </p:cNvCxnSpPr>
            <p:nvPr/>
          </p:nvCxnSpPr>
          <p:spPr>
            <a:xfrm>
              <a:off x="6355397" y="4682279"/>
              <a:ext cx="380400" cy="229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1" name="Shape 288"/>
            <p:cNvSpPr/>
            <p:nvPr/>
          </p:nvSpPr>
          <p:spPr>
            <a:xfrm>
              <a:off x="6686897" y="4911779"/>
              <a:ext cx="97800" cy="104099"/>
            </a:xfrm>
            <a:prstGeom prst="rect">
              <a:avLst/>
            </a:prstGeom>
            <a:solidFill>
              <a:srgbClr val="CCCCCC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168472" y="4225029"/>
            <a:ext cx="835425" cy="790849"/>
            <a:chOff x="7168472" y="4225029"/>
            <a:chExt cx="835425" cy="790849"/>
          </a:xfrm>
        </p:grpSpPr>
        <p:sp>
          <p:nvSpPr>
            <p:cNvPr id="40" name="Shape 252"/>
            <p:cNvSpPr txBox="1"/>
            <p:nvPr/>
          </p:nvSpPr>
          <p:spPr>
            <a:xfrm>
              <a:off x="7449095" y="44206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f</a:t>
              </a:r>
            </a:p>
          </p:txBody>
        </p:sp>
        <p:cxnSp>
          <p:nvCxnSpPr>
            <p:cNvPr id="53" name="Shape 265"/>
            <p:cNvCxnSpPr>
              <a:stCxn id="39" idx="2"/>
              <a:endCxn id="40" idx="0"/>
            </p:cNvCxnSpPr>
            <p:nvPr/>
          </p:nvCxnSpPr>
          <p:spPr>
            <a:xfrm>
              <a:off x="7193495" y="4225029"/>
              <a:ext cx="3810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289"/>
            <p:cNvCxnSpPr>
              <a:endCxn id="13" idx="0"/>
            </p:cNvCxnSpPr>
            <p:nvPr/>
          </p:nvCxnSpPr>
          <p:spPr>
            <a:xfrm flipH="1">
              <a:off x="7217372" y="4682229"/>
              <a:ext cx="357000" cy="2274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290"/>
            <p:cNvSpPr/>
            <p:nvPr/>
          </p:nvSpPr>
          <p:spPr>
            <a:xfrm>
              <a:off x="7168472" y="4909629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14" name="Shape 291"/>
            <p:cNvCxnSpPr>
              <a:endCxn id="15" idx="0"/>
            </p:cNvCxnSpPr>
            <p:nvPr/>
          </p:nvCxnSpPr>
          <p:spPr>
            <a:xfrm>
              <a:off x="7574597" y="4682279"/>
              <a:ext cx="380400" cy="229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5" name="Shape 292"/>
            <p:cNvSpPr/>
            <p:nvPr/>
          </p:nvSpPr>
          <p:spPr>
            <a:xfrm>
              <a:off x="7906097" y="4911779"/>
              <a:ext cx="97800" cy="104099"/>
            </a:xfrm>
            <a:prstGeom prst="rect">
              <a:avLst/>
            </a:prstGeom>
            <a:solidFill>
              <a:srgbClr val="CCCCCC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8235272" y="3767829"/>
            <a:ext cx="835425" cy="790849"/>
            <a:chOff x="8235272" y="3767829"/>
            <a:chExt cx="835425" cy="790849"/>
          </a:xfrm>
        </p:grpSpPr>
        <p:sp>
          <p:nvSpPr>
            <p:cNvPr id="42" name="Shape 254"/>
            <p:cNvSpPr txBox="1"/>
            <p:nvPr/>
          </p:nvSpPr>
          <p:spPr>
            <a:xfrm>
              <a:off x="8527745" y="39634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h</a:t>
              </a:r>
            </a:p>
          </p:txBody>
        </p:sp>
        <p:cxnSp>
          <p:nvCxnSpPr>
            <p:cNvPr id="55" name="Shape 267"/>
            <p:cNvCxnSpPr>
              <a:stCxn id="42" idx="0"/>
              <a:endCxn id="41" idx="2"/>
            </p:cNvCxnSpPr>
            <p:nvPr/>
          </p:nvCxnSpPr>
          <p:spPr>
            <a:xfrm rot="10800000">
              <a:off x="8251695" y="3767829"/>
              <a:ext cx="40145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293"/>
            <p:cNvCxnSpPr>
              <a:endCxn id="17" idx="0"/>
            </p:cNvCxnSpPr>
            <p:nvPr/>
          </p:nvCxnSpPr>
          <p:spPr>
            <a:xfrm flipH="1">
              <a:off x="8284172" y="4225029"/>
              <a:ext cx="357000" cy="2274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" name="Shape 294"/>
            <p:cNvSpPr/>
            <p:nvPr/>
          </p:nvSpPr>
          <p:spPr>
            <a:xfrm>
              <a:off x="8235272" y="4452429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18" name="Shape 295"/>
            <p:cNvCxnSpPr>
              <a:endCxn id="19" idx="0"/>
            </p:cNvCxnSpPr>
            <p:nvPr/>
          </p:nvCxnSpPr>
          <p:spPr>
            <a:xfrm>
              <a:off x="8641397" y="4225079"/>
              <a:ext cx="380400" cy="229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" name="Shape 296"/>
            <p:cNvSpPr/>
            <p:nvPr/>
          </p:nvSpPr>
          <p:spPr>
            <a:xfrm>
              <a:off x="8972897" y="4454579"/>
              <a:ext cx="97800" cy="104099"/>
            </a:xfrm>
            <a:prstGeom prst="rect">
              <a:avLst/>
            </a:prstGeom>
            <a:solidFill>
              <a:srgbClr val="CCCCCC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614985" y="1372655"/>
            <a:ext cx="453599" cy="232988"/>
            <a:chOff x="6614985" y="1704448"/>
            <a:chExt cx="453599" cy="232988"/>
          </a:xfrm>
        </p:grpSpPr>
        <p:cxnSp>
          <p:nvCxnSpPr>
            <p:cNvPr id="56" name="Shape 315"/>
            <p:cNvCxnSpPr/>
            <p:nvPr/>
          </p:nvCxnSpPr>
          <p:spPr>
            <a:xfrm flipV="1">
              <a:off x="6784697" y="1704448"/>
              <a:ext cx="0" cy="220853"/>
            </a:xfrm>
            <a:prstGeom prst="straightConnector1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57" name="Shape 316"/>
            <p:cNvCxnSpPr/>
            <p:nvPr/>
          </p:nvCxnSpPr>
          <p:spPr>
            <a:xfrm rot="10800000">
              <a:off x="6614985" y="1928136"/>
              <a:ext cx="453599" cy="93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61" name="Group 60"/>
          <p:cNvGrpSpPr/>
          <p:nvPr/>
        </p:nvGrpSpPr>
        <p:grpSpPr>
          <a:xfrm>
            <a:off x="5904471" y="1614529"/>
            <a:ext cx="693899" cy="499800"/>
            <a:chOff x="5904471" y="1946322"/>
            <a:chExt cx="693899" cy="499800"/>
          </a:xfrm>
        </p:grpSpPr>
        <p:cxnSp>
          <p:nvCxnSpPr>
            <p:cNvPr id="59" name="Shape 332"/>
            <p:cNvCxnSpPr/>
            <p:nvPr/>
          </p:nvCxnSpPr>
          <p:spPr>
            <a:xfrm rot="10800000">
              <a:off x="5997158" y="2057253"/>
              <a:ext cx="160199" cy="193200"/>
            </a:xfrm>
            <a:prstGeom prst="straightConnector1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0" name="Shape 333"/>
            <p:cNvCxnSpPr/>
            <p:nvPr/>
          </p:nvCxnSpPr>
          <p:spPr>
            <a:xfrm rot="10800000" flipH="1">
              <a:off x="5904471" y="1946322"/>
              <a:ext cx="693899" cy="4998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64" name="Group 63"/>
          <p:cNvGrpSpPr/>
          <p:nvPr/>
        </p:nvGrpSpPr>
        <p:grpSpPr>
          <a:xfrm>
            <a:off x="5719625" y="2114329"/>
            <a:ext cx="194521" cy="499800"/>
            <a:chOff x="4382129" y="2321850"/>
            <a:chExt cx="194521" cy="499800"/>
          </a:xfrm>
        </p:grpSpPr>
        <p:cxnSp>
          <p:nvCxnSpPr>
            <p:cNvPr id="62" name="Shape 353"/>
            <p:cNvCxnSpPr/>
            <p:nvPr/>
          </p:nvCxnSpPr>
          <p:spPr>
            <a:xfrm rot="10800000">
              <a:off x="4382129" y="2564869"/>
              <a:ext cx="180300" cy="0"/>
            </a:xfrm>
            <a:prstGeom prst="straightConnector1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3" name="Shape 354"/>
            <p:cNvCxnSpPr/>
            <p:nvPr/>
          </p:nvCxnSpPr>
          <p:spPr>
            <a:xfrm>
              <a:off x="4567350" y="2321850"/>
              <a:ext cx="9300" cy="4998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67" name="Group 66"/>
          <p:cNvGrpSpPr/>
          <p:nvPr/>
        </p:nvGrpSpPr>
        <p:grpSpPr>
          <a:xfrm>
            <a:off x="5612697" y="2283188"/>
            <a:ext cx="305400" cy="330941"/>
            <a:chOff x="5612697" y="2614981"/>
            <a:chExt cx="305400" cy="330941"/>
          </a:xfrm>
        </p:grpSpPr>
        <p:cxnSp>
          <p:nvCxnSpPr>
            <p:cNvPr id="65" name="Shape 383"/>
            <p:cNvCxnSpPr/>
            <p:nvPr/>
          </p:nvCxnSpPr>
          <p:spPr>
            <a:xfrm rot="10800000" flipH="1">
              <a:off x="5714506" y="2614981"/>
              <a:ext cx="134399" cy="131999"/>
            </a:xfrm>
            <a:prstGeom prst="straightConnector1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6" name="Shape 384"/>
            <p:cNvCxnSpPr/>
            <p:nvPr/>
          </p:nvCxnSpPr>
          <p:spPr>
            <a:xfrm>
              <a:off x="5612697" y="2659122"/>
              <a:ext cx="305400" cy="2868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70" name="Group 69"/>
          <p:cNvGrpSpPr/>
          <p:nvPr/>
        </p:nvGrpSpPr>
        <p:grpSpPr>
          <a:xfrm>
            <a:off x="5090178" y="1818240"/>
            <a:ext cx="518400" cy="499800"/>
            <a:chOff x="5090178" y="2150033"/>
            <a:chExt cx="518400" cy="499800"/>
          </a:xfrm>
        </p:grpSpPr>
        <p:cxnSp>
          <p:nvCxnSpPr>
            <p:cNvPr id="68" name="Shape 417"/>
            <p:cNvCxnSpPr/>
            <p:nvPr/>
          </p:nvCxnSpPr>
          <p:spPr>
            <a:xfrm rot="10800000" flipH="1">
              <a:off x="5320133" y="2233948"/>
              <a:ext cx="134399" cy="131999"/>
            </a:xfrm>
            <a:prstGeom prst="straightConnector1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69" name="Shape 418"/>
            <p:cNvCxnSpPr/>
            <p:nvPr/>
          </p:nvCxnSpPr>
          <p:spPr>
            <a:xfrm rot="10800000">
              <a:off x="5090178" y="2150033"/>
              <a:ext cx="518400" cy="4998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73" name="Group 72"/>
          <p:cNvGrpSpPr/>
          <p:nvPr/>
        </p:nvGrpSpPr>
        <p:grpSpPr>
          <a:xfrm>
            <a:off x="5077434" y="1616382"/>
            <a:ext cx="527699" cy="305379"/>
            <a:chOff x="5077434" y="1948175"/>
            <a:chExt cx="527699" cy="305379"/>
          </a:xfrm>
        </p:grpSpPr>
        <p:cxnSp>
          <p:nvCxnSpPr>
            <p:cNvPr id="71" name="Shape 460"/>
            <p:cNvCxnSpPr/>
            <p:nvPr/>
          </p:nvCxnSpPr>
          <p:spPr>
            <a:xfrm>
              <a:off x="5328046" y="2045055"/>
              <a:ext cx="101100" cy="208499"/>
            </a:xfrm>
            <a:prstGeom prst="straightConnector1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2" name="Shape 461"/>
            <p:cNvCxnSpPr/>
            <p:nvPr/>
          </p:nvCxnSpPr>
          <p:spPr>
            <a:xfrm flipH="1">
              <a:off x="5077434" y="1948175"/>
              <a:ext cx="527699" cy="2127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76" name="Group 75"/>
          <p:cNvGrpSpPr/>
          <p:nvPr/>
        </p:nvGrpSpPr>
        <p:grpSpPr>
          <a:xfrm>
            <a:off x="5617443" y="1197871"/>
            <a:ext cx="999600" cy="398099"/>
            <a:chOff x="5592776" y="1555212"/>
            <a:chExt cx="999600" cy="398099"/>
          </a:xfrm>
        </p:grpSpPr>
        <p:cxnSp>
          <p:nvCxnSpPr>
            <p:cNvPr id="74" name="Shape 507"/>
            <p:cNvCxnSpPr/>
            <p:nvPr/>
          </p:nvCxnSpPr>
          <p:spPr>
            <a:xfrm>
              <a:off x="6306288" y="1659937"/>
              <a:ext cx="101100" cy="208499"/>
            </a:xfrm>
            <a:prstGeom prst="straightConnector1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508"/>
            <p:cNvCxnSpPr/>
            <p:nvPr/>
          </p:nvCxnSpPr>
          <p:spPr>
            <a:xfrm rot="10800000" flipH="1">
              <a:off x="5592776" y="1555212"/>
              <a:ext cx="999600" cy="398099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grpSp>
        <p:nvGrpSpPr>
          <p:cNvPr id="79" name="Group 78"/>
          <p:cNvGrpSpPr/>
          <p:nvPr/>
        </p:nvGrpSpPr>
        <p:grpSpPr>
          <a:xfrm>
            <a:off x="6582070" y="1208982"/>
            <a:ext cx="486025" cy="407400"/>
            <a:chOff x="6582070" y="1540775"/>
            <a:chExt cx="486025" cy="407400"/>
          </a:xfrm>
        </p:grpSpPr>
        <p:cxnSp>
          <p:nvCxnSpPr>
            <p:cNvPr id="77" name="Shape 566"/>
            <p:cNvCxnSpPr/>
            <p:nvPr/>
          </p:nvCxnSpPr>
          <p:spPr>
            <a:xfrm flipH="1">
              <a:off x="6582070" y="1649851"/>
              <a:ext cx="147900" cy="128100"/>
            </a:xfrm>
            <a:prstGeom prst="straightConnector1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8" name="Shape 567"/>
            <p:cNvCxnSpPr/>
            <p:nvPr/>
          </p:nvCxnSpPr>
          <p:spPr>
            <a:xfrm rot="10800000">
              <a:off x="6614496" y="1540775"/>
              <a:ext cx="453599" cy="407400"/>
            </a:xfrm>
            <a:prstGeom prst="straightConnector1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3470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5F94AC82-B744-B74E-881A-981631E9359B}"/>
              </a:ext>
            </a:extLst>
          </p:cNvPr>
          <p:cNvSpPr/>
          <p:nvPr/>
        </p:nvSpPr>
        <p:spPr>
          <a:xfrm>
            <a:off x="4592932" y="943714"/>
            <a:ext cx="4551067" cy="4199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BSP tree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1148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test if a point is inside or outside:</a:t>
            </a:r>
          </a:p>
          <a:p>
            <a:pPr lvl="1"/>
            <a:r>
              <a:rPr lang="en-US" dirty="0"/>
              <a:t>Start at root</a:t>
            </a:r>
          </a:p>
          <a:p>
            <a:pPr lvl="1"/>
            <a:r>
              <a:rPr lang="en-US" dirty="0"/>
              <a:t>Visit front child if point in front of plane, otherwise visit back child</a:t>
            </a:r>
          </a:p>
          <a:p>
            <a:pPr lvl="1"/>
            <a:r>
              <a:rPr lang="en-US" dirty="0"/>
              <a:t>If the point is in front of a leaf node, it is outside, otherwise it is inside</a:t>
            </a:r>
          </a:p>
        </p:txBody>
      </p:sp>
      <p:grpSp>
        <p:nvGrpSpPr>
          <p:cNvPr id="6" name="Shape 268"/>
          <p:cNvGrpSpPr/>
          <p:nvPr/>
        </p:nvGrpSpPr>
        <p:grpSpPr>
          <a:xfrm>
            <a:off x="4685638" y="1047750"/>
            <a:ext cx="2982068" cy="2100596"/>
            <a:chOff x="1103293" y="4310330"/>
            <a:chExt cx="2982068" cy="2100596"/>
          </a:xfrm>
        </p:grpSpPr>
        <p:grpSp>
          <p:nvGrpSpPr>
            <p:cNvPr id="20" name="Shape 269"/>
            <p:cNvGrpSpPr/>
            <p:nvPr/>
          </p:nvGrpSpPr>
          <p:grpSpPr>
            <a:xfrm>
              <a:off x="1103293" y="4347283"/>
              <a:ext cx="2982068" cy="2063643"/>
              <a:chOff x="5906350" y="3875927"/>
              <a:chExt cx="2223599" cy="1538769"/>
            </a:xfrm>
          </p:grpSpPr>
          <p:sp>
            <p:nvSpPr>
              <p:cNvPr id="29" name="Shape 270"/>
              <p:cNvSpPr/>
              <p:nvPr/>
            </p:nvSpPr>
            <p:spPr>
              <a:xfrm>
                <a:off x="6217550" y="3973777"/>
                <a:ext cx="1476550" cy="1040700"/>
              </a:xfrm>
              <a:custGeom>
                <a:avLst/>
                <a:gdLst/>
                <a:ahLst/>
                <a:cxnLst/>
                <a:rect l="0" t="0" r="0" b="0"/>
                <a:pathLst>
                  <a:path w="59062" h="41628" extrusionOk="0">
                    <a:moveTo>
                      <a:pt x="24550" y="41628"/>
                    </a:moveTo>
                    <a:lnTo>
                      <a:pt x="24194" y="27040"/>
                    </a:lnTo>
                    <a:lnTo>
                      <a:pt x="45542" y="11741"/>
                    </a:lnTo>
                    <a:lnTo>
                      <a:pt x="59062" y="12097"/>
                    </a:lnTo>
                    <a:lnTo>
                      <a:pt x="45542" y="0"/>
                    </a:lnTo>
                    <a:lnTo>
                      <a:pt x="0" y="18145"/>
                    </a:lnTo>
                    <a:close/>
                  </a:path>
                </a:pathLst>
              </a:custGeom>
              <a:solidFill>
                <a:srgbClr val="CCCCCC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0" name="Shape 271"/>
              <p:cNvCxnSpPr/>
              <p:nvPr/>
            </p:nvCxnSpPr>
            <p:spPr>
              <a:xfrm rot="10800000">
                <a:off x="5906350" y="4258507"/>
                <a:ext cx="2223599" cy="17700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1" name="Shape 272"/>
              <p:cNvCxnSpPr/>
              <p:nvPr/>
            </p:nvCxnSpPr>
            <p:spPr>
              <a:xfrm flipH="1">
                <a:off x="6262004" y="4267307"/>
                <a:ext cx="1094099" cy="782699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2" name="Shape 273"/>
              <p:cNvCxnSpPr/>
              <p:nvPr/>
            </p:nvCxnSpPr>
            <p:spPr>
              <a:xfrm>
                <a:off x="6822395" y="4631997"/>
                <a:ext cx="26699" cy="782699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3" name="Shape 274"/>
              <p:cNvCxnSpPr/>
              <p:nvPr/>
            </p:nvCxnSpPr>
            <p:spPr>
              <a:xfrm>
                <a:off x="6048550" y="4267302"/>
                <a:ext cx="587400" cy="560700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34" name="Shape 275"/>
              <p:cNvCxnSpPr/>
              <p:nvPr/>
            </p:nvCxnSpPr>
            <p:spPr>
              <a:xfrm flipH="1">
                <a:off x="6570274" y="3875927"/>
                <a:ext cx="1026000" cy="410999"/>
              </a:xfrm>
              <a:prstGeom prst="straightConnector1">
                <a:avLst/>
              </a:prstGeom>
              <a:solidFill>
                <a:schemeClr val="lt2"/>
              </a:solidFill>
              <a:ln w="19050" cap="flat">
                <a:solidFill>
                  <a:srgbClr val="000000"/>
                </a:solidFill>
                <a:prstDash val="dot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21" name="Shape 276"/>
            <p:cNvSpPr txBox="1"/>
            <p:nvPr/>
          </p:nvSpPr>
          <p:spPr>
            <a:xfrm>
              <a:off x="1648237" y="5758130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b</a:t>
              </a:r>
            </a:p>
          </p:txBody>
        </p:sp>
        <p:sp>
          <p:nvSpPr>
            <p:cNvPr id="22" name="Shape 277"/>
            <p:cNvSpPr txBox="1"/>
            <p:nvPr/>
          </p:nvSpPr>
          <p:spPr>
            <a:xfrm>
              <a:off x="3629437" y="4843730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a</a:t>
              </a:r>
            </a:p>
          </p:txBody>
        </p:sp>
        <p:sp>
          <p:nvSpPr>
            <p:cNvPr id="23" name="Shape 278"/>
            <p:cNvSpPr txBox="1"/>
            <p:nvPr/>
          </p:nvSpPr>
          <p:spPr>
            <a:xfrm>
              <a:off x="2267037" y="5942255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c</a:t>
              </a:r>
            </a:p>
          </p:txBody>
        </p:sp>
        <p:sp>
          <p:nvSpPr>
            <p:cNvPr id="24" name="Shape 279"/>
            <p:cNvSpPr txBox="1"/>
            <p:nvPr/>
          </p:nvSpPr>
          <p:spPr>
            <a:xfrm>
              <a:off x="1962237" y="5713655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d</a:t>
              </a:r>
            </a:p>
          </p:txBody>
        </p:sp>
        <p:sp>
          <p:nvSpPr>
            <p:cNvPr id="25" name="Shape 280"/>
            <p:cNvSpPr txBox="1"/>
            <p:nvPr/>
          </p:nvSpPr>
          <p:spPr>
            <a:xfrm>
              <a:off x="1428837" y="5256455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e</a:t>
              </a:r>
            </a:p>
          </p:txBody>
        </p:sp>
        <p:sp>
          <p:nvSpPr>
            <p:cNvPr id="26" name="Shape 281"/>
            <p:cNvSpPr txBox="1"/>
            <p:nvPr/>
          </p:nvSpPr>
          <p:spPr>
            <a:xfrm>
              <a:off x="1352637" y="4825939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f</a:t>
              </a:r>
            </a:p>
          </p:txBody>
        </p:sp>
        <p:sp>
          <p:nvSpPr>
            <p:cNvPr id="27" name="Shape 282"/>
            <p:cNvSpPr txBox="1"/>
            <p:nvPr/>
          </p:nvSpPr>
          <p:spPr>
            <a:xfrm>
              <a:off x="2486437" y="4310330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g</a:t>
              </a:r>
            </a:p>
          </p:txBody>
        </p:sp>
        <p:sp>
          <p:nvSpPr>
            <p:cNvPr id="28" name="Shape 283"/>
            <p:cNvSpPr txBox="1"/>
            <p:nvPr/>
          </p:nvSpPr>
          <p:spPr>
            <a:xfrm>
              <a:off x="3207817" y="4453835"/>
              <a:ext cx="392999" cy="261600"/>
            </a:xfrm>
            <a:prstGeom prst="rect">
              <a:avLst/>
            </a:prstGeom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h</a:t>
              </a:r>
            </a:p>
          </p:txBody>
        </p:sp>
      </p:grpSp>
      <p:sp>
        <p:nvSpPr>
          <p:cNvPr id="85" name="Shape 612"/>
          <p:cNvSpPr/>
          <p:nvPr/>
        </p:nvSpPr>
        <p:spPr>
          <a:xfrm>
            <a:off x="5638800" y="1850851"/>
            <a:ext cx="111299" cy="111299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/>
          </a:p>
        </p:txBody>
      </p:sp>
      <p:sp>
        <p:nvSpPr>
          <p:cNvPr id="35" name="Shape 247"/>
          <p:cNvSpPr txBox="1"/>
          <p:nvPr/>
        </p:nvSpPr>
        <p:spPr>
          <a:xfrm>
            <a:off x="7296695" y="30490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a</a:t>
            </a:r>
          </a:p>
        </p:txBody>
      </p:sp>
      <p:sp>
        <p:nvSpPr>
          <p:cNvPr id="36" name="Shape 248"/>
          <p:cNvSpPr txBox="1"/>
          <p:nvPr/>
        </p:nvSpPr>
        <p:spPr>
          <a:xfrm>
            <a:off x="6458495" y="35062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b</a:t>
            </a:r>
          </a:p>
        </p:txBody>
      </p:sp>
      <p:sp>
        <p:nvSpPr>
          <p:cNvPr id="39" name="Shape 251"/>
          <p:cNvSpPr txBox="1"/>
          <p:nvPr/>
        </p:nvSpPr>
        <p:spPr>
          <a:xfrm>
            <a:off x="7068095" y="39634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e</a:t>
            </a:r>
          </a:p>
        </p:txBody>
      </p:sp>
      <p:sp>
        <p:nvSpPr>
          <p:cNvPr id="40" name="Shape 252"/>
          <p:cNvSpPr txBox="1"/>
          <p:nvPr/>
        </p:nvSpPr>
        <p:spPr>
          <a:xfrm>
            <a:off x="7449095" y="4420629"/>
            <a:ext cx="250799" cy="261600"/>
          </a:xfrm>
          <a:prstGeom prst="rect">
            <a:avLst/>
          </a:prstGeom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lvl="0" algn="ctr" rtl="0">
              <a:buNone/>
            </a:pPr>
            <a:r>
              <a:rPr lang="en-US"/>
              <a:t>f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56233" y="3310629"/>
            <a:ext cx="3514464" cy="1705249"/>
            <a:chOff x="5556233" y="3310629"/>
            <a:chExt cx="3514464" cy="1705249"/>
          </a:xfrm>
        </p:grpSpPr>
        <p:sp>
          <p:nvSpPr>
            <p:cNvPr id="37" name="Shape 249"/>
            <p:cNvSpPr txBox="1"/>
            <p:nvPr/>
          </p:nvSpPr>
          <p:spPr>
            <a:xfrm>
              <a:off x="5848895" y="39634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c</a:t>
              </a:r>
            </a:p>
          </p:txBody>
        </p:sp>
        <p:sp>
          <p:nvSpPr>
            <p:cNvPr id="38" name="Shape 250"/>
            <p:cNvSpPr txBox="1"/>
            <p:nvPr/>
          </p:nvSpPr>
          <p:spPr>
            <a:xfrm>
              <a:off x="6229895" y="44206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d</a:t>
              </a:r>
            </a:p>
          </p:txBody>
        </p:sp>
        <p:sp>
          <p:nvSpPr>
            <p:cNvPr id="41" name="Shape 253"/>
            <p:cNvSpPr txBox="1"/>
            <p:nvPr/>
          </p:nvSpPr>
          <p:spPr>
            <a:xfrm>
              <a:off x="8126295" y="35062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g</a:t>
              </a:r>
            </a:p>
          </p:txBody>
        </p:sp>
        <p:sp>
          <p:nvSpPr>
            <p:cNvPr id="42" name="Shape 254"/>
            <p:cNvSpPr txBox="1"/>
            <p:nvPr/>
          </p:nvSpPr>
          <p:spPr>
            <a:xfrm>
              <a:off x="8527745" y="3963429"/>
              <a:ext cx="250799" cy="261600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h</a:t>
              </a:r>
            </a:p>
          </p:txBody>
        </p:sp>
        <p:sp>
          <p:nvSpPr>
            <p:cNvPr id="43" name="Shape 255"/>
            <p:cNvSpPr/>
            <p:nvPr/>
          </p:nvSpPr>
          <p:spPr>
            <a:xfrm>
              <a:off x="5556233" y="4452381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44" name="Shape 256"/>
            <p:cNvSpPr/>
            <p:nvPr/>
          </p:nvSpPr>
          <p:spPr>
            <a:xfrm>
              <a:off x="6851633" y="4452381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45" name="Shape 257"/>
            <p:cNvSpPr/>
            <p:nvPr/>
          </p:nvSpPr>
          <p:spPr>
            <a:xfrm>
              <a:off x="7918433" y="3995181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46" name="Shape 258"/>
            <p:cNvCxnSpPr>
              <a:stCxn id="35" idx="2"/>
              <a:endCxn id="36" idx="0"/>
            </p:cNvCxnSpPr>
            <p:nvPr/>
          </p:nvCxnSpPr>
          <p:spPr>
            <a:xfrm flipH="1">
              <a:off x="6583895" y="3310629"/>
              <a:ext cx="8382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7" name="Shape 259"/>
            <p:cNvCxnSpPr>
              <a:stCxn id="35" idx="2"/>
              <a:endCxn id="41" idx="0"/>
            </p:cNvCxnSpPr>
            <p:nvPr/>
          </p:nvCxnSpPr>
          <p:spPr>
            <a:xfrm>
              <a:off x="7422095" y="3310629"/>
              <a:ext cx="8296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8" name="Shape 260"/>
            <p:cNvCxnSpPr>
              <a:stCxn id="36" idx="2"/>
              <a:endCxn id="37" idx="0"/>
            </p:cNvCxnSpPr>
            <p:nvPr/>
          </p:nvCxnSpPr>
          <p:spPr>
            <a:xfrm flipH="1">
              <a:off x="5974295" y="3767829"/>
              <a:ext cx="6096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49" name="Shape 261"/>
            <p:cNvCxnSpPr>
              <a:stCxn id="39" idx="0"/>
              <a:endCxn id="36" idx="2"/>
            </p:cNvCxnSpPr>
            <p:nvPr/>
          </p:nvCxnSpPr>
          <p:spPr>
            <a:xfrm rot="10800000">
              <a:off x="6583895" y="3767829"/>
              <a:ext cx="6096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0" name="Shape 262"/>
            <p:cNvCxnSpPr>
              <a:stCxn id="37" idx="2"/>
              <a:endCxn id="43" idx="0"/>
            </p:cNvCxnSpPr>
            <p:nvPr/>
          </p:nvCxnSpPr>
          <p:spPr>
            <a:xfrm flipH="1">
              <a:off x="5605133" y="4225029"/>
              <a:ext cx="369162" cy="227352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1" name="Shape 263"/>
            <p:cNvCxnSpPr>
              <a:stCxn id="37" idx="2"/>
              <a:endCxn id="38" idx="0"/>
            </p:cNvCxnSpPr>
            <p:nvPr/>
          </p:nvCxnSpPr>
          <p:spPr>
            <a:xfrm>
              <a:off x="5974295" y="4225029"/>
              <a:ext cx="3810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2" name="Shape 264"/>
            <p:cNvCxnSpPr>
              <a:stCxn id="44" idx="0"/>
              <a:endCxn id="39" idx="2"/>
            </p:cNvCxnSpPr>
            <p:nvPr/>
          </p:nvCxnSpPr>
          <p:spPr>
            <a:xfrm rot="10800000" flipH="1">
              <a:off x="6900533" y="4225029"/>
              <a:ext cx="292962" cy="227352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3" name="Shape 265"/>
            <p:cNvCxnSpPr>
              <a:stCxn id="39" idx="2"/>
              <a:endCxn id="40" idx="0"/>
            </p:cNvCxnSpPr>
            <p:nvPr/>
          </p:nvCxnSpPr>
          <p:spPr>
            <a:xfrm>
              <a:off x="7193495" y="4225029"/>
              <a:ext cx="38100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4" name="Shape 266"/>
            <p:cNvCxnSpPr>
              <a:stCxn id="45" idx="0"/>
              <a:endCxn id="41" idx="2"/>
            </p:cNvCxnSpPr>
            <p:nvPr/>
          </p:nvCxnSpPr>
          <p:spPr>
            <a:xfrm rot="10800000" flipH="1">
              <a:off x="7967333" y="3767829"/>
              <a:ext cx="284362" cy="227352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55" name="Shape 267"/>
            <p:cNvCxnSpPr>
              <a:stCxn id="42" idx="0"/>
              <a:endCxn id="41" idx="2"/>
            </p:cNvCxnSpPr>
            <p:nvPr/>
          </p:nvCxnSpPr>
          <p:spPr>
            <a:xfrm rot="10800000">
              <a:off x="8251695" y="3767829"/>
              <a:ext cx="401450" cy="1955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285"/>
            <p:cNvCxnSpPr>
              <a:endCxn id="9" idx="0"/>
            </p:cNvCxnSpPr>
            <p:nvPr/>
          </p:nvCxnSpPr>
          <p:spPr>
            <a:xfrm flipH="1">
              <a:off x="5998172" y="4682229"/>
              <a:ext cx="357000" cy="2274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9" name="Shape 286"/>
            <p:cNvSpPr/>
            <p:nvPr/>
          </p:nvSpPr>
          <p:spPr>
            <a:xfrm>
              <a:off x="5949272" y="4909629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10" name="Shape 287"/>
            <p:cNvCxnSpPr>
              <a:endCxn id="11" idx="0"/>
            </p:cNvCxnSpPr>
            <p:nvPr/>
          </p:nvCxnSpPr>
          <p:spPr>
            <a:xfrm>
              <a:off x="6355397" y="4682279"/>
              <a:ext cx="380400" cy="229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1" name="Shape 288"/>
            <p:cNvSpPr/>
            <p:nvPr/>
          </p:nvSpPr>
          <p:spPr>
            <a:xfrm>
              <a:off x="6686897" y="4911779"/>
              <a:ext cx="97800" cy="104099"/>
            </a:xfrm>
            <a:prstGeom prst="rect">
              <a:avLst/>
            </a:prstGeom>
            <a:solidFill>
              <a:srgbClr val="CCCCCC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12" name="Shape 289"/>
            <p:cNvCxnSpPr>
              <a:endCxn id="13" idx="0"/>
            </p:cNvCxnSpPr>
            <p:nvPr/>
          </p:nvCxnSpPr>
          <p:spPr>
            <a:xfrm flipH="1">
              <a:off x="7217372" y="4682229"/>
              <a:ext cx="357000" cy="2274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290"/>
            <p:cNvSpPr/>
            <p:nvPr/>
          </p:nvSpPr>
          <p:spPr>
            <a:xfrm>
              <a:off x="7168472" y="4909629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14" name="Shape 291"/>
            <p:cNvCxnSpPr>
              <a:endCxn id="15" idx="0"/>
            </p:cNvCxnSpPr>
            <p:nvPr/>
          </p:nvCxnSpPr>
          <p:spPr>
            <a:xfrm>
              <a:off x="7574597" y="4682279"/>
              <a:ext cx="380400" cy="229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5" name="Shape 292"/>
            <p:cNvSpPr/>
            <p:nvPr/>
          </p:nvSpPr>
          <p:spPr>
            <a:xfrm>
              <a:off x="7906097" y="4911779"/>
              <a:ext cx="97800" cy="104099"/>
            </a:xfrm>
            <a:prstGeom prst="rect">
              <a:avLst/>
            </a:prstGeom>
            <a:solidFill>
              <a:srgbClr val="CCCCCC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16" name="Shape 293"/>
            <p:cNvCxnSpPr>
              <a:endCxn id="17" idx="0"/>
            </p:cNvCxnSpPr>
            <p:nvPr/>
          </p:nvCxnSpPr>
          <p:spPr>
            <a:xfrm flipH="1">
              <a:off x="8284172" y="4225029"/>
              <a:ext cx="357000" cy="2274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7" name="Shape 294"/>
            <p:cNvSpPr/>
            <p:nvPr/>
          </p:nvSpPr>
          <p:spPr>
            <a:xfrm>
              <a:off x="8235272" y="4452429"/>
              <a:ext cx="97800" cy="10409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18" name="Shape 295"/>
            <p:cNvCxnSpPr>
              <a:endCxn id="19" idx="0"/>
            </p:cNvCxnSpPr>
            <p:nvPr/>
          </p:nvCxnSpPr>
          <p:spPr>
            <a:xfrm>
              <a:off x="8641397" y="4225079"/>
              <a:ext cx="380400" cy="229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" name="Shape 296"/>
            <p:cNvSpPr/>
            <p:nvPr/>
          </p:nvSpPr>
          <p:spPr>
            <a:xfrm>
              <a:off x="8972897" y="4454579"/>
              <a:ext cx="97800" cy="104099"/>
            </a:xfrm>
            <a:prstGeom prst="rect">
              <a:avLst/>
            </a:prstGeom>
            <a:solidFill>
              <a:srgbClr val="CCCCCC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66988" y="1593507"/>
            <a:ext cx="2970899" cy="1347768"/>
            <a:chOff x="4666988" y="1593507"/>
            <a:chExt cx="2970899" cy="1347768"/>
          </a:xfrm>
        </p:grpSpPr>
        <p:sp>
          <p:nvSpPr>
            <p:cNvPr id="80" name="Shape 670"/>
            <p:cNvSpPr/>
            <p:nvPr/>
          </p:nvSpPr>
          <p:spPr>
            <a:xfrm>
              <a:off x="4666988" y="1593507"/>
              <a:ext cx="2970899" cy="1347768"/>
            </a:xfrm>
            <a:prstGeom prst="rect">
              <a:avLst/>
            </a:prstGeom>
            <a:solidFill>
              <a:srgbClr val="00FF00">
                <a:alpha val="24710"/>
              </a:srgbClr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cxnSp>
          <p:nvCxnSpPr>
            <p:cNvPr id="81" name="Shape 671"/>
            <p:cNvCxnSpPr/>
            <p:nvPr/>
          </p:nvCxnSpPr>
          <p:spPr>
            <a:xfrm>
              <a:off x="4666988" y="1593507"/>
              <a:ext cx="297089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</p:grpSp>
      <p:sp>
        <p:nvSpPr>
          <p:cNvPr id="82" name="Shape 730"/>
          <p:cNvSpPr/>
          <p:nvPr/>
        </p:nvSpPr>
        <p:spPr>
          <a:xfrm>
            <a:off x="4824262" y="1593507"/>
            <a:ext cx="1795475" cy="1295700"/>
          </a:xfrm>
          <a:custGeom>
            <a:avLst/>
            <a:gdLst/>
            <a:ahLst/>
            <a:cxnLst/>
            <a:rect l="0" t="0" r="0" b="0"/>
            <a:pathLst>
              <a:path w="71819" h="51828" extrusionOk="0">
                <a:moveTo>
                  <a:pt x="0" y="0"/>
                </a:moveTo>
                <a:lnTo>
                  <a:pt x="71819" y="370"/>
                </a:lnTo>
                <a:lnTo>
                  <a:pt x="370" y="51828"/>
                </a:lnTo>
              </a:path>
            </a:pathLst>
          </a:custGeom>
          <a:solidFill>
            <a:srgbClr val="00FF00">
              <a:alpha val="24710"/>
            </a:srgbClr>
          </a:solidFill>
          <a:ln w="381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3" name="Shape 789"/>
          <p:cNvSpPr/>
          <p:nvPr/>
        </p:nvSpPr>
        <p:spPr>
          <a:xfrm>
            <a:off x="4862211" y="1593507"/>
            <a:ext cx="1786225" cy="721900"/>
          </a:xfrm>
          <a:custGeom>
            <a:avLst/>
            <a:gdLst/>
            <a:ahLst/>
            <a:cxnLst/>
            <a:rect l="0" t="0" r="0" b="0"/>
            <a:pathLst>
              <a:path w="71449" h="28876" extrusionOk="0">
                <a:moveTo>
                  <a:pt x="0" y="0"/>
                </a:moveTo>
                <a:lnTo>
                  <a:pt x="71449" y="0"/>
                </a:lnTo>
                <a:lnTo>
                  <a:pt x="30727" y="28876"/>
                </a:lnTo>
                <a:close/>
              </a:path>
            </a:pathLst>
          </a:custGeom>
          <a:solidFill>
            <a:srgbClr val="00FF00">
              <a:alpha val="24710"/>
            </a:srgbClr>
          </a:solidFill>
          <a:ln w="381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4" name="Shape 826"/>
          <p:cNvSpPr/>
          <p:nvPr/>
        </p:nvSpPr>
        <p:spPr>
          <a:xfrm>
            <a:off x="5093551" y="1602704"/>
            <a:ext cx="1536350" cy="703375"/>
          </a:xfrm>
          <a:custGeom>
            <a:avLst/>
            <a:gdLst/>
            <a:ahLst/>
            <a:cxnLst/>
            <a:rect l="0" t="0" r="0" b="0"/>
            <a:pathLst>
              <a:path w="61454" h="28135" extrusionOk="0">
                <a:moveTo>
                  <a:pt x="21842" y="0"/>
                </a:moveTo>
                <a:lnTo>
                  <a:pt x="61454" y="0"/>
                </a:lnTo>
                <a:lnTo>
                  <a:pt x="21102" y="28135"/>
                </a:lnTo>
                <a:lnTo>
                  <a:pt x="0" y="8885"/>
                </a:lnTo>
                <a:close/>
              </a:path>
            </a:pathLst>
          </a:custGeom>
          <a:solidFill>
            <a:srgbClr val="00FF00">
              <a:alpha val="24710"/>
            </a:srgbClr>
          </a:solidFill>
          <a:ln w="3810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/>
          </a:p>
        </p:txBody>
      </p:sp>
      <p:cxnSp>
        <p:nvCxnSpPr>
          <p:cNvPr id="98" name="Shape 839"/>
          <p:cNvCxnSpPr/>
          <p:nvPr/>
        </p:nvCxnSpPr>
        <p:spPr>
          <a:xfrm flipH="1">
            <a:off x="6580201" y="3312643"/>
            <a:ext cx="838200" cy="195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842"/>
          <p:cNvCxnSpPr/>
          <p:nvPr/>
        </p:nvCxnSpPr>
        <p:spPr>
          <a:xfrm rot="10800000">
            <a:off x="6580201" y="3769843"/>
            <a:ext cx="609600" cy="195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105" name="Shape 846"/>
          <p:cNvCxnSpPr/>
          <p:nvPr/>
        </p:nvCxnSpPr>
        <p:spPr>
          <a:xfrm>
            <a:off x="7189801" y="4227043"/>
            <a:ext cx="381000" cy="19559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47"/>
          <p:cNvSpPr txBox="1"/>
          <p:nvPr/>
        </p:nvSpPr>
        <p:spPr>
          <a:xfrm>
            <a:off x="7296695" y="3049029"/>
            <a:ext cx="250799" cy="261600"/>
          </a:xfrm>
          <a:prstGeom prst="rect">
            <a:avLst/>
          </a:prstGeom>
          <a:solidFill>
            <a:srgbClr val="00FF00">
              <a:alpha val="25000"/>
            </a:srgb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1pPr>
            <a:lvl2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2pPr>
            <a:lvl3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3pPr>
            <a:lvl4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4pPr>
            <a:lvl5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5pPr>
            <a:lvl6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6pPr>
            <a:lvl7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7pPr>
            <a:lvl8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8pPr>
            <a:lvl9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9pPr>
          </a:lstStyle>
          <a:p>
            <a:r>
              <a:rPr lang="en-US"/>
              <a:t>a</a:t>
            </a:r>
          </a:p>
        </p:txBody>
      </p:sp>
      <p:sp>
        <p:nvSpPr>
          <p:cNvPr id="71" name="Shape 248"/>
          <p:cNvSpPr txBox="1"/>
          <p:nvPr/>
        </p:nvSpPr>
        <p:spPr>
          <a:xfrm>
            <a:off x="6458495" y="3506228"/>
            <a:ext cx="250799" cy="261600"/>
          </a:xfrm>
          <a:prstGeom prst="rect">
            <a:avLst/>
          </a:prstGeom>
          <a:solidFill>
            <a:srgbClr val="00FF00">
              <a:alpha val="25000"/>
            </a:srgb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1pPr>
            <a:lvl2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2pPr>
            <a:lvl3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3pPr>
            <a:lvl4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4pPr>
            <a:lvl5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5pPr>
            <a:lvl6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6pPr>
            <a:lvl7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7pPr>
            <a:lvl8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8pPr>
            <a:lvl9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9pPr>
          </a:lstStyle>
          <a:p>
            <a:r>
              <a:rPr lang="en-US"/>
              <a:t>b</a:t>
            </a:r>
          </a:p>
        </p:txBody>
      </p:sp>
      <p:sp>
        <p:nvSpPr>
          <p:cNvPr id="73" name="Shape 251"/>
          <p:cNvSpPr txBox="1"/>
          <p:nvPr/>
        </p:nvSpPr>
        <p:spPr>
          <a:xfrm>
            <a:off x="7068095" y="3963428"/>
            <a:ext cx="250799" cy="261600"/>
          </a:xfrm>
          <a:prstGeom prst="rect">
            <a:avLst/>
          </a:prstGeom>
          <a:solidFill>
            <a:srgbClr val="00FF00">
              <a:alpha val="25000"/>
            </a:srgb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1pPr>
            <a:lvl2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2pPr>
            <a:lvl3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3pPr>
            <a:lvl4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4pPr>
            <a:lvl5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5pPr>
            <a:lvl6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6pPr>
            <a:lvl7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7pPr>
            <a:lvl8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8pPr>
            <a:lvl9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9pPr>
          </a:lstStyle>
          <a:p>
            <a:r>
              <a:rPr lang="en-US" dirty="0"/>
              <a:t>e</a:t>
            </a:r>
          </a:p>
        </p:txBody>
      </p:sp>
      <p:cxnSp>
        <p:nvCxnSpPr>
          <p:cNvPr id="74" name="Shape 846"/>
          <p:cNvCxnSpPr>
            <a:endCxn id="15" idx="0"/>
          </p:cNvCxnSpPr>
          <p:nvPr/>
        </p:nvCxnSpPr>
        <p:spPr>
          <a:xfrm>
            <a:off x="7570801" y="4680368"/>
            <a:ext cx="384196" cy="23141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" name="Shape 252"/>
          <p:cNvSpPr txBox="1"/>
          <p:nvPr/>
        </p:nvSpPr>
        <p:spPr>
          <a:xfrm>
            <a:off x="7449095" y="4420629"/>
            <a:ext cx="250799" cy="261600"/>
          </a:xfrm>
          <a:prstGeom prst="rect">
            <a:avLst/>
          </a:prstGeom>
          <a:solidFill>
            <a:srgbClr val="00FF00">
              <a:alpha val="25000"/>
            </a:srgbClr>
          </a:solidFill>
          <a:ln w="381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1pPr>
            <a:lvl2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2pPr>
            <a:lvl3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3pPr>
            <a:lvl4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4pPr>
            <a:lvl5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5pPr>
            <a:lvl6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6pPr>
            <a:lvl7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7pPr>
            <a:lvl8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8pPr>
            <a:lvl9pPr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rtl val="0"/>
              </a:defRPr>
            </a:lvl9pPr>
          </a:lstStyle>
          <a:p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95144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3" grpId="1" animBg="1"/>
      <p:bldP spid="84" grpId="0" animBg="1"/>
      <p:bldP spid="70" grpId="0" animBg="1"/>
      <p:bldP spid="71" grpId="0" animBg="1"/>
      <p:bldP spid="73" grpId="0" animBg="1"/>
      <p:bldP spid="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839E5A-FB01-A64B-AE89-95580D3DA3A6}"/>
              </a:ext>
            </a:extLst>
          </p:cNvPr>
          <p:cNvSpPr/>
          <p:nvPr/>
        </p:nvSpPr>
        <p:spPr>
          <a:xfrm>
            <a:off x="4592932" y="1123950"/>
            <a:ext cx="4551067" cy="4019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BSP tree ray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 ray (P,D) and root</a:t>
            </a:r>
          </a:p>
          <a:p>
            <a:r>
              <a:rPr lang="en-US" dirty="0"/>
              <a:t>If P is behind plane</a:t>
            </a:r>
          </a:p>
          <a:p>
            <a:pPr lvl="1"/>
            <a:r>
              <a:rPr lang="en-US" dirty="0"/>
              <a:t>Recursively traverse back node</a:t>
            </a:r>
          </a:p>
          <a:p>
            <a:pPr lvl="1"/>
            <a:r>
              <a:rPr lang="en-US" dirty="0"/>
              <a:t>Hit-test polygons on plane</a:t>
            </a:r>
          </a:p>
          <a:p>
            <a:pPr lvl="1"/>
            <a:r>
              <a:rPr lang="en-US" dirty="0"/>
              <a:t>Recursively traverse front node if D • N &gt; 0</a:t>
            </a:r>
          </a:p>
          <a:p>
            <a:r>
              <a:rPr lang="en-US" dirty="0"/>
              <a:t>If P is in front of plane</a:t>
            </a:r>
          </a:p>
          <a:p>
            <a:pPr lvl="1"/>
            <a:r>
              <a:rPr lang="en-US" dirty="0"/>
              <a:t>Recursively traverse front node</a:t>
            </a:r>
          </a:p>
          <a:p>
            <a:pPr lvl="1"/>
            <a:r>
              <a:rPr lang="en-US" dirty="0"/>
              <a:t>Hit-test polygons on plane</a:t>
            </a:r>
          </a:p>
          <a:p>
            <a:pPr lvl="1"/>
            <a:r>
              <a:rPr lang="en-US" dirty="0"/>
              <a:t>Recursively traverse back node if D • N &lt; 0</a:t>
            </a:r>
          </a:p>
        </p:txBody>
      </p:sp>
      <p:grpSp>
        <p:nvGrpSpPr>
          <p:cNvPr id="5" name="Shape 925"/>
          <p:cNvGrpSpPr/>
          <p:nvPr/>
        </p:nvGrpSpPr>
        <p:grpSpPr>
          <a:xfrm>
            <a:off x="5059928" y="1362456"/>
            <a:ext cx="3332127" cy="2961893"/>
            <a:chOff x="2667000" y="1981199"/>
            <a:chExt cx="2057400" cy="1828801"/>
          </a:xfrm>
        </p:grpSpPr>
        <p:cxnSp>
          <p:nvCxnSpPr>
            <p:cNvPr id="6" name="Shape 926"/>
            <p:cNvCxnSpPr/>
            <p:nvPr/>
          </p:nvCxnSpPr>
          <p:spPr>
            <a:xfrm rot="10800000">
              <a:off x="2819399" y="1981199"/>
              <a:ext cx="1524000" cy="15240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dot"/>
              <a:round/>
              <a:headEnd type="none" w="lg" len="lg"/>
              <a:tailEnd type="none" w="lg" len="lg"/>
            </a:ln>
          </p:spPr>
        </p:cxnSp>
        <p:cxnSp>
          <p:nvCxnSpPr>
            <p:cNvPr id="7" name="Shape 927"/>
            <p:cNvCxnSpPr/>
            <p:nvPr/>
          </p:nvCxnSpPr>
          <p:spPr>
            <a:xfrm>
              <a:off x="3352800" y="2514600"/>
              <a:ext cx="609599" cy="609599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928"/>
            <p:cNvCxnSpPr/>
            <p:nvPr/>
          </p:nvCxnSpPr>
          <p:spPr>
            <a:xfrm rot="10800000" flipH="1">
              <a:off x="3505200" y="2438399"/>
              <a:ext cx="228600" cy="2286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29"/>
            <p:cNvCxnSpPr/>
            <p:nvPr/>
          </p:nvCxnSpPr>
          <p:spPr>
            <a:xfrm rot="10800000">
              <a:off x="3657600" y="2438400"/>
              <a:ext cx="76199" cy="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930"/>
            <p:cNvCxnSpPr/>
            <p:nvPr/>
          </p:nvCxnSpPr>
          <p:spPr>
            <a:xfrm>
              <a:off x="3733800" y="2438400"/>
              <a:ext cx="0" cy="76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931"/>
            <p:cNvCxnSpPr/>
            <p:nvPr/>
          </p:nvCxnSpPr>
          <p:spPr>
            <a:xfrm>
              <a:off x="3581400" y="2590800"/>
              <a:ext cx="76199" cy="76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932"/>
            <p:cNvCxnSpPr/>
            <p:nvPr/>
          </p:nvCxnSpPr>
          <p:spPr>
            <a:xfrm flipH="1">
              <a:off x="3581400" y="2667000"/>
              <a:ext cx="76199" cy="761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3" name="Shape 933"/>
            <p:cNvSpPr txBox="1"/>
            <p:nvPr/>
          </p:nvSpPr>
          <p:spPr>
            <a:xfrm>
              <a:off x="3810000" y="2362200"/>
              <a:ext cx="762000" cy="4572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Front</a:t>
              </a:r>
            </a:p>
          </p:txBody>
        </p:sp>
        <p:sp>
          <p:nvSpPr>
            <p:cNvPr id="14" name="Shape 934"/>
            <p:cNvSpPr txBox="1"/>
            <p:nvPr/>
          </p:nvSpPr>
          <p:spPr>
            <a:xfrm>
              <a:off x="2667000" y="2514600"/>
              <a:ext cx="685799" cy="4572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Back</a:t>
              </a:r>
            </a:p>
          </p:txBody>
        </p:sp>
        <p:cxnSp>
          <p:nvCxnSpPr>
            <p:cNvPr id="15" name="Shape 935"/>
            <p:cNvCxnSpPr/>
            <p:nvPr/>
          </p:nvCxnSpPr>
          <p:spPr>
            <a:xfrm flipH="1">
              <a:off x="3429000" y="3048000"/>
              <a:ext cx="990599" cy="457200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936"/>
            <p:cNvCxnSpPr/>
            <p:nvPr/>
          </p:nvCxnSpPr>
          <p:spPr>
            <a:xfrm rot="10800000" flipH="1">
              <a:off x="3429000" y="3419400"/>
              <a:ext cx="28499" cy="857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937"/>
            <p:cNvCxnSpPr/>
            <p:nvPr/>
          </p:nvCxnSpPr>
          <p:spPr>
            <a:xfrm>
              <a:off x="3429000" y="3505200"/>
              <a:ext cx="76199" cy="380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8" name="Shape 938"/>
            <p:cNvSpPr txBox="1"/>
            <p:nvPr/>
          </p:nvSpPr>
          <p:spPr>
            <a:xfrm>
              <a:off x="2971800" y="3352800"/>
              <a:ext cx="685799" cy="4572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D</a:t>
              </a:r>
            </a:p>
          </p:txBody>
        </p:sp>
        <p:sp>
          <p:nvSpPr>
            <p:cNvPr id="19" name="Shape 939"/>
            <p:cNvSpPr/>
            <p:nvPr/>
          </p:nvSpPr>
          <p:spPr>
            <a:xfrm>
              <a:off x="4371975" y="3009900"/>
              <a:ext cx="76199" cy="76199"/>
            </a:xfrm>
            <a:prstGeom prst="ellipse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20" name="Shape 940"/>
            <p:cNvSpPr txBox="1"/>
            <p:nvPr/>
          </p:nvSpPr>
          <p:spPr>
            <a:xfrm>
              <a:off x="4343400" y="2971800"/>
              <a:ext cx="381000" cy="4572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pPr lvl="0" algn="ctr" rtl="0">
                <a:buNone/>
              </a:pPr>
              <a:r>
                <a:rPr lang="en-US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43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Standard collision detection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Too slow for large game worlds</a:t>
            </a:r>
          </a:p>
          <a:p>
            <a:r>
              <a:rPr lang="en-US" dirty="0"/>
              <a:t>Solution: spatially organize to discard far-away data</a:t>
            </a:r>
          </a:p>
          <a:p>
            <a:pPr lvl="1"/>
            <a:r>
              <a:rPr lang="en-US" dirty="0"/>
              <a:t>Other game objects</a:t>
            </a:r>
          </a:p>
          <a:p>
            <a:pPr lvl="1"/>
            <a:r>
              <a:rPr lang="en-US" dirty="0"/>
              <a:t>Pieces of static geometry</a:t>
            </a:r>
          </a:p>
          <a:p>
            <a:r>
              <a:rPr lang="en-US" dirty="0"/>
              <a:t>Many approaches</a:t>
            </a:r>
          </a:p>
          <a:p>
            <a:pPr lvl="1"/>
            <a:r>
              <a:rPr lang="en-US" dirty="0"/>
              <a:t>Bounding volumes</a:t>
            </a:r>
          </a:p>
          <a:p>
            <a:pPr lvl="1"/>
            <a:r>
              <a:rPr lang="en-US" dirty="0"/>
              <a:t>Bounding volume hierarchy</a:t>
            </a:r>
          </a:p>
          <a:p>
            <a:pPr lvl="1"/>
            <a:r>
              <a:rPr lang="en-US" dirty="0"/>
              <a:t>Uniform grid</a:t>
            </a:r>
          </a:p>
          <a:p>
            <a:pPr lvl="1"/>
            <a:r>
              <a:rPr lang="en-US" dirty="0"/>
              <a:t>Hierarchical grid</a:t>
            </a:r>
          </a:p>
          <a:p>
            <a:pPr lvl="1"/>
            <a:r>
              <a:rPr lang="en-US" dirty="0"/>
              <a:t>Octree</a:t>
            </a:r>
          </a:p>
          <a:p>
            <a:pPr lvl="1"/>
            <a:r>
              <a:rPr lang="en-US" dirty="0"/>
              <a:t>K-D Tree</a:t>
            </a:r>
          </a:p>
          <a:p>
            <a:pPr lvl="1"/>
            <a:r>
              <a:rPr lang="en-US"/>
              <a:t>BSP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939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BSP tree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Because it’s a binary tree, most tests O(log n)</a:t>
            </a:r>
          </a:p>
          <a:p>
            <a:pPr lvl="1"/>
            <a:r>
              <a:rPr lang="en-US" dirty="0"/>
              <a:t>Easy collision detection and </a:t>
            </a:r>
            <a:r>
              <a:rPr lang="en-US" dirty="0" err="1"/>
              <a:t>raycasting</a:t>
            </a:r>
            <a:endParaRPr lang="en-US" dirty="0"/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Very expensive to build (optimal is NP-complete!)</a:t>
            </a:r>
          </a:p>
          <a:p>
            <a:pPr lvl="1"/>
            <a:r>
              <a:rPr lang="en-US" dirty="0"/>
              <a:t>Not suitable for dynamic objects</a:t>
            </a:r>
          </a:p>
          <a:p>
            <a:pPr lvl="1"/>
            <a:r>
              <a:rPr lang="en-US" dirty="0"/>
              <a:t>Numeric stability can be tricky</a:t>
            </a:r>
          </a:p>
        </p:txBody>
      </p:sp>
    </p:spTree>
    <p:extLst>
      <p:ext uri="{BB962C8B-B14F-4D97-AF65-F5344CB8AC3E}">
        <p14:creationId xmlns:p14="http://schemas.microsoft.com/office/powerpoint/2010/main" val="1586547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690E5-ED68-074D-9D17-DAA003F3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144" y="2286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Rendering Chunks</a:t>
            </a:r>
          </a:p>
        </p:txBody>
      </p:sp>
    </p:spTree>
    <p:extLst>
      <p:ext uri="{BB962C8B-B14F-4D97-AF65-F5344CB8AC3E}">
        <p14:creationId xmlns:p14="http://schemas.microsoft.com/office/powerpoint/2010/main" val="155693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Drawing Things</a:t>
            </a:r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562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We have a ton of walls and floors and roofs, so how should we go about drawing them?</a:t>
            </a:r>
            <a:endParaRPr/>
          </a:p>
        </p:txBody>
      </p:sp>
      <p:pic>
        <p:nvPicPr>
          <p:cNvPr id="593" name="Google Shape;593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0933" y="1200150"/>
            <a:ext cx="2495387" cy="3324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76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Attempt #1</a:t>
            </a:r>
            <a:endParaRPr/>
          </a:p>
        </p:txBody>
      </p:sp>
      <p:sp>
        <p:nvSpPr>
          <p:cNvPr id="600" name="Google Shape;600;p7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1054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-US" sz="2960"/>
              <a:t>We’ll loop through each wall, set the material, and then draw each wall individually.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-US" sz="2960"/>
              <a:t>But each time we draw a wall, we have to send information from the CPU over to the GPU.</a:t>
            </a:r>
            <a:endParaRPr/>
          </a:p>
        </p:txBody>
      </p:sp>
      <p:pic>
        <p:nvPicPr>
          <p:cNvPr id="601" name="Google Shape;601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1885950"/>
            <a:ext cx="327464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31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Attempt #1</a:t>
            </a:r>
            <a:endParaRPr/>
          </a:p>
        </p:txBody>
      </p:sp>
      <p:sp>
        <p:nvSpPr>
          <p:cNvPr id="608" name="Google Shape;608;p72"/>
          <p:cNvSpPr txBox="1">
            <a:spLocks noGrp="1"/>
          </p:cNvSpPr>
          <p:nvPr>
            <p:ph type="body" idx="1"/>
          </p:nvPr>
        </p:nvSpPr>
        <p:spPr>
          <a:xfrm>
            <a:off x="381000" y="1200150"/>
            <a:ext cx="51054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-US" sz="2960"/>
              <a:t>For each of these walls, a draw call needs to travel to the GPU for that wall to be rendered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Char char="–"/>
            </a:pPr>
            <a:r>
              <a:rPr lang="en-US" sz="2590"/>
              <a:t>And this would happen on every frame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Char char="–"/>
            </a:pPr>
            <a:r>
              <a:rPr lang="en-US" sz="2590"/>
              <a:t>Sending data to the GPU is a huge bottleneck for drawing</a:t>
            </a:r>
            <a:endParaRPr/>
          </a:p>
        </p:txBody>
      </p:sp>
      <p:pic>
        <p:nvPicPr>
          <p:cNvPr id="609" name="Google Shape;60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600" y="1885950"/>
            <a:ext cx="3274640" cy="205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99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Attempt #2: Storing Shapes</a:t>
            </a:r>
            <a:endParaRPr/>
          </a:p>
        </p:txBody>
      </p:sp>
      <p:sp>
        <p:nvSpPr>
          <p:cNvPr id="629" name="Google Shape;629;p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Solution: Create and store shape for entire pieces of static geometry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In our case, we’ll create one Shape </a:t>
            </a:r>
            <a:r>
              <a:rPr lang="en-US" b="1"/>
              <a:t>per chunk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Pack everything you need into a single Shape and draw it once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Only a single draw call per chunk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128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Why bother?</a:t>
            </a:r>
            <a:endParaRPr/>
          </a:p>
        </p:txBody>
      </p:sp>
      <p:sp>
        <p:nvSpPr>
          <p:cNvPr id="635" name="Google Shape;635;p7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While fairly time-consuming to set up, the speed increase is incredible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Only a single draw call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Don't have to change texture for each block (even if they should be colored differently)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More on this later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93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7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How to do it</a:t>
            </a:r>
            <a:endParaRPr/>
          </a:p>
        </p:txBody>
      </p:sp>
      <p:sp>
        <p:nvSpPr>
          <p:cNvPr id="641" name="Google Shape;641;p7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Create each chunk shape:</a:t>
            </a:r>
            <a:endParaRPr/>
          </a:p>
          <a:p>
            <a:pPr marL="97155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/>
              <a:t>Create a Shape (see helper classes)</a:t>
            </a:r>
            <a:endParaRPr/>
          </a:p>
          <a:p>
            <a:pPr marL="97155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/>
              <a:t>Generate the Shape based on the chunk’s walls</a:t>
            </a:r>
            <a:endParaRPr/>
          </a:p>
          <a:p>
            <a:pPr marL="97155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/>
              <a:t>Store the Shape</a:t>
            </a:r>
            <a:endParaRPr/>
          </a:p>
          <a:p>
            <a:pPr marL="339725" lvl="0" indent="-282575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When drawing, iterate over each chunk:</a:t>
            </a:r>
            <a:endParaRPr/>
          </a:p>
          <a:p>
            <a:pPr marL="971550" lvl="1" indent="-5143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/>
              <a:t>Draw the Shape</a:t>
            </a:r>
            <a:endParaRPr/>
          </a:p>
          <a:p>
            <a:pPr marL="739775" lvl="1" indent="-104775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971550" lvl="1" indent="-3365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entury Gothic"/>
              <a:buNone/>
            </a:pPr>
            <a:r>
              <a:rPr lang="en-US" sz="3959"/>
              <a:t>Generating the Shape (Faces)</a:t>
            </a:r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5720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For each face, need to specify: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Vertices of that face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Triangles of that face</a:t>
            </a:r>
            <a:endParaRPr/>
          </a:p>
        </p:txBody>
      </p:sp>
      <p:pic>
        <p:nvPicPr>
          <p:cNvPr id="649" name="Google Shape;649;p78"/>
          <p:cNvPicPr preferRelativeResize="0"/>
          <p:nvPr/>
        </p:nvPicPr>
        <p:blipFill rotWithShape="1">
          <a:blip r:embed="rId3">
            <a:alphaModFix/>
          </a:blip>
          <a:srcRect b="11429"/>
          <a:stretch/>
        </p:blipFill>
        <p:spPr>
          <a:xfrm>
            <a:off x="5344611" y="1504950"/>
            <a:ext cx="3342189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51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7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entury Gothic"/>
              <a:buNone/>
            </a:pPr>
            <a:r>
              <a:rPr lang="en-US" sz="3959"/>
              <a:t>Generating the Shape (Vertices)</a:t>
            </a:r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Char char="•"/>
            </a:pPr>
            <a:r>
              <a:rPr lang="en-US" sz="2240"/>
              <a:t>For each vertex, you need to specify: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Char char="–"/>
            </a:pPr>
            <a:r>
              <a:rPr lang="en-US" sz="1960"/>
              <a:t>Position (self-explanatory)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Char char="–"/>
            </a:pPr>
            <a:r>
              <a:rPr lang="en-US" sz="1960"/>
              <a:t>Normal (the perpendicular to the cube face)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Char char="–"/>
            </a:pPr>
            <a:r>
              <a:rPr lang="en-US" sz="1960"/>
              <a:t>Texture coordinates (more on this next)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lt1"/>
              </a:buClr>
              <a:buSzPts val="2240"/>
              <a:buChar char="•"/>
            </a:pPr>
            <a:r>
              <a:rPr lang="en-US" sz="2240"/>
              <a:t>Store all vertices in a vector of floats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Char char="–"/>
            </a:pPr>
            <a:r>
              <a:rPr lang="en-US" sz="1960"/>
              <a:t>8 floats total per vertex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3 for position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3 for normal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2 for texture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Char char="–"/>
            </a:pPr>
            <a:r>
              <a:rPr lang="en-US" sz="1960"/>
              <a:t>4 vertices total per face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•"/>
            </a:pPr>
            <a:r>
              <a:rPr lang="en-US" sz="1679"/>
              <a:t>It's a quad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11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volumes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Wrap objects in simple geometry (bounding volumes) to speed up collisions</a:t>
            </a:r>
          </a:p>
          <a:p>
            <a:pPr lvl="1"/>
            <a:r>
              <a:rPr lang="en-US" dirty="0"/>
              <a:t>If objects are far apart, their bounding volumes won’t collide, and the detailed test is not needed</a:t>
            </a:r>
          </a:p>
          <a:p>
            <a:r>
              <a:rPr lang="en-US" dirty="0"/>
              <a:t>Doesn’t solve O(n</a:t>
            </a:r>
            <a:r>
              <a:rPr lang="en-US" baseline="30000" dirty="0"/>
              <a:t>2</a:t>
            </a:r>
            <a:r>
              <a:rPr lang="en-US" dirty="0"/>
              <a:t>) runtime alone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76876"/>
            <a:ext cx="4038600" cy="144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49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entury Gothic"/>
              <a:buNone/>
            </a:pPr>
            <a:r>
              <a:rPr lang="en-US" sz="3800"/>
              <a:t>Generating the Shape (Triangles)</a:t>
            </a:r>
            <a:endParaRPr/>
          </a:p>
        </p:txBody>
      </p:sp>
      <p:sp>
        <p:nvSpPr>
          <p:cNvPr id="663" name="Google Shape;663;p8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6482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-US" sz="2960"/>
              <a:t>Store all triangles in a vector of ints</a:t>
            </a:r>
            <a:endParaRPr sz="2960"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Char char="–"/>
            </a:pPr>
            <a:r>
              <a:rPr lang="en-US" sz="2590"/>
              <a:t>3 ints per triangle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Specify vertices in counter-clockwise order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Int corresponds to position of the vertex in the vertex array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Char char="–"/>
            </a:pPr>
            <a:r>
              <a:rPr lang="en-US" sz="2590"/>
              <a:t>Two triangles per face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Char char="•"/>
            </a:pPr>
            <a:r>
              <a:rPr lang="en-US" sz="2220"/>
              <a:t>It's a quad</a:t>
            </a:r>
            <a:endParaRPr/>
          </a:p>
        </p:txBody>
      </p:sp>
      <p:pic>
        <p:nvPicPr>
          <p:cNvPr id="664" name="Google Shape;664;p80"/>
          <p:cNvPicPr preferRelativeResize="0"/>
          <p:nvPr/>
        </p:nvPicPr>
        <p:blipFill rotWithShape="1">
          <a:blip r:embed="rId3">
            <a:alphaModFix/>
          </a:blip>
          <a:srcRect b="11429"/>
          <a:stretch/>
        </p:blipFill>
        <p:spPr>
          <a:xfrm>
            <a:off x="5344611" y="1504950"/>
            <a:ext cx="3342189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17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Textures</a:t>
            </a:r>
            <a:endParaRPr/>
          </a:p>
        </p:txBody>
      </p:sp>
      <p:sp>
        <p:nvSpPr>
          <p:cNvPr id="670" name="Google Shape;670;p8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8768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Quick recap … 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Textures are basically just images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Can use “texture coordinates” to specify what part of an image to texture a triangle with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750"/>
              <a:buChar char="–"/>
            </a:pPr>
            <a:r>
              <a:rPr lang="en-US" sz="1750"/>
              <a:t>(0.0, 0.0) corresponds to upper left of image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lt1"/>
              </a:buClr>
              <a:buSzPts val="1750"/>
              <a:buChar char="–"/>
            </a:pPr>
            <a:r>
              <a:rPr lang="en-US" sz="1750"/>
              <a:t>(1.0, 1.0) corresponds to lower right of image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/>
              <a:t>We specify the “texture coordinates” for vertices of triangle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/>
              <a:t>Texture coordinates for in between points interpolated between these</a:t>
            </a:r>
            <a:endParaRPr/>
          </a:p>
        </p:txBody>
      </p:sp>
      <p:pic>
        <p:nvPicPr>
          <p:cNvPr id="671" name="Google Shape;671;p81" descr="A screenshot of a cell phon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0200" y="1276350"/>
            <a:ext cx="3536630" cy="31638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337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Texture Atlasing</a:t>
            </a:r>
            <a:endParaRPr/>
          </a:p>
        </p:txBody>
      </p:sp>
      <p:sp>
        <p:nvSpPr>
          <p:cNvPr id="677" name="Google Shape;677;p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Char char="•"/>
            </a:pPr>
            <a:r>
              <a:rPr lang="en-US" sz="2720"/>
              <a:t>When rendering chunks, we bind a single image (the texture atlas) which is used to texture all of the terrain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Char char="•"/>
            </a:pPr>
            <a:r>
              <a:rPr lang="en-US" sz="2720"/>
              <a:t>Can specify texture coordinates for each face individually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Char char="•"/>
            </a:pPr>
            <a:r>
              <a:rPr lang="en-US" sz="2720"/>
              <a:t>The texture coordinates are defined such that they map to subimages of the atlas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lt1"/>
              </a:buClr>
              <a:buSzPts val="2720"/>
              <a:buChar char="•"/>
            </a:pPr>
            <a:r>
              <a:rPr lang="en-US" sz="2720"/>
              <a:t>~10 fps boost (compared to binding an unbinding individual images)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645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8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Texture Atlasing</a:t>
            </a:r>
            <a:endParaRPr/>
          </a:p>
        </p:txBody>
      </p:sp>
      <p:sp>
        <p:nvSpPr>
          <p:cNvPr id="683" name="Google Shape;683;p8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You need to know the dimensions of your texture atlas first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Maybe the size of the textures too (if they’re uniformly sized)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</a:pPr>
            <a:r>
              <a:rPr lang="en-US" sz="2000"/>
              <a:t>Ours is a 256x256 image of 16x16 textures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Subimages will likely be specified in pixels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/>
              <a:t>So we need to convert pixel positions to OpenGL texture coordinates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683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Coordinate Conversion</a:t>
            </a:r>
            <a:endParaRPr/>
          </a:p>
        </p:txBody>
      </p:sp>
      <p:sp>
        <p:nvSpPr>
          <p:cNvPr id="690" name="Google Shape;690;p8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343400" cy="35813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542" t="-2895" r="-7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691" name="Google Shape;691;p84" descr="http://i.stack.imgur.com/BlEWW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2600" y="1504950"/>
            <a:ext cx="2590800" cy="2590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2" name="Google Shape;692;p84"/>
          <p:cNvGrpSpPr/>
          <p:nvPr/>
        </p:nvGrpSpPr>
        <p:grpSpPr>
          <a:xfrm>
            <a:off x="5562600" y="1502084"/>
            <a:ext cx="3571722" cy="3164928"/>
            <a:chOff x="5562600" y="1502084"/>
            <a:chExt cx="3571722" cy="3164928"/>
          </a:xfrm>
        </p:grpSpPr>
        <p:grpSp>
          <p:nvGrpSpPr>
            <p:cNvPr id="693" name="Google Shape;693;p84"/>
            <p:cNvGrpSpPr/>
            <p:nvPr/>
          </p:nvGrpSpPr>
          <p:grpSpPr>
            <a:xfrm>
              <a:off x="5562600" y="4171950"/>
              <a:ext cx="2590800" cy="152400"/>
              <a:chOff x="5562600" y="4324350"/>
              <a:chExt cx="2590800" cy="152400"/>
            </a:xfrm>
          </p:grpSpPr>
          <p:cxnSp>
            <p:nvCxnSpPr>
              <p:cNvPr id="694" name="Google Shape;694;p84"/>
              <p:cNvCxnSpPr/>
              <p:nvPr/>
            </p:nvCxnSpPr>
            <p:spPr>
              <a:xfrm>
                <a:off x="5562600" y="4400550"/>
                <a:ext cx="25908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5" name="Google Shape;695;p84"/>
              <p:cNvCxnSpPr/>
              <p:nvPr/>
            </p:nvCxnSpPr>
            <p:spPr>
              <a:xfrm>
                <a:off x="5562600" y="4324350"/>
                <a:ext cx="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6" name="Google Shape;696;p84"/>
              <p:cNvCxnSpPr/>
              <p:nvPr/>
            </p:nvCxnSpPr>
            <p:spPr>
              <a:xfrm>
                <a:off x="8153400" y="4324350"/>
                <a:ext cx="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97" name="Google Shape;697;p84"/>
            <p:cNvGrpSpPr/>
            <p:nvPr/>
          </p:nvGrpSpPr>
          <p:grpSpPr>
            <a:xfrm rot="5400000">
              <a:off x="7086600" y="2721284"/>
              <a:ext cx="2590800" cy="152400"/>
              <a:chOff x="5562600" y="4324350"/>
              <a:chExt cx="2590800" cy="152400"/>
            </a:xfrm>
          </p:grpSpPr>
          <p:cxnSp>
            <p:nvCxnSpPr>
              <p:cNvPr id="698" name="Google Shape;698;p84"/>
              <p:cNvCxnSpPr/>
              <p:nvPr/>
            </p:nvCxnSpPr>
            <p:spPr>
              <a:xfrm>
                <a:off x="5562600" y="4400550"/>
                <a:ext cx="2590800" cy="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99" name="Google Shape;699;p84"/>
              <p:cNvCxnSpPr/>
              <p:nvPr/>
            </p:nvCxnSpPr>
            <p:spPr>
              <a:xfrm>
                <a:off x="5562600" y="4324350"/>
                <a:ext cx="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84"/>
              <p:cNvCxnSpPr/>
              <p:nvPr/>
            </p:nvCxnSpPr>
            <p:spPr>
              <a:xfrm>
                <a:off x="8153400" y="4324350"/>
                <a:ext cx="0" cy="1524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01" name="Google Shape;701;p84"/>
            <p:cNvSpPr txBox="1"/>
            <p:nvPr/>
          </p:nvSpPr>
          <p:spPr>
            <a:xfrm>
              <a:off x="6481839" y="4297680"/>
              <a:ext cx="752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400px</a:t>
              </a:r>
              <a:endParaRPr/>
            </a:p>
          </p:txBody>
        </p:sp>
        <p:sp>
          <p:nvSpPr>
            <p:cNvPr id="702" name="Google Shape;702;p84"/>
            <p:cNvSpPr txBox="1"/>
            <p:nvPr/>
          </p:nvSpPr>
          <p:spPr>
            <a:xfrm>
              <a:off x="8382000" y="2612818"/>
              <a:ext cx="752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400px</a:t>
              </a:r>
              <a:endParaRPr/>
            </a:p>
          </p:txBody>
        </p:sp>
      </p:grpSp>
      <p:grpSp>
        <p:nvGrpSpPr>
          <p:cNvPr id="703" name="Google Shape;703;p84"/>
          <p:cNvGrpSpPr/>
          <p:nvPr/>
        </p:nvGrpSpPr>
        <p:grpSpPr>
          <a:xfrm>
            <a:off x="5971394" y="2101850"/>
            <a:ext cx="1032655" cy="428356"/>
            <a:chOff x="5971394" y="2101850"/>
            <a:chExt cx="1032655" cy="428356"/>
          </a:xfrm>
        </p:grpSpPr>
        <p:sp>
          <p:nvSpPr>
            <p:cNvPr id="704" name="Google Shape;704;p84"/>
            <p:cNvSpPr/>
            <p:nvPr/>
          </p:nvSpPr>
          <p:spPr>
            <a:xfrm>
              <a:off x="6156325" y="2101850"/>
              <a:ext cx="109728" cy="1066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84"/>
            <p:cNvSpPr txBox="1"/>
            <p:nvPr/>
          </p:nvSpPr>
          <p:spPr>
            <a:xfrm>
              <a:off x="5971394" y="2191652"/>
              <a:ext cx="103265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(100, 300)</a:t>
              </a:r>
              <a:endParaRPr/>
            </a:p>
          </p:txBody>
        </p:sp>
      </p:grpSp>
      <p:sp>
        <p:nvSpPr>
          <p:cNvPr id="706" name="Google Shape;706;p84"/>
          <p:cNvSpPr txBox="1"/>
          <p:nvPr/>
        </p:nvSpPr>
        <p:spPr>
          <a:xfrm>
            <a:off x="5834837" y="2450731"/>
            <a:ext cx="12843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= (0.25, 0.75)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2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Pseudocode</a:t>
            </a:r>
            <a:endParaRPr/>
          </a:p>
        </p:txBody>
      </p:sp>
      <p:sp>
        <p:nvSpPr>
          <p:cNvPr id="712" name="Google Shape;712;p8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For each chunk: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Initialize the following:</a:t>
            </a:r>
            <a:endParaRPr/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 sz="1200"/>
              <a:t>A vector of floats that </a:t>
            </a:r>
            <a:r>
              <a:rPr lang="en-US" sz="1200" i="1"/>
              <a:t>could</a:t>
            </a:r>
            <a:r>
              <a:rPr lang="en-US" sz="1200"/>
              <a:t> hold ALL of your vertices</a:t>
            </a:r>
            <a:endParaRPr/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 sz="1200"/>
              <a:t>A vector of ints that can hold all of your triangles</a:t>
            </a:r>
            <a:endParaRPr/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 sz="1200"/>
              <a:t>A counter to keep track of the number of vertices</a:t>
            </a:r>
            <a:endParaRPr/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 sz="1200"/>
              <a:t>A Shape to hold the chunk’s shape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For each wall: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</a:pPr>
            <a:r>
              <a:rPr lang="en-US" sz="1400"/>
              <a:t>Is the wall visible? If so, add all vertices and triangles to your array, increment counter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</a:pPr>
            <a:r>
              <a:rPr lang="en-US" sz="1400"/>
              <a:t>Otherwise, skip the wall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/>
              <a:t>Repeat for floors and ceilings </a:t>
            </a:r>
            <a:endParaRPr/>
          </a:p>
          <a:p>
            <a:pPr marL="342900" lvl="0" indent="-3429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</a:pPr>
            <a:r>
              <a:rPr lang="en-US" sz="1600"/>
              <a:t>Create a shape using the vertices and triangles</a:t>
            </a:r>
            <a:endParaRPr/>
          </a:p>
          <a:p>
            <a:pPr marL="742950" lvl="1" indent="-28575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</a:pPr>
            <a:r>
              <a:rPr lang="en-US" sz="1200"/>
              <a:t>std::shared_ptr&lt;Shape&gt; shape = std::make_shared&lt;Shape&gt;(vertices, triangles);</a:t>
            </a:r>
            <a:endParaRPr sz="1200"/>
          </a:p>
        </p:txBody>
      </p:sp>
      <p:sp>
        <p:nvSpPr>
          <p:cNvPr id="713" name="Google Shape;713;p85" descr="data:image/jpeg;base64,/9j/4AAQSkZJRgABAQAAAQABAAD/2wCEAAkGBxQSEBUUEhQVFhUWFhQUFRgXFRUVFRUVGhUXGBQXFxYYHCggHBolGxQUITMhJykrLjAuFyAzODMsOCgtLisBCgoKDg0OGxAQGywlHyQsLCwsLCwsLCwsLCwsLCwsLCwsLCwsLCwsLCwsLCwsLCwsLCwsLCwsLCwsLCwsLCwsLP/AABEIAL0BCwMBEQACEQEDEQH/xAAcAAEAAQUBAQAAAAAAAAAAAAAABQEDBAYHAgj/xABQEAACAQMDAQQGBAUQCAcBAAABAgMABBEFEiExBhNBUQcUIjJhgUJScZEjU6Gz0RUWJDM1Q1VicnN0gpKTscM0NnWVoqOytFSEtcHC0uEl/8QAGwEBAAEFAQAAAAAAAAAAAAAAAAMBAgQFBgf/xAAzEQACAgIBAwMCBQIFBQAAAAAAAQIDBBEFEiExE0FRBiIjMmFxgVKhFBUzNEKRscHR8f/aAAwDAQACEQMRAD8A7jQCgFAKAUAoBQCgFAKAUAoBQCgFAKAUAoBQCgFAKAUAoBQCgFAKAUAoBQCgFAKAUAoBQEV2p1lbKynuWGREhYLnG5uiLnwyxA+dAaVF2curiBbnUtVubcuEbu7aRbWKIyEBIy3O45YLz4nHNARPbR9T0pIkjvnmguJY4BJKitc27ls+y54cMquMkcY8KA2v9aN9/DFz/cW/6KAg+zenahcy3iHVp1FtcGBSIYDuARW3H2eD7VAY3ZC31S8lu45tTmia1n7j2YYDvABw5yvUjB+dAe+xFrqF/DLI2qzoY7iWAAQwHIjIAY+z1OaAmJ9B1aJTJbaoLhlBPdT28WyQj6O9OVPGPt8qAu3fbfvOz8moRfg5O5YAHnu593dY564kPGRzxQHmx7Lag8SM2r3AZkViO4g4JUEjp8aA1DTtT1KXWH0ptQkQQ96/fLFEZJF2IyBgRjAB8PrHrxgC7231jUNKZ1F88++0eRTJFEO7fv4owy7R1AduvHwoCR7Z2uoafp0l6uqTSNH3LBGhgCtvljQgkDOPbNAT/pA1G4AsIreYwNdXKRPIqqzBTGxIAcEdcfdQFf1pX38MXP8AcW/6KAiJNI1AahHa/qtcbXtpbjd3MGQUliQLjb0PeE/KgLaaZqB1NrP9Vp9q2qXO/uYM5aZo9uNvTC5+dAYkMOotrL6f+qs+xbX1nvO5g3E71Xbjb09rNASnaXQ9QtbOe4XV7hjDFJKFMMADFFLAE7enFAWrrVLy7m0uGO6a29Zs3uJXjjjYs4RD0cHA5bgef2UBJSdldQ6JrUwbGQGt7dvmV4yKA1rUu0eprewaTLMqTySI4u4Y0/CWxWTOY2yFfch6fVPzA2S87K6gsbsur3BZVYqDDAAWAJAPHnQGNoOg39xawTnV7hTLFHKQIYMAugbAO340Bh9sNL1Gzte9TVbh27yGMKYYAD3kqx+C+G7NATf60b/+GLn+4t/0UBe9GerzXFrKtw5kmtrq4tXchVLd2wKkhQB7rAfKgNvoBQCgFAKAUAoDWvSRpD3elXUEYJdo9yAdWZGWRVHxJTHzoDAsbi21zTAqSFTiIvtx3kE8ZVgGRvJl8eCPvoDmvpHl1WO4toL+RJbc3MMkMkcKqrurYwxHKMFZjjnPhnFAda7f9mTqVk1sJe6y6Pv2l8bTnGAR/jQGr+hHTDapf25beYr1492MbtqKM4ycZx50BvOn6UIrm4mXH4fumb+WilCf7IT7qA1P0M/6Hc/066/6loDO9GH+jXH9Pvvz7UBz04bs80BOPWNU9XA883QfA+SE/KgOvalqIiuLWL8c8ij4hIJHx/wj7qA0H1Pu+2Ib8bZmT5gbD+boCH9Pf7d/5F/+7t6A230xf6vXH8m2/wC4hoDYdd7NW9/bJFdR71Xa64ZkZWC4yGUg9CaAgfQyMaLEPJ7kf8+SgNA9CMAXVFYZzJYXDtkk5YagY8jPT2Y1+6gOxpogGoNebzua3W22YGMLI0m7Pn7RGKA1C0/1ul/2aPz0dARnpo7Cm57zUO/Ci3tcGIoT3ndtJJy4cYzvx08KAkoCDq2kFVCA6fMQq+6oKR+yvwFAS+ofu/af0K6/OxUBGaxZB+1Nk34uymk/4pI/82gNutNREl5cQfio7ckfzne//T8lAcq9BlsYtT1SI/vbd2PLCzSDj7qAw+2FuJe10EZznvLN+p6RqXbj+qv3UB2KXUcX0dv9a3mmP9WSFR/1n76A1jsKe71TV7fGAJ4LgfHvost+VR99Ab3QCgFAKAUAoBQGq+lNWOjXuwkHuSePqgguPs27qA1e77HRW+npeaNBi8KW7xMkshEis0ZkDBn2MhXOQePyUBLemEJ6jFuxn1y12Z67u85x8du/5ZoCT9JGlXF1YmO0z3veRNxIYvZDZcbxyMjigIP0O6fJbi/imXbIt3ll7wy43QxuB3h5Y4YcmgNi9H+r+tafDITlgGifz3xsUJP27QfnQEH6Gf8AQ7n+nXX+K0BNdg9Mkt4JlmXaXu7uVRkH2HmYoeD4jB+dAcw7P4lj0qLPEmrXV0vxWAs2fsyfy0B1fWZbRbyz784uC8otOZPeMe2XhfZ9w49rz4oCL1e0xr1jLj3ra8jJx9UxsMn+ufuoDWPTd2duZwZ4URoo7SVZizhSqrIkxKjxOIvy0BtfpB0WW90eW2gAMkiwbQxCj2ZYnOSfgpoB2I7RTXLXNvcwrFNaNGjhH7xGDpuUg464HNAYXob/AHGi/nLn8/JQGiehf90ov9m3P/qclAdIinb9cEibm2fqdE23J27vWZAW29M4AGaAhrT/AFul/wBmj89HQGD6U+zt3NdG4WPvbRLTbLH608ALK8juSq+97GB8c/CgL+mX6z6no8qJ3avp87Kmc7BtTC58QOmaA2i802RtYt7gL+CjtbiNmyOHeSMquM56Bj5cUBbSANrrP4x6fGnw/C3Ln/IoDN02W09fuliP7K2QG5GZPdAbuOvsDhm93z5oDUuxNn3XaLVxjhhbyD4713H8pI+VARjWnedtN34q27z/AJOz/MoDoE8toNTjVj+zDbuEGZP9H3gvx7nvKOvPFAQMLGLtM6/RuNPR8+bxTFcf2ST91Ab1QCgFAKAUAoBQFu4hV0ZHUMrAqykZDKRhgQeoIJoDRIOw97aexpuotFBklYJ4luFjz4I59oL8KAxNU9GlxeLvvNSlknQhoCsSJbwsGB3dyPeOBjJI6+NASH629Z/hpf8Ad9v+mgMS07FarE8rprChpnEkp9QhO5gioDgtx7KKOPKgLGh+j3ULJGjtdW2IzGRgbOKTMjAByNzHAOBwKA9aN2B1K0Rkt9WVFd2lYeowtmR8bzlmPUjpQGZL2Q1SUbJ9ZcxMCHEVpDDIQeoEinK/bQFzVvR8f2EbC49UayWVYiYlnBEq7ZCVYgFjzz/GoCOv/R9qM88M8urBpbcsYGFlEuxn2h8qGw2Qo60BlS9kNWZ0kbWFLR7th9Qg43DDePlQFL/sfq08UkUusK0ciNG49QgGUZSrDIbI4J5FAX17M6wAANZXA4H/APPt/wBNASfY3svJZvcy3Fx6zPcujSP3SwrhE2qAikjOCefs+YEFpnYXUbWPubXVhHAGkZENlDIVDuWILs2Scsef8KAx7D0YT2phks9QMM0cD28jtbRyiRXnaclUY4X2mPnwB8cgXh2H1QXJuf1XXvjEIC3qMP7WHLhdu7HvMTnGaAtp6PtSF2bwasvrDR9yX9RiwYshguzdt6qOcZoDMu+yeryRvG+sqVdWRh6hAMqwIYZBz0JoD3edgZVWyNneGCWzga3DtAkwdGC5OxjgHK/HrQFT2a1n+Gl/3fb/AKaAxLbsHqMM0s0GrsHmEffNJaxSlim7bt3NhVG9sKB40BatPR9qMVzLdJqwE84UTP6lEQ4RQqeyWwMAeAoC5D2G1Rbh7hdXUSyIkbt6hD7SpnYMbsDG484oCzF6PNRW7a8GrAXLx9y0nqURBjyhC7N20HKDnGaA9Sej7UWu1vDqw9ZSPuVf1KIARZYlSm7aTlyc4zQEro3Y+7W/ju72/wDWTFHJHGq20cH7ZjO4oeRx0x1oDdqAUAoBQCgFAKAUAoBQCgFAKAUAoBQFM0BTPwoD1QCgFAKAUAoBQCgFAKAUAoBQCgFAKAUAoBQCgFAKAUAoBQCgFAUJqjegeElB6eFQVZNdn5WVcWj3WQUK0AoBQCgFAKAUAoBQCgFAUNAQWk9sLO5kEUM6tIQWCEOjlRnJCsBkcGgJ6gFAUJoDw8oAyaxsjKhRHqmysYt+DzBNu8OPD41DhZv+KTklpFZR0Xqzy0UAoBQCgFAKAUAoBQCgFAKAoao/AIybKucfbXA8jbPBy9w8MyoJSiZdvchuPGuk47lq8hJN9yGdbiZANbrZGVqoFAeQ/OKjVkW+leRo9VIBQHgyDOPGopXRjLpfkro91KUFAKApQDNW9QNA03srBaa2jQd5+FhvLiRWbKK7S26jYvRffb48DwqoN/oDy8gHWobsmupbmyqi34MWW9HhXO5n1FVH7a1sljU/csLukPwrU0PJ5K5SlvpRI9QXYkUGBXdVVquKhHwjGfk91KUFAKAUAoBQCgFAKAUAoBQCgKGqMGDqC9D8q5H6kx3LViRPS/Ywwa4+m2VUlKLMlrfkzba78GrtOK51T+y19zFnW/KM0NXUqSfghBqrfYGBJJtkz4HFcrk5jxeQ7+GTxj1RM5WyK6aq2NkVKPgh13K5qRvRQjnlzIPIHFcVdnuXIJJ9tmQo6gSIrtE9oxytXApmqbBYnuQvxPlWpz+Vqx12fcvhBsxVkZzjOBWkxs3KzremL+1EsoxiiKt3B1ebP71Z24z8ZZpifyQrXVSthRX1TZBrb7EvNeZ92uUz/qHTcaSeFXyYzOT1Nczfm2395snUUvBRFycCq4ePPImoxEnpErDHgYFem4eLHHqUImDJ7ZcxWVooVqoFAKAUAoBQCgFAKAUAoBQCgBqjBZulyprA5On1MaSLoPTIqvLZrpbRnCqKbT2gX4bkr8RXQ8bz1lL6LO6IZ177oz45Qw4rt8bKrvjuLMZrTMC9Pt1w/wBQz3kGTV+U92lxjg9PCs/guV0vSmy2yHujMmfCk102bcq6JT/Qhitsic15nXZ+OpfqZmu2iYibIFeo4s1OuL+TCku56zU7kktlDCubrwWuY5XnFX+HU+7J669+TCJrirLZWy3NmQlrwZMcwUcck10+LyNOFTqC+5kLg5vua9psm+9vXPg1vF/Zi3/51QctmTtx4OXba3/crXHTJiubemTCqwg5PSG9EjaQYGT1Neh8Nx0aKlJruYlk+pmTit7oiK1UCgFAKAUAoBQCgFAKAUAoBVNgVUCgKMKtnFSWmEREq4YivLuUx/SvkjOg9o8VrS4UQPcchU5FbLA5GzFnuPgslBSKzvk5qTlcmORarEIR6Vot1rYtxe0Xl1rn2CD99dGuSttxnS032IXBKWywrg9CD9hBrQvGth3cWSppkjDOAgzXdYfJVU4kZWPuYsotyMea5LdOBWh5HnbLvtr7ImhUl5LFc6233JdCqa+ADVyfyNkN2cUE3Tj6d1L/AMCpH/8ACtzy70q4L+lEdfuTNaMkMmzhycnoK6rgeN9R+pJdkQWz12JECu5SMYrVQKAUAoBQCgFAKAUAoBQCgKGqAsNcAHByP8KwZ59dcumfYuUdl5WFZVd0J/leyjRXNSlAapsGBfx8g/KuO+pMTbVqMimXsYlca1oyBVoFVANXw05Ioad+qs8k2y7kbT0YlYwERjLyAv7LbdGpbPubQ3ka7jC47DjBThqcvf8A+GPKT2bCnY+1zmRHmPj38004z593IxQfJRWV6jj2jFL+C3Qm7H2h5ihEDjo9uTA4x0yUwGHwYEfCitnLtNJr40NGFp2oSQyyW15IhaNFkjmJWPvomLL7a8BZFK4OODkEYzitNy3GNxVlMX38r4Ja5/Jfk7TWYGTd24Hn30f6a1UOJypS6ehl7mkYHZ+abUw8yTNb2gkZIu6Cd9cBDtZ2dwwSMtkAAbuOtdlhcHRTD8RbfuY8rW/BlXCy2UkZadri2lkEJMgj723kbiPLoFDRlsJgruBYcmsbluFpnU51LpaK12vemTYrhYRbml+pkvwQ3ZEfsUN+MkuJf7c8jD8hFbPmX+P0/CX/AGLa/BNouSBWFhY0r7VBFZS0iViTAxXp+LjqipVxMKT29lysooKAUAoBQCgFAKAUAoBQCgFAUqgLU8IYVg52DDJh0yRdGWiPYMh8q4m9ZfH2dn29jJTjMyIr36331ucH6hjJKNi7/JHOky1YGumqtjYuqLIWtHi4TcpFY3IUK+iUdFYPTIqvL7q3XJxM5PYqACqgU0wY93HG6lJQjK4wyvgqw8QVPBFbLDjlRkp1b/gtl0+5regJeyOwsJVFjllWS5BmIYEZNthgzx+8BvOM9MjFehY9DnUncvu99GJKXfsbCvZJWwbm4urgjkhpe6jJ68x24RSPgc1mRqhHwi3Z7HZfToCZjb26EDBkdVJ65yWfx+J5qQoVnvLGZGhjmtS0iPGArxFjuQjgA56VRIGn+ivtGltANNviLe5t2ZVWQ7BLGSWVkY8HqfHwzVwJLthrEMid1aqZkjmiuLtoAHEMcciysSRw0hZV9kZbG4484ciLnXKK8tFU9NE81yvdGQMCuwuGHIK7dwIx8K8zqpaylCXnZm7+0wuy0e2xtgevcxE/aVBP5TV3Kvry56KQ8Gw2EXjXTfT2Cow9WS7kFsu+jNFdQiErVwFAKAUAoBQCgFAKAUAoBQHmRwASSAAMkngAeJJoDWtE7cW1wyp+Eid3eNFmidA7qzKVR8bGOUbgNnjpVNoGzZoC3NEGGKw8zDryIdMkXRk0RcibTg15vn4csa1xZlxl1IrHIV6Vdi8ldjyTTDrTMqO8HjXU4v1FVYtW+SCVL9jHuMZyOhrneYVUrPUqfZk1e9aZarSkgqoMDXb0wW00qgFo43dQ3ulgp25+GcZrZcZjRvyIwl42iyb0meNN7JWhRlngW4lwvezTxrI0rMMkozDhRkjC4A6V6bXWqoqMUkl8GG22NBnWyluLVnxBAkEsJY5MccplUQ56na0LbR1wwHOKlKGJqvauaRJGt1W2hiJEtzdqUxgKzLDAcMz7G3AtgcYwc1UHK+1fbmyDbYka/bdDI1xdscB43DbYowAFRgCCAFHJ4NAROq+lGWWGSFLSyhSQSp7ER3qshBJVtwAbIznHJ5xwKA6h6LdVg1my7u+iinntiEYyxo5ZD+1uMjqcYPxXPjQHSrezSNAkaKiDoqqFUfYoGKA0DUla1hv7Ue6sEk1r8IpVZWjBz+9ybsdMK6Cudz8Bf4yu6K9+5NCXbRtNlDhUQDGAq48sKB/7Vyaqlk5jivkn8RJuNcDFekY9arrUUYbe2e6mKCgFAKApmgGapsDNNoFaqBQCgFAKAju0N3LFbSyW8YklRdypz7WOSAARk4zgZ5OKoDUri7v9QtWiWO1ihnhKmcSPMJEkBB7uLapU7SffPBI4bBrDvzK6uz8lyg33Jubs/btbG37pRFnIRBsCtndvXbgq+72twwc1pFl2Rs6tknStGHpmqTWlwltdv3kcmEtrgrhmfn8DOR7PeYGQ+FDdMZ677Gylcv1ImtG3GshlDHuoNw+IrUcrgRyanpdySE9MjTXnN1UqpdMjMXcVEBVXJv3AqwCqgtXVusiNG4DI6sjKejKwwwP2g1PRfOqxTh5RRra0QcV/fWjQWq9xcLKzRQyyvJG6bYnkAlCKwkISN8Ebc4Gcda9I4zk4Zi7L7ku5iWQ6TVtSvVsby4ub6YytbNDIsSYSSa4kj2rKqOeII0do1UFvpk5Oc7YjOL6/2huLyV5J5Xcu24gn2eBhfZXCjC8cCgImgFAdB9B2rGDV4l+jOrwtz5jehx4+0gHzNAfUKmgOfelP2ZbQ/jmNljGeJpreQk/AC3b76x8pL0nL47/2ZdHybjYpyTXKcDjqV8rWTWy7aM4tXWTvrh5lox0my2bhfMVj/wCYUb11F/Qy6rVmQl1LaLD1V2weHcCorL4Vrcnoqlsx3vAOnNafI57Hr7J7ZIqmyyLh2OBxWuhyuXmT6aF2LnCMUZcEZA5JJrpMWmdcPve2RSey9WWWigFAKAUBA9uUY2E21WbaEcqudzIkivIBjknarcVa/AK6DbQR28a2uO427osMzgqx3AhmJJHPnXL5bl6j6vJOvBIVjMqYmp6fHcRNFMgdGGCp+8EEcgg8gjkGpabpVPqiUa2YXZG6de9tJXZ5LdgFZzmSS3cZgkY/SbhkLeLRk+NdRTZ6kFIha0TlxMV8OPPNYOdnWY66unaLox6jCmlDeHNcXyOfTkrfTpmTGDiWq0TJBVAKAUAqoNf7bOyW6TouWt5oJ8/URXAnb4jumkBHkTXSfTd3Rlak9dXYiuW0Z/a/sja6tbANjdtDQzoAWQHBGD9JD4r458DzXoJiHzV217IT6ZP3UwyGyY5FB2SL5jPQjIyPCgNdoBQE32IujFqVo4GcXEPwyC4BGfsJoD7HXpQHKvSReM+tadCSO7ieOUgnAZ5GZFJ+I7sAfF6xM7/bz/Ynqpcl1L2N9SQgYBxXm1efdTFwgybpUu7PJJPWopZF1j+6TZcoxRmWtt4n5V1vEcRpK21vfwY9lnsjKeQDqa6C3KpqX3PWiFRbMWW9+rXO5n1HFbVKJo0+7MV3J6muYvzrr390v4J1FIuQW5b4CtnxvC2ZD6rOyLJ2aJCKMLwK7bGxK8ePTFfyYrbbLtZhQUAoBQCgFAUYUBp+lN6ndNZvwjs81mT0KH25YAc+8jFiB9Rhj3TjUcljOS9SP8kkJexsYrRvySA1QEHqQ7vULKRT7UpntnHnF3Mk+ftEkEYz0w5HiK3nFzepL2I5m0MM1srK42R6ZeCxPRG3NvtOR0/wrg+W4WVMnOHgyq7N9mWK5179yUVaBQCgFVBR1BGCAQeCDyCPEGpqbXXLqQIXsRfC3lfTXzmMNNak9HtS3sqD5xklMeQU/Z6lg5CyKI2e/uYM1p6M70k6RHc6ZcrIqkpFJKhPGyRELKwPh0+4ms0tPkSgFAdC9E+hs8zXLqvcxrgNIFCtKzDYIjIMFwVJ4O4eHNAfTzHihT9jgPbHU/Wb6eaI8KUSA/zPKt85N5qR1KUGmvJ1XHYHViTlL3Ot6VeieCOZekiK4+YzXkvIU+jkSgabWnokIQBy33VncbXTV+Lc9pexFNt9kXJLwnpxWdl/UU32rWkWxp+THJz1rnrsm23vORMkl4CjPSqY+NZdLUEG9IzYLTxb7q7TjeBhV913dmNO1vsjLUV0sIKC0vBCeqvAoBQCgFAKAUAoCI7TaIt3btGSUce3DIM7oZh+1yLgjkHwzyMjxqjW+wI+1ur1VxPaq7A+9bzIUYeZE20qfh7XXrWps4xN7iyTrIjtL2kvbWFpv1P/AAag72a4Q7OQFcrGGOwclvLHlmkeLj5kwp7ejWuz3pAY3yveiPu3URo6KQLdmIyeSfYc7QWzxgeGcZOKq4NxRPdRKKTXc7AGzWY5JGIeXYeOKxrbaXHU2iumvBGzoAeD/wDlcDzGPVXZut+TLrba7lutGSCqAVUHmSQKCSQABkknAA8yT0FT00TteoLbKNpeSCbWJLj2bFRt6G5kB7gfzSZDTHpyCF5949K3UMCjGXVkvv8A0rz/AD8Ebk3+Uj9X0Y2wS9jMk9zbt3rsxJeaHaVniVBhVGwllVQBuUdetbTiuY6r1U0owfZFllfbfubrcCO/snEb/g7iB1WRcHCyRkBgD4gN0NdgY5xjtr6NRGHcWs2VWNEaxVJIXb6Uklu7d6pP1VLDgHdQGv6D6PlklUypqRQHLr+p/dEjnje02B08AaA672a7LrJJG8loLe1tlZbO2kw8gkZ1eS4k5IV8phRknlj44oCQ9JWtG1smVGxLORDH5jd+2OP5KbjnzxRLbMrDod1ygjjaKAAB0AwPsFZ2vt0elV0KFXp/odJ9GN5us2iPWGV0/qN7afLDEf1a82+qMb08nrXucLmVOu6SNvrltvWjFFED3DGWPFbLA46zKn2XYtlJRJGCALXoGBx9WLHUV3MSc3Jl+tkWCgFAKAUAoBQCgFAKAUBTFU7AtzqCpBAIIIIPQgjkHPhVljai3HyVRwftx2V9Rlyq/sWU4XPIhY/vTZ+gfon+qfDOrhY7u6WpL+5sKLF+SXgn/R12tYbbOdyeMW7k9QP3lj4sB7p8QMdRzg8orrKvUqemvKI50qD17HQ81xVmRZLs2yqUfYVjOTfkuFUANXKO2CJ1DW1R+6iVpp+D3SEeyD9KRz7Ma/bz5A1tsXjHJepc+mHy/L/ZEcpmNHobzkPfOJMHKwJkWyHnG4HmVuerccZCismzkqqI+nix0vn3f/oKLfdk8BWksulOW2SJaK4qyE3CXUgaHLrUmi3SwrH3ljOJJUVT+FgkDDvVjyQCmXDBSfpHB4wfTOHzXlUJy/MuzII48py1HybhYdvNPkQN6zHGehWU904PxV8H59K22iOWPbF6af8A0M49qLL/AMXb/wB9H+mhb6cvg1jXfSdbx5W0U3EmcAjKQDpkmUj2uv0Qc+Y61eotmbjcbfe9RRzrWtYnvJVluWUlFKoqLtjjDY3bQSSSdo5J8Knrq6e7Ot43hljS62+5hVMb5m1ejO623kseeJYlcD+NG2D89so+6uQ+qqN0xn8M4/naum7rXudNrzx9zRo9xRljxWfgYFmTPUfBbKeiThjCjAr0bDxa8aCjExJNtlysvf6lopsFaqBVQKAUAoBQCgFAKA8mrW/gEfLO4JGa4rkeUzcaxr2MiEIyRQXjfA1BX9R3L862XeivYtajHFcRNFMgZHUqwPQg/lH21tKefx7GupaZY6pLwcL7T9nnspu5diyN7UEvILAcgEj3ZU+HluHiBso2wt/Epe/lGbVPrXRM6B2C7V+sr3M5/ZKL14AnQcd4B9b6wHQnPQ8czzHGJfjU/lf9mRuLg+lm41zajvsDD1PU4rdN0rbQThRgs7t9VEXLM3wAJrNxOPtyH9nhe78FspJEUqXN37xa1gP0VI9akH8ZhlYQfJdzfFa2m8XBXb75/PsixdU/2JjT7COBNkSKi5JwPEnkknqSfM81p8rMsyJdU2SKKRk1h7ZUUAoDV/SJpXfWZdBmSA98uOrKFIlT5oSftUV0v07nOjI6X4kTY13pWxmcvBBGeoI4+yvTY6aO9hGu6KnpFNg8h9wq7SLv8NX/AEo9U0TRhGPhCqlwoNGZoV33N5by9AJQjfyJR3bZ+wsp+VarmMf1saUTQc9T1UqS9jtYryKa02jkT0rkdDWVRnW0rUHotcUz13zeZrKjzGUv+RT00V9Ybzq//PMpe5T0olRdN51JHn8pe5T0onoXjfCsiH1JkLzop6MS4l95is+j6m3/AKiLHSZUUoYcGujxc2vIjuDInFx8l2s0tFAKAUAoBQDFU0DFvYcjPlWi5rAjfS5LyiWuemR1ecyTT0ZYqm2CN7QaNHdwNDJwDyrD3o3HuuvxH5RkeNbHj8+eLZ1Lx7otaOMX1pPZ3Gxz3c8JDxyD3WHIWRfNDyCv2g13VcoXQ6od4y8oyFJWx6X5Oi6B2ul1CPbaxqkigCeSQho4ic8xICGlzjIztHx8K0WRxONiydtrbj7Jf+TE6peCe0vQ0ibvGLTTkYaaUhnx4qgACxrwPZUAeea1OZys7Y9Fa6Y/CLow13ZLYrUNtl4qgFUAoBQFCKnpm4STBxDULH1e4mg8I5GC/wA2fbjx/VZR8jXr/GZCvx4ST/c7Hhb/AFKen3RYrYG8FCooBQFu5UlGA644+B6g/eBUdsdwa/Qws+vrpkv0O36NeCa3ilH75Gj/ANpQa8c5Kl1ZEo/qeftaemZlYOygpsCqxAq5JsHpEJ6Cs2jAyLvyxLXNIvpZsevFbnH+nLZ95vRG7kjJgttvPWuk4/i44fdPZDOfUZNbgjFAKAUAoBQCgKEVbKKa0wRVzFtb4eFec81gOi1y12ZmVy2i1WiJBVQa1217JpfxDPEsYYwsfdDHacOPFTtAP2k9cVveI5Z4z6JflZY4+5yzT7yezud6rsmiJSSNuAw+lG38UjBVvsIz0rrbIV2w1LvB+5kSSshuPk7RoWrx3cCzRHKtwQfeRhwyMPBga4XkMKeNY4vx7EKfySFa4qKoBQCgFAKrsHLfSREF1BSOr26lviVkIU/cSK9J+lbJPH18G/4Bv1Wa1XWHXLwKFRQCgFH4I7I7i0dS9HUmdNh/imVB9iyuB+T/AAryj6jilmyPOr1q2X7my1oloiKgZ6VkU4s7fyoo5JF+O0J68Vv8X6cnNbmyGVyRlR2ij410eNwuPUltbZE7Gy+FFbaFUILUURvuVxUgK4qmgKqBQCgFAKAUAoBVNAs3MW4VruRwlk1OPuXwlpkWwwcGvNciiVM3GRmJpopWO+xUU2DTu33ZT1lO/gA9ZjGMdO/TqYyfrDkqfPjoa6Xh+TUPwbX9r/swm4vqRoHZbtC1nN3i5aJzi4jwc8cbgp6SqeMeIyPIjoMvEjkw9KfleGS2R611w/k7VZ3SSxrJGwZHAZWHQg9DXBZWNKixwl5RCnsvVilRQCgFAKqDk/pAl3ai4zwkMKfYcu5/6hXp/wBL19OKv1Oj+n495SICumOqFCooBQCqMsn4On+jX9zo/wCXP+eevLPqPvms87yf9WX7m228YY8mouJw6bpffLuYc5NGediKSSFUAkkkAADqST4V31GJVUkox/kxW2y0upwEEiaIgYBPeJgZJAyc8cgj5GsrRQqNSh3bRLHuyRt3ruyM5GM542t/ZPlVQG1OEAEzRAEFge8XBVc7iOeQMHJ+FADqkH46Lx/fE8CgPj5yR/218xQFq71qCNQzSpg92eGUna7qiNgH3cuvtdOaAyGvYwFJkQB8BDuXDk9Npzzn4UB4bVIAMmaIDJX9sT3hjI69RuXj4igMiGVXUMpDKeQQQQR8CKA90BTNAM0AzQDNADQoYV+gxnxrl/qHErdXXruT1SezCrhGjKFU0UBq5PT7A5d6UtISGSO5j4M8hilX6LMELCT4NhcHz4rtOHyJ347U/wDj4ZdVNxlr2Z49GWrPHd+qdYpFllUfi3XBYr8GzyPMZ8TV3L4sLsZ2S/Mtd/krdHpn2OqVw+iwU0BTQFNAVWK76Gzi/aJy1/dk/jyvyVVUfkUV69w8FDFjr4Ov4GCVL/UwK2mzoCtNgU2BTYAoyyfg6d6NP3Nj/lz/AJ568s+o/wDeM87yv9WX7m0Vo4TcZbRB5MloRPDJE+droyMR1wwIOM+ODXoPB5k7qtT9jEsjowrnslA5yS+dzMOV4LGXdwVwQRNIMHPB8xmt+RCTsjbsGB34bORuA4LTMRwOmbh/uHzAfrThw4DSDvY+6lx3Y7xcylc+xgEGeTlcZyM5oD1N2Vhafvi0m7cWAyu0EvbO30c8m0i8frefAC37LRImxXk2boXK5Q5eIxFGJ25ziFAQDjGeM80Bdi7PIpjKySgxq6JyhwjlGkTlOhMaHPUY4IoCyvZOEY9qThRGOV4jAQKvu9AIxz15OSaAlrCzWFNik4BdueTlnLnp8WNAf//Z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85" descr="data:image/jpeg;base64,/9j/4AAQSkZJRgABAQAAAQABAAD/2wCEAAkGBxQSEBUUEhQVFhUWFhQUFRgXFRUVFRUVGhUXGBQXFxYYHCggHBolGxQUITMhJykrLjAuFyAzODMsOCgtLisBCgoKDg0OGxAQGywlHyQsLCwsLCwsLCwsLCwsLCwsLCwsLCwsLCwsLCwsLCwsLCwsLCwsLCwsLCwsLCwsLCwsLP/AABEIAL0BCwMBEQACEQEDEQH/xAAcAAEAAQUBAQAAAAAAAAAAAAAABQEDBAYHAgj/xABQEAACAQMDAQQGBAUQCAcBAAABAgMABBEFEiExBhNBUQcUIjJhgUJScZEjU6Gz0RUWJDM1Q1VicnN0gpKTscM0NnWVoqOytFSEtcHC0uEl/8QAGwEBAAEFAQAAAAAAAAAAAAAAAAMBAgQFBgf/xAAzEQACAgIBAwMCBQIFBQAAAAAAAQIDBBEFEiExE0FRBiIjMmFxgVKhFBUzNEKRscHR8f/aAAwDAQACEQMRAD8A7jQCgFAKAUAoBQCgFAKAUAoBQCgFAKAUAoBQCgFAKAUAoBQCgFAKAUAoBQCgFAKAUAoBQEV2p1lbKynuWGREhYLnG5uiLnwyxA+dAaVF2curiBbnUtVubcuEbu7aRbWKIyEBIy3O45YLz4nHNARPbR9T0pIkjvnmguJY4BJKitc27ls+y54cMquMkcY8KA2v9aN9/DFz/cW/6KAg+zenahcy3iHVp1FtcGBSIYDuARW3H2eD7VAY3ZC31S8lu45tTmia1n7j2YYDvABw5yvUjB+dAe+xFrqF/DLI2qzoY7iWAAQwHIjIAY+z1OaAmJ9B1aJTJbaoLhlBPdT28WyQj6O9OVPGPt8qAu3fbfvOz8moRfg5O5YAHnu593dY564kPGRzxQHmx7Lag8SM2r3AZkViO4g4JUEjp8aA1DTtT1KXWH0ptQkQQ96/fLFEZJF2IyBgRjAB8PrHrxgC7231jUNKZ1F88++0eRTJFEO7fv4owy7R1AduvHwoCR7Z2uoafp0l6uqTSNH3LBGhgCtvljQgkDOPbNAT/pA1G4AsIreYwNdXKRPIqqzBTGxIAcEdcfdQFf1pX38MXP8AcW/6KAiJNI1AahHa/qtcbXtpbjd3MGQUliQLjb0PeE/KgLaaZqB1NrP9Vp9q2qXO/uYM5aZo9uNvTC5+dAYkMOotrL6f+qs+xbX1nvO5g3E71Xbjb09rNASnaXQ9QtbOe4XV7hjDFJKFMMADFFLAE7enFAWrrVLy7m0uGO6a29Zs3uJXjjjYs4RD0cHA5bgef2UBJSdldQ6JrUwbGQGt7dvmV4yKA1rUu0eprewaTLMqTySI4u4Y0/CWxWTOY2yFfch6fVPzA2S87K6gsbsur3BZVYqDDAAWAJAPHnQGNoOg39xawTnV7hTLFHKQIYMAugbAO340Bh9sNL1Gzte9TVbh27yGMKYYAD3kqx+C+G7NATf60b/+GLn+4t/0UBe9GerzXFrKtw5kmtrq4tXchVLd2wKkhQB7rAfKgNvoBQCgFAKAUAoDWvSRpD3elXUEYJdo9yAdWZGWRVHxJTHzoDAsbi21zTAqSFTiIvtx3kE8ZVgGRvJl8eCPvoDmvpHl1WO4toL+RJbc3MMkMkcKqrurYwxHKMFZjjnPhnFAda7f9mTqVk1sJe6y6Pv2l8bTnGAR/jQGr+hHTDapf25beYr1492MbtqKM4ycZx50BvOn6UIrm4mXH4fumb+WilCf7IT7qA1P0M/6Hc/066/6loDO9GH+jXH9Pvvz7UBz04bs80BOPWNU9XA883QfA+SE/KgOvalqIiuLWL8c8ij4hIJHx/wj7qA0H1Pu+2Ib8bZmT5gbD+boCH9Pf7d/5F/+7t6A230xf6vXH8m2/wC4hoDYdd7NW9/bJFdR71Xa64ZkZWC4yGUg9CaAgfQyMaLEPJ7kf8+SgNA9CMAXVFYZzJYXDtkk5YagY8jPT2Y1+6gOxpogGoNebzua3W22YGMLI0m7Pn7RGKA1C0/1ul/2aPz0dARnpo7Cm57zUO/Ci3tcGIoT3ndtJJy4cYzvx08KAkoCDq2kFVCA6fMQq+6oKR+yvwFAS+ofu/af0K6/OxUBGaxZB+1Nk34uymk/4pI/82gNutNREl5cQfio7ckfzne//T8lAcq9BlsYtT1SI/vbd2PLCzSDj7qAw+2FuJe10EZznvLN+p6RqXbj+qv3UB2KXUcX0dv9a3mmP9WSFR/1n76A1jsKe71TV7fGAJ4LgfHvost+VR99Ab3QCgFAKAUAoBQGq+lNWOjXuwkHuSePqgguPs27qA1e77HRW+npeaNBi8KW7xMkshEis0ZkDBn2MhXOQePyUBLemEJ6jFuxn1y12Z67u85x8du/5ZoCT9JGlXF1YmO0z3veRNxIYvZDZcbxyMjigIP0O6fJbi/imXbIt3ll7wy43QxuB3h5Y4YcmgNi9H+r+tafDITlgGifz3xsUJP27QfnQEH6Gf8AQ7n+nXX+K0BNdg9Mkt4JlmXaXu7uVRkH2HmYoeD4jB+dAcw7P4lj0qLPEmrXV0vxWAs2fsyfy0B1fWZbRbyz784uC8otOZPeMe2XhfZ9w49rz4oCL1e0xr1jLj3ra8jJx9UxsMn+ufuoDWPTd2duZwZ4URoo7SVZizhSqrIkxKjxOIvy0BtfpB0WW90eW2gAMkiwbQxCj2ZYnOSfgpoB2I7RTXLXNvcwrFNaNGjhH7xGDpuUg464HNAYXob/AHGi/nLn8/JQGiehf90ov9m3P/qclAdIinb9cEibm2fqdE23J27vWZAW29M4AGaAhrT/AFul/wBmj89HQGD6U+zt3NdG4WPvbRLTbLH608ALK8juSq+97GB8c/CgL+mX6z6no8qJ3avp87Kmc7BtTC58QOmaA2i802RtYt7gL+CjtbiNmyOHeSMquM56Bj5cUBbSANrrP4x6fGnw/C3Ln/IoDN02W09fuliP7K2QG5GZPdAbuOvsDhm93z5oDUuxNn3XaLVxjhhbyD4713H8pI+VARjWnedtN34q27z/AJOz/MoDoE8toNTjVj+zDbuEGZP9H3gvx7nvKOvPFAQMLGLtM6/RuNPR8+bxTFcf2ST91Ab1QCgFAKAUAoBQFu4hV0ZHUMrAqykZDKRhgQeoIJoDRIOw97aexpuotFBklYJ4luFjz4I59oL8KAxNU9GlxeLvvNSlknQhoCsSJbwsGB3dyPeOBjJI6+NASH629Z/hpf8Ad9v+mgMS07FarE8rprChpnEkp9QhO5gioDgtx7KKOPKgLGh+j3ULJGjtdW2IzGRgbOKTMjAByNzHAOBwKA9aN2B1K0Rkt9WVFd2lYeowtmR8bzlmPUjpQGZL2Q1SUbJ9ZcxMCHEVpDDIQeoEinK/bQFzVvR8f2EbC49UayWVYiYlnBEq7ZCVYgFjzz/GoCOv/R9qM88M8urBpbcsYGFlEuxn2h8qGw2Qo60BlS9kNWZ0kbWFLR7th9Qg43DDePlQFL/sfq08UkUusK0ciNG49QgGUZSrDIbI4J5FAX17M6wAANZXA4H/APPt/wBNASfY3svJZvcy3Fx6zPcujSP3SwrhE2qAikjOCefs+YEFpnYXUbWPubXVhHAGkZENlDIVDuWILs2Scsef8KAx7D0YT2phks9QMM0cD28jtbRyiRXnaclUY4X2mPnwB8cgXh2H1QXJuf1XXvjEIC3qMP7WHLhdu7HvMTnGaAtp6PtSF2bwasvrDR9yX9RiwYshguzdt6qOcZoDMu+yeryRvG+sqVdWRh6hAMqwIYZBz0JoD3edgZVWyNneGCWzga3DtAkwdGC5OxjgHK/HrQFT2a1n+Gl/3fb/AKaAxLbsHqMM0s0GrsHmEffNJaxSlim7bt3NhVG9sKB40BatPR9qMVzLdJqwE84UTP6lEQ4RQqeyWwMAeAoC5D2G1Rbh7hdXUSyIkbt6hD7SpnYMbsDG484oCzF6PNRW7a8GrAXLx9y0nqURBjyhC7N20HKDnGaA9Sej7UWu1vDqw9ZSPuVf1KIARZYlSm7aTlyc4zQEro3Y+7W/ju72/wDWTFHJHGq20cH7ZjO4oeRx0x1oDdqAUAoBQCgFAKAUAoBQCgFAKAUAoBQFM0BTPwoD1QCgFAKAUAoBQCgFAKAUAoBQCgFAKAUAoBQCgFAKAUAoBQCgFAUJqjegeElB6eFQVZNdn5WVcWj3WQUK0AoBQCgFAKAUAoBQCgFAUNAQWk9sLO5kEUM6tIQWCEOjlRnJCsBkcGgJ6gFAUJoDw8oAyaxsjKhRHqmysYt+DzBNu8OPD41DhZv+KTklpFZR0Xqzy0UAoBQCgFAKAUAoBQCgFAKAoao/AIybKucfbXA8jbPBy9w8MyoJSiZdvchuPGuk47lq8hJN9yGdbiZANbrZGVqoFAeQ/OKjVkW+leRo9VIBQHgyDOPGopXRjLpfkro91KUFAKApQDNW9QNA03srBaa2jQd5+FhvLiRWbKK7S26jYvRffb48DwqoN/oDy8gHWobsmupbmyqi34MWW9HhXO5n1FVH7a1sljU/csLukPwrU0PJ5K5SlvpRI9QXYkUGBXdVVquKhHwjGfk91KUFAKAUAoBQCgFAKAUAoBQCgKGqMGDqC9D8q5H6kx3LViRPS/Ywwa4+m2VUlKLMlrfkzba78GrtOK51T+y19zFnW/KM0NXUqSfghBqrfYGBJJtkz4HFcrk5jxeQ7+GTxj1RM5WyK6aq2NkVKPgh13K5qRvRQjnlzIPIHFcVdnuXIJJ9tmQo6gSIrtE9oxytXApmqbBYnuQvxPlWpz+Vqx12fcvhBsxVkZzjOBWkxs3KzremL+1EsoxiiKt3B1ebP71Z24z8ZZpifyQrXVSthRX1TZBrb7EvNeZ92uUz/qHTcaSeFXyYzOT1Nczfm2395snUUvBRFycCq4ePPImoxEnpErDHgYFem4eLHHqUImDJ7ZcxWVooVqoFAKAUAoBQCgFAKAUAoBQCgBqjBZulyprA5On1MaSLoPTIqvLZrpbRnCqKbT2gX4bkr8RXQ8bz1lL6LO6IZ177oz45Qw4rt8bKrvjuLMZrTMC9Pt1w/wBQz3kGTV+U92lxjg9PCs/guV0vSmy2yHujMmfCk102bcq6JT/Qhitsic15nXZ+OpfqZmu2iYibIFeo4s1OuL+TCku56zU7kktlDCubrwWuY5XnFX+HU+7J669+TCJrirLZWy3NmQlrwZMcwUcck10+LyNOFTqC+5kLg5vua9psm+9vXPg1vF/Zi3/51QctmTtx4OXba3/crXHTJiubemTCqwg5PSG9EjaQYGT1Neh8Nx0aKlJruYlk+pmTit7oiK1UCgFAKAUAoBQCgFAKAUAoBVNgVUCgKMKtnFSWmEREq4YivLuUx/SvkjOg9o8VrS4UQPcchU5FbLA5GzFnuPgslBSKzvk5qTlcmORarEIR6Vot1rYtxe0Xl1rn2CD99dGuSttxnS032IXBKWywrg9CD9hBrQvGth3cWSppkjDOAgzXdYfJVU4kZWPuYsotyMea5LdOBWh5HnbLvtr7ImhUl5LFc6233JdCqa+ADVyfyNkN2cUE3Tj6d1L/AMCpH/8ACtzy70q4L+lEdfuTNaMkMmzhycnoK6rgeN9R+pJdkQWz12JECu5SMYrVQKAUAoBQCgFAKAUAoBQCgKGqAsNcAHByP8KwZ59dcumfYuUdl5WFZVd0J/leyjRXNSlAapsGBfx8g/KuO+pMTbVqMimXsYlca1oyBVoFVANXw05Ioad+qs8k2y7kbT0YlYwERjLyAv7LbdGpbPubQ3ka7jC47DjBThqcvf8A+GPKT2bCnY+1zmRHmPj38004z593IxQfJRWV6jj2jFL+C3Qm7H2h5ihEDjo9uTA4x0yUwGHwYEfCitnLtNJr40NGFp2oSQyyW15IhaNFkjmJWPvomLL7a8BZFK4OODkEYzitNy3GNxVlMX38r4Ja5/Jfk7TWYGTd24Hn30f6a1UOJypS6ehl7mkYHZ+abUw8yTNb2gkZIu6Cd9cBDtZ2dwwSMtkAAbuOtdlhcHRTD8RbfuY8rW/BlXCy2UkZadri2lkEJMgj723kbiPLoFDRlsJgruBYcmsbluFpnU51LpaK12vemTYrhYRbml+pkvwQ3ZEfsUN+MkuJf7c8jD8hFbPmX+P0/CX/AGLa/BNouSBWFhY0r7VBFZS0iViTAxXp+LjqipVxMKT29lysooKAUAoBQCgFAKAUAoBQCgFAUqgLU8IYVg52DDJh0yRdGWiPYMh8q4m9ZfH2dn29jJTjMyIr36331ucH6hjJKNi7/JHOky1YGumqtjYuqLIWtHi4TcpFY3IUK+iUdFYPTIqvL7q3XJxM5PYqACqgU0wY93HG6lJQjK4wyvgqw8QVPBFbLDjlRkp1b/gtl0+5regJeyOwsJVFjllWS5BmIYEZNthgzx+8BvOM9MjFehY9DnUncvu99GJKXfsbCvZJWwbm4urgjkhpe6jJ68x24RSPgc1mRqhHwi3Z7HZfToCZjb26EDBkdVJ65yWfx+J5qQoVnvLGZGhjmtS0iPGArxFjuQjgA56VRIGn+ivtGltANNviLe5t2ZVWQ7BLGSWVkY8HqfHwzVwJLthrEMid1aqZkjmiuLtoAHEMcciysSRw0hZV9kZbG4484ciLnXKK8tFU9NE81yvdGQMCuwuGHIK7dwIx8K8zqpaylCXnZm7+0wuy0e2xtgevcxE/aVBP5TV3Kvry56KQ8Gw2EXjXTfT2Cow9WS7kFsu+jNFdQiErVwFAKAUAoBQCgFAKAUAoBQHmRwASSAAMkngAeJJoDWtE7cW1wyp+Eid3eNFmidA7qzKVR8bGOUbgNnjpVNoGzZoC3NEGGKw8zDryIdMkXRk0RcibTg15vn4csa1xZlxl1IrHIV6Vdi8ldjyTTDrTMqO8HjXU4v1FVYtW+SCVL9jHuMZyOhrneYVUrPUqfZk1e9aZarSkgqoMDXb0wW00qgFo43dQ3ulgp25+GcZrZcZjRvyIwl42iyb0meNN7JWhRlngW4lwvezTxrI0rMMkozDhRkjC4A6V6bXWqoqMUkl8GG22NBnWyluLVnxBAkEsJY5MccplUQ56na0LbR1wwHOKlKGJqvauaRJGt1W2hiJEtzdqUxgKzLDAcMz7G3AtgcYwc1UHK+1fbmyDbYka/bdDI1xdscB43DbYowAFRgCCAFHJ4NAROq+lGWWGSFLSyhSQSp7ER3qshBJVtwAbIznHJ5xwKA6h6LdVg1my7u+iinntiEYyxo5ZD+1uMjqcYPxXPjQHSrezSNAkaKiDoqqFUfYoGKA0DUla1hv7Ue6sEk1r8IpVZWjBz+9ybsdMK6Cudz8Bf4yu6K9+5NCXbRtNlDhUQDGAq48sKB/7Vyaqlk5jivkn8RJuNcDFekY9arrUUYbe2e6mKCgFAKApmgGapsDNNoFaqBQCgFAKAju0N3LFbSyW8YklRdypz7WOSAARk4zgZ5OKoDUri7v9QtWiWO1ihnhKmcSPMJEkBB7uLapU7SffPBI4bBrDvzK6uz8lyg33Jubs/btbG37pRFnIRBsCtndvXbgq+72twwc1pFl2Rs6tknStGHpmqTWlwltdv3kcmEtrgrhmfn8DOR7PeYGQ+FDdMZ677Gylcv1ImtG3GshlDHuoNw+IrUcrgRyanpdySE9MjTXnN1UqpdMjMXcVEBVXJv3AqwCqgtXVusiNG4DI6sjKejKwwwP2g1PRfOqxTh5RRra0QcV/fWjQWq9xcLKzRQyyvJG6bYnkAlCKwkISN8Ebc4Gcda9I4zk4Zi7L7ku5iWQ6TVtSvVsby4ub6YytbNDIsSYSSa4kj2rKqOeII0do1UFvpk5Oc7YjOL6/2huLyV5J5Xcu24gn2eBhfZXCjC8cCgImgFAdB9B2rGDV4l+jOrwtz5jehx4+0gHzNAfUKmgOfelP2ZbQ/jmNljGeJpreQk/AC3b76x8pL0nL47/2ZdHybjYpyTXKcDjqV8rWTWy7aM4tXWTvrh5lox0my2bhfMVj/wCYUb11F/Qy6rVmQl1LaLD1V2weHcCorL4Vrcnoqlsx3vAOnNafI57Hr7J7ZIqmyyLh2OBxWuhyuXmT6aF2LnCMUZcEZA5JJrpMWmdcPve2RSey9WWWigFAKAUBA9uUY2E21WbaEcqudzIkivIBjknarcVa/AK6DbQR28a2uO427osMzgqx3AhmJJHPnXL5bl6j6vJOvBIVjMqYmp6fHcRNFMgdGGCp+8EEcgg8gjkGpabpVPqiUa2YXZG6de9tJXZ5LdgFZzmSS3cZgkY/SbhkLeLRk+NdRTZ6kFIha0TlxMV8OPPNYOdnWY66unaLox6jCmlDeHNcXyOfTkrfTpmTGDiWq0TJBVAKAUAqoNf7bOyW6TouWt5oJ8/URXAnb4jumkBHkTXSfTd3Rlak9dXYiuW0Z/a/sja6tbANjdtDQzoAWQHBGD9JD4r458DzXoJiHzV217IT6ZP3UwyGyY5FB2SL5jPQjIyPCgNdoBQE32IujFqVo4GcXEPwyC4BGfsJoD7HXpQHKvSReM+tadCSO7ieOUgnAZ5GZFJ+I7sAfF6xM7/bz/Ynqpcl1L2N9SQgYBxXm1efdTFwgybpUu7PJJPWopZF1j+6TZcoxRmWtt4n5V1vEcRpK21vfwY9lnsjKeQDqa6C3KpqX3PWiFRbMWW9+rXO5n1HFbVKJo0+7MV3J6muYvzrr390v4J1FIuQW5b4CtnxvC2ZD6rOyLJ2aJCKMLwK7bGxK8ePTFfyYrbbLtZhQUAoBQCgFAUYUBp+lN6ndNZvwjs81mT0KH25YAc+8jFiB9Rhj3TjUcljOS9SP8kkJexsYrRvySA1QEHqQ7vULKRT7UpntnHnF3Mk+ftEkEYz0w5HiK3nFzepL2I5m0MM1srK42R6ZeCxPRG3NvtOR0/wrg+W4WVMnOHgyq7N9mWK5179yUVaBQCgFVBR1BGCAQeCDyCPEGpqbXXLqQIXsRfC3lfTXzmMNNak9HtS3sqD5xklMeQU/Z6lg5CyKI2e/uYM1p6M70k6RHc6ZcrIqkpFJKhPGyRELKwPh0+4ms0tPkSgFAdC9E+hs8zXLqvcxrgNIFCtKzDYIjIMFwVJ4O4eHNAfTzHihT9jgPbHU/Wb6eaI8KUSA/zPKt85N5qR1KUGmvJ1XHYHViTlL3Ot6VeieCOZekiK4+YzXkvIU+jkSgabWnokIQBy33VncbXTV+Lc9pexFNt9kXJLwnpxWdl/UU32rWkWxp+THJz1rnrsm23vORMkl4CjPSqY+NZdLUEG9IzYLTxb7q7TjeBhV913dmNO1vsjLUV0sIKC0vBCeqvAoBQCgFAKAUAoCI7TaIt3btGSUce3DIM7oZh+1yLgjkHwzyMjxqjW+wI+1ur1VxPaq7A+9bzIUYeZE20qfh7XXrWps4xN7iyTrIjtL2kvbWFpv1P/AAag72a4Q7OQFcrGGOwclvLHlmkeLj5kwp7ejWuz3pAY3yveiPu3URo6KQLdmIyeSfYc7QWzxgeGcZOKq4NxRPdRKKTXc7AGzWY5JGIeXYeOKxrbaXHU2iumvBGzoAeD/wDlcDzGPVXZut+TLrba7lutGSCqAVUHmSQKCSQABkknAA8yT0FT00TteoLbKNpeSCbWJLj2bFRt6G5kB7gfzSZDTHpyCF5949K3UMCjGXVkvv8A0rz/AD8Ebk3+Uj9X0Y2wS9jMk9zbt3rsxJeaHaVniVBhVGwllVQBuUdetbTiuY6r1U0owfZFllfbfubrcCO/snEb/g7iB1WRcHCyRkBgD4gN0NdgY5xjtr6NRGHcWs2VWNEaxVJIXb6Uklu7d6pP1VLDgHdQGv6D6PlklUypqRQHLr+p/dEjnje02B08AaA672a7LrJJG8loLe1tlZbO2kw8gkZ1eS4k5IV8phRknlj44oCQ9JWtG1smVGxLORDH5jd+2OP5KbjnzxRLbMrDod1ygjjaKAAB0AwPsFZ2vt0elV0KFXp/odJ9GN5us2iPWGV0/qN7afLDEf1a82+qMb08nrXucLmVOu6SNvrltvWjFFED3DGWPFbLA46zKn2XYtlJRJGCALXoGBx9WLHUV3MSc3Jl+tkWCgFAKAUAoBQCgFAKAUBTFU7AtzqCpBAIIIIPQgjkHPhVljai3HyVRwftx2V9Rlyq/sWU4XPIhY/vTZ+gfon+qfDOrhY7u6WpL+5sKLF+SXgn/R12tYbbOdyeMW7k9QP3lj4sB7p8QMdRzg8orrKvUqemvKI50qD17HQ81xVmRZLs2yqUfYVjOTfkuFUANXKO2CJ1DW1R+6iVpp+D3SEeyD9KRz7Ma/bz5A1tsXjHJepc+mHy/L/ZEcpmNHobzkPfOJMHKwJkWyHnG4HmVuerccZCismzkqqI+nix0vn3f/oKLfdk8BWksulOW2SJaK4qyE3CXUgaHLrUmi3SwrH3ljOJJUVT+FgkDDvVjyQCmXDBSfpHB4wfTOHzXlUJy/MuzII48py1HybhYdvNPkQN6zHGehWU904PxV8H59K22iOWPbF6af8A0M49qLL/AMXb/wB9H+mhb6cvg1jXfSdbx5W0U3EmcAjKQDpkmUj2uv0Qc+Y61eotmbjcbfe9RRzrWtYnvJVluWUlFKoqLtjjDY3bQSSSdo5J8Knrq6e7Ot43hljS62+5hVMb5m1ejO623kseeJYlcD+NG2D89so+6uQ+qqN0xn8M4/naum7rXudNrzx9zRo9xRljxWfgYFmTPUfBbKeiThjCjAr0bDxa8aCjExJNtlysvf6lopsFaqBVQKAUAoBQCgFAKA8mrW/gEfLO4JGa4rkeUzcaxr2MiEIyRQXjfA1BX9R3L862XeivYtajHFcRNFMgZHUqwPQg/lH21tKefx7GupaZY6pLwcL7T9nnspu5diyN7UEvILAcgEj3ZU+HluHiBso2wt/Epe/lGbVPrXRM6B2C7V+sr3M5/ZKL14AnQcd4B9b6wHQnPQ8czzHGJfjU/lf9mRuLg+lm41zajvsDD1PU4rdN0rbQThRgs7t9VEXLM3wAJrNxOPtyH9nhe78FspJEUqXN37xa1gP0VI9akH8ZhlYQfJdzfFa2m8XBXb75/PsixdU/2JjT7COBNkSKi5JwPEnkknqSfM81p8rMsyJdU2SKKRk1h7ZUUAoDV/SJpXfWZdBmSA98uOrKFIlT5oSftUV0v07nOjI6X4kTY13pWxmcvBBGeoI4+yvTY6aO9hGu6KnpFNg8h9wq7SLv8NX/AEo9U0TRhGPhCqlwoNGZoV33N5by9AJQjfyJR3bZ+wsp+VarmMf1saUTQc9T1UqS9jtYryKa02jkT0rkdDWVRnW0rUHotcUz13zeZrKjzGUv+RT00V9Ybzq//PMpe5T0olRdN51JHn8pe5T0onoXjfCsiH1JkLzop6MS4l95is+j6m3/AKiLHSZUUoYcGujxc2vIjuDInFx8l2s0tFAKAUAoBQDFU0DFvYcjPlWi5rAjfS5LyiWuemR1ecyTT0ZYqm2CN7QaNHdwNDJwDyrD3o3HuuvxH5RkeNbHj8+eLZ1Lx7otaOMX1pPZ3Gxz3c8JDxyD3WHIWRfNDyCv2g13VcoXQ6od4y8oyFJWx6X5Oi6B2ul1CPbaxqkigCeSQho4ic8xICGlzjIztHx8K0WRxONiydtrbj7Jf+TE6peCe0vQ0ibvGLTTkYaaUhnx4qgACxrwPZUAeea1OZys7Y9Fa6Y/CLow13ZLYrUNtl4qgFUAoBQFCKnpm4STBxDULH1e4mg8I5GC/wA2fbjx/VZR8jXr/GZCvx4ST/c7Hhb/AFKen3RYrYG8FCooBQFu5UlGA644+B6g/eBUdsdwa/Qws+vrpkv0O36NeCa3ilH75Gj/ANpQa8c5Kl1ZEo/qeftaemZlYOygpsCqxAq5JsHpEJ6Cs2jAyLvyxLXNIvpZsevFbnH+nLZ95vRG7kjJgttvPWuk4/i44fdPZDOfUZNbgjFAKAUAoBQCgKEVbKKa0wRVzFtb4eFec81gOi1y12ZmVy2i1WiJBVQa1217JpfxDPEsYYwsfdDHacOPFTtAP2k9cVveI5Z4z6JflZY4+5yzT7yezud6rsmiJSSNuAw+lG38UjBVvsIz0rrbIV2w1LvB+5kSSshuPk7RoWrx3cCzRHKtwQfeRhwyMPBga4XkMKeNY4vx7EKfySFa4qKoBQCgFAKrsHLfSREF1BSOr26lviVkIU/cSK9J+lbJPH18G/4Bv1Wa1XWHXLwKFRQCgFH4I7I7i0dS9HUmdNh/imVB9iyuB+T/AAryj6jilmyPOr1q2X7my1oloiKgZ6VkU4s7fyoo5JF+O0J68Vv8X6cnNbmyGVyRlR2ij410eNwuPUltbZE7Gy+FFbaFUILUURvuVxUgK4qmgKqBQCgFAKAUAoBVNAs3MW4VruRwlk1OPuXwlpkWwwcGvNciiVM3GRmJpopWO+xUU2DTu33ZT1lO/gA9ZjGMdO/TqYyfrDkqfPjoa6Xh+TUPwbX9r/swm4vqRoHZbtC1nN3i5aJzi4jwc8cbgp6SqeMeIyPIjoMvEjkw9KfleGS2R611w/k7VZ3SSxrJGwZHAZWHQg9DXBZWNKixwl5RCnsvVilRQCgFAKqDk/pAl3ai4zwkMKfYcu5/6hXp/wBL19OKv1Oj+n495SICumOqFCooBQCqMsn4On+jX9zo/wCXP+eevLPqPvms87yf9WX7m228YY8mouJw6bpffLuYc5NGediKSSFUAkkkAADqST4V31GJVUkox/kxW2y0upwEEiaIgYBPeJgZJAyc8cgj5GsrRQqNSh3bRLHuyRt3ruyM5GM542t/ZPlVQG1OEAEzRAEFge8XBVc7iOeQMHJ+FADqkH46Lx/fE8CgPj5yR/218xQFq71qCNQzSpg92eGUna7qiNgH3cuvtdOaAyGvYwFJkQB8BDuXDk9Npzzn4UB4bVIAMmaIDJX9sT3hjI69RuXj4igMiGVXUMpDKeQQQQR8CKA90BTNAM0AzQDNADQoYV+gxnxrl/qHErdXXruT1SezCrhGjKFU0UBq5PT7A5d6UtISGSO5j4M8hilX6LMELCT4NhcHz4rtOHyJ347U/wDj4ZdVNxlr2Z49GWrPHd+qdYpFllUfi3XBYr8GzyPMZ8TV3L4sLsZ2S/Mtd/krdHpn2OqVw+iwU0BTQFNAVWK76Gzi/aJy1/dk/jyvyVVUfkUV69w8FDFjr4Ov4GCVL/UwK2mzoCtNgU2BTYAoyyfg6d6NP3Nj/lz/AJ568s+o/wDeM87yv9WX7m0Vo4TcZbRB5MloRPDJE+droyMR1wwIOM+ODXoPB5k7qtT9jEsjowrnslA5yS+dzMOV4LGXdwVwQRNIMHPB8xmt+RCTsjbsGB34bORuA4LTMRwOmbh/uHzAfrThw4DSDvY+6lx3Y7xcylc+xgEGeTlcZyM5oD1N2Vhafvi0m7cWAyu0EvbO30c8m0i8frefAC37LRImxXk2boXK5Q5eIxFGJ25ziFAQDjGeM80Bdi7PIpjKySgxq6JyhwjlGkTlOhMaHPUY4IoCyvZOEY9qThRGOV4jAQKvu9AIxz15OSaAlrCzWFNik4BdueTlnLnp8WNAf//Z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85" descr="data:image/jpeg;base64,/9j/4AAQSkZJRgABAQAAAQABAAD/2wCEAAkGBxQSEBUUEhQVFhUWFhQUFRgXFRUVFRUVGhUXGBQXFxYYHCggHBolGxQUITMhJykrLjAuFyAzODMsOCgtLisBCgoKDg0OGxAQGywlHyQsLCwsLCwsLCwsLCwsLCwsLCwsLCwsLCwsLCwsLCwsLCwsLCwsLCwsLCwsLCwsLCwsLP/AABEIAL0BCwMBEQACEQEDEQH/xAAcAAEAAQUBAQAAAAAAAAAAAAAABQEDBAYHAgj/xABQEAACAQMDAQQGBAUQCAcBAAABAgMABBEFEiExBhNBUQcUIjJhgUJScZEjU6Gz0RUWJDM1Q1VicnN0gpKTscM0NnWVoqOytFSEtcHC0uEl/8QAGwEBAAEFAQAAAAAAAAAAAAAAAAMBAgQFBgf/xAAzEQACAgIBAwMCBQIFBQAAAAAAAQIDBBEFEiExE0FRBiIjMmFxgVKhFBUzNEKRscHR8f/aAAwDAQACEQMRAD8A7jQCgFAKAUAoBQCgFAKAUAoBQCgFAKAUAoBQCgFAKAUAoBQCgFAKAUAoBQCgFAKAUAoBQEV2p1lbKynuWGREhYLnG5uiLnwyxA+dAaVF2curiBbnUtVubcuEbu7aRbWKIyEBIy3O45YLz4nHNARPbR9T0pIkjvnmguJY4BJKitc27ls+y54cMquMkcY8KA2v9aN9/DFz/cW/6KAg+zenahcy3iHVp1FtcGBSIYDuARW3H2eD7VAY3ZC31S8lu45tTmia1n7j2YYDvABw5yvUjB+dAe+xFrqF/DLI2qzoY7iWAAQwHIjIAY+z1OaAmJ9B1aJTJbaoLhlBPdT28WyQj6O9OVPGPt8qAu3fbfvOz8moRfg5O5YAHnu593dY564kPGRzxQHmx7Lag8SM2r3AZkViO4g4JUEjp8aA1DTtT1KXWH0ptQkQQ96/fLFEZJF2IyBgRjAB8PrHrxgC7231jUNKZ1F88++0eRTJFEO7fv4owy7R1AduvHwoCR7Z2uoafp0l6uqTSNH3LBGhgCtvljQgkDOPbNAT/pA1G4AsIreYwNdXKRPIqqzBTGxIAcEdcfdQFf1pX38MXP8AcW/6KAiJNI1AahHa/qtcbXtpbjd3MGQUliQLjb0PeE/KgLaaZqB1NrP9Vp9q2qXO/uYM5aZo9uNvTC5+dAYkMOotrL6f+qs+xbX1nvO5g3E71Xbjb09rNASnaXQ9QtbOe4XV7hjDFJKFMMADFFLAE7enFAWrrVLy7m0uGO6a29Zs3uJXjjjYs4RD0cHA5bgef2UBJSdldQ6JrUwbGQGt7dvmV4yKA1rUu0eprewaTLMqTySI4u4Y0/CWxWTOY2yFfch6fVPzA2S87K6gsbsur3BZVYqDDAAWAJAPHnQGNoOg39xawTnV7hTLFHKQIYMAugbAO340Bh9sNL1Gzte9TVbh27yGMKYYAD3kqx+C+G7NATf60b/+GLn+4t/0UBe9GerzXFrKtw5kmtrq4tXchVLd2wKkhQB7rAfKgNvoBQCgFAKAUAoDWvSRpD3elXUEYJdo9yAdWZGWRVHxJTHzoDAsbi21zTAqSFTiIvtx3kE8ZVgGRvJl8eCPvoDmvpHl1WO4toL+RJbc3MMkMkcKqrurYwxHKMFZjjnPhnFAda7f9mTqVk1sJe6y6Pv2l8bTnGAR/jQGr+hHTDapf25beYr1492MbtqKM4ycZx50BvOn6UIrm4mXH4fumb+WilCf7IT7qA1P0M/6Hc/066/6loDO9GH+jXH9Pvvz7UBz04bs80BOPWNU9XA883QfA+SE/KgOvalqIiuLWL8c8ij4hIJHx/wj7qA0H1Pu+2Ib8bZmT5gbD+boCH9Pf7d/5F/+7t6A230xf6vXH8m2/wC4hoDYdd7NW9/bJFdR71Xa64ZkZWC4yGUg9CaAgfQyMaLEPJ7kf8+SgNA9CMAXVFYZzJYXDtkk5YagY8jPT2Y1+6gOxpogGoNebzua3W22YGMLI0m7Pn7RGKA1C0/1ul/2aPz0dARnpo7Cm57zUO/Ci3tcGIoT3ndtJJy4cYzvx08KAkoCDq2kFVCA6fMQq+6oKR+yvwFAS+ofu/af0K6/OxUBGaxZB+1Nk34uymk/4pI/82gNutNREl5cQfio7ckfzne//T8lAcq9BlsYtT1SI/vbd2PLCzSDj7qAw+2FuJe10EZznvLN+p6RqXbj+qv3UB2KXUcX0dv9a3mmP9WSFR/1n76A1jsKe71TV7fGAJ4LgfHvost+VR99Ab3QCgFAKAUAoBQGq+lNWOjXuwkHuSePqgguPs27qA1e77HRW+npeaNBi8KW7xMkshEis0ZkDBn2MhXOQePyUBLemEJ6jFuxn1y12Z67u85x8du/5ZoCT9JGlXF1YmO0z3veRNxIYvZDZcbxyMjigIP0O6fJbi/imXbIt3ll7wy43QxuB3h5Y4YcmgNi9H+r+tafDITlgGifz3xsUJP27QfnQEH6Gf8AQ7n+nXX+K0BNdg9Mkt4JlmXaXu7uVRkH2HmYoeD4jB+dAcw7P4lj0qLPEmrXV0vxWAs2fsyfy0B1fWZbRbyz784uC8otOZPeMe2XhfZ9w49rz4oCL1e0xr1jLj3ra8jJx9UxsMn+ufuoDWPTd2duZwZ4URoo7SVZizhSqrIkxKjxOIvy0BtfpB0WW90eW2gAMkiwbQxCj2ZYnOSfgpoB2I7RTXLXNvcwrFNaNGjhH7xGDpuUg464HNAYXob/AHGi/nLn8/JQGiehf90ov9m3P/qclAdIinb9cEibm2fqdE23J27vWZAW29M4AGaAhrT/AFul/wBmj89HQGD6U+zt3NdG4WPvbRLTbLH608ALK8juSq+97GB8c/CgL+mX6z6no8qJ3avp87Kmc7BtTC58QOmaA2i802RtYt7gL+CjtbiNmyOHeSMquM56Bj5cUBbSANrrP4x6fGnw/C3Ln/IoDN02W09fuliP7K2QG5GZPdAbuOvsDhm93z5oDUuxNn3XaLVxjhhbyD4713H8pI+VARjWnedtN34q27z/AJOz/MoDoE8toNTjVj+zDbuEGZP9H3gvx7nvKOvPFAQMLGLtM6/RuNPR8+bxTFcf2ST91Ab1QCgFAKAUAoBQFu4hV0ZHUMrAqykZDKRhgQeoIJoDRIOw97aexpuotFBklYJ4luFjz4I59oL8KAxNU9GlxeLvvNSlknQhoCsSJbwsGB3dyPeOBjJI6+NASH629Z/hpf8Ad9v+mgMS07FarE8rprChpnEkp9QhO5gioDgtx7KKOPKgLGh+j3ULJGjtdW2IzGRgbOKTMjAByNzHAOBwKA9aN2B1K0Rkt9WVFd2lYeowtmR8bzlmPUjpQGZL2Q1SUbJ9ZcxMCHEVpDDIQeoEinK/bQFzVvR8f2EbC49UayWVYiYlnBEq7ZCVYgFjzz/GoCOv/R9qM88M8urBpbcsYGFlEuxn2h8qGw2Qo60BlS9kNWZ0kbWFLR7th9Qg43DDePlQFL/sfq08UkUusK0ciNG49QgGUZSrDIbI4J5FAX17M6wAANZXA4H/APPt/wBNASfY3svJZvcy3Fx6zPcujSP3SwrhE2qAikjOCefs+YEFpnYXUbWPubXVhHAGkZENlDIVDuWILs2Scsef8KAx7D0YT2phks9QMM0cD28jtbRyiRXnaclUY4X2mPnwB8cgXh2H1QXJuf1XXvjEIC3qMP7WHLhdu7HvMTnGaAtp6PtSF2bwasvrDR9yX9RiwYshguzdt6qOcZoDMu+yeryRvG+sqVdWRh6hAMqwIYZBz0JoD3edgZVWyNneGCWzga3DtAkwdGC5OxjgHK/HrQFT2a1n+Gl/3fb/AKaAxLbsHqMM0s0GrsHmEffNJaxSlim7bt3NhVG9sKB40BatPR9qMVzLdJqwE84UTP6lEQ4RQqeyWwMAeAoC5D2G1Rbh7hdXUSyIkbt6hD7SpnYMbsDG484oCzF6PNRW7a8GrAXLx9y0nqURBjyhC7N20HKDnGaA9Sej7UWu1vDqw9ZSPuVf1KIARZYlSm7aTlyc4zQEro3Y+7W/ju72/wDWTFHJHGq20cH7ZjO4oeRx0x1oDdqAUAoBQCgFAKAUAoBQCgFAKAUAoBQFM0BTPwoD1QCgFAKAUAoBQCgFAKAUAoBQCgFAKAUAoBQCgFAKAUAoBQCgFAUJqjegeElB6eFQVZNdn5WVcWj3WQUK0AoBQCgFAKAUAoBQCgFAUNAQWk9sLO5kEUM6tIQWCEOjlRnJCsBkcGgJ6gFAUJoDw8oAyaxsjKhRHqmysYt+DzBNu8OPD41DhZv+KTklpFZR0Xqzy0UAoBQCgFAKAUAoBQCgFAKAoao/AIybKucfbXA8jbPBy9w8MyoJSiZdvchuPGuk47lq8hJN9yGdbiZANbrZGVqoFAeQ/OKjVkW+leRo9VIBQHgyDOPGopXRjLpfkro91KUFAKApQDNW9QNA03srBaa2jQd5+FhvLiRWbKK7S26jYvRffb48DwqoN/oDy8gHWobsmupbmyqi34MWW9HhXO5n1FVH7a1sljU/csLukPwrU0PJ5K5SlvpRI9QXYkUGBXdVVquKhHwjGfk91KUFAKAUAoBQCgFAKAUAoBQCgKGqMGDqC9D8q5H6kx3LViRPS/Ywwa4+m2VUlKLMlrfkzba78GrtOK51T+y19zFnW/KM0NXUqSfghBqrfYGBJJtkz4HFcrk5jxeQ7+GTxj1RM5WyK6aq2NkVKPgh13K5qRvRQjnlzIPIHFcVdnuXIJJ9tmQo6gSIrtE9oxytXApmqbBYnuQvxPlWpz+Vqx12fcvhBsxVkZzjOBWkxs3KzremL+1EsoxiiKt3B1ebP71Z24z8ZZpifyQrXVSthRX1TZBrb7EvNeZ92uUz/qHTcaSeFXyYzOT1Nczfm2395snUUvBRFycCq4ePPImoxEnpErDHgYFem4eLHHqUImDJ7ZcxWVooVqoFAKAUAoBQCgFAKAUAoBQCgBqjBZulyprA5On1MaSLoPTIqvLZrpbRnCqKbT2gX4bkr8RXQ8bz1lL6LO6IZ177oz45Qw4rt8bKrvjuLMZrTMC9Pt1w/wBQz3kGTV+U92lxjg9PCs/guV0vSmy2yHujMmfCk102bcq6JT/Qhitsic15nXZ+OpfqZmu2iYibIFeo4s1OuL+TCku56zU7kktlDCubrwWuY5XnFX+HU+7J669+TCJrirLZWy3NmQlrwZMcwUcck10+LyNOFTqC+5kLg5vua9psm+9vXPg1vF/Zi3/51QctmTtx4OXba3/crXHTJiubemTCqwg5PSG9EjaQYGT1Neh8Nx0aKlJruYlk+pmTit7oiK1UCgFAKAUAoBQCgFAKAUAoBVNgVUCgKMKtnFSWmEREq4YivLuUx/SvkjOg9o8VrS4UQPcchU5FbLA5GzFnuPgslBSKzvk5qTlcmORarEIR6Vot1rYtxe0Xl1rn2CD99dGuSttxnS032IXBKWywrg9CD9hBrQvGth3cWSppkjDOAgzXdYfJVU4kZWPuYsotyMea5LdOBWh5HnbLvtr7ImhUl5LFc6233JdCqa+ADVyfyNkN2cUE3Tj6d1L/AMCpH/8ACtzy70q4L+lEdfuTNaMkMmzhycnoK6rgeN9R+pJdkQWz12JECu5SMYrVQKAUAoBQCgFAKAUAoBQCgKGqAsNcAHByP8KwZ59dcumfYuUdl5WFZVd0J/leyjRXNSlAapsGBfx8g/KuO+pMTbVqMimXsYlca1oyBVoFVANXw05Ioad+qs8k2y7kbT0YlYwERjLyAv7LbdGpbPubQ3ka7jC47DjBThqcvf8A+GPKT2bCnY+1zmRHmPj38004z593IxQfJRWV6jj2jFL+C3Qm7H2h5ihEDjo9uTA4x0yUwGHwYEfCitnLtNJr40NGFp2oSQyyW15IhaNFkjmJWPvomLL7a8BZFK4OODkEYzitNy3GNxVlMX38r4Ja5/Jfk7TWYGTd24Hn30f6a1UOJypS6ehl7mkYHZ+abUw8yTNb2gkZIu6Cd9cBDtZ2dwwSMtkAAbuOtdlhcHRTD8RbfuY8rW/BlXCy2UkZadri2lkEJMgj723kbiPLoFDRlsJgruBYcmsbluFpnU51LpaK12vemTYrhYRbml+pkvwQ3ZEfsUN+MkuJf7c8jD8hFbPmX+P0/CX/AGLa/BNouSBWFhY0r7VBFZS0iViTAxXp+LjqipVxMKT29lysooKAUAoBQCgFAKAUAoBQCgFAUqgLU8IYVg52DDJh0yRdGWiPYMh8q4m9ZfH2dn29jJTjMyIr36331ucH6hjJKNi7/JHOky1YGumqtjYuqLIWtHi4TcpFY3IUK+iUdFYPTIqvL7q3XJxM5PYqACqgU0wY93HG6lJQjK4wyvgqw8QVPBFbLDjlRkp1b/gtl0+5regJeyOwsJVFjllWS5BmIYEZNthgzx+8BvOM9MjFehY9DnUncvu99GJKXfsbCvZJWwbm4urgjkhpe6jJ68x24RSPgc1mRqhHwi3Z7HZfToCZjb26EDBkdVJ65yWfx+J5qQoVnvLGZGhjmtS0iPGArxFjuQjgA56VRIGn+ivtGltANNviLe5t2ZVWQ7BLGSWVkY8HqfHwzVwJLthrEMid1aqZkjmiuLtoAHEMcciysSRw0hZV9kZbG4484ciLnXKK8tFU9NE81yvdGQMCuwuGHIK7dwIx8K8zqpaylCXnZm7+0wuy0e2xtgevcxE/aVBP5TV3Kvry56KQ8Gw2EXjXTfT2Cow9WS7kFsu+jNFdQiErVwFAKAUAoBQCgFAKAUAoBQHmRwASSAAMkngAeJJoDWtE7cW1wyp+Eid3eNFmidA7qzKVR8bGOUbgNnjpVNoGzZoC3NEGGKw8zDryIdMkXRk0RcibTg15vn4csa1xZlxl1IrHIV6Vdi8ldjyTTDrTMqO8HjXU4v1FVYtW+SCVL9jHuMZyOhrneYVUrPUqfZk1e9aZarSkgqoMDXb0wW00qgFo43dQ3ulgp25+GcZrZcZjRvyIwl42iyb0meNN7JWhRlngW4lwvezTxrI0rMMkozDhRkjC4A6V6bXWqoqMUkl8GG22NBnWyluLVnxBAkEsJY5MccplUQ56na0LbR1wwHOKlKGJqvauaRJGt1W2hiJEtzdqUxgKzLDAcMz7G3AtgcYwc1UHK+1fbmyDbYka/bdDI1xdscB43DbYowAFRgCCAFHJ4NAROq+lGWWGSFLSyhSQSp7ER3qshBJVtwAbIznHJ5xwKA6h6LdVg1my7u+iinntiEYyxo5ZD+1uMjqcYPxXPjQHSrezSNAkaKiDoqqFUfYoGKA0DUla1hv7Ue6sEk1r8IpVZWjBz+9ybsdMK6Cudz8Bf4yu6K9+5NCXbRtNlDhUQDGAq48sKB/7Vyaqlk5jivkn8RJuNcDFekY9arrUUYbe2e6mKCgFAKApmgGapsDNNoFaqBQCgFAKAju0N3LFbSyW8YklRdypz7WOSAARk4zgZ5OKoDUri7v9QtWiWO1ihnhKmcSPMJEkBB7uLapU7SffPBI4bBrDvzK6uz8lyg33Jubs/btbG37pRFnIRBsCtndvXbgq+72twwc1pFl2Rs6tknStGHpmqTWlwltdv3kcmEtrgrhmfn8DOR7PeYGQ+FDdMZ677Gylcv1ImtG3GshlDHuoNw+IrUcrgRyanpdySE9MjTXnN1UqpdMjMXcVEBVXJv3AqwCqgtXVusiNG4DI6sjKejKwwwP2g1PRfOqxTh5RRra0QcV/fWjQWq9xcLKzRQyyvJG6bYnkAlCKwkISN8Ebc4Gcda9I4zk4Zi7L7ku5iWQ6TVtSvVsby4ub6YytbNDIsSYSSa4kj2rKqOeII0do1UFvpk5Oc7YjOL6/2huLyV5J5Xcu24gn2eBhfZXCjC8cCgImgFAdB9B2rGDV4l+jOrwtz5jehx4+0gHzNAfUKmgOfelP2ZbQ/jmNljGeJpreQk/AC3b76x8pL0nL47/2ZdHybjYpyTXKcDjqV8rWTWy7aM4tXWTvrh5lox0my2bhfMVj/wCYUb11F/Qy6rVmQl1LaLD1V2weHcCorL4Vrcnoqlsx3vAOnNafI57Hr7J7ZIqmyyLh2OBxWuhyuXmT6aF2LnCMUZcEZA5JJrpMWmdcPve2RSey9WWWigFAKAUBA9uUY2E21WbaEcqudzIkivIBjknarcVa/AK6DbQR28a2uO427osMzgqx3AhmJJHPnXL5bl6j6vJOvBIVjMqYmp6fHcRNFMgdGGCp+8EEcgg8gjkGpabpVPqiUa2YXZG6de9tJXZ5LdgFZzmSS3cZgkY/SbhkLeLRk+NdRTZ6kFIha0TlxMV8OPPNYOdnWY66unaLox6jCmlDeHNcXyOfTkrfTpmTGDiWq0TJBVAKAUAqoNf7bOyW6TouWt5oJ8/URXAnb4jumkBHkTXSfTd3Rlak9dXYiuW0Z/a/sja6tbANjdtDQzoAWQHBGD9JD4r458DzXoJiHzV217IT6ZP3UwyGyY5FB2SL5jPQjIyPCgNdoBQE32IujFqVo4GcXEPwyC4BGfsJoD7HXpQHKvSReM+tadCSO7ieOUgnAZ5GZFJ+I7sAfF6xM7/bz/Ynqpcl1L2N9SQgYBxXm1efdTFwgybpUu7PJJPWopZF1j+6TZcoxRmWtt4n5V1vEcRpK21vfwY9lnsjKeQDqa6C3KpqX3PWiFRbMWW9+rXO5n1HFbVKJo0+7MV3J6muYvzrr390v4J1FIuQW5b4CtnxvC2ZD6rOyLJ2aJCKMLwK7bGxK8ePTFfyYrbbLtZhQUAoBQCgFAUYUBp+lN6ndNZvwjs81mT0KH25YAc+8jFiB9Rhj3TjUcljOS9SP8kkJexsYrRvySA1QEHqQ7vULKRT7UpntnHnF3Mk+ftEkEYz0w5HiK3nFzepL2I5m0MM1srK42R6ZeCxPRG3NvtOR0/wrg+W4WVMnOHgyq7N9mWK5179yUVaBQCgFVBR1BGCAQeCDyCPEGpqbXXLqQIXsRfC3lfTXzmMNNak9HtS3sqD5xklMeQU/Z6lg5CyKI2e/uYM1p6M70k6RHc6ZcrIqkpFJKhPGyRELKwPh0+4ms0tPkSgFAdC9E+hs8zXLqvcxrgNIFCtKzDYIjIMFwVJ4O4eHNAfTzHihT9jgPbHU/Wb6eaI8KUSA/zPKt85N5qR1KUGmvJ1XHYHViTlL3Ot6VeieCOZekiK4+YzXkvIU+jkSgabWnokIQBy33VncbXTV+Lc9pexFNt9kXJLwnpxWdl/UU32rWkWxp+THJz1rnrsm23vORMkl4CjPSqY+NZdLUEG9IzYLTxb7q7TjeBhV913dmNO1vsjLUV0sIKC0vBCeqvAoBQCgFAKAUAoCI7TaIt3btGSUce3DIM7oZh+1yLgjkHwzyMjxqjW+wI+1ur1VxPaq7A+9bzIUYeZE20qfh7XXrWps4xN7iyTrIjtL2kvbWFpv1P/AAag72a4Q7OQFcrGGOwclvLHlmkeLj5kwp7ejWuz3pAY3yveiPu3URo6KQLdmIyeSfYc7QWzxgeGcZOKq4NxRPdRKKTXc7AGzWY5JGIeXYeOKxrbaXHU2iumvBGzoAeD/wDlcDzGPVXZut+TLrba7lutGSCqAVUHmSQKCSQABkknAA8yT0FT00TteoLbKNpeSCbWJLj2bFRt6G5kB7gfzSZDTHpyCF5949K3UMCjGXVkvv8A0rz/AD8Ebk3+Uj9X0Y2wS9jMk9zbt3rsxJeaHaVniVBhVGwllVQBuUdetbTiuY6r1U0owfZFllfbfubrcCO/snEb/g7iB1WRcHCyRkBgD4gN0NdgY5xjtr6NRGHcWs2VWNEaxVJIXb6Uklu7d6pP1VLDgHdQGv6D6PlklUypqRQHLr+p/dEjnje02B08AaA672a7LrJJG8loLe1tlZbO2kw8gkZ1eS4k5IV8phRknlj44oCQ9JWtG1smVGxLORDH5jd+2OP5KbjnzxRLbMrDod1ygjjaKAAB0AwPsFZ2vt0elV0KFXp/odJ9GN5us2iPWGV0/qN7afLDEf1a82+qMb08nrXucLmVOu6SNvrltvWjFFED3DGWPFbLA46zKn2XYtlJRJGCALXoGBx9WLHUV3MSc3Jl+tkWCgFAKAUAoBQCgFAKAUBTFU7AtzqCpBAIIIIPQgjkHPhVljai3HyVRwftx2V9Rlyq/sWU4XPIhY/vTZ+gfon+qfDOrhY7u6WpL+5sKLF+SXgn/R12tYbbOdyeMW7k9QP3lj4sB7p8QMdRzg8orrKvUqemvKI50qD17HQ81xVmRZLs2yqUfYVjOTfkuFUANXKO2CJ1DW1R+6iVpp+D3SEeyD9KRz7Ma/bz5A1tsXjHJepc+mHy/L/ZEcpmNHobzkPfOJMHKwJkWyHnG4HmVuerccZCismzkqqI+nix0vn3f/oKLfdk8BWksulOW2SJaK4qyE3CXUgaHLrUmi3SwrH3ljOJJUVT+FgkDDvVjyQCmXDBSfpHB4wfTOHzXlUJy/MuzII48py1HybhYdvNPkQN6zHGehWU904PxV8H59K22iOWPbF6af8A0M49qLL/AMXb/wB9H+mhb6cvg1jXfSdbx5W0U3EmcAjKQDpkmUj2uv0Qc+Y61eotmbjcbfe9RRzrWtYnvJVluWUlFKoqLtjjDY3bQSSSdo5J8Knrq6e7Ot43hljS62+5hVMb5m1ejO623kseeJYlcD+NG2D89so+6uQ+qqN0xn8M4/naum7rXudNrzx9zRo9xRljxWfgYFmTPUfBbKeiThjCjAr0bDxa8aCjExJNtlysvf6lopsFaqBVQKAUAoBQCgFAKA8mrW/gEfLO4JGa4rkeUzcaxr2MiEIyRQXjfA1BX9R3L862XeivYtajHFcRNFMgZHUqwPQg/lH21tKefx7GupaZY6pLwcL7T9nnspu5diyN7UEvILAcgEj3ZU+HluHiBso2wt/Epe/lGbVPrXRM6B2C7V+sr3M5/ZKL14AnQcd4B9b6wHQnPQ8czzHGJfjU/lf9mRuLg+lm41zajvsDD1PU4rdN0rbQThRgs7t9VEXLM3wAJrNxOPtyH9nhe78FspJEUqXN37xa1gP0VI9akH8ZhlYQfJdzfFa2m8XBXb75/PsixdU/2JjT7COBNkSKi5JwPEnkknqSfM81p8rMsyJdU2SKKRk1h7ZUUAoDV/SJpXfWZdBmSA98uOrKFIlT5oSftUV0v07nOjI6X4kTY13pWxmcvBBGeoI4+yvTY6aO9hGu6KnpFNg8h9wq7SLv8NX/AEo9U0TRhGPhCqlwoNGZoV33N5by9AJQjfyJR3bZ+wsp+VarmMf1saUTQc9T1UqS9jtYryKa02jkT0rkdDWVRnW0rUHotcUz13zeZrKjzGUv+RT00V9Ybzq//PMpe5T0olRdN51JHn8pe5T0onoXjfCsiH1JkLzop6MS4l95is+j6m3/AKiLHSZUUoYcGujxc2vIjuDInFx8l2s0tFAKAUAoBQDFU0DFvYcjPlWi5rAjfS5LyiWuemR1ecyTT0ZYqm2CN7QaNHdwNDJwDyrD3o3HuuvxH5RkeNbHj8+eLZ1Lx7otaOMX1pPZ3Gxz3c8JDxyD3WHIWRfNDyCv2g13VcoXQ6od4y8oyFJWx6X5Oi6B2ul1CPbaxqkigCeSQho4ic8xICGlzjIztHx8K0WRxONiydtrbj7Jf+TE6peCe0vQ0ibvGLTTkYaaUhnx4qgACxrwPZUAeea1OZys7Y9Fa6Y/CLow13ZLYrUNtl4qgFUAoBQFCKnpm4STBxDULH1e4mg8I5GC/wA2fbjx/VZR8jXr/GZCvx4ST/c7Hhb/AFKen3RYrYG8FCooBQFu5UlGA644+B6g/eBUdsdwa/Qws+vrpkv0O36NeCa3ilH75Gj/ANpQa8c5Kl1ZEo/qeftaemZlYOygpsCqxAq5JsHpEJ6Cs2jAyLvyxLXNIvpZsevFbnH+nLZ95vRG7kjJgttvPWuk4/i44fdPZDOfUZNbgjFAKAUAoBQCgKEVbKKa0wRVzFtb4eFec81gOi1y12ZmVy2i1WiJBVQa1217JpfxDPEsYYwsfdDHacOPFTtAP2k9cVveI5Z4z6JflZY4+5yzT7yezud6rsmiJSSNuAw+lG38UjBVvsIz0rrbIV2w1LvB+5kSSshuPk7RoWrx3cCzRHKtwQfeRhwyMPBga4XkMKeNY4vx7EKfySFa4qKoBQCgFAKrsHLfSREF1BSOr26lviVkIU/cSK9J+lbJPH18G/4Bv1Wa1XWHXLwKFRQCgFH4I7I7i0dS9HUmdNh/imVB9iyuB+T/AAryj6jilmyPOr1q2X7my1oloiKgZ6VkU4s7fyoo5JF+O0J68Vv8X6cnNbmyGVyRlR2ij410eNwuPUltbZE7Gy+FFbaFUILUURvuVxUgK4qmgKqBQCgFAKAUAoBVNAs3MW4VruRwlk1OPuXwlpkWwwcGvNciiVM3GRmJpopWO+xUU2DTu33ZT1lO/gA9ZjGMdO/TqYyfrDkqfPjoa6Xh+TUPwbX9r/swm4vqRoHZbtC1nN3i5aJzi4jwc8cbgp6SqeMeIyPIjoMvEjkw9KfleGS2R611w/k7VZ3SSxrJGwZHAZWHQg9DXBZWNKixwl5RCnsvVilRQCgFAKqDk/pAl3ai4zwkMKfYcu5/6hXp/wBL19OKv1Oj+n495SICumOqFCooBQCqMsn4On+jX9zo/wCXP+eevLPqPvms87yf9WX7m228YY8mouJw6bpffLuYc5NGediKSSFUAkkkAADqST4V31GJVUkox/kxW2y0upwEEiaIgYBPeJgZJAyc8cgj5GsrRQqNSh3bRLHuyRt3ruyM5GM542t/ZPlVQG1OEAEzRAEFge8XBVc7iOeQMHJ+FADqkH46Lx/fE8CgPj5yR/218xQFq71qCNQzSpg92eGUna7qiNgH3cuvtdOaAyGvYwFJkQB8BDuXDk9Npzzn4UB4bVIAMmaIDJX9sT3hjI69RuXj4igMiGVXUMpDKeQQQQR8CKA90BTNAM0AzQDNADQoYV+gxnxrl/qHErdXXruT1SezCrhGjKFU0UBq5PT7A5d6UtISGSO5j4M8hilX6LMELCT4NhcHz4rtOHyJ347U/wDj4ZdVNxlr2Z49GWrPHd+qdYpFllUfi3XBYr8GzyPMZ8TV3L4sLsZ2S/Mtd/krdHpn2OqVw+iwU0BTQFNAVWK76Gzi/aJy1/dk/jyvyVVUfkUV69w8FDFjr4Ov4GCVL/UwK2mzoCtNgU2BTYAoyyfg6d6NP3Nj/lz/AJ568s+o/wDeM87yv9WX7m0Vo4TcZbRB5MloRPDJE+droyMR1wwIOM+ODXoPB5k7qtT9jEsjowrnslA5yS+dzMOV4LGXdwVwQRNIMHPB8xmt+RCTsjbsGB34bORuA4LTMRwOmbh/uHzAfrThw4DSDvY+6lx3Y7xcylc+xgEGeTlcZyM5oD1N2Vhafvi0m7cWAyu0EvbO30c8m0i8frefAC37LRImxXk2boXK5Q5eIxFGJ25ziFAQDjGeM80Bdi7PIpjKySgxq6JyhwjlGkTlOhMaHPUY4IoCyvZOEY9qThRGOV4jAQKvu9AIxz15OSaAlrCzWFNik4BdueTlnLnp8WNAf//Z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64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Tips</a:t>
            </a:r>
            <a:endParaRPr/>
          </a:p>
        </p:txBody>
      </p:sp>
      <p:sp>
        <p:nvSpPr>
          <p:cNvPr id="722" name="Google Shape;722;p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Remember to use counter-clockwise order for triangle vertices!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7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690E5-ED68-074D-9D17-DAA003F3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Frustum Culling</a:t>
            </a:r>
          </a:p>
        </p:txBody>
      </p:sp>
    </p:spTree>
    <p:extLst>
      <p:ext uri="{BB962C8B-B14F-4D97-AF65-F5344CB8AC3E}">
        <p14:creationId xmlns:p14="http://schemas.microsoft.com/office/powerpoint/2010/main" val="1439403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9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/>
              <a:t>THE VIEW FRUSTUM</a:t>
            </a:r>
            <a:endParaRPr/>
          </a:p>
        </p:txBody>
      </p:sp>
      <p:sp>
        <p:nvSpPr>
          <p:cNvPr id="741" name="Google Shape;741;p89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Frustum Culling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810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What is it?</a:t>
            </a:r>
            <a:endParaRPr/>
          </a:p>
        </p:txBody>
      </p:sp>
      <p:sp>
        <p:nvSpPr>
          <p:cNvPr id="747" name="Google Shape;747;p90"/>
          <p:cNvSpPr txBox="1">
            <a:spLocks noGrp="1"/>
          </p:cNvSpPr>
          <p:nvPr>
            <p:ph type="body" idx="1"/>
          </p:nvPr>
        </p:nvSpPr>
        <p:spPr>
          <a:xfrm>
            <a:off x="457200" y="1123951"/>
            <a:ext cx="50292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/>
              <a:t>The volume of world objects that can actually be seen by the camera</a:t>
            </a:r>
            <a:endParaRPr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 dirty="0"/>
              <a:t>Shaped like a pyramid, bounded by: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–"/>
            </a:pPr>
            <a:r>
              <a:rPr lang="en-US" sz="2200" dirty="0"/>
              <a:t>Far plane (the “base” of the frustum)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–"/>
            </a:pPr>
            <a:r>
              <a:rPr lang="en-US" sz="2200" dirty="0"/>
              <a:t>Near plane (the “cap” of the frustum)</a:t>
            </a:r>
            <a:endParaRPr dirty="0"/>
          </a:p>
          <a:p>
            <a:pPr marL="742950" lvl="1" indent="-285750" algn="l" rtl="0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–"/>
            </a:pPr>
            <a:r>
              <a:rPr lang="en-US" sz="2200" dirty="0"/>
              <a:t>Field of view/viewport size (determine the “walls” of the frustum)</a:t>
            </a:r>
            <a:endParaRPr dirty="0"/>
          </a:p>
        </p:txBody>
      </p:sp>
      <p:pic>
        <p:nvPicPr>
          <p:cNvPr id="748" name="Google Shape;748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1204869"/>
            <a:ext cx="3098799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568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Bounding volume hierarchy (BVH)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Parent volumes contain child volumes</a:t>
            </a:r>
          </a:p>
          <a:p>
            <a:r>
              <a:rPr lang="en-US" dirty="0"/>
              <a:t>Sibling  volumes may overlap (not spatial partitioning)</a:t>
            </a:r>
          </a:p>
          <a:p>
            <a:r>
              <a:rPr lang="en-US" dirty="0"/>
              <a:t>Speeds up collisions between dynamic entities</a:t>
            </a:r>
          </a:p>
          <a:p>
            <a:r>
              <a:rPr lang="en-US" dirty="0"/>
              <a:t>Also speeds up rendering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8" y="1496770"/>
            <a:ext cx="4038602" cy="280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806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What we’re doing now…</a:t>
            </a:r>
            <a:endParaRPr/>
          </a:p>
        </p:txBody>
      </p:sp>
      <p:sp>
        <p:nvSpPr>
          <p:cNvPr id="754" name="Google Shape;754;p9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During onDraw():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Char char="–"/>
            </a:pPr>
            <a:r>
              <a:rPr lang="en-US" sz="2220"/>
              <a:t>We tell OpenGL to render every single object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Char char="–"/>
            </a:pPr>
            <a:r>
              <a:rPr lang="en-US" sz="2220"/>
              <a:t>Regardless of whether or not it will appear in the scene</a:t>
            </a:r>
            <a:endParaRPr/>
          </a:p>
          <a:p>
            <a:pPr marL="342900" lvl="0" indent="-342900" algn="l" rtl="0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Char char="•"/>
            </a:pPr>
            <a:r>
              <a:rPr lang="en-US" sz="2590"/>
              <a:t>Can we avoid drawing some things?</a:t>
            </a:r>
            <a:endParaRPr/>
          </a:p>
          <a:p>
            <a:pPr marL="742950" lvl="1" indent="-14478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ts val="2220"/>
              <a:buNone/>
            </a:pPr>
            <a:endParaRPr sz="2220"/>
          </a:p>
        </p:txBody>
      </p:sp>
      <p:pic>
        <p:nvPicPr>
          <p:cNvPr id="755" name="Google Shape;755;p9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87109" y="1020462"/>
            <a:ext cx="3098799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91" descr="http://upload.wikimedia.org/wikipedia/commons/5/58/Z-fighti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9800" y="3486150"/>
            <a:ext cx="1833418" cy="129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00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What we should do…</a:t>
            </a:r>
            <a:endParaRPr/>
          </a:p>
        </p:txBody>
      </p:sp>
      <p:sp>
        <p:nvSpPr>
          <p:cNvPr id="762" name="Google Shape;762;p9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 dirty="0"/>
              <a:t>Instead of telling OpenGL to draw everything, why don’t we avoid sending what we know won’t be drawn?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 dirty="0"/>
              <a:t>What doesn’t need to be drawn?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lt1"/>
              </a:buClr>
              <a:buSzPts val="1860"/>
              <a:buChar char="–"/>
            </a:pPr>
            <a:r>
              <a:rPr lang="en-US" sz="1860" dirty="0"/>
              <a:t>Anything not in the view frustum!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 dirty="0"/>
              <a:t>Only good if we can do this faster than it would take for OpenGL to draw everything</a:t>
            </a:r>
            <a:endParaRPr dirty="0"/>
          </a:p>
        </p:txBody>
      </p:sp>
      <p:pic>
        <p:nvPicPr>
          <p:cNvPr id="763" name="Google Shape;763;p9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14900" y="1625600"/>
            <a:ext cx="3505200" cy="254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676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Extracting the View Frustum</a:t>
            </a:r>
            <a:endParaRPr/>
          </a:p>
        </p:txBody>
      </p:sp>
      <p:sp>
        <p:nvSpPr>
          <p:cNvPr id="769" name="Google Shape;769;p9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/>
              <a:t>Frustum is defined by 6 planes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/>
              <a:t>Planes can be derived directly from the rows of our camera matrices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lt1"/>
              </a:buClr>
              <a:buSzPts val="1860"/>
              <a:buChar char="–"/>
            </a:pPr>
            <a:r>
              <a:rPr lang="en-US" sz="1860"/>
              <a:t>You can get this using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lt1"/>
              </a:buClr>
              <a:buSzPts val="1550"/>
              <a:buChar char="•"/>
            </a:pPr>
            <a:r>
              <a:rPr lang="en-US" sz="1550"/>
              <a:t>camera-&gt;getProjection() * camera-&gt;getView()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lt1"/>
              </a:buClr>
              <a:buSzPts val="1860"/>
              <a:buChar char="–"/>
            </a:pPr>
            <a:r>
              <a:rPr lang="en-US" sz="1860"/>
              <a:t>Gives us a glm matrix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lt1"/>
              </a:buClr>
              <a:buSzPts val="2170"/>
              <a:buChar char="•"/>
            </a:pPr>
            <a:r>
              <a:rPr lang="en-US" sz="2170"/>
              <a:t>Be careful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lt1"/>
              </a:buClr>
              <a:buSzPts val="1860"/>
              <a:buChar char="–"/>
            </a:pPr>
            <a:r>
              <a:rPr lang="en-US" sz="1860"/>
              <a:t>glm uses column-major order, so use the coordinates given here to access the given cells / rows</a:t>
            </a:r>
            <a:endParaRPr/>
          </a:p>
          <a:p>
            <a:pPr marL="742950" lvl="1" indent="-167640" algn="l" rtl="0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lt1"/>
              </a:buClr>
              <a:buSzPts val="1860"/>
              <a:buNone/>
            </a:pPr>
            <a:endParaRPr sz="1860"/>
          </a:p>
        </p:txBody>
      </p:sp>
      <p:grpSp>
        <p:nvGrpSpPr>
          <p:cNvPr id="770" name="Google Shape;770;p93"/>
          <p:cNvGrpSpPr/>
          <p:nvPr/>
        </p:nvGrpSpPr>
        <p:grpSpPr>
          <a:xfrm>
            <a:off x="4800600" y="1385258"/>
            <a:ext cx="3789433" cy="2738761"/>
            <a:chOff x="1985638" y="1524000"/>
            <a:chExt cx="3157861" cy="2282300"/>
          </a:xfrm>
        </p:grpSpPr>
        <p:sp>
          <p:nvSpPr>
            <p:cNvPr id="771" name="Google Shape;771;p93"/>
            <p:cNvSpPr/>
            <p:nvPr/>
          </p:nvSpPr>
          <p:spPr>
            <a:xfrm>
              <a:off x="2362200" y="2514600"/>
              <a:ext cx="1752600" cy="30479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93"/>
            <p:cNvSpPr/>
            <p:nvPr/>
          </p:nvSpPr>
          <p:spPr>
            <a:xfrm>
              <a:off x="2362200" y="1600200"/>
              <a:ext cx="1752600" cy="304799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93"/>
            <p:cNvSpPr/>
            <p:nvPr/>
          </p:nvSpPr>
          <p:spPr>
            <a:xfrm>
              <a:off x="2362200" y="2057400"/>
              <a:ext cx="1752600" cy="304799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rgbClr val="718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93"/>
            <p:cNvSpPr/>
            <p:nvPr/>
          </p:nvSpPr>
          <p:spPr>
            <a:xfrm>
              <a:off x="2362200" y="2971800"/>
              <a:ext cx="1752600" cy="304799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46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93"/>
            <p:cNvSpPr txBox="1"/>
            <p:nvPr/>
          </p:nvSpPr>
          <p:spPr>
            <a:xfrm>
              <a:off x="22860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0,1</a:t>
              </a:r>
              <a:endParaRPr/>
            </a:p>
          </p:txBody>
        </p:sp>
        <p:sp>
          <p:nvSpPr>
            <p:cNvPr id="776" name="Google Shape;776;p93"/>
            <p:cNvSpPr txBox="1"/>
            <p:nvPr/>
          </p:nvSpPr>
          <p:spPr>
            <a:xfrm>
              <a:off x="22860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0,0</a:t>
              </a:r>
              <a:endParaRPr/>
            </a:p>
          </p:txBody>
        </p:sp>
        <p:sp>
          <p:nvSpPr>
            <p:cNvPr id="777" name="Google Shape;777;p93"/>
            <p:cNvSpPr txBox="1"/>
            <p:nvPr/>
          </p:nvSpPr>
          <p:spPr>
            <a:xfrm>
              <a:off x="27432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1,0</a:t>
              </a:r>
              <a:endParaRPr/>
            </a:p>
          </p:txBody>
        </p:sp>
        <p:sp>
          <p:nvSpPr>
            <p:cNvPr id="778" name="Google Shape;778;p93"/>
            <p:cNvSpPr txBox="1"/>
            <p:nvPr/>
          </p:nvSpPr>
          <p:spPr>
            <a:xfrm>
              <a:off x="32004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2,0</a:t>
              </a:r>
              <a:endParaRPr/>
            </a:p>
          </p:txBody>
        </p:sp>
        <p:sp>
          <p:nvSpPr>
            <p:cNvPr id="779" name="Google Shape;779;p93"/>
            <p:cNvSpPr txBox="1"/>
            <p:nvPr/>
          </p:nvSpPr>
          <p:spPr>
            <a:xfrm>
              <a:off x="36576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3,0</a:t>
              </a:r>
              <a:endParaRPr/>
            </a:p>
          </p:txBody>
        </p:sp>
        <p:sp>
          <p:nvSpPr>
            <p:cNvPr id="780" name="Google Shape;780;p93"/>
            <p:cNvSpPr txBox="1"/>
            <p:nvPr/>
          </p:nvSpPr>
          <p:spPr>
            <a:xfrm>
              <a:off x="27432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1,1</a:t>
              </a:r>
              <a:endParaRPr/>
            </a:p>
          </p:txBody>
        </p:sp>
        <p:sp>
          <p:nvSpPr>
            <p:cNvPr id="781" name="Google Shape;781;p93"/>
            <p:cNvSpPr txBox="1"/>
            <p:nvPr/>
          </p:nvSpPr>
          <p:spPr>
            <a:xfrm>
              <a:off x="32004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2,1</a:t>
              </a:r>
              <a:endParaRPr/>
            </a:p>
          </p:txBody>
        </p:sp>
        <p:sp>
          <p:nvSpPr>
            <p:cNvPr id="782" name="Google Shape;782;p93"/>
            <p:cNvSpPr txBox="1"/>
            <p:nvPr/>
          </p:nvSpPr>
          <p:spPr>
            <a:xfrm>
              <a:off x="36576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3,1</a:t>
              </a:r>
              <a:endParaRPr/>
            </a:p>
          </p:txBody>
        </p:sp>
        <p:sp>
          <p:nvSpPr>
            <p:cNvPr id="783" name="Google Shape;783;p93"/>
            <p:cNvSpPr txBox="1"/>
            <p:nvPr/>
          </p:nvSpPr>
          <p:spPr>
            <a:xfrm>
              <a:off x="22860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0,2</a:t>
              </a:r>
              <a:endParaRPr/>
            </a:p>
          </p:txBody>
        </p:sp>
        <p:sp>
          <p:nvSpPr>
            <p:cNvPr id="784" name="Google Shape;784;p93"/>
            <p:cNvSpPr txBox="1"/>
            <p:nvPr/>
          </p:nvSpPr>
          <p:spPr>
            <a:xfrm>
              <a:off x="27432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1,2</a:t>
              </a:r>
              <a:endParaRPr/>
            </a:p>
          </p:txBody>
        </p:sp>
        <p:sp>
          <p:nvSpPr>
            <p:cNvPr id="785" name="Google Shape;785;p93"/>
            <p:cNvSpPr txBox="1"/>
            <p:nvPr/>
          </p:nvSpPr>
          <p:spPr>
            <a:xfrm>
              <a:off x="32004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2,2</a:t>
              </a:r>
              <a:endParaRPr/>
            </a:p>
          </p:txBody>
        </p:sp>
        <p:sp>
          <p:nvSpPr>
            <p:cNvPr id="786" name="Google Shape;786;p93"/>
            <p:cNvSpPr txBox="1"/>
            <p:nvPr/>
          </p:nvSpPr>
          <p:spPr>
            <a:xfrm>
              <a:off x="36576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3,2</a:t>
              </a:r>
              <a:endParaRPr/>
            </a:p>
          </p:txBody>
        </p:sp>
        <p:sp>
          <p:nvSpPr>
            <p:cNvPr id="787" name="Google Shape;787;p93"/>
            <p:cNvSpPr txBox="1"/>
            <p:nvPr/>
          </p:nvSpPr>
          <p:spPr>
            <a:xfrm>
              <a:off x="22860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0,3</a:t>
              </a:r>
              <a:endParaRPr/>
            </a:p>
          </p:txBody>
        </p:sp>
        <p:sp>
          <p:nvSpPr>
            <p:cNvPr id="788" name="Google Shape;788;p93"/>
            <p:cNvSpPr txBox="1"/>
            <p:nvPr/>
          </p:nvSpPr>
          <p:spPr>
            <a:xfrm>
              <a:off x="27432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1,3</a:t>
              </a:r>
              <a:endParaRPr/>
            </a:p>
          </p:txBody>
        </p:sp>
        <p:sp>
          <p:nvSpPr>
            <p:cNvPr id="789" name="Google Shape;789;p93"/>
            <p:cNvSpPr txBox="1"/>
            <p:nvPr/>
          </p:nvSpPr>
          <p:spPr>
            <a:xfrm>
              <a:off x="32004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2,3</a:t>
              </a:r>
              <a:endParaRPr/>
            </a:p>
          </p:txBody>
        </p:sp>
        <p:sp>
          <p:nvSpPr>
            <p:cNvPr id="790" name="Google Shape;790;p93"/>
            <p:cNvSpPr txBox="1"/>
            <p:nvPr/>
          </p:nvSpPr>
          <p:spPr>
            <a:xfrm>
              <a:off x="36576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3,3</a:t>
              </a:r>
              <a:endParaRPr/>
            </a:p>
          </p:txBody>
        </p:sp>
        <p:sp>
          <p:nvSpPr>
            <p:cNvPr id="791" name="Google Shape;791;p93"/>
            <p:cNvSpPr/>
            <p:nvPr/>
          </p:nvSpPr>
          <p:spPr>
            <a:xfrm>
              <a:off x="2286000" y="1524000"/>
              <a:ext cx="76199" cy="1828800"/>
            </a:xfrm>
            <a:prstGeom prst="lef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93"/>
            <p:cNvSpPr/>
            <p:nvPr/>
          </p:nvSpPr>
          <p:spPr>
            <a:xfrm flipH="1">
              <a:off x="4114800" y="1524000"/>
              <a:ext cx="76199" cy="1828800"/>
            </a:xfrm>
            <a:prstGeom prst="lef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3" name="Google Shape;793;p93"/>
            <p:cNvCxnSpPr/>
            <p:nvPr/>
          </p:nvCxnSpPr>
          <p:spPr>
            <a:xfrm rot="10800000">
              <a:off x="4267199" y="17526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794" name="Google Shape;794;p93"/>
            <p:cNvCxnSpPr/>
            <p:nvPr/>
          </p:nvCxnSpPr>
          <p:spPr>
            <a:xfrm>
              <a:off x="4267200" y="22098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795" name="Google Shape;795;p93"/>
            <p:cNvCxnSpPr/>
            <p:nvPr/>
          </p:nvCxnSpPr>
          <p:spPr>
            <a:xfrm>
              <a:off x="4267200" y="26670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796" name="Google Shape;796;p93"/>
            <p:cNvCxnSpPr/>
            <p:nvPr/>
          </p:nvCxnSpPr>
          <p:spPr>
            <a:xfrm>
              <a:off x="4267200" y="31242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sp>
          <p:nvSpPr>
            <p:cNvPr id="797" name="Google Shape;797;p93"/>
            <p:cNvSpPr txBox="1"/>
            <p:nvPr/>
          </p:nvSpPr>
          <p:spPr>
            <a:xfrm>
              <a:off x="46101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r0</a:t>
              </a:r>
              <a:endParaRPr/>
            </a:p>
          </p:txBody>
        </p:sp>
        <p:sp>
          <p:nvSpPr>
            <p:cNvPr id="798" name="Google Shape;798;p93"/>
            <p:cNvSpPr txBox="1"/>
            <p:nvPr/>
          </p:nvSpPr>
          <p:spPr>
            <a:xfrm>
              <a:off x="46101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  <a:endParaRPr/>
            </a:p>
          </p:txBody>
        </p:sp>
        <p:sp>
          <p:nvSpPr>
            <p:cNvPr id="799" name="Google Shape;799;p93"/>
            <p:cNvSpPr txBox="1"/>
            <p:nvPr/>
          </p:nvSpPr>
          <p:spPr>
            <a:xfrm>
              <a:off x="46101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  <a:endParaRPr/>
            </a:p>
          </p:txBody>
        </p:sp>
        <p:sp>
          <p:nvSpPr>
            <p:cNvPr id="800" name="Google Shape;800;p93"/>
            <p:cNvSpPr txBox="1"/>
            <p:nvPr/>
          </p:nvSpPr>
          <p:spPr>
            <a:xfrm>
              <a:off x="46101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r3</a:t>
              </a:r>
              <a:endParaRPr/>
            </a:p>
          </p:txBody>
        </p:sp>
        <p:sp>
          <p:nvSpPr>
            <p:cNvPr id="801" name="Google Shape;801;p93"/>
            <p:cNvSpPr txBox="1"/>
            <p:nvPr/>
          </p:nvSpPr>
          <p:spPr>
            <a:xfrm>
              <a:off x="1985638" y="3349100"/>
              <a:ext cx="304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Projection matrix • view matrix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660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Extracting the View Frustum</a:t>
            </a:r>
            <a:endParaRPr/>
          </a:p>
        </p:txBody>
      </p:sp>
      <p:sp>
        <p:nvSpPr>
          <p:cNvPr id="807" name="Google Shape;807;p9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Plane equation is given by a 4D vector (a,b,c,d):</a:t>
            </a:r>
            <a:endParaRPr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/>
              <a:t>ax + by + cz + d = 0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The 6 clip planes of the frustum are defined below!</a:t>
            </a:r>
            <a:endParaRPr/>
          </a:p>
        </p:txBody>
      </p:sp>
      <p:grpSp>
        <p:nvGrpSpPr>
          <p:cNvPr id="808" name="Google Shape;808;p94"/>
          <p:cNvGrpSpPr/>
          <p:nvPr/>
        </p:nvGrpSpPr>
        <p:grpSpPr>
          <a:xfrm>
            <a:off x="4800600" y="1385258"/>
            <a:ext cx="3789433" cy="2738761"/>
            <a:chOff x="1985638" y="1524000"/>
            <a:chExt cx="3157861" cy="2282300"/>
          </a:xfrm>
        </p:grpSpPr>
        <p:sp>
          <p:nvSpPr>
            <p:cNvPr id="809" name="Google Shape;809;p94"/>
            <p:cNvSpPr/>
            <p:nvPr/>
          </p:nvSpPr>
          <p:spPr>
            <a:xfrm>
              <a:off x="2362200" y="2514600"/>
              <a:ext cx="1752600" cy="30479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94"/>
            <p:cNvSpPr/>
            <p:nvPr/>
          </p:nvSpPr>
          <p:spPr>
            <a:xfrm>
              <a:off x="2362200" y="1600200"/>
              <a:ext cx="1752600" cy="304799"/>
            </a:xfrm>
            <a:prstGeom prst="rect">
              <a:avLst/>
            </a:prstGeom>
            <a:solidFill>
              <a:schemeClr val="accent2"/>
            </a:solidFill>
            <a:ln w="25400" cap="flat" cmpd="sng">
              <a:solidFill>
                <a:srgbClr val="8C3A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94"/>
            <p:cNvSpPr/>
            <p:nvPr/>
          </p:nvSpPr>
          <p:spPr>
            <a:xfrm>
              <a:off x="2362200" y="2057400"/>
              <a:ext cx="1752600" cy="304799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rgbClr val="7188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94"/>
            <p:cNvSpPr/>
            <p:nvPr/>
          </p:nvSpPr>
          <p:spPr>
            <a:xfrm>
              <a:off x="2362200" y="2971800"/>
              <a:ext cx="1752600" cy="304799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46D3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94"/>
            <p:cNvSpPr txBox="1"/>
            <p:nvPr/>
          </p:nvSpPr>
          <p:spPr>
            <a:xfrm>
              <a:off x="22860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0,1</a:t>
              </a:r>
              <a:endParaRPr/>
            </a:p>
          </p:txBody>
        </p:sp>
        <p:sp>
          <p:nvSpPr>
            <p:cNvPr id="814" name="Google Shape;814;p94"/>
            <p:cNvSpPr txBox="1"/>
            <p:nvPr/>
          </p:nvSpPr>
          <p:spPr>
            <a:xfrm>
              <a:off x="22860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0,0</a:t>
              </a:r>
              <a:endParaRPr/>
            </a:p>
          </p:txBody>
        </p:sp>
        <p:sp>
          <p:nvSpPr>
            <p:cNvPr id="815" name="Google Shape;815;p94"/>
            <p:cNvSpPr txBox="1"/>
            <p:nvPr/>
          </p:nvSpPr>
          <p:spPr>
            <a:xfrm>
              <a:off x="27432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1,0</a:t>
              </a:r>
              <a:endParaRPr/>
            </a:p>
          </p:txBody>
        </p:sp>
        <p:sp>
          <p:nvSpPr>
            <p:cNvPr id="816" name="Google Shape;816;p94"/>
            <p:cNvSpPr txBox="1"/>
            <p:nvPr/>
          </p:nvSpPr>
          <p:spPr>
            <a:xfrm>
              <a:off x="32004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2,0</a:t>
              </a:r>
              <a:endParaRPr/>
            </a:p>
          </p:txBody>
        </p:sp>
        <p:sp>
          <p:nvSpPr>
            <p:cNvPr id="817" name="Google Shape;817;p94"/>
            <p:cNvSpPr txBox="1"/>
            <p:nvPr/>
          </p:nvSpPr>
          <p:spPr>
            <a:xfrm>
              <a:off x="36576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3,0</a:t>
              </a:r>
              <a:endParaRPr/>
            </a:p>
          </p:txBody>
        </p:sp>
        <p:sp>
          <p:nvSpPr>
            <p:cNvPr id="818" name="Google Shape;818;p94"/>
            <p:cNvSpPr txBox="1"/>
            <p:nvPr/>
          </p:nvSpPr>
          <p:spPr>
            <a:xfrm>
              <a:off x="27432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1,1</a:t>
              </a:r>
              <a:endParaRPr/>
            </a:p>
          </p:txBody>
        </p:sp>
        <p:sp>
          <p:nvSpPr>
            <p:cNvPr id="819" name="Google Shape;819;p94"/>
            <p:cNvSpPr txBox="1"/>
            <p:nvPr/>
          </p:nvSpPr>
          <p:spPr>
            <a:xfrm>
              <a:off x="32004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2,1</a:t>
              </a:r>
              <a:endParaRPr/>
            </a:p>
          </p:txBody>
        </p:sp>
        <p:sp>
          <p:nvSpPr>
            <p:cNvPr id="820" name="Google Shape;820;p94"/>
            <p:cNvSpPr txBox="1"/>
            <p:nvPr/>
          </p:nvSpPr>
          <p:spPr>
            <a:xfrm>
              <a:off x="36576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3,1</a:t>
              </a:r>
              <a:endParaRPr/>
            </a:p>
          </p:txBody>
        </p:sp>
        <p:sp>
          <p:nvSpPr>
            <p:cNvPr id="821" name="Google Shape;821;p94"/>
            <p:cNvSpPr txBox="1"/>
            <p:nvPr/>
          </p:nvSpPr>
          <p:spPr>
            <a:xfrm>
              <a:off x="22860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0,2</a:t>
              </a:r>
              <a:endParaRPr/>
            </a:p>
          </p:txBody>
        </p:sp>
        <p:sp>
          <p:nvSpPr>
            <p:cNvPr id="822" name="Google Shape;822;p94"/>
            <p:cNvSpPr txBox="1"/>
            <p:nvPr/>
          </p:nvSpPr>
          <p:spPr>
            <a:xfrm>
              <a:off x="27432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1,2</a:t>
              </a:r>
              <a:endParaRPr/>
            </a:p>
          </p:txBody>
        </p:sp>
        <p:sp>
          <p:nvSpPr>
            <p:cNvPr id="823" name="Google Shape;823;p94"/>
            <p:cNvSpPr txBox="1"/>
            <p:nvPr/>
          </p:nvSpPr>
          <p:spPr>
            <a:xfrm>
              <a:off x="32004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2,2</a:t>
              </a:r>
              <a:endParaRPr/>
            </a:p>
          </p:txBody>
        </p:sp>
        <p:sp>
          <p:nvSpPr>
            <p:cNvPr id="824" name="Google Shape;824;p94"/>
            <p:cNvSpPr txBox="1"/>
            <p:nvPr/>
          </p:nvSpPr>
          <p:spPr>
            <a:xfrm>
              <a:off x="36576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3,2</a:t>
              </a:r>
              <a:endParaRPr/>
            </a:p>
          </p:txBody>
        </p:sp>
        <p:sp>
          <p:nvSpPr>
            <p:cNvPr id="825" name="Google Shape;825;p94"/>
            <p:cNvSpPr txBox="1"/>
            <p:nvPr/>
          </p:nvSpPr>
          <p:spPr>
            <a:xfrm>
              <a:off x="22860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0,3</a:t>
              </a:r>
              <a:endParaRPr/>
            </a:p>
          </p:txBody>
        </p:sp>
        <p:sp>
          <p:nvSpPr>
            <p:cNvPr id="826" name="Google Shape;826;p94"/>
            <p:cNvSpPr txBox="1"/>
            <p:nvPr/>
          </p:nvSpPr>
          <p:spPr>
            <a:xfrm>
              <a:off x="27432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1,3</a:t>
              </a:r>
              <a:endParaRPr/>
            </a:p>
          </p:txBody>
        </p:sp>
        <p:sp>
          <p:nvSpPr>
            <p:cNvPr id="827" name="Google Shape;827;p94"/>
            <p:cNvSpPr txBox="1"/>
            <p:nvPr/>
          </p:nvSpPr>
          <p:spPr>
            <a:xfrm>
              <a:off x="32004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2,3</a:t>
              </a:r>
              <a:endParaRPr/>
            </a:p>
          </p:txBody>
        </p:sp>
        <p:sp>
          <p:nvSpPr>
            <p:cNvPr id="828" name="Google Shape;828;p94"/>
            <p:cNvSpPr txBox="1"/>
            <p:nvPr/>
          </p:nvSpPr>
          <p:spPr>
            <a:xfrm>
              <a:off x="36576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3,3</a:t>
              </a:r>
              <a:endParaRPr/>
            </a:p>
          </p:txBody>
        </p:sp>
        <p:sp>
          <p:nvSpPr>
            <p:cNvPr id="829" name="Google Shape;829;p94"/>
            <p:cNvSpPr/>
            <p:nvPr/>
          </p:nvSpPr>
          <p:spPr>
            <a:xfrm>
              <a:off x="2286000" y="1524000"/>
              <a:ext cx="76199" cy="1828800"/>
            </a:xfrm>
            <a:prstGeom prst="lef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94"/>
            <p:cNvSpPr/>
            <p:nvPr/>
          </p:nvSpPr>
          <p:spPr>
            <a:xfrm flipH="1">
              <a:off x="4114800" y="1524000"/>
              <a:ext cx="76199" cy="1828800"/>
            </a:xfrm>
            <a:prstGeom prst="leftBracket">
              <a:avLst>
                <a:gd name="adj" fmla="val 8333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31" name="Google Shape;831;p94"/>
            <p:cNvCxnSpPr/>
            <p:nvPr/>
          </p:nvCxnSpPr>
          <p:spPr>
            <a:xfrm rot="10800000">
              <a:off x="4267199" y="17526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832" name="Google Shape;832;p94"/>
            <p:cNvCxnSpPr/>
            <p:nvPr/>
          </p:nvCxnSpPr>
          <p:spPr>
            <a:xfrm>
              <a:off x="4267200" y="22098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833" name="Google Shape;833;p94"/>
            <p:cNvCxnSpPr/>
            <p:nvPr/>
          </p:nvCxnSpPr>
          <p:spPr>
            <a:xfrm>
              <a:off x="4267200" y="26670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cxnSp>
          <p:nvCxnSpPr>
            <p:cNvPr id="834" name="Google Shape;834;p94"/>
            <p:cNvCxnSpPr/>
            <p:nvPr/>
          </p:nvCxnSpPr>
          <p:spPr>
            <a:xfrm>
              <a:off x="4267200" y="31242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none" w="sm" len="sm"/>
            </a:ln>
          </p:spPr>
        </p:cxnSp>
        <p:sp>
          <p:nvSpPr>
            <p:cNvPr id="835" name="Google Shape;835;p94"/>
            <p:cNvSpPr txBox="1"/>
            <p:nvPr/>
          </p:nvSpPr>
          <p:spPr>
            <a:xfrm>
              <a:off x="4610100" y="15240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r0</a:t>
              </a:r>
              <a:endParaRPr/>
            </a:p>
          </p:txBody>
        </p:sp>
        <p:sp>
          <p:nvSpPr>
            <p:cNvPr id="836" name="Google Shape;836;p94"/>
            <p:cNvSpPr txBox="1"/>
            <p:nvPr/>
          </p:nvSpPr>
          <p:spPr>
            <a:xfrm>
              <a:off x="4610100" y="19812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r1</a:t>
              </a:r>
              <a:endParaRPr/>
            </a:p>
          </p:txBody>
        </p:sp>
        <p:sp>
          <p:nvSpPr>
            <p:cNvPr id="837" name="Google Shape;837;p94"/>
            <p:cNvSpPr txBox="1"/>
            <p:nvPr/>
          </p:nvSpPr>
          <p:spPr>
            <a:xfrm>
              <a:off x="4610100" y="24384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r2</a:t>
              </a:r>
              <a:endParaRPr/>
            </a:p>
          </p:txBody>
        </p:sp>
        <p:sp>
          <p:nvSpPr>
            <p:cNvPr id="838" name="Google Shape;838;p94"/>
            <p:cNvSpPr txBox="1"/>
            <p:nvPr/>
          </p:nvSpPr>
          <p:spPr>
            <a:xfrm>
              <a:off x="4610100" y="2895600"/>
              <a:ext cx="533399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r3</a:t>
              </a:r>
              <a:endParaRPr/>
            </a:p>
          </p:txBody>
        </p:sp>
        <p:sp>
          <p:nvSpPr>
            <p:cNvPr id="839" name="Google Shape;839;p94"/>
            <p:cNvSpPr txBox="1"/>
            <p:nvPr/>
          </p:nvSpPr>
          <p:spPr>
            <a:xfrm>
              <a:off x="1985638" y="3349100"/>
              <a:ext cx="3048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Projection matrix • view matrix</a:t>
              </a:r>
              <a:endParaRPr/>
            </a:p>
          </p:txBody>
        </p:sp>
      </p:grpSp>
      <p:graphicFrame>
        <p:nvGraphicFramePr>
          <p:cNvPr id="840" name="Google Shape;840;p94"/>
          <p:cNvGraphicFramePr/>
          <p:nvPr>
            <p:extLst>
              <p:ext uri="{D42A27DB-BD31-4B8C-83A1-F6EECF244321}">
                <p14:modId xmlns:p14="http://schemas.microsoft.com/office/powerpoint/2010/main" val="4102425085"/>
              </p:ext>
            </p:extLst>
          </p:nvPr>
        </p:nvGraphicFramePr>
        <p:xfrm>
          <a:off x="1272834" y="4171950"/>
          <a:ext cx="6546225" cy="601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Clipping plane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−x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tx1"/>
                          </a:solidFill>
                        </a:rPr>
                        <a:t>−y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−z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tx1"/>
                          </a:solidFill>
                        </a:rPr>
                        <a:t>+x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tx1"/>
                          </a:solidFill>
                        </a:rPr>
                        <a:t>+y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tx1"/>
                          </a:solidFill>
                        </a:rPr>
                        <a:t>+z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Plane equation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r3 − r0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r3 − r1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r3 − r2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r3 + r0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r3 + r1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tx1"/>
                          </a:solidFill>
                        </a:rPr>
                        <a:t>r3 + r2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9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Frustum Culling Test - General</a:t>
            </a:r>
            <a:endParaRPr/>
          </a:p>
        </p:txBody>
      </p:sp>
      <p:sp>
        <p:nvSpPr>
          <p:cNvPr id="846" name="Google Shape;846;p9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Compute 6 plane equations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Char char="–"/>
            </a:pPr>
            <a:r>
              <a:rPr lang="en-US" sz="2040"/>
              <a:t>Should be updated whenever the camera changes!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lt1"/>
              </a:buClr>
              <a:buSzPts val="2380"/>
              <a:buChar char="•"/>
            </a:pPr>
            <a:r>
              <a:rPr lang="en-US" sz="2380"/>
              <a:t>For each piece of scene geometry: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lt1"/>
              </a:buClr>
              <a:buSzPts val="2040"/>
              <a:buChar char="–"/>
            </a:pPr>
            <a:r>
              <a:rPr lang="en-US" sz="2040"/>
              <a:t>Does the entire shape fall behind one of the planes?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ts val="1700"/>
              <a:buChar char="•"/>
            </a:pPr>
            <a:r>
              <a:rPr lang="en-US" sz="1700"/>
              <a:t>Skip rendering, it can’t be seen!</a:t>
            </a:r>
            <a:endParaRPr/>
          </a:p>
        </p:txBody>
      </p:sp>
      <p:pic>
        <p:nvPicPr>
          <p:cNvPr id="847" name="Google Shape;847;p95" descr="https://encrypted-tbn2.gstatic.com/images?q=tbn:ANd9GcSfFEPoea86cEjLLwI8C31Tn0YjN_aqIAx91MOtA9S7JdMwgykI-w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1504950"/>
            <a:ext cx="374588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513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Frustum Culling Test - AABB</a:t>
            </a:r>
            <a:endParaRPr/>
          </a:p>
        </p:txBody>
      </p:sp>
      <p:sp>
        <p:nvSpPr>
          <p:cNvPr id="853" name="Google Shape;853;p9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AABB (axis-aligned bounding box)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Faces parallel to xy, xz, and yz planes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Defined by a position and dimensions (convenient!)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Rejection test: are all 8 corners behind any one plane?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For point (x,y,z), behind plane if ax + by + cz + d &lt; 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28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Frustum Culling Test - Sphere</a:t>
            </a:r>
            <a:endParaRPr/>
          </a:p>
        </p:txBody>
      </p:sp>
      <p:sp>
        <p:nvSpPr>
          <p:cNvPr id="859" name="Google Shape;859;p9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14" t="-28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Implementation Notes</a:t>
            </a:r>
            <a:endParaRPr/>
          </a:p>
        </p:txBody>
      </p:sp>
      <p:sp>
        <p:nvSpPr>
          <p:cNvPr id="866" name="Google Shape;866;p9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Storing the r vectors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In the camera?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Only re-compute when camera changes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</a:pPr>
            <a:r>
              <a:rPr lang="en-US"/>
              <a:t>Somewhere else?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Up to you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/>
              <a:t>Design decisions – yay!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9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Implementation Notes</a:t>
            </a:r>
            <a:endParaRPr/>
          </a:p>
        </p:txBody>
      </p:sp>
      <p:sp>
        <p:nvSpPr>
          <p:cNvPr id="873" name="Google Shape;873;p9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60"/>
              <a:buChar char="•"/>
            </a:pPr>
            <a:r>
              <a:rPr lang="en-US" sz="1960" dirty="0"/>
              <a:t>What should we cull?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Char char="•"/>
            </a:pPr>
            <a:r>
              <a:rPr lang="en-US" sz="1960" dirty="0"/>
              <a:t>Individual blocks?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–"/>
            </a:pPr>
            <a:r>
              <a:rPr lang="en-US" sz="1679" dirty="0"/>
              <a:t>Fine-grained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–"/>
            </a:pPr>
            <a:r>
              <a:rPr lang="en-US" sz="1679" dirty="0"/>
              <a:t>Faster to just draw everything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Char char="•"/>
            </a:pPr>
            <a:r>
              <a:rPr lang="en-US" sz="1960" dirty="0"/>
              <a:t>Whole chunks?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–"/>
            </a:pPr>
            <a:r>
              <a:rPr lang="en-US" sz="1679" dirty="0"/>
              <a:t>Coarse-grained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–"/>
            </a:pPr>
            <a:r>
              <a:rPr lang="en-US" sz="1679" dirty="0"/>
              <a:t>Far fewer culling tests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lt1"/>
              </a:buClr>
              <a:buSzPts val="1960"/>
              <a:buChar char="•"/>
            </a:pPr>
            <a:r>
              <a:rPr lang="en-US" sz="1960" dirty="0"/>
              <a:t>Non-environment entities?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–"/>
            </a:pPr>
            <a:r>
              <a:rPr lang="en-US" sz="1679" dirty="0"/>
              <a:t>Depends on # vertices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79"/>
              <a:buChar char="–"/>
            </a:pPr>
            <a:r>
              <a:rPr lang="en-US" sz="1679" dirty="0"/>
              <a:t>If we have AABB’s for them, depends on how many</a:t>
            </a:r>
          </a:p>
        </p:txBody>
      </p:sp>
      <p:pic>
        <p:nvPicPr>
          <p:cNvPr id="874" name="Google Shape;874;p99" descr="http://static.planetminecraft.com/files/resource_media/screenshot/1301/minecraft_blocks_by_byao2014-d4dcky2_4547180_lr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1350" y="912856"/>
            <a:ext cx="2167466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99" descr="http://i.imgur.com/Uk1Jj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0307" y="2038350"/>
            <a:ext cx="2389551" cy="141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99" descr="http://www.xblafans.com/wp-content/uploads/2012/05/minecraft_creeper.jpe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1584" y="3605792"/>
            <a:ext cx="2667000" cy="1252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98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690E5-ED68-074D-9D17-DAA003F3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Chunk Streaming</a:t>
            </a:r>
          </a:p>
        </p:txBody>
      </p:sp>
    </p:spTree>
    <p:extLst>
      <p:ext uri="{BB962C8B-B14F-4D97-AF65-F5344CB8AC3E}">
        <p14:creationId xmlns:p14="http://schemas.microsoft.com/office/powerpoint/2010/main" val="332956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BVH construction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Top-down construction easier than bottom-up</a:t>
            </a:r>
          </a:p>
          <a:p>
            <a:r>
              <a:rPr lang="en-US" dirty="0"/>
              <a:t>Start with a volume containing all objects</a:t>
            </a:r>
          </a:p>
          <a:p>
            <a:r>
              <a:rPr lang="en-US" dirty="0"/>
              <a:t>Find a partition via some heuristic</a:t>
            </a:r>
          </a:p>
          <a:p>
            <a:r>
              <a:rPr lang="en-US" dirty="0"/>
              <a:t>Sort objects into two sub-volumes and discard partition</a:t>
            </a:r>
          </a:p>
          <a:p>
            <a:r>
              <a:rPr lang="en-US" dirty="0"/>
              <a:t>Repeat recursively</a:t>
            </a:r>
          </a:p>
        </p:txBody>
      </p:sp>
      <p:sp>
        <p:nvSpPr>
          <p:cNvPr id="6" name="Shape 92"/>
          <p:cNvSpPr/>
          <p:nvPr/>
        </p:nvSpPr>
        <p:spPr>
          <a:xfrm>
            <a:off x="4695498" y="1514697"/>
            <a:ext cx="4024837" cy="2784977"/>
          </a:xfrm>
          <a:prstGeom prst="rect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dirty="0"/>
          </a:p>
        </p:txBody>
      </p:sp>
      <p:sp>
        <p:nvSpPr>
          <p:cNvPr id="12" name="Shape 113"/>
          <p:cNvSpPr/>
          <p:nvPr/>
        </p:nvSpPr>
        <p:spPr>
          <a:xfrm>
            <a:off x="4753837" y="1948137"/>
            <a:ext cx="2264190" cy="2152117"/>
          </a:xfrm>
          <a:prstGeom prst="rect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dirty="0"/>
          </a:p>
        </p:txBody>
      </p:sp>
      <p:sp>
        <p:nvSpPr>
          <p:cNvPr id="13" name="Shape 117"/>
          <p:cNvSpPr/>
          <p:nvPr/>
        </p:nvSpPr>
        <p:spPr>
          <a:xfrm>
            <a:off x="7269248" y="1568383"/>
            <a:ext cx="1257884" cy="2531443"/>
          </a:xfrm>
          <a:prstGeom prst="rect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dirty="0"/>
          </a:p>
        </p:txBody>
      </p:sp>
      <p:sp>
        <p:nvSpPr>
          <p:cNvPr id="16" name="Shape 146"/>
          <p:cNvSpPr/>
          <p:nvPr/>
        </p:nvSpPr>
        <p:spPr>
          <a:xfrm>
            <a:off x="4928265" y="2157657"/>
            <a:ext cx="1006306" cy="759433"/>
          </a:xfrm>
          <a:prstGeom prst="rect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dirty="0"/>
          </a:p>
        </p:txBody>
      </p:sp>
      <p:sp>
        <p:nvSpPr>
          <p:cNvPr id="18" name="Shape 148"/>
          <p:cNvSpPr/>
          <p:nvPr/>
        </p:nvSpPr>
        <p:spPr>
          <a:xfrm>
            <a:off x="7443676" y="1777903"/>
            <a:ext cx="754337" cy="1139148"/>
          </a:xfrm>
          <a:prstGeom prst="rect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dirty="0"/>
          </a:p>
        </p:txBody>
      </p:sp>
      <p:sp>
        <p:nvSpPr>
          <p:cNvPr id="19" name="Shape 149"/>
          <p:cNvSpPr/>
          <p:nvPr/>
        </p:nvSpPr>
        <p:spPr>
          <a:xfrm>
            <a:off x="7695218" y="3043751"/>
            <a:ext cx="754337" cy="1012969"/>
          </a:xfrm>
          <a:prstGeom prst="rect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dirty="0"/>
          </a:p>
        </p:txBody>
      </p:sp>
      <p:sp>
        <p:nvSpPr>
          <p:cNvPr id="8" name="Shape 94"/>
          <p:cNvSpPr/>
          <p:nvPr/>
        </p:nvSpPr>
        <p:spPr>
          <a:xfrm>
            <a:off x="4970072" y="2154452"/>
            <a:ext cx="865892" cy="761745"/>
          </a:xfrm>
          <a:custGeom>
            <a:avLst/>
            <a:gdLst/>
            <a:ahLst/>
            <a:cxnLst/>
            <a:rect l="0" t="0" r="0" b="0"/>
            <a:pathLst>
              <a:path w="21336" h="18288" extrusionOk="0">
                <a:moveTo>
                  <a:pt x="18288" y="18288"/>
                </a:moveTo>
                <a:lnTo>
                  <a:pt x="21336" y="0"/>
                </a:lnTo>
                <a:lnTo>
                  <a:pt x="0" y="3048"/>
                </a:lnTo>
                <a:close/>
              </a:path>
            </a:pathLst>
          </a:cu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Shape 147"/>
          <p:cNvSpPr/>
          <p:nvPr/>
        </p:nvSpPr>
        <p:spPr>
          <a:xfrm>
            <a:off x="5431349" y="2663997"/>
            <a:ext cx="1509069" cy="1392293"/>
          </a:xfrm>
          <a:prstGeom prst="rect">
            <a:avLst/>
          </a:prstGeom>
          <a:noFill/>
          <a:ln w="19050" cap="flat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endParaRPr dirty="0"/>
          </a:p>
        </p:txBody>
      </p:sp>
      <p:sp>
        <p:nvSpPr>
          <p:cNvPr id="7" name="Shape 93"/>
          <p:cNvSpPr/>
          <p:nvPr/>
        </p:nvSpPr>
        <p:spPr>
          <a:xfrm>
            <a:off x="5488241" y="2666227"/>
            <a:ext cx="1433011" cy="1367922"/>
          </a:xfrm>
          <a:custGeom>
            <a:avLst/>
            <a:gdLst/>
            <a:ahLst/>
            <a:cxnLst/>
            <a:rect l="0" t="0" r="0" b="0"/>
            <a:pathLst>
              <a:path w="36576" h="33528" extrusionOk="0">
                <a:moveTo>
                  <a:pt x="21336" y="0"/>
                </a:moveTo>
                <a:lnTo>
                  <a:pt x="18288" y="18288"/>
                </a:lnTo>
                <a:lnTo>
                  <a:pt x="0" y="21336"/>
                </a:lnTo>
                <a:lnTo>
                  <a:pt x="9144" y="33528"/>
                </a:lnTo>
                <a:lnTo>
                  <a:pt x="30480" y="24384"/>
                </a:lnTo>
                <a:lnTo>
                  <a:pt x="36576" y="9144"/>
                </a:lnTo>
                <a:close/>
              </a:path>
            </a:pathLst>
          </a:cu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Shape 95"/>
          <p:cNvSpPr/>
          <p:nvPr/>
        </p:nvSpPr>
        <p:spPr>
          <a:xfrm>
            <a:off x="7481509" y="1777903"/>
            <a:ext cx="716506" cy="1119209"/>
          </a:xfrm>
          <a:custGeom>
            <a:avLst/>
            <a:gdLst/>
            <a:ahLst/>
            <a:cxnLst/>
            <a:rect l="0" t="0" r="0" b="0"/>
            <a:pathLst>
              <a:path w="18288" h="27432" extrusionOk="0">
                <a:moveTo>
                  <a:pt x="0" y="6096"/>
                </a:moveTo>
                <a:lnTo>
                  <a:pt x="3048" y="27432"/>
                </a:lnTo>
                <a:lnTo>
                  <a:pt x="18288" y="12192"/>
                </a:lnTo>
                <a:lnTo>
                  <a:pt x="6096" y="0"/>
                </a:lnTo>
                <a:close/>
              </a:path>
            </a:pathLst>
          </a:cu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Shape 96"/>
          <p:cNvSpPr/>
          <p:nvPr/>
        </p:nvSpPr>
        <p:spPr>
          <a:xfrm>
            <a:off x="7733051" y="3042637"/>
            <a:ext cx="716506" cy="994852"/>
          </a:xfrm>
          <a:custGeom>
            <a:avLst/>
            <a:gdLst/>
            <a:ahLst/>
            <a:cxnLst/>
            <a:rect l="0" t="0" r="0" b="0"/>
            <a:pathLst>
              <a:path w="18288" h="24384" extrusionOk="0">
                <a:moveTo>
                  <a:pt x="9144" y="0"/>
                </a:moveTo>
                <a:lnTo>
                  <a:pt x="0" y="24384"/>
                </a:lnTo>
                <a:lnTo>
                  <a:pt x="18288" y="9144"/>
                </a:lnTo>
                <a:close/>
              </a:path>
            </a:pathLst>
          </a:custGeom>
          <a:solidFill>
            <a:srgbClr val="CCCCCC"/>
          </a:solidFill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US" dirty="0"/>
          </a:p>
        </p:txBody>
      </p:sp>
      <p:cxnSp>
        <p:nvCxnSpPr>
          <p:cNvPr id="11" name="Shape 108"/>
          <p:cNvCxnSpPr/>
          <p:nvPr/>
        </p:nvCxnSpPr>
        <p:spPr>
          <a:xfrm>
            <a:off x="7184359" y="1186089"/>
            <a:ext cx="0" cy="347387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4" name="Shape 135"/>
          <p:cNvCxnSpPr/>
          <p:nvPr/>
        </p:nvCxnSpPr>
        <p:spPr>
          <a:xfrm>
            <a:off x="5989956" y="1767450"/>
            <a:ext cx="0" cy="256788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  <p:cxnSp>
        <p:nvCxnSpPr>
          <p:cNvPr id="15" name="Shape 136"/>
          <p:cNvCxnSpPr/>
          <p:nvPr/>
        </p:nvCxnSpPr>
        <p:spPr>
          <a:xfrm rot="10800000">
            <a:off x="7084825" y="2974235"/>
            <a:ext cx="1754375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dot"/>
            <a:round/>
            <a:headEnd type="none" w="lg" len="lg"/>
            <a:tailEnd type="none" w="lg" len="lg"/>
          </a:ln>
        </p:spPr>
      </p:cxnSp>
    </p:spTree>
    <p:extLst>
      <p:ext uri="{BB962C8B-B14F-4D97-AF65-F5344CB8AC3E}">
        <p14:creationId xmlns:p14="http://schemas.microsoft.com/office/powerpoint/2010/main" val="24350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  <p:bldP spid="13" grpId="0" animBg="1"/>
      <p:bldP spid="16" grpId="0" animBg="1"/>
      <p:bldP spid="18" grpId="0" animBg="1"/>
      <p:bldP spid="19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troubles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We want our worlds to be “infinite”</a:t>
            </a:r>
          </a:p>
          <a:p>
            <a:pPr lvl="1"/>
            <a:r>
              <a:rPr lang="en-US" dirty="0"/>
              <a:t>So big that reaching the end is unreasonable during standard play</a:t>
            </a:r>
          </a:p>
          <a:p>
            <a:r>
              <a:rPr lang="en-US" dirty="0"/>
              <a:t>But we don’t have infinite memory…</a:t>
            </a:r>
          </a:p>
        </p:txBody>
      </p:sp>
    </p:spTree>
    <p:extLst>
      <p:ext uri="{BB962C8B-B14F-4D97-AF65-F5344CB8AC3E}">
        <p14:creationId xmlns:p14="http://schemas.microsoft.com/office/powerpoint/2010/main" val="98259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we forget?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store only in memory what the player is likely to interact with</a:t>
            </a:r>
          </a:p>
          <a:p>
            <a:r>
              <a:rPr lang="en-US" dirty="0"/>
              <a:t>Two parts:</a:t>
            </a:r>
          </a:p>
          <a:p>
            <a:pPr lvl="1"/>
            <a:r>
              <a:rPr lang="en-US" dirty="0"/>
              <a:t>Load chunks only as the player approaches them</a:t>
            </a:r>
          </a:p>
          <a:p>
            <a:pPr lvl="1"/>
            <a:r>
              <a:rPr lang="en-US" dirty="0"/>
              <a:t>Unload chunks when the player has moved significantly far away from them</a:t>
            </a:r>
          </a:p>
        </p:txBody>
      </p:sp>
    </p:spTree>
    <p:extLst>
      <p:ext uri="{BB962C8B-B14F-4D97-AF65-F5344CB8AC3E}">
        <p14:creationId xmlns:p14="http://schemas.microsoft.com/office/powerpoint/2010/main" val="2147567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 Streaming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 World Loading</a:t>
            </a:r>
          </a:p>
        </p:txBody>
      </p:sp>
    </p:spTree>
    <p:extLst>
      <p:ext uri="{BB962C8B-B14F-4D97-AF65-F5344CB8AC3E}">
        <p14:creationId xmlns:p14="http://schemas.microsoft.com/office/powerpoint/2010/main" val="1747895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Chunk streaming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Only store chunks within a distance from the player</a:t>
            </a:r>
          </a:p>
          <a:p>
            <a:pPr lvl="1"/>
            <a:r>
              <a:rPr lang="en-US" dirty="0"/>
              <a:t>AABB or sphere around player</a:t>
            </a:r>
          </a:p>
          <a:p>
            <a:r>
              <a:rPr lang="en-US" dirty="0"/>
              <a:t>Update when player moves between chunks</a:t>
            </a:r>
          </a:p>
          <a:p>
            <a:pPr lvl="1"/>
            <a:r>
              <a:rPr lang="en-US" dirty="0"/>
              <a:t>Remove chunks that went out of range</a:t>
            </a:r>
          </a:p>
          <a:p>
            <a:pPr lvl="1"/>
            <a:r>
              <a:rPr lang="en-US" dirty="0"/>
              <a:t>Add chunks that came into range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4102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198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294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72390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78486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102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0198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6294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2390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78486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4102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198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6294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2390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8486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54102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0198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6294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2390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8486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4102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0198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6294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72390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8486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4102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0198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6294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72390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78486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917871" y="3103789"/>
            <a:ext cx="285750" cy="285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83951E-6 L -0.08229 0.0021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0.00216 L -0.08055 -0.1163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592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7" grpId="0" animBg="1"/>
      <p:bldP spid="68" grpId="0" animBg="1"/>
      <p:bldP spid="69" grpId="0" animBg="1"/>
      <p:bldP spid="72" grpId="0" animBg="1"/>
      <p:bldP spid="75" grpId="0" animBg="1"/>
      <p:bldP spid="77" grpId="0" animBg="1"/>
      <p:bldP spid="80" grpId="0" animBg="1"/>
      <p:bldP spid="82" grpId="0" animBg="1"/>
      <p:bldP spid="82" grpId="1" animBg="1"/>
      <p:bldP spid="83" grpId="0" animBg="1"/>
      <p:bldP spid="84" grpId="0" animBg="1"/>
      <p:bldP spid="85" grpId="0" animBg="1"/>
      <p:bldP spid="92" grpId="0" animBg="1"/>
      <p:bldP spid="92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814"/>
            <a:ext cx="8229600" cy="857250"/>
          </a:xfrm>
        </p:spPr>
        <p:txBody>
          <a:bodyPr/>
          <a:lstStyle/>
          <a:p>
            <a:r>
              <a:rPr lang="en-US" dirty="0"/>
              <a:t>Chunk streaming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00150"/>
            <a:ext cx="4419600" cy="35813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if the player transitions from chunk (x, y, z) to chunk (x+1, y+1, z+1)	</a:t>
            </a:r>
          </a:p>
          <a:p>
            <a:pPr lvl="1"/>
            <a:r>
              <a:rPr lang="en-US" dirty="0"/>
              <a:t>If view distance is 5 chunks on each side of the player, need to stream in more than 50 chunks</a:t>
            </a:r>
          </a:p>
          <a:p>
            <a:pPr lvl="1"/>
            <a:r>
              <a:rPr lang="en-US" dirty="0"/>
              <a:t>Too much work for a single frame</a:t>
            </a:r>
          </a:p>
          <a:p>
            <a:r>
              <a:rPr lang="en-US" dirty="0"/>
              <a:t>Simplest solution: queue of added chunks</a:t>
            </a:r>
          </a:p>
          <a:p>
            <a:pPr lvl="1"/>
            <a:r>
              <a:rPr lang="en-US" dirty="0" err="1"/>
              <a:t>Dequeue</a:t>
            </a:r>
            <a:r>
              <a:rPr lang="en-US" dirty="0"/>
              <a:t> one chunk per frame</a:t>
            </a:r>
          </a:p>
          <a:p>
            <a:pPr lvl="1"/>
            <a:r>
              <a:rPr lang="en-US" dirty="0"/>
              <a:t>Build chunk’s Shape when it’s </a:t>
            </a:r>
            <a:r>
              <a:rPr lang="en-US" dirty="0" err="1"/>
              <a:t>dequeued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5562600" y="1804263"/>
            <a:ext cx="2667000" cy="2362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Shape 533"/>
          <p:cNvGrpSpPr/>
          <p:nvPr/>
        </p:nvGrpSpPr>
        <p:grpSpPr>
          <a:xfrm>
            <a:off x="5581652" y="1074114"/>
            <a:ext cx="2645279" cy="3718277"/>
            <a:chOff x="1520324" y="-174279"/>
            <a:chExt cx="3359938" cy="5379453"/>
          </a:xfrm>
        </p:grpSpPr>
        <p:sp>
          <p:nvSpPr>
            <p:cNvPr id="38" name="Shape 534"/>
            <p:cNvSpPr/>
            <p:nvPr/>
          </p:nvSpPr>
          <p:spPr>
            <a:xfrm>
              <a:off x="2361917" y="3427303"/>
              <a:ext cx="838199" cy="838199"/>
            </a:xfrm>
            <a:prstGeom prst="rect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Shape 535"/>
            <p:cNvSpPr/>
            <p:nvPr/>
          </p:nvSpPr>
          <p:spPr>
            <a:xfrm>
              <a:off x="3200117" y="3427303"/>
              <a:ext cx="838199" cy="838199"/>
            </a:xfrm>
            <a:prstGeom prst="rect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0" name="Shape 536"/>
            <p:cNvSpPr/>
            <p:nvPr/>
          </p:nvSpPr>
          <p:spPr>
            <a:xfrm>
              <a:off x="3200117" y="1750903"/>
              <a:ext cx="838199" cy="838199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Shape 537"/>
            <p:cNvSpPr/>
            <p:nvPr/>
          </p:nvSpPr>
          <p:spPr>
            <a:xfrm>
              <a:off x="4038317" y="1750903"/>
              <a:ext cx="838199" cy="8381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Shape 538"/>
            <p:cNvSpPr/>
            <p:nvPr/>
          </p:nvSpPr>
          <p:spPr>
            <a:xfrm>
              <a:off x="4038317" y="2589103"/>
              <a:ext cx="838199" cy="8381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Shape 539"/>
            <p:cNvSpPr/>
            <p:nvPr/>
          </p:nvSpPr>
          <p:spPr>
            <a:xfrm>
              <a:off x="4038317" y="3427303"/>
              <a:ext cx="838199" cy="838199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Shape 540"/>
            <p:cNvSpPr/>
            <p:nvPr/>
          </p:nvSpPr>
          <p:spPr>
            <a:xfrm>
              <a:off x="2363967" y="2587336"/>
              <a:ext cx="838199" cy="838199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Shape 541"/>
            <p:cNvSpPr/>
            <p:nvPr/>
          </p:nvSpPr>
          <p:spPr>
            <a:xfrm>
              <a:off x="2363260" y="1749136"/>
              <a:ext cx="838199" cy="838199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Shape 542"/>
            <p:cNvSpPr/>
            <p:nvPr/>
          </p:nvSpPr>
          <p:spPr>
            <a:xfrm>
              <a:off x="3197501" y="2593344"/>
              <a:ext cx="838199" cy="838199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Shape 543"/>
            <p:cNvSpPr/>
            <p:nvPr/>
          </p:nvSpPr>
          <p:spPr>
            <a:xfrm>
              <a:off x="1525131" y="1750055"/>
              <a:ext cx="838199" cy="838199"/>
            </a:xfrm>
            <a:prstGeom prst="rect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Shape 544"/>
            <p:cNvSpPr/>
            <p:nvPr/>
          </p:nvSpPr>
          <p:spPr>
            <a:xfrm>
              <a:off x="1522727" y="2584720"/>
              <a:ext cx="838199" cy="838199"/>
            </a:xfrm>
            <a:prstGeom prst="rect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Shape 545"/>
            <p:cNvSpPr/>
            <p:nvPr/>
          </p:nvSpPr>
          <p:spPr>
            <a:xfrm>
              <a:off x="1520324" y="3427374"/>
              <a:ext cx="838199" cy="838199"/>
            </a:xfrm>
            <a:prstGeom prst="rect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Shape 546"/>
            <p:cNvSpPr/>
            <p:nvPr/>
          </p:nvSpPr>
          <p:spPr>
            <a:xfrm>
              <a:off x="4042063" y="915672"/>
              <a:ext cx="834453" cy="8381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Shape 547"/>
            <p:cNvSpPr/>
            <p:nvPr/>
          </p:nvSpPr>
          <p:spPr>
            <a:xfrm>
              <a:off x="3196794" y="913693"/>
              <a:ext cx="838199" cy="838199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Shape 548"/>
            <p:cNvSpPr/>
            <p:nvPr/>
          </p:nvSpPr>
          <p:spPr>
            <a:xfrm>
              <a:off x="2358807" y="915672"/>
              <a:ext cx="838199" cy="832544"/>
            </a:xfrm>
            <a:prstGeom prst="rect">
              <a:avLst/>
            </a:prstGeom>
            <a:solidFill>
              <a:srgbClr val="4A86E8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Shape 549"/>
            <p:cNvSpPr/>
            <p:nvPr/>
          </p:nvSpPr>
          <p:spPr>
            <a:xfrm>
              <a:off x="1523222" y="914187"/>
              <a:ext cx="838199" cy="838199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Shape 550"/>
            <p:cNvSpPr/>
            <p:nvPr/>
          </p:nvSpPr>
          <p:spPr>
            <a:xfrm>
              <a:off x="2899217" y="2742703"/>
              <a:ext cx="72300" cy="75000"/>
            </a:xfrm>
            <a:prstGeom prst="ellipse">
              <a:avLst/>
            </a:prstGeom>
            <a:solidFill>
              <a:srgbClr val="E06666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55" name="Shape 551"/>
            <p:cNvCxnSpPr/>
            <p:nvPr/>
          </p:nvCxnSpPr>
          <p:spPr>
            <a:xfrm rot="10800000" flipH="1">
              <a:off x="2960929" y="2284187"/>
              <a:ext cx="620099" cy="469499"/>
            </a:xfrm>
            <a:prstGeom prst="straightConnector1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56" name="Shape 553"/>
            <p:cNvSpPr txBox="1"/>
            <p:nvPr/>
          </p:nvSpPr>
          <p:spPr>
            <a:xfrm>
              <a:off x="2495883" y="2663298"/>
              <a:ext cx="475800" cy="316799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800"/>
                <a:t>t</a:t>
              </a:r>
              <a:r>
                <a:rPr lang="en-US" sz="1200"/>
                <a:t>1</a:t>
              </a:r>
            </a:p>
          </p:txBody>
        </p:sp>
        <p:sp>
          <p:nvSpPr>
            <p:cNvPr id="57" name="Shape 554"/>
            <p:cNvSpPr/>
            <p:nvPr/>
          </p:nvSpPr>
          <p:spPr>
            <a:xfrm>
              <a:off x="3581117" y="2209003"/>
              <a:ext cx="78900" cy="75300"/>
            </a:xfrm>
            <a:prstGeom prst="ellipse">
              <a:avLst/>
            </a:prstGeom>
            <a:solidFill>
              <a:srgbClr val="4A86E8"/>
            </a:solidFill>
            <a:ln w="1905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Shape 555"/>
            <p:cNvSpPr txBox="1"/>
            <p:nvPr/>
          </p:nvSpPr>
          <p:spPr>
            <a:xfrm>
              <a:off x="3579112" y="2053698"/>
              <a:ext cx="512099" cy="316799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buNone/>
              </a:pPr>
              <a:r>
                <a:rPr lang="en-US" sz="1800"/>
                <a:t>t</a:t>
              </a:r>
              <a:r>
                <a:rPr lang="en-US" sz="1200"/>
                <a:t>2</a:t>
              </a:r>
            </a:p>
          </p:txBody>
        </p:sp>
        <p:sp>
          <p:nvSpPr>
            <p:cNvPr id="59" name="Shape 556"/>
            <p:cNvSpPr txBox="1"/>
            <p:nvPr/>
          </p:nvSpPr>
          <p:spPr>
            <a:xfrm>
              <a:off x="1520324" y="4305774"/>
              <a:ext cx="1415043" cy="899400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buNone/>
              </a:pPr>
              <a:r>
                <a:rPr lang="en-US" sz="1800" dirty="0"/>
                <a:t>In range at t</a:t>
              </a:r>
              <a:r>
                <a:rPr lang="en-US" sz="1200" dirty="0"/>
                <a:t>1</a:t>
              </a:r>
              <a:r>
                <a:rPr lang="en-US" sz="1800" dirty="0"/>
                <a:t> only</a:t>
              </a:r>
            </a:p>
          </p:txBody>
        </p:sp>
        <p:sp>
          <p:nvSpPr>
            <p:cNvPr id="60" name="Shape 557"/>
            <p:cNvSpPr txBox="1"/>
            <p:nvPr/>
          </p:nvSpPr>
          <p:spPr>
            <a:xfrm>
              <a:off x="3451730" y="-174279"/>
              <a:ext cx="1428532" cy="970198"/>
            </a:xfrm>
            <a:prstGeom prst="rect">
              <a:avLst/>
            </a:prstGeom>
          </p:spPr>
          <p:txBody>
            <a:bodyPr lIns="91425" tIns="91425" rIns="91425" bIns="91425" anchor="ctr" anchorCtr="0">
              <a:noAutofit/>
            </a:bodyPr>
            <a:lstStyle/>
            <a:p>
              <a:pPr lvl="0" algn="r" rtl="0">
                <a:buNone/>
              </a:pPr>
              <a:r>
                <a:rPr lang="en-US" sz="1800" dirty="0"/>
                <a:t>In range at t</a:t>
              </a:r>
              <a:r>
                <a:rPr lang="en-US" sz="1200" dirty="0"/>
                <a:t>2</a:t>
              </a:r>
              <a:r>
                <a:rPr lang="en-US" sz="1800" dirty="0"/>
                <a:t> only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81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814"/>
            <a:ext cx="8229600" cy="857250"/>
          </a:xfrm>
        </p:spPr>
        <p:txBody>
          <a:bodyPr/>
          <a:lstStyle/>
          <a:p>
            <a:r>
              <a:rPr lang="en-US" dirty="0"/>
              <a:t>More Complicated Solutions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00150"/>
            <a:ext cx="4419600" cy="35813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 several worker threads</a:t>
            </a:r>
          </a:p>
          <a:p>
            <a:pPr lvl="1"/>
            <a:r>
              <a:rPr lang="en-US" dirty="0"/>
              <a:t>Cannot access OpenGL in other threads</a:t>
            </a:r>
          </a:p>
          <a:p>
            <a:pPr lvl="1"/>
            <a:r>
              <a:rPr lang="en-US" dirty="0"/>
              <a:t>Shape initializations still need to be spread out across frames</a:t>
            </a:r>
          </a:p>
          <a:p>
            <a:pPr lvl="1"/>
            <a:r>
              <a:rPr lang="en-US" dirty="0"/>
              <a:t>Many functions aren’t thread-safe (like </a:t>
            </a:r>
            <a:r>
              <a:rPr lang="en-US" dirty="0" err="1"/>
              <a:t>srand</a:t>
            </a:r>
            <a:r>
              <a:rPr lang="en-US" dirty="0"/>
              <a:t>() and </a:t>
            </a:r>
            <a:r>
              <a:rPr lang="en-US" dirty="0" err="1"/>
              <a:t>frand</a:t>
            </a:r>
            <a:r>
              <a:rPr lang="en-US" dirty="0"/>
              <a:t>())</a:t>
            </a:r>
          </a:p>
          <a:p>
            <a:r>
              <a:rPr lang="en-US" dirty="0"/>
              <a:t>Don’t purge chunks in the world until they are (1+radius) away instead of (radius) away</a:t>
            </a:r>
          </a:p>
          <a:p>
            <a:pPr lvl="1"/>
            <a:r>
              <a:rPr lang="en-US" dirty="0"/>
              <a:t>Loading chunks into memory is hard, so keep them there for a little while longer</a:t>
            </a:r>
          </a:p>
          <a:p>
            <a:pPr lvl="1"/>
            <a:r>
              <a:rPr lang="en-US" dirty="0"/>
              <a:t>Keeps you from having to reload chunks when players jump back and forth across a chunk border (“thrashing”)</a:t>
            </a:r>
          </a:p>
          <a:p>
            <a:pPr lvl="2"/>
            <a:r>
              <a:rPr lang="en-US" dirty="0"/>
              <a:t>We prefer “flailing”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102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198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6294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848600" y="1123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102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198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6294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2390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7848600" y="17335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4102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0198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6294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2390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848600" y="23431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4102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0198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294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72390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848600" y="29527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4102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0198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6294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2390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848600" y="35623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4102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0198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6294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2390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7848600" y="417195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917871" y="3103789"/>
            <a:ext cx="285750" cy="28575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3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83951E-6 L -0.08229 0.0021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15" y="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0.00216 L -0.08055 -0.116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592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55 -0.11636 L -0.08055 -0.2348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926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9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9" presetClass="emp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9" grpId="0" animBg="1"/>
      <p:bldP spid="30" grpId="0" animBg="1"/>
      <p:bldP spid="31" grpId="0" animBg="1"/>
      <p:bldP spid="34" grpId="0" animBg="1"/>
      <p:bldP spid="35" grpId="0" animBg="1"/>
      <p:bldP spid="61" grpId="0" animBg="1"/>
      <p:bldP spid="64" grpId="0" animBg="1"/>
      <p:bldP spid="69" grpId="0" animBg="1"/>
      <p:bldP spid="74" grpId="0" animBg="1"/>
      <p:bldP spid="74" grpId="1" animBg="1"/>
      <p:bldP spid="75" grpId="0" animBg="1"/>
      <p:bldP spid="76" grpId="0" animBg="1"/>
      <p:bldP spid="76" grpId="1" animBg="1"/>
      <p:bldP spid="77" grpId="0" animBg="1"/>
      <p:bldP spid="84" grpId="0" animBg="1"/>
      <p:bldP spid="84" grpId="1" animBg="1"/>
      <p:bldP spid="84" grpId="2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With chunk streaming, modifications to chunks are lost when it goes out of the player’s view range</a:t>
            </a:r>
          </a:p>
          <a:p>
            <a:r>
              <a:rPr lang="en-US" dirty="0"/>
              <a:t>Could try to save all modifications in memory</a:t>
            </a:r>
          </a:p>
          <a:p>
            <a:pPr lvl="1"/>
            <a:r>
              <a:rPr lang="en-US" dirty="0"/>
              <a:t>Danger of running out of memory for very long play sessions</a:t>
            </a:r>
          </a:p>
          <a:p>
            <a:pPr lvl="1"/>
            <a:r>
              <a:rPr lang="en-US" dirty="0"/>
              <a:t>Doesn’t provide persistence across play sessions</a:t>
            </a:r>
          </a:p>
          <a:p>
            <a:r>
              <a:rPr lang="en-US" dirty="0"/>
              <a:t>Solution: Save chunks to disk as they stream out, load them from disk as they stream in</a:t>
            </a:r>
          </a:p>
          <a:p>
            <a:r>
              <a:rPr lang="en-US" dirty="0"/>
              <a:t>How to efficiently save and load so much data?</a:t>
            </a:r>
          </a:p>
          <a:p>
            <a:pPr lvl="1"/>
            <a:r>
              <a:rPr lang="en-US" dirty="0"/>
              <a:t>Design decisions</a:t>
            </a:r>
          </a:p>
        </p:txBody>
      </p:sp>
    </p:spTree>
    <p:extLst>
      <p:ext uri="{BB962C8B-B14F-4D97-AF65-F5344CB8AC3E}">
        <p14:creationId xmlns:p14="http://schemas.microsoft.com/office/powerpoint/2010/main" val="357083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690E5-ED68-074D-9D17-DAA003F3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C++ Tips</a:t>
            </a:r>
          </a:p>
        </p:txBody>
      </p:sp>
    </p:spTree>
    <p:extLst>
      <p:ext uri="{BB962C8B-B14F-4D97-AF65-F5344CB8AC3E}">
        <p14:creationId xmlns:p14="http://schemas.microsoft.com/office/powerpoint/2010/main" val="1657377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B342-6E74-486C-9D9E-09EF4AA3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79CA-86F1-434E-8E43-E1C470F4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Very helpful C/C++ keyword</a:t>
            </a:r>
          </a:p>
          <a:p>
            <a:r>
              <a:rPr lang="en-US" dirty="0"/>
              <a:t>Behavior of static can vary a lot depending on use</a:t>
            </a:r>
          </a:p>
          <a:p>
            <a:pPr lvl="1"/>
            <a:r>
              <a:rPr lang="en-US" dirty="0"/>
              <a:t>Member variable vs namespace variable vs local variable causes different results</a:t>
            </a:r>
          </a:p>
          <a:p>
            <a:pPr lvl="1"/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74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C408-E817-4A33-9338-C38DB0E0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ED775-0022-4098-BBAB-B21BE12C0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Static variables exist for the "lifetime" of the </a:t>
            </a:r>
            <a:r>
              <a:rPr lang="en-US" i="1" dirty="0"/>
              <a:t>translation unit that it's defined in</a:t>
            </a:r>
          </a:p>
          <a:p>
            <a:pPr lvl="1"/>
            <a:r>
              <a:rPr lang="en-US" dirty="0"/>
              <a:t>Translation unit: simplest unit of compilation</a:t>
            </a:r>
          </a:p>
          <a:p>
            <a:pPr lvl="1"/>
            <a:r>
              <a:rPr lang="en-US" dirty="0"/>
              <a:t>Consists of the contents of a single source file, plus the contents of any header files directly or indirectly included</a:t>
            </a:r>
          </a:p>
          <a:p>
            <a:r>
              <a:rPr lang="en-US" dirty="0"/>
              <a:t>Result: static variables have a single instance (usually)</a:t>
            </a:r>
          </a:p>
        </p:txBody>
      </p:sp>
    </p:spTree>
    <p:extLst>
      <p:ext uri="{BB962C8B-B14F-4D97-AF65-F5344CB8AC3E}">
        <p14:creationId xmlns:p14="http://schemas.microsoft.com/office/powerpoint/2010/main" val="76686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BVH construction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buildBVH(node, objects):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fit bounding volume of node to objects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numObjects &lt;= minObjectsPerLeaf: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	node.</a:t>
            </a:r>
            <a:r>
              <a:rPr lang="en-US" sz="2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objects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 = objects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partition objects according to a heuristic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	buildBVH(node.</a:t>
            </a:r>
            <a:r>
              <a:rPr lang="en-US" sz="2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left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leftObjects)</a:t>
            </a:r>
          </a:p>
          <a:p>
            <a:pPr marL="0" indent="0">
              <a:buNone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		buildBVH(node.</a:t>
            </a:r>
            <a:r>
              <a:rPr lang="en-US" sz="26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right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, rightObjects)</a:t>
            </a:r>
          </a:p>
        </p:txBody>
      </p:sp>
    </p:spTree>
    <p:extLst>
      <p:ext uri="{BB962C8B-B14F-4D97-AF65-F5344CB8AC3E}">
        <p14:creationId xmlns:p14="http://schemas.microsoft.com/office/powerpoint/2010/main" val="10364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46EF-73D8-4148-80B1-2267D59C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Namespace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8F832-F8C3-4F8B-8FD3-1A8E82347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096297" cy="35814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If </a:t>
            </a:r>
            <a:r>
              <a:rPr lang="en-US" dirty="0"/>
              <a:t>variable is </a:t>
            </a:r>
            <a:r>
              <a:rPr lang="en-US"/>
              <a:t>outside of </a:t>
            </a:r>
            <a:r>
              <a:rPr lang="en-US" dirty="0"/>
              <a:t>any </a:t>
            </a:r>
            <a:r>
              <a:rPr lang="en-US"/>
              <a:t>functions </a:t>
            </a:r>
            <a:r>
              <a:rPr lang="en-US" dirty="0"/>
              <a:t>or class, </a:t>
            </a:r>
            <a:r>
              <a:rPr lang="en-US"/>
              <a:t>it can't be accessed from any other translation unit</a:t>
            </a:r>
            <a:r>
              <a:rPr lang="en-US" dirty="0"/>
              <a:t> </a:t>
            </a:r>
          </a:p>
          <a:p>
            <a:pPr lvl="1"/>
            <a:r>
              <a:rPr lang="en-US"/>
              <a:t>This is known as "internal linkage"</a:t>
            </a:r>
            <a:endParaRPr lang="en-US" dirty="0"/>
          </a:p>
          <a:p>
            <a:r>
              <a:rPr lang="en-US" dirty="0"/>
              <a:t>NEVER do this in headers</a:t>
            </a:r>
          </a:p>
          <a:p>
            <a:pPr lvl="1"/>
            <a:r>
              <a:rPr lang="en-US" dirty="0"/>
              <a:t> you end up with a separate variable in each translation unit (i.e., every time you include the header)</a:t>
            </a: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F4998E-D70A-4894-B815-03F6F6F5D100}"/>
              </a:ext>
            </a:extLst>
          </p:cNvPr>
          <p:cNvSpPr txBox="1">
            <a:spLocks/>
          </p:cNvSpPr>
          <p:nvPr/>
        </p:nvSpPr>
        <p:spPr>
          <a:xfrm>
            <a:off x="5078413" y="1222934"/>
            <a:ext cx="3702268" cy="3558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>
                <a:latin typeface="consolas"/>
              </a:rPr>
              <a:t>static </a:t>
            </a:r>
            <a:r>
              <a:rPr lang="en-US" sz="2400" dirty="0" err="1"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 x;</a:t>
            </a:r>
            <a:endParaRPr lang="en-US" dirty="0"/>
          </a:p>
          <a:p>
            <a:pPr>
              <a:buNone/>
            </a:pP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dirty="0">
                <a:latin typeface="consolas"/>
              </a:rPr>
              <a:t>class Foo {</a:t>
            </a:r>
            <a:r>
              <a:rPr lang="en-US" dirty="0"/>
              <a:t>
</a:t>
            </a:r>
            <a:r>
              <a:rPr lang="en-US" sz="2400" dirty="0">
                <a:latin typeface="consolas"/>
              </a:rPr>
              <a:t>  public:</a:t>
            </a:r>
            <a:r>
              <a:rPr lang="en-US" dirty="0"/>
              <a:t>
</a:t>
            </a:r>
            <a:r>
              <a:rPr lang="en-US" sz="2400" dirty="0">
                <a:latin typeface="consolas"/>
              </a:rPr>
              <a:t>      void bar();</a:t>
            </a:r>
            <a:endParaRPr lang="en-US"/>
          </a:p>
          <a:p>
            <a:pPr>
              <a:buNone/>
            </a:pPr>
            <a:r>
              <a:rPr lang="en-US" sz="2400" dirty="0">
                <a:latin typeface="consolas"/>
              </a:rPr>
              <a:t>};</a:t>
            </a:r>
          </a:p>
          <a:p>
            <a:pPr>
              <a:buNone/>
            </a:pPr>
            <a:endParaRPr lang="en-US" sz="24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88701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61E2-A07A-43D5-A332-3776C6EE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 and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9923-FF2C-43C2-B5A3-B70DDEB0B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30390" cy="3581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static member variable is shared between all instances of the class</a:t>
            </a:r>
          </a:p>
          <a:p>
            <a:r>
              <a:rPr lang="en-US" dirty="0"/>
              <a:t>Important: you need to both declare and define static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8962579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F641-187E-44F5-9E0A-F5F1B631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  Bad                     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46E3C-4DF2-4550-99D1-2EBC329CE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469" y="1200150"/>
            <a:ext cx="3559066" cy="35814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None/>
            </a:pPr>
            <a:r>
              <a:rPr lang="en-US" dirty="0">
                <a:latin typeface="consolas"/>
              </a:rPr>
              <a:t>//in .h file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class Foo {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public: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 static </a:t>
            </a:r>
            <a:r>
              <a:rPr lang="en-US" dirty="0" err="1">
                <a:latin typeface="consolas"/>
              </a:rPr>
              <a:t>int</a:t>
            </a:r>
            <a:r>
              <a:rPr lang="en-US" dirty="0">
                <a:latin typeface="consolas"/>
              </a:rPr>
              <a:t> x; 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 void bar(); 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}; 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//in .</a:t>
            </a:r>
            <a:r>
              <a:rPr lang="en-US" dirty="0" err="1">
                <a:latin typeface="consolas"/>
              </a:rPr>
              <a:t>cpp</a:t>
            </a:r>
            <a:r>
              <a:rPr lang="en-US" dirty="0">
                <a:latin typeface="consolas"/>
              </a:rPr>
              <a:t> file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void Foo::bar(){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 Foo::x = 10; 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}; 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6C0F291-41CC-46AF-ABA0-9F30CE65C944}"/>
              </a:ext>
            </a:extLst>
          </p:cNvPr>
          <p:cNvSpPr txBox="1">
            <a:spLocks/>
          </p:cNvSpPr>
          <p:nvPr/>
        </p:nvSpPr>
        <p:spPr>
          <a:xfrm>
            <a:off x="5089484" y="1200150"/>
            <a:ext cx="3559066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/>
              </a:rPr>
              <a:t>//in .h file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class Foo {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public: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 static int x; 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 void bar(); 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}; 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//in .</a:t>
            </a:r>
            <a:r>
              <a:rPr lang="en-US">
                <a:latin typeface="consolas"/>
              </a:rPr>
              <a:t>cpp</a:t>
            </a:r>
            <a:r>
              <a:rPr lang="en-US" dirty="0">
                <a:latin typeface="consolas"/>
              </a:rPr>
              <a:t> file </a:t>
            </a:r>
            <a:endParaRPr lang="en-US"/>
          </a:p>
          <a:p>
            <a:pPr>
              <a:buNone/>
            </a:pPr>
            <a:r>
              <a:rPr lang="en-US">
                <a:latin typeface="consolas"/>
              </a:rPr>
              <a:t>int</a:t>
            </a:r>
            <a:r>
              <a:rPr lang="en-US" dirty="0">
                <a:latin typeface="consolas"/>
              </a:rPr>
              <a:t> Foo::x = 0;</a:t>
            </a:r>
            <a:endParaRPr lang="en-US" dirty="0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void Foo::bar(){ 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 Foo::x = 10; 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};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964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656-CC9D-4858-A665-186A651A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D001-727C-49EF-86AA-0F43FA7D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4285039" cy="35814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Less confusing</a:t>
            </a:r>
          </a:p>
          <a:p>
            <a:pPr lvl="1"/>
            <a:r>
              <a:rPr lang="en-US" dirty="0"/>
              <a:t>Same as in Java</a:t>
            </a:r>
          </a:p>
          <a:p>
            <a:r>
              <a:rPr lang="en-US" dirty="0"/>
              <a:t>A static function can be called without an instance of a class</a:t>
            </a:r>
          </a:p>
          <a:p>
            <a:r>
              <a:rPr lang="en-US" dirty="0"/>
              <a:t>Cannot access non-static member variables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E87A92-E596-4FDF-8D99-658AFCC9FBB2}"/>
              </a:ext>
            </a:extLst>
          </p:cNvPr>
          <p:cNvSpPr txBox="1">
            <a:spLocks/>
          </p:cNvSpPr>
          <p:nvPr/>
        </p:nvSpPr>
        <p:spPr>
          <a:xfrm>
            <a:off x="4744505" y="1228725"/>
            <a:ext cx="4285039" cy="35814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latin typeface="Consolas"/>
              </a:rPr>
              <a:t>class Foo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{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private: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 static int value;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public: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 static int getValue() 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 { 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        return value; 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    } </a:t>
            </a:r>
            <a:endParaRPr lang="en-US" dirty="0"/>
          </a:p>
          <a:p>
            <a:pPr>
              <a:buNone/>
            </a:pPr>
            <a:r>
              <a:rPr lang="en-US" dirty="0"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176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81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Another very helpful keyword</a:t>
            </a:r>
          </a:p>
          <a:p>
            <a:r>
              <a:rPr lang="en-US" dirty="0"/>
              <a:t>Declares a constant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x = 4;		 //normal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y = x; 	 //value of y cannot be changed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* foo = &amp;y;  //can’t change value of y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bar = &amp;x;  //can’t reassign bar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*</a:t>
            </a:r>
            <a:r>
              <a:rPr lang="en-US" sz="2000" dirty="0" err="1">
                <a:latin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</a:rPr>
              <a:t> yum = foo; //can’t change anything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71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Const</a:t>
            </a:r>
            <a:r>
              <a:rPr lang="en-US" dirty="0"/>
              <a:t> member functions</a:t>
            </a:r>
          </a:p>
          <a:p>
            <a:pPr lvl="1"/>
            <a:r>
              <a:rPr lang="en-US" dirty="0"/>
              <a:t>void Entity::draw() </a:t>
            </a:r>
            <a:r>
              <a:rPr lang="en-US" dirty="0" err="1"/>
              <a:t>const</a:t>
            </a:r>
            <a:r>
              <a:rPr lang="en-US" dirty="0"/>
              <a:t> { … // can’t change Entity</a:t>
            </a:r>
          </a:p>
          <a:p>
            <a:pPr lvl="1"/>
            <a:r>
              <a:rPr lang="en-US" dirty="0"/>
              <a:t>Very, very good style</a:t>
            </a:r>
          </a:p>
          <a:p>
            <a:r>
              <a:rPr lang="en-US" dirty="0"/>
              <a:t>Using </a:t>
            </a:r>
            <a:r>
              <a:rPr lang="en-US" dirty="0" err="1"/>
              <a:t>const</a:t>
            </a:r>
            <a:r>
              <a:rPr lang="en-US" dirty="0"/>
              <a:t> references in functions</a:t>
            </a:r>
          </a:p>
          <a:p>
            <a:pPr lvl="1"/>
            <a:r>
              <a:rPr lang="en-US" dirty="0"/>
              <a:t>void Entity::accelerate(</a:t>
            </a:r>
            <a:r>
              <a:rPr lang="en-US" dirty="0" err="1"/>
              <a:t>const</a:t>
            </a:r>
            <a:r>
              <a:rPr lang="en-US" dirty="0"/>
              <a:t> vec3 &amp;</a:t>
            </a:r>
            <a:r>
              <a:rPr lang="en-US" dirty="0" err="1"/>
              <a:t>acc</a:t>
            </a:r>
            <a:r>
              <a:rPr lang="en-US" dirty="0"/>
              <a:t>) { …</a:t>
            </a:r>
          </a:p>
          <a:p>
            <a:pPr lvl="1"/>
            <a:r>
              <a:rPr lang="en-US" dirty="0"/>
              <a:t>Only </a:t>
            </a:r>
            <a:r>
              <a:rPr lang="en-US" dirty="0" err="1"/>
              <a:t>const</a:t>
            </a:r>
            <a:r>
              <a:rPr lang="en-US" dirty="0"/>
              <a:t> functions can be called on </a:t>
            </a:r>
            <a:r>
              <a:rPr lang="en-US" dirty="0" err="1"/>
              <a:t>const</a:t>
            </a:r>
            <a:r>
              <a:rPr lang="en-US" dirty="0"/>
              <a:t> references</a:t>
            </a:r>
          </a:p>
          <a:p>
            <a:pPr lvl="1"/>
            <a:r>
              <a:rPr lang="en-US" dirty="0"/>
              <a:t>Much cheaper </a:t>
            </a:r>
            <a:r>
              <a:rPr lang="en-US"/>
              <a:t>than accelerate(vec3 </a:t>
            </a:r>
            <a:r>
              <a:rPr lang="en-US" dirty="0" err="1"/>
              <a:t>acc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0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C++ Templates!</a:t>
            </a:r>
            <a:endParaRPr/>
          </a:p>
        </p:txBody>
      </p:sp>
      <p:sp>
        <p:nvSpPr>
          <p:cNvPr id="942" name="Google Shape;942;p10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181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C++ templates are an extremely powerful tool for generic programming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Allows you to reuse the same code without losing any type specificity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Can be tricky to figure out though—it’s okay if you get lost!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6163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Without templates</a:t>
            </a:r>
            <a:endParaRPr/>
          </a:p>
        </p:txBody>
      </p:sp>
      <p:sp>
        <p:nvSpPr>
          <p:cNvPr id="949" name="Google Shape;949;p1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80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int square (int x)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return x * x;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float square (float x)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return x * x;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double square (double x)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return x * x;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2667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p110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int    i, ii;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float  x, xx;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double y, yy;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endParaRPr sz="15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i =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x = 2.2;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y = 2.2;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endParaRPr sz="154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ii = square(i);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xx = square(x);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   yy = square(y);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308"/>
              </a:spcBef>
              <a:spcAft>
                <a:spcPts val="0"/>
              </a:spcAft>
              <a:buClr>
                <a:schemeClr val="lt1"/>
              </a:buClr>
              <a:buSzPts val="1540"/>
              <a:buNone/>
            </a:pPr>
            <a:r>
              <a:rPr lang="en-US" sz="154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4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47567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11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With templates</a:t>
            </a:r>
            <a:endParaRPr/>
          </a:p>
        </p:txBody>
      </p:sp>
      <p:sp>
        <p:nvSpPr>
          <p:cNvPr id="956" name="Google Shape;956;p1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inline T square(T x)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T result;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result = x * x;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return result;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957" name="Google Shape;957;p1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int    i, ii;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float  x, xx;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double y, yy;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i = 2;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x = 2.2;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y = 2.2;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ii = square&lt;int&gt;(i);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xx = square&lt;float&gt;(x);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   yy = square&lt;double&gt;(y);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47259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1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en-US"/>
              <a:t>Template Classes</a:t>
            </a:r>
            <a:endParaRPr/>
          </a:p>
        </p:txBody>
      </p:sp>
      <p:sp>
        <p:nvSpPr>
          <p:cNvPr id="963" name="Google Shape;963;p1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581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In addition to have a templated function, we can have a entire templated </a:t>
            </a:r>
            <a:r>
              <a:rPr lang="en-US" i="1"/>
              <a:t>class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This is how things like vectors, maps, and the like are implemented</a:t>
            </a:r>
            <a:endParaRPr/>
          </a:p>
        </p:txBody>
      </p:sp>
      <p:sp>
        <p:nvSpPr>
          <p:cNvPr id="964" name="Google Shape;964;p112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58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class mypair {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T a, b;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public: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mypair (T first, T second)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  {a=first; b=second;}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  T getmax ();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T mypair&lt;T&gt;::getmax ()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T retval;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retval = a&gt;b? a : b;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  return retval;</a:t>
            </a:r>
            <a:endParaRPr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3892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BVH construction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Difficult to choose good partitioning axes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Minimize node volume</a:t>
            </a:r>
          </a:p>
          <a:p>
            <a:pPr lvl="1"/>
            <a:r>
              <a:rPr lang="en-US" dirty="0"/>
              <a:t>Keep branches balanced</a:t>
            </a:r>
          </a:p>
          <a:p>
            <a:pPr lvl="1"/>
            <a:r>
              <a:rPr lang="en-US" dirty="0"/>
              <a:t>Minimize sibling overlap</a:t>
            </a:r>
          </a:p>
          <a:p>
            <a:r>
              <a:rPr lang="en-US" dirty="0"/>
              <a:t>Strategies</a:t>
            </a:r>
          </a:p>
          <a:p>
            <a:pPr lvl="1"/>
            <a:r>
              <a:rPr lang="en-US" dirty="0"/>
              <a:t>Median-cut (divide into equal-size parts with respect to a selected axis)</a:t>
            </a:r>
          </a:p>
          <a:p>
            <a:pPr lvl="1"/>
            <a:r>
              <a:rPr lang="en-US" dirty="0"/>
              <a:t>Minimize sum of child volumes</a:t>
            </a:r>
          </a:p>
          <a:p>
            <a:pPr lvl="1"/>
            <a:r>
              <a:rPr lang="en-US" dirty="0"/>
              <a:t>Maximize separation of child volumes</a:t>
            </a:r>
          </a:p>
        </p:txBody>
      </p:sp>
    </p:spTree>
    <p:extLst>
      <p:ext uri="{BB962C8B-B14F-4D97-AF65-F5344CB8AC3E}">
        <p14:creationId xmlns:p14="http://schemas.microsoft.com/office/powerpoint/2010/main" val="4313002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entury Gothic"/>
              <a:buNone/>
            </a:pPr>
            <a:r>
              <a:rPr lang="en-US" sz="3959"/>
              <a:t>What are Templates Good For?</a:t>
            </a:r>
            <a:endParaRPr/>
          </a:p>
        </p:txBody>
      </p:sp>
      <p:sp>
        <p:nvSpPr>
          <p:cNvPr id="970" name="Google Shape;970;p11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-US" sz="2960"/>
              <a:t>Use Case #1: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Char char="–"/>
            </a:pPr>
            <a:r>
              <a:rPr lang="en-US" sz="2590"/>
              <a:t>Generic methods for adding / getting / removing components!</a:t>
            </a:r>
            <a:endParaRPr/>
          </a:p>
        </p:txBody>
      </p:sp>
      <p:sp>
        <p:nvSpPr>
          <p:cNvPr id="971" name="Google Shape;971;p113"/>
          <p:cNvSpPr txBox="1"/>
          <p:nvPr/>
        </p:nvSpPr>
        <p:spPr>
          <a:xfrm>
            <a:off x="521447" y="2632472"/>
            <a:ext cx="4038600" cy="214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 GameObject {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void addComponent(T std::shared_ptr&lt;T&gt; comp)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972" name="Google Shape;972;p113"/>
          <p:cNvSpPr txBox="1"/>
          <p:nvPr/>
        </p:nvSpPr>
        <p:spPr>
          <a:xfrm>
            <a:off x="4876800" y="2632473"/>
            <a:ext cx="4038600" cy="214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 GameObject {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std::shared_ptr&lt;T&gt; getComponent(…)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9232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entury Gothic"/>
              <a:buNone/>
            </a:pPr>
            <a:r>
              <a:rPr lang="en-US" sz="3959"/>
              <a:t>What are Templates Good For?</a:t>
            </a:r>
            <a:endParaRPr/>
          </a:p>
        </p:txBody>
      </p:sp>
      <p:sp>
        <p:nvSpPr>
          <p:cNvPr id="978" name="Google Shape;978;p11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60"/>
              <a:buChar char="•"/>
            </a:pPr>
            <a:r>
              <a:rPr lang="en-US" sz="2960"/>
              <a:t>Use Case #2: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ts val="2590"/>
              <a:buChar char="–"/>
            </a:pPr>
            <a:r>
              <a:rPr lang="en-US" sz="2590"/>
              <a:t>Generic methods for adding / getting / removing systems!</a:t>
            </a:r>
            <a:endParaRPr/>
          </a:p>
        </p:txBody>
      </p:sp>
      <p:sp>
        <p:nvSpPr>
          <p:cNvPr id="979" name="Google Shape;979;p114"/>
          <p:cNvSpPr txBox="1"/>
          <p:nvPr/>
        </p:nvSpPr>
        <p:spPr>
          <a:xfrm>
            <a:off x="521447" y="2632472"/>
            <a:ext cx="4038600" cy="2149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 GameWorld {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void addSystem(T std::shared_ptr&lt;T&gt; sys)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980" name="Google Shape;980;p114"/>
          <p:cNvSpPr txBox="1"/>
          <p:nvPr/>
        </p:nvSpPr>
        <p:spPr>
          <a:xfrm>
            <a:off x="4876800" y="2632473"/>
            <a:ext cx="4038600" cy="2149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class GameWorld {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template &lt;class T&gt;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std::shared_ptr&lt;T&gt; getSystem(…)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12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63586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7690E5-ED68-074D-9D17-DAA003F38F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1"/>
            <a:ext cx="6858000" cy="2175389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Class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119553"/>
            <a:ext cx="6858000" cy="823796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</a:rPr>
              <a:t>Good luck on Platformer 2!</a:t>
            </a:r>
          </a:p>
        </p:txBody>
      </p:sp>
    </p:spTree>
    <p:extLst>
      <p:ext uri="{BB962C8B-B14F-4D97-AF65-F5344CB8AC3E}">
        <p14:creationId xmlns:p14="http://schemas.microsoft.com/office/powerpoint/2010/main" val="249957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BVH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defTabSz="64008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collideBVH(object, volume):</a:t>
            </a:r>
          </a:p>
          <a:p>
            <a:pPr marL="0" indent="0" defTabSz="64008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volume.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isLeaf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 defTabSz="64008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object2 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volume.</a:t>
            </a:r>
            <a:r>
              <a:rPr lang="en-US" sz="2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 defTabSz="64008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	collide(object, object2)</a:t>
            </a:r>
          </a:p>
          <a:p>
            <a:pPr marL="0" indent="0" defTabSz="64008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 defTabSz="64008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2000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volume.</a:t>
            </a:r>
            <a:r>
              <a:rPr lang="en-US" sz="20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children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pPr marL="0" indent="0" defTabSz="64008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		collideBVH(object, child)</a:t>
            </a:r>
          </a:p>
        </p:txBody>
      </p:sp>
    </p:spTree>
    <p:extLst>
      <p:ext uri="{BB962C8B-B14F-4D97-AF65-F5344CB8AC3E}">
        <p14:creationId xmlns:p14="http://schemas.microsoft.com/office/powerpoint/2010/main" val="26658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Speeds up collisions between dynamic entities</a:t>
            </a:r>
          </a:p>
          <a:p>
            <a:r>
              <a:rPr lang="en-US" dirty="0"/>
              <a:t>Axis-aligned cube cells (voxels)</a:t>
            </a:r>
          </a:p>
          <a:p>
            <a:pPr lvl="1"/>
            <a:r>
              <a:rPr lang="en-US" dirty="0"/>
              <a:t>Each cell has list of objects</a:t>
            </a:r>
          </a:p>
          <a:p>
            <a:r>
              <a:rPr lang="en-US" dirty="0"/>
              <a:t>May be dense (array) or sparse (hash-based)</a:t>
            </a:r>
          </a:p>
          <a:p>
            <a:r>
              <a:rPr lang="en-US" dirty="0"/>
              <a:t>Each frame: update cells for objects that moved</a:t>
            </a:r>
          </a:p>
        </p:txBody>
      </p:sp>
      <p:grpSp>
        <p:nvGrpSpPr>
          <p:cNvPr id="5" name="Shape 172"/>
          <p:cNvGrpSpPr/>
          <p:nvPr/>
        </p:nvGrpSpPr>
        <p:grpSpPr>
          <a:xfrm>
            <a:off x="4941901" y="1923475"/>
            <a:ext cx="3821099" cy="2286299"/>
            <a:chOff x="2661450" y="3716224"/>
            <a:chExt cx="3821099" cy="2286299"/>
          </a:xfrm>
        </p:grpSpPr>
        <p:sp>
          <p:nvSpPr>
            <p:cNvPr id="6" name="Shape 173"/>
            <p:cNvSpPr/>
            <p:nvPr/>
          </p:nvSpPr>
          <p:spPr>
            <a:xfrm>
              <a:off x="2674725" y="3716225"/>
              <a:ext cx="1517700" cy="758999"/>
            </a:xfrm>
            <a:prstGeom prst="rect">
              <a:avLst/>
            </a:prstGeom>
            <a:solidFill>
              <a:srgbClr val="FF0000">
                <a:alpha val="24710"/>
              </a:srgbClr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7" name="Shape 174"/>
            <p:cNvSpPr/>
            <p:nvPr/>
          </p:nvSpPr>
          <p:spPr>
            <a:xfrm>
              <a:off x="3436013" y="4479874"/>
              <a:ext cx="758700" cy="758999"/>
            </a:xfrm>
            <a:prstGeom prst="rect">
              <a:avLst/>
            </a:prstGeom>
            <a:solidFill>
              <a:srgbClr val="0000FF">
                <a:alpha val="24710"/>
              </a:srgbClr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8" name="Shape 175"/>
            <p:cNvSpPr/>
            <p:nvPr/>
          </p:nvSpPr>
          <p:spPr>
            <a:xfrm>
              <a:off x="4960725" y="4484375"/>
              <a:ext cx="1517700" cy="1517999"/>
            </a:xfrm>
            <a:prstGeom prst="rect">
              <a:avLst/>
            </a:prstGeom>
            <a:solidFill>
              <a:srgbClr val="00FF00">
                <a:alpha val="24710"/>
              </a:srgbClr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9" name="Shape 176"/>
            <p:cNvSpPr/>
            <p:nvPr/>
          </p:nvSpPr>
          <p:spPr>
            <a:xfrm>
              <a:off x="5718863" y="5241874"/>
              <a:ext cx="758700" cy="758999"/>
            </a:xfrm>
            <a:prstGeom prst="rect">
              <a:avLst/>
            </a:prstGeom>
            <a:pattFill prst="wdUpDiag">
              <a:fgClr>
                <a:srgbClr val="7F00FF"/>
              </a:fgClr>
              <a:bgClr>
                <a:srgbClr val="61FF61"/>
              </a:bgClr>
            </a:patt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0" name="Shape 177"/>
            <p:cNvSpPr/>
            <p:nvPr/>
          </p:nvSpPr>
          <p:spPr>
            <a:xfrm>
              <a:off x="3309463" y="4024425"/>
              <a:ext cx="360900" cy="360900"/>
            </a:xfrm>
            <a:prstGeom prst="ellipse">
              <a:avLst/>
            </a:prstGeom>
            <a:solidFill>
              <a:srgbClr val="FF00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1" name="Shape 178"/>
            <p:cNvSpPr/>
            <p:nvPr/>
          </p:nvSpPr>
          <p:spPr>
            <a:xfrm>
              <a:off x="3837007" y="4687944"/>
              <a:ext cx="212700" cy="212700"/>
            </a:xfrm>
            <a:prstGeom prst="ellipse">
              <a:avLst/>
            </a:prstGeom>
            <a:solidFill>
              <a:srgbClr val="0000FF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2" name="Shape 179"/>
            <p:cNvSpPr/>
            <p:nvPr/>
          </p:nvSpPr>
          <p:spPr>
            <a:xfrm>
              <a:off x="5581298" y="4754975"/>
              <a:ext cx="656999" cy="656999"/>
            </a:xfrm>
            <a:prstGeom prst="ellipse">
              <a:avLst/>
            </a:prstGeom>
            <a:solidFill>
              <a:srgbClr val="00FF00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sp>
          <p:nvSpPr>
            <p:cNvPr id="13" name="Shape 180"/>
            <p:cNvSpPr/>
            <p:nvPr/>
          </p:nvSpPr>
          <p:spPr>
            <a:xfrm>
              <a:off x="5877432" y="5316048"/>
              <a:ext cx="342300" cy="342300"/>
            </a:xfrm>
            <a:prstGeom prst="ellipse">
              <a:avLst/>
            </a:prstGeom>
            <a:solidFill>
              <a:srgbClr val="9900FF"/>
            </a:solidFill>
            <a:ln w="9525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1pPr>
              <a:lvl2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2pPr>
              <a:lvl3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3pPr>
              <a:lvl4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4pPr>
              <a:lvl5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5pPr>
              <a:lvl6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6pPr>
              <a:lvl7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7pPr>
              <a:lvl8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8pPr>
              <a:lvl9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 baseline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  <a:rtl val="0"/>
                </a:defRPr>
              </a:lvl9pPr>
            </a:lstStyle>
            <a:p>
              <a:endParaRPr/>
            </a:p>
          </p:txBody>
        </p:sp>
        <p:grpSp>
          <p:nvGrpSpPr>
            <p:cNvPr id="14" name="Shape 181"/>
            <p:cNvGrpSpPr/>
            <p:nvPr/>
          </p:nvGrpSpPr>
          <p:grpSpPr>
            <a:xfrm>
              <a:off x="2661450" y="3716224"/>
              <a:ext cx="3821099" cy="2286299"/>
              <a:chOff x="2661450" y="3868624"/>
              <a:chExt cx="3821099" cy="2286299"/>
            </a:xfrm>
          </p:grpSpPr>
          <p:cxnSp>
            <p:nvCxnSpPr>
              <p:cNvPr id="15" name="Shape 182"/>
              <p:cNvCxnSpPr/>
              <p:nvPr/>
            </p:nvCxnSpPr>
            <p:spPr>
              <a:xfrm>
                <a:off x="2670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" name="Shape 183"/>
              <p:cNvCxnSpPr/>
              <p:nvPr/>
            </p:nvCxnSpPr>
            <p:spPr>
              <a:xfrm>
                <a:off x="3432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" name="Shape 184"/>
              <p:cNvCxnSpPr/>
              <p:nvPr/>
            </p:nvCxnSpPr>
            <p:spPr>
              <a:xfrm>
                <a:off x="4194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" name="Shape 185"/>
              <p:cNvCxnSpPr/>
              <p:nvPr/>
            </p:nvCxnSpPr>
            <p:spPr>
              <a:xfrm>
                <a:off x="4956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" name="Shape 186"/>
              <p:cNvCxnSpPr/>
              <p:nvPr/>
            </p:nvCxnSpPr>
            <p:spPr>
              <a:xfrm>
                <a:off x="5718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0" name="Shape 187"/>
              <p:cNvCxnSpPr/>
              <p:nvPr/>
            </p:nvCxnSpPr>
            <p:spPr>
              <a:xfrm>
                <a:off x="6480863" y="3868624"/>
                <a:ext cx="0" cy="2286299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1" name="Shape 188"/>
              <p:cNvCxnSpPr/>
              <p:nvPr/>
            </p:nvCxnSpPr>
            <p:spPr>
              <a:xfrm rot="10800000">
                <a:off x="2661450" y="3868625"/>
                <a:ext cx="3821099" cy="0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2" name="Shape 189"/>
              <p:cNvCxnSpPr/>
              <p:nvPr/>
            </p:nvCxnSpPr>
            <p:spPr>
              <a:xfrm rot="10800000">
                <a:off x="2661450" y="4630625"/>
                <a:ext cx="3821099" cy="0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3" name="Shape 190"/>
              <p:cNvCxnSpPr/>
              <p:nvPr/>
            </p:nvCxnSpPr>
            <p:spPr>
              <a:xfrm rot="10800000">
                <a:off x="2661450" y="5392625"/>
                <a:ext cx="3821099" cy="0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4" name="Shape 191"/>
              <p:cNvCxnSpPr/>
              <p:nvPr/>
            </p:nvCxnSpPr>
            <p:spPr>
              <a:xfrm rot="10800000">
                <a:off x="2661450" y="6154625"/>
                <a:ext cx="3821099" cy="0"/>
              </a:xfrm>
              <a:prstGeom prst="straightConnector1">
                <a:avLst/>
              </a:prstGeom>
              <a:noFill/>
              <a:ln w="9525" cap="flat">
                <a:solidFill>
                  <a:schemeClr val="tx1"/>
                </a:solidFill>
                <a:prstDash val="dash"/>
                <a:round/>
                <a:headEnd type="none" w="lg" len="lg"/>
                <a:tailEnd type="none" w="lg" len="lg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6174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3674</Words>
  <Application>Microsoft Macintosh PowerPoint</Application>
  <PresentationFormat>On-screen Show (16:9)</PresentationFormat>
  <Paragraphs>747</Paragraphs>
  <Slides>72</Slides>
  <Notes>58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Century Gothic</vt:lpstr>
      <vt:lpstr>consolas</vt:lpstr>
      <vt:lpstr>consolas</vt:lpstr>
      <vt:lpstr>Corbel</vt:lpstr>
      <vt:lpstr>Karmina</vt:lpstr>
      <vt:lpstr>Tw Cen MT</vt:lpstr>
      <vt:lpstr>Office Theme</vt:lpstr>
      <vt:lpstr>Class 5</vt:lpstr>
      <vt:lpstr>Spatial organization</vt:lpstr>
      <vt:lpstr>Bounding volumes</vt:lpstr>
      <vt:lpstr>Bounding volume hierarchy (BVH)</vt:lpstr>
      <vt:lpstr>BVH construction</vt:lpstr>
      <vt:lpstr>BVH construction</vt:lpstr>
      <vt:lpstr>BVH construction heuristics</vt:lpstr>
      <vt:lpstr>BVH queries</vt:lpstr>
      <vt:lpstr>Uniform grid</vt:lpstr>
      <vt:lpstr>Uniform grid</vt:lpstr>
      <vt:lpstr>Hierarchical grid</vt:lpstr>
      <vt:lpstr>Hierarchical grid queries</vt:lpstr>
      <vt:lpstr>Octree</vt:lpstr>
      <vt:lpstr>K-D Tree</vt:lpstr>
      <vt:lpstr>K-D Tree vs. Octree</vt:lpstr>
      <vt:lpstr>BSP Tree</vt:lpstr>
      <vt:lpstr>BSP tree construction</vt:lpstr>
      <vt:lpstr>BSP tree querying</vt:lpstr>
      <vt:lpstr>BSP tree ray traversal</vt:lpstr>
      <vt:lpstr>BSP tree pros &amp; cons</vt:lpstr>
      <vt:lpstr>Class 5</vt:lpstr>
      <vt:lpstr>Drawing Things</vt:lpstr>
      <vt:lpstr>Attempt #1</vt:lpstr>
      <vt:lpstr>Attempt #1</vt:lpstr>
      <vt:lpstr>Attempt #2: Storing Shapes</vt:lpstr>
      <vt:lpstr>Why bother?</vt:lpstr>
      <vt:lpstr>How to do it</vt:lpstr>
      <vt:lpstr>Generating the Shape (Faces)</vt:lpstr>
      <vt:lpstr>Generating the Shape (Vertices)</vt:lpstr>
      <vt:lpstr>Generating the Shape (Triangles)</vt:lpstr>
      <vt:lpstr>Textures</vt:lpstr>
      <vt:lpstr>Texture Atlasing</vt:lpstr>
      <vt:lpstr>Texture Atlasing</vt:lpstr>
      <vt:lpstr>Coordinate Conversion</vt:lpstr>
      <vt:lpstr>Pseudocode</vt:lpstr>
      <vt:lpstr>Tips</vt:lpstr>
      <vt:lpstr>Class 5</vt:lpstr>
      <vt:lpstr>THE VIEW FRUSTUM</vt:lpstr>
      <vt:lpstr>What is it?</vt:lpstr>
      <vt:lpstr>What we’re doing now…</vt:lpstr>
      <vt:lpstr>What we should do…</vt:lpstr>
      <vt:lpstr>Extracting the View Frustum</vt:lpstr>
      <vt:lpstr>Extracting the View Frustum</vt:lpstr>
      <vt:lpstr>Frustum Culling Test - General</vt:lpstr>
      <vt:lpstr>Frustum Culling Test - AABB</vt:lpstr>
      <vt:lpstr>Frustum Culling Test - Sphere</vt:lpstr>
      <vt:lpstr>Implementation Notes</vt:lpstr>
      <vt:lpstr>Implementation Notes</vt:lpstr>
      <vt:lpstr>Class 5</vt:lpstr>
      <vt:lpstr>Memory troubles</vt:lpstr>
      <vt:lpstr>What should we forget?</vt:lpstr>
      <vt:lpstr>Chunk Streaming</vt:lpstr>
      <vt:lpstr>Chunk streaming</vt:lpstr>
      <vt:lpstr>Chunk streaming</vt:lpstr>
      <vt:lpstr>More Complicated Solutions</vt:lpstr>
      <vt:lpstr>Saving and loading</vt:lpstr>
      <vt:lpstr>Class 5</vt:lpstr>
      <vt:lpstr>Static</vt:lpstr>
      <vt:lpstr>More Static</vt:lpstr>
      <vt:lpstr>Namespace Static</vt:lpstr>
      <vt:lpstr>Member Variables and static</vt:lpstr>
      <vt:lpstr>  Bad                     Good</vt:lpstr>
      <vt:lpstr>Static functions</vt:lpstr>
      <vt:lpstr>Const</vt:lpstr>
      <vt:lpstr>Const++</vt:lpstr>
      <vt:lpstr>C++ Templates!</vt:lpstr>
      <vt:lpstr>Without templates</vt:lpstr>
      <vt:lpstr>With templates</vt:lpstr>
      <vt:lpstr>Template Classes</vt:lpstr>
      <vt:lpstr>What are Templates Good For?</vt:lpstr>
      <vt:lpstr>What are Templates Good For?</vt:lpstr>
      <vt:lpstr>Class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2012-09-05T22:59:59Z</dcterms:created>
  <dcterms:modified xsi:type="dcterms:W3CDTF">2021-02-23T14:35:14Z</dcterms:modified>
</cp:coreProperties>
</file>