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412" r:id="rId2"/>
    <p:sldId id="416" r:id="rId3"/>
    <p:sldId id="263" r:id="rId4"/>
    <p:sldId id="264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413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07" r:id="rId23"/>
    <p:sldId id="289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415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414" r:id="rId44"/>
    <p:sldId id="417" r:id="rId45"/>
    <p:sldId id="418" r:id="rId46"/>
    <p:sldId id="419" r:id="rId47"/>
    <p:sldId id="434" r:id="rId48"/>
    <p:sldId id="420" r:id="rId49"/>
    <p:sldId id="435" r:id="rId50"/>
    <p:sldId id="421" r:id="rId51"/>
    <p:sldId id="422" r:id="rId52"/>
    <p:sldId id="423" r:id="rId53"/>
    <p:sldId id="424" r:id="rId54"/>
    <p:sldId id="425" r:id="rId55"/>
    <p:sldId id="293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301" r:id="rId64"/>
    <p:sldId id="302" r:id="rId65"/>
    <p:sldId id="303" r:id="rId66"/>
    <p:sldId id="304" r:id="rId67"/>
    <p:sldId id="305" r:id="rId68"/>
    <p:sldId id="306" r:id="rId69"/>
    <p:sldId id="433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436" r:id="rId87"/>
    <p:sldId id="326" r:id="rId88"/>
    <p:sldId id="328" r:id="rId89"/>
    <p:sldId id="329" r:id="rId90"/>
    <p:sldId id="330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38" r:id="rId99"/>
    <p:sldId id="339" r:id="rId100"/>
    <p:sldId id="340" r:id="rId101"/>
    <p:sldId id="341" r:id="rId102"/>
    <p:sldId id="437" r:id="rId10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0" autoAdjust="0"/>
    <p:restoredTop sz="91797" autoAdjust="0"/>
  </p:normalViewPr>
  <p:slideViewPr>
    <p:cSldViewPr>
      <p:cViewPr>
        <p:scale>
          <a:sx n="164" d="100"/>
          <a:sy n="164" d="100"/>
        </p:scale>
        <p:origin x="66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990D4-79D1-4121-A461-D8AEF59D439A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3CCE9-78AF-4755-8CDE-725C56BBC1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0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715D-4990-4AB2-B28B-5680244F4015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31BB2-CA44-475A-924D-6F6BDD6AEE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5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79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0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0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2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56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3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47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0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48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1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6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89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95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5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75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33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8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85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5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19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55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70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87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24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73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40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53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0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06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4752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2956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938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311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299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290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3561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6003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3986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11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483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/>
          </a:p>
        </p:txBody>
      </p:sp>
      <p:sp>
        <p:nvSpPr>
          <p:cNvPr id="379" name="Google Shape;37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644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374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7511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016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8596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9170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1354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7247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391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47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510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171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8174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7926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2807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5986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7425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5611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8391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9" name="Google Shape;72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4706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02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604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44737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8" name="Google Shape;79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3199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5" name="Google Shape;82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75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872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12150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5225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0288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7" name="Google Shape;95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95978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920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4" name="Google Shape;100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441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020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2" name="Google Shape;101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0716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2" name="Google Shape;103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2499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" name="Google Shape;104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103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6" name="Google Shape;105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3917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4" name="Google Shape;1064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27473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2" name="Google Shape;107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247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9" name="Google Shape;107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7831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6" name="Google Shape;108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7611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12970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0" name="Google Shape;110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420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11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61825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4" name="Google Shape;111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6938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2654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6926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5" name="Google Shape;1135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00481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2" name="Google Shape;114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061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1102519"/>
          </a:xfrm>
          <a:effectLst>
            <a:outerShdw blurRad="139700" algn="t" rotWithShape="0">
              <a:schemeClr val="tx1"/>
            </a:outerShdw>
          </a:effectLst>
        </p:spPr>
        <p:txBody>
          <a:bodyPr>
            <a:noAutofit/>
          </a:bodyPr>
          <a:lstStyle>
            <a:lvl1pPr>
              <a:defRPr sz="6000" b="1" cap="small" baseline="0">
                <a:latin typeface="Karmina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85900"/>
            <a:ext cx="6400800" cy="1314450"/>
          </a:xfrm>
          <a:effectLst>
            <a:outerShdw blurRad="76200" algn="ctr" rotWithShape="0">
              <a:schemeClr val="tx1"/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Karmina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9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0BE7-2290-4558-8837-E2886E6A9976}" type="datetimeFigureOut">
              <a:rPr lang="en-US" smtClean="0"/>
              <a:pPr/>
              <a:t>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w Cen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w Cen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w Cen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w Cen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Pathfinding and AI</a:t>
            </a:r>
          </a:p>
        </p:txBody>
      </p:sp>
    </p:spTree>
    <p:extLst>
      <p:ext uri="{BB962C8B-B14F-4D97-AF65-F5344CB8AC3E}">
        <p14:creationId xmlns:p14="http://schemas.microsoft.com/office/powerpoint/2010/main" val="405871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Navigation meshes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Different from collision mesh</a:t>
            </a:r>
          </a:p>
          <a:p>
            <a:pPr lvl="1"/>
            <a:r>
              <a:rPr lang="en-US" dirty="0"/>
              <a:t>Only contains walkable faces</a:t>
            </a:r>
          </a:p>
          <a:p>
            <a:pPr lvl="1"/>
            <a:r>
              <a:rPr lang="en-US" dirty="0"/>
              <a:t>Stairs become a single, rectangular polygon</a:t>
            </a:r>
          </a:p>
          <a:p>
            <a:pPr lvl="1"/>
            <a:r>
              <a:rPr lang="en-US" dirty="0"/>
              <a:t>Polygons are usually smaller to account for player radius</a:t>
            </a:r>
          </a:p>
        </p:txBody>
      </p:sp>
      <p:sp>
        <p:nvSpPr>
          <p:cNvPr id="9" name="Shape 190"/>
          <p:cNvSpPr/>
          <p:nvPr/>
        </p:nvSpPr>
        <p:spPr>
          <a:xfrm>
            <a:off x="4648206" y="1187878"/>
            <a:ext cx="3809994" cy="350306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3971309"/>
      </p:ext>
    </p:extLst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</a:t>
            </a:r>
            <a:endParaRPr/>
          </a:p>
        </p:txBody>
      </p:sp>
      <p:sp>
        <p:nvSpPr>
          <p:cNvPr id="1139" name="Google Shape;1139;p9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GOAP optimizes over a single parameter (time, cost, etc.)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GOAP is good for short, discrete problems: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Which combo should I use?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Which route should I take?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GOAP is bad for long-term, strategic problems: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do I optimize my economy?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Which item will maximize my options next level?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067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Mix and Match</a:t>
            </a:r>
            <a:endParaRPr/>
          </a:p>
        </p:txBody>
      </p:sp>
      <p:sp>
        <p:nvSpPr>
          <p:cNvPr id="1146" name="Google Shape;1146;p9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 trees and GOAP don’t have to be mutually exclusive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 tree can determine the strategy (setting up which actions are available, how much each is weighted, what the goal is, etc.)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GOAP can determine the plan to execute that strategy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 tree turns that plan into concrete actions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sequence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16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Good luck </a:t>
            </a:r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on Platformer 3!</a:t>
            </a:r>
          </a:p>
        </p:txBody>
      </p:sp>
    </p:spTree>
    <p:extLst>
      <p:ext uri="{BB962C8B-B14F-4D97-AF65-F5344CB8AC3E}">
        <p14:creationId xmlns:p14="http://schemas.microsoft.com/office/powerpoint/2010/main" val="312806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meshes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Annotate special regions</a:t>
            </a:r>
          </a:p>
          <a:p>
            <a:pPr lvl="1"/>
            <a:r>
              <a:rPr lang="en-US" dirty="0"/>
              <a:t>Can have regions for jumping across, falling down, crouching behind, climbing up, ...</a:t>
            </a:r>
          </a:p>
          <a:p>
            <a:pPr lvl="1"/>
            <a:r>
              <a:rPr lang="en-US" dirty="0"/>
              <a:t>Regions are usually computed automatically</a:t>
            </a:r>
          </a:p>
        </p:txBody>
      </p:sp>
      <p:sp>
        <p:nvSpPr>
          <p:cNvPr id="9" name="Shape 197"/>
          <p:cNvSpPr/>
          <p:nvPr/>
        </p:nvSpPr>
        <p:spPr>
          <a:xfrm>
            <a:off x="4625976" y="1517733"/>
            <a:ext cx="4086224" cy="2760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6383740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62400" y="974467"/>
            <a:ext cx="4654599" cy="3730883"/>
            <a:chOff x="1995734" y="1581150"/>
            <a:chExt cx="4654599" cy="3730883"/>
          </a:xfrm>
        </p:grpSpPr>
        <p:sp>
          <p:nvSpPr>
            <p:cNvPr id="15" name="Shape 204"/>
            <p:cNvSpPr/>
            <p:nvPr/>
          </p:nvSpPr>
          <p:spPr>
            <a:xfrm>
              <a:off x="2110912" y="1581150"/>
              <a:ext cx="4268227" cy="373088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6" name="Shape 205"/>
            <p:cNvSpPr/>
            <p:nvPr/>
          </p:nvSpPr>
          <p:spPr>
            <a:xfrm>
              <a:off x="4788534" y="4101103"/>
              <a:ext cx="1633199" cy="482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06"/>
            <p:cNvSpPr/>
            <p:nvPr/>
          </p:nvSpPr>
          <p:spPr>
            <a:xfrm>
              <a:off x="4762500" y="2958103"/>
              <a:ext cx="1659233" cy="4826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Shape 207"/>
            <p:cNvSpPr/>
            <p:nvPr/>
          </p:nvSpPr>
          <p:spPr>
            <a:xfrm>
              <a:off x="5017134" y="3110503"/>
              <a:ext cx="1633199" cy="131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Shape 208"/>
            <p:cNvSpPr/>
            <p:nvPr/>
          </p:nvSpPr>
          <p:spPr>
            <a:xfrm>
              <a:off x="1995734" y="2808161"/>
              <a:ext cx="1633199" cy="14291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9"/>
            <p:cNvSpPr/>
            <p:nvPr/>
          </p:nvSpPr>
          <p:spPr>
            <a:xfrm>
              <a:off x="4342950" y="3096522"/>
              <a:ext cx="1280999" cy="1280999"/>
            </a:xfrm>
            <a:prstGeom prst="arc">
              <a:avLst>
                <a:gd name="adj1" fmla="val 16200000"/>
                <a:gd name="adj2" fmla="val 5448732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0"/>
            <p:cNvSpPr/>
            <p:nvPr/>
          </p:nvSpPr>
          <p:spPr>
            <a:xfrm rot="20962278">
              <a:off x="3791207" y="2207364"/>
              <a:ext cx="816508" cy="2698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Shape 211"/>
            <p:cNvSpPr txBox="1"/>
            <p:nvPr/>
          </p:nvSpPr>
          <p:spPr>
            <a:xfrm rot="21213522">
              <a:off x="3723073" y="2081856"/>
              <a:ext cx="938625" cy="457087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buNone/>
              </a:pPr>
              <a:r>
                <a:rPr lang="en-US" sz="1200" b="1"/>
                <a:t>Find Corridor</a:t>
              </a:r>
            </a:p>
          </p:txBody>
        </p:sp>
      </p:grp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loop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sz="half" idx="1"/>
          </p:nvPr>
        </p:nvSpPr>
        <p:spPr>
          <a:xfrm>
            <a:off x="0" y="1200151"/>
            <a:ext cx="4038600" cy="339447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Process for robust path navigation on a navigation mesh:</a:t>
            </a:r>
          </a:p>
          <a:p>
            <a:pPr lvl="1"/>
            <a:r>
              <a:rPr lang="en-US" dirty="0"/>
              <a:t>Find sequence of polygons (corridor) using graph algorithm</a:t>
            </a:r>
          </a:p>
          <a:p>
            <a:pPr lvl="1"/>
            <a:r>
              <a:rPr lang="en-US" dirty="0"/>
              <a:t>Find corner using string pulling (funnel algorithm)</a:t>
            </a:r>
          </a:p>
          <a:p>
            <a:pPr lvl="1"/>
            <a:r>
              <a:rPr lang="en-US" dirty="0"/>
              <a:t>Steer using smoothing</a:t>
            </a:r>
          </a:p>
          <a:p>
            <a:pPr lvl="1"/>
            <a:r>
              <a:rPr lang="en-US" dirty="0"/>
              <a:t>Actually move/collide entity</a:t>
            </a:r>
          </a:p>
        </p:txBody>
      </p:sp>
    </p:spTree>
    <p:extLst>
      <p:ext uri="{BB962C8B-B14F-4D97-AF65-F5344CB8AC3E}">
        <p14:creationId xmlns:p14="http://schemas.microsoft.com/office/powerpoint/2010/main" val="358660944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First step in finding a path</a:t>
            </a:r>
          </a:p>
          <a:p>
            <a:pPr lvl="0"/>
            <a:r>
              <a:rPr lang="en-US" dirty="0"/>
              <a:t>Graph search problem statement</a:t>
            </a:r>
          </a:p>
          <a:p>
            <a:pPr lvl="1"/>
            <a:r>
              <a:rPr lang="en-US" dirty="0"/>
              <a:t>Given starting point A, target point B and a nav mesh</a:t>
            </a:r>
          </a:p>
          <a:p>
            <a:pPr lvl="1"/>
            <a:r>
              <a:rPr lang="en-US" dirty="0"/>
              <a:t>Generate a list of nav mesh nodes from A to B (called a corridor)</a:t>
            </a:r>
          </a:p>
          <a:p>
            <a:pPr lvl="0"/>
            <a:r>
              <a:rPr lang="en-US" dirty="0"/>
              <a:t>Simplest approach: Breadth-first search</a:t>
            </a:r>
          </a:p>
          <a:p>
            <a:pPr lvl="1"/>
            <a:r>
              <a:rPr lang="en-US" dirty="0"/>
              <a:t>Keep searching until target point is reached</a:t>
            </a:r>
          </a:p>
          <a:p>
            <a:pPr lvl="1"/>
            <a:r>
              <a:rPr lang="en-US" dirty="0"/>
              <a:t>Each edge has equal weight</a:t>
            </a:r>
          </a:p>
          <a:p>
            <a:pPr lvl="0"/>
            <a:r>
              <a:rPr lang="en-US" dirty="0"/>
              <a:t>Most common approach: A-star</a:t>
            </a:r>
          </a:p>
          <a:p>
            <a:pPr lvl="1"/>
            <a:r>
              <a:rPr lang="en-US" dirty="0"/>
              <a:t>Variable edge weights (mud or steep surfaces may have higher cost)</a:t>
            </a:r>
          </a:p>
          <a:p>
            <a:pPr lvl="1"/>
            <a:r>
              <a:rPr lang="en-US" dirty="0"/>
              <a:t>Uses a heuristic to arrive at an answer faster</a:t>
            </a:r>
          </a:p>
        </p:txBody>
      </p:sp>
    </p:spTree>
    <p:extLst>
      <p:ext uri="{BB962C8B-B14F-4D97-AF65-F5344CB8AC3E}">
        <p14:creationId xmlns:p14="http://schemas.microsoft.com/office/powerpoint/2010/main" val="152753044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Generating a Path</a:t>
            </a:r>
          </a:p>
        </p:txBody>
      </p:sp>
    </p:spTree>
    <p:extLst>
      <p:ext uri="{BB962C8B-B14F-4D97-AF65-F5344CB8AC3E}">
        <p14:creationId xmlns:p14="http://schemas.microsoft.com/office/powerpoint/2010/main" val="107527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generation: problem statement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list of polygons (output of a graph search)</a:t>
            </a:r>
          </a:p>
          <a:p>
            <a:pPr lvl="1"/>
            <a:r>
              <a:rPr lang="en-US" dirty="0"/>
              <a:t>The light polygons</a:t>
            </a:r>
          </a:p>
          <a:p>
            <a:r>
              <a:rPr lang="en-US" dirty="0"/>
              <a:t>Construct the shortest path for the agent</a:t>
            </a:r>
          </a:p>
          <a:p>
            <a:pPr lvl="1"/>
            <a:r>
              <a:rPr lang="en-US" dirty="0"/>
              <a:t>Where a path is a sequence of connected segments</a:t>
            </a:r>
          </a:p>
          <a:p>
            <a:pPr lvl="1"/>
            <a:r>
              <a:rPr lang="en-US" dirty="0"/>
              <a:t>The path must lie entirely in the list of polygons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68451"/>
            <a:ext cx="4038600" cy="2257473"/>
          </a:xfrm>
        </p:spPr>
      </p:pic>
    </p:spTree>
    <p:extLst>
      <p:ext uri="{BB962C8B-B14F-4D97-AF65-F5344CB8AC3E}">
        <p14:creationId xmlns:p14="http://schemas.microsoft.com/office/powerpoint/2010/main" val="26546933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generation: first attempt</a:t>
            </a:r>
            <a:endParaRPr lang="en-US" dirty="0"/>
          </a:p>
        </p:txBody>
      </p:sp>
      <p:sp>
        <p:nvSpPr>
          <p:cNvPr id="252" name="Shape 252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Can we just connect polygon centers?</a:t>
            </a:r>
          </a:p>
          <a:p>
            <a:r>
              <a:rPr lang="en-US" dirty="0"/>
              <a:t>No: the path might not even be within the polygons</a:t>
            </a:r>
          </a:p>
          <a:p>
            <a:r>
              <a:rPr lang="en-US" dirty="0"/>
              <a:t>Polygons’ convexity only tells us that any 2 points in a single polygon can be connected with a segment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68451"/>
            <a:ext cx="4038600" cy="2257473"/>
          </a:xfrm>
        </p:spPr>
      </p:pic>
    </p:spTree>
    <p:extLst>
      <p:ext uri="{BB962C8B-B14F-4D97-AF65-F5344CB8AC3E}">
        <p14:creationId xmlns:p14="http://schemas.microsoft.com/office/powerpoint/2010/main" val="404413231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generation: second attempt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Can we just connect centers of polygon sides?</a:t>
            </a:r>
          </a:p>
          <a:p>
            <a:r>
              <a:rPr lang="en-US" dirty="0"/>
              <a:t>This always produces a valid path (within the polygons)</a:t>
            </a:r>
          </a:p>
          <a:p>
            <a:r>
              <a:rPr lang="en-US" dirty="0"/>
              <a:t>But not always the optimal path (zig-zagging)</a:t>
            </a:r>
          </a:p>
          <a:p>
            <a:pPr lvl="0"/>
            <a:r>
              <a:rPr lang="en-US" dirty="0"/>
              <a:t>This is just a waypoint graph!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68451"/>
            <a:ext cx="4038600" cy="2257473"/>
          </a:xfrm>
        </p:spPr>
      </p:pic>
    </p:spTree>
    <p:extLst>
      <p:ext uri="{BB962C8B-B14F-4D97-AF65-F5344CB8AC3E}">
        <p14:creationId xmlns:p14="http://schemas.microsoft.com/office/powerpoint/2010/main" val="286559387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Path generation: third attempt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The Funnel algorithm finds the optimal path</a:t>
            </a:r>
          </a:p>
          <a:p>
            <a:pPr lvl="0"/>
            <a:r>
              <a:rPr lang="en-US" dirty="0"/>
              <a:t>Hugs corners</a:t>
            </a:r>
          </a:p>
          <a:p>
            <a:r>
              <a:rPr lang="en-US" dirty="0"/>
              <a:t>Is like “pulling a string” that connects A and B until it is taut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68451"/>
            <a:ext cx="4038600" cy="2257473"/>
          </a:xfrm>
        </p:spPr>
      </p:pic>
    </p:spTree>
    <p:extLst>
      <p:ext uri="{BB962C8B-B14F-4D97-AF65-F5344CB8AC3E}">
        <p14:creationId xmlns:p14="http://schemas.microsoft.com/office/powerpoint/2010/main" val="3724055964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67200" y="1581150"/>
            <a:ext cx="4590850" cy="2514601"/>
            <a:chOff x="2604906" y="4611023"/>
            <a:chExt cx="3859605" cy="1956875"/>
          </a:xfrm>
        </p:grpSpPr>
        <p:grpSp>
          <p:nvGrpSpPr>
            <p:cNvPr id="16" name="Shape 368"/>
            <p:cNvGrpSpPr/>
            <p:nvPr/>
          </p:nvGrpSpPr>
          <p:grpSpPr>
            <a:xfrm>
              <a:off x="2604906" y="4611023"/>
              <a:ext cx="3859605" cy="1956875"/>
              <a:chOff x="2382277" y="4346701"/>
              <a:chExt cx="4379445" cy="2221198"/>
            </a:xfrm>
          </p:grpSpPr>
          <p:sp>
            <p:nvSpPr>
              <p:cNvPr id="19" name="Shape 369"/>
              <p:cNvSpPr/>
              <p:nvPr/>
            </p:nvSpPr>
            <p:spPr>
              <a:xfrm>
                <a:off x="2382277" y="4346701"/>
                <a:ext cx="4379445" cy="2221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</p:sp>
          <p:cxnSp>
            <p:nvCxnSpPr>
              <p:cNvPr id="20" name="Shape 370"/>
              <p:cNvCxnSpPr/>
              <p:nvPr/>
            </p:nvCxnSpPr>
            <p:spPr>
              <a:xfrm flipH="1">
                <a:off x="2783944" y="4844225"/>
                <a:ext cx="324900" cy="927900"/>
              </a:xfrm>
              <a:prstGeom prst="straightConnector1">
                <a:avLst/>
              </a:prstGeom>
              <a:noFill/>
              <a:ln w="38100" cap="flat">
                <a:solidFill>
                  <a:srgbClr val="6D9EEB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" name="Shape 371"/>
              <p:cNvCxnSpPr/>
              <p:nvPr/>
            </p:nvCxnSpPr>
            <p:spPr>
              <a:xfrm rot="10800000">
                <a:off x="3108869" y="4816525"/>
                <a:ext cx="259799" cy="909299"/>
              </a:xfrm>
              <a:prstGeom prst="straightConnector1">
                <a:avLst/>
              </a:prstGeom>
              <a:noFill/>
              <a:ln w="38100" cap="flat">
                <a:solidFill>
                  <a:srgbClr val="FF99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2" name="Shape 372"/>
              <p:cNvSpPr/>
              <p:nvPr/>
            </p:nvSpPr>
            <p:spPr>
              <a:xfrm>
                <a:off x="3043880" y="4760694"/>
                <a:ext cx="139199" cy="139199"/>
              </a:xfrm>
              <a:prstGeom prst="ellipse">
                <a:avLst/>
              </a:prstGeom>
              <a:solidFill>
                <a:srgbClr val="FFFF00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" name="Shape 374"/>
            <p:cNvSpPr txBox="1"/>
            <p:nvPr/>
          </p:nvSpPr>
          <p:spPr>
            <a:xfrm>
              <a:off x="3994556" y="4820889"/>
              <a:ext cx="957768" cy="432358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-US" dirty="0"/>
                <a:t>Funnel</a:t>
              </a:r>
            </a:p>
          </p:txBody>
        </p:sp>
      </p:grp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algorithm</a:t>
            </a:r>
          </a:p>
        </p:txBody>
      </p:sp>
      <p:sp>
        <p:nvSpPr>
          <p:cNvPr id="367" name="Shape 367"/>
          <p:cNvSpPr txBox="1">
            <a:spLocks noGrp="1"/>
          </p:cNvSpPr>
          <p:nvPr>
            <p:ph sz="half" idx="1"/>
          </p:nvPr>
        </p:nvSpPr>
        <p:spPr>
          <a:xfrm>
            <a:off x="152400" y="1200151"/>
            <a:ext cx="40386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Traverses through a list of polygons connected by shared edges (portals)</a:t>
            </a:r>
          </a:p>
          <a:p>
            <a:r>
              <a:rPr lang="en-US" dirty="0"/>
              <a:t>Keeps track of the leftmost and rightmost sides of the "funnel" along the way</a:t>
            </a:r>
          </a:p>
          <a:p>
            <a:r>
              <a:rPr lang="en-US" dirty="0"/>
              <a:t>Alternates updating the left and right sides, making the funnel narrower and narrower</a:t>
            </a:r>
          </a:p>
          <a:p>
            <a:r>
              <a:rPr lang="en-US" dirty="0"/>
              <a:t>Add a new point to the path when they cross</a:t>
            </a:r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 flipH="1">
            <a:off x="5476937" y="2128622"/>
            <a:ext cx="443198" cy="64713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1272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Game A.I.</a:t>
            </a:r>
            <a:endParaRPr dirty="0"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381000" y="1047750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Artificial Intelligence is what 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makes computer-controlled entities in a game behave reasonably</a:t>
            </a:r>
            <a:endParaRPr sz="2000" dirty="0"/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be used to control enemy entities, or used to support the human player</a:t>
            </a: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Questrial"/>
                <a:sym typeface="Questrial"/>
              </a:rPr>
              <a:t>Usually, we want AI-controlled entities to behave as if a human is controlling them</a:t>
            </a:r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Questrial"/>
                <a:sym typeface="Questrial"/>
              </a:rPr>
              <a:t>The goal of game AI is to provide a fun challenge, not necessarily to make optimal decisions</a:t>
            </a:r>
            <a:endParaRPr sz="2000" dirty="0"/>
          </a:p>
          <a:p>
            <a:pPr marL="742950" marR="0" lvl="1" indent="-1333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3" name="Google Shape;303;p42" descr="019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5800" y="1428750"/>
            <a:ext cx="4318741" cy="288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6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6B64A1-C2C7-F24B-A542-2E928A33542C}"/>
              </a:ext>
            </a:extLst>
          </p:cNvPr>
          <p:cNvSpPr/>
          <p:nvPr/>
        </p:nvSpPr>
        <p:spPr>
          <a:xfrm>
            <a:off x="609600" y="1047750"/>
            <a:ext cx="7543800" cy="396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Shape 37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Funnel Algorithm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47800" y="1123950"/>
            <a:ext cx="6238887" cy="3657600"/>
            <a:chOff x="-304800" y="1428750"/>
            <a:chExt cx="6238887" cy="3657600"/>
          </a:xfrm>
        </p:grpSpPr>
        <p:sp>
          <p:nvSpPr>
            <p:cNvPr id="8" name="Shape 380"/>
            <p:cNvSpPr/>
            <p:nvPr/>
          </p:nvSpPr>
          <p:spPr>
            <a:xfrm>
              <a:off x="417630" y="3336471"/>
              <a:ext cx="2970328" cy="1706336"/>
            </a:xfrm>
            <a:prstGeom prst="rect">
              <a:avLst/>
            </a:prstGeom>
            <a:blipFill>
              <a:blip r:embed="rId3"/>
              <a:srcRect/>
              <a:stretch>
                <a:fillRect l="-52113" t="-102340" b="-88097"/>
              </a:stretch>
            </a:blipFill>
          </p:spPr>
        </p:sp>
        <p:sp>
          <p:nvSpPr>
            <p:cNvPr id="9" name="Shape 380"/>
            <p:cNvSpPr/>
            <p:nvPr/>
          </p:nvSpPr>
          <p:spPr>
            <a:xfrm>
              <a:off x="3566886" y="4695459"/>
              <a:ext cx="390758" cy="390891"/>
            </a:xfrm>
            <a:prstGeom prst="rect">
              <a:avLst/>
            </a:prstGeom>
            <a:blipFill>
              <a:blip r:embed="rId3"/>
              <a:srcRect/>
              <a:stretch>
                <a:fillRect l="-415083" t="-1179023" r="-641193" b="11196"/>
              </a:stretch>
            </a:blipFill>
          </p:spPr>
        </p:sp>
        <p:sp>
          <p:nvSpPr>
            <p:cNvPr id="10" name="Shape 380"/>
            <p:cNvSpPr/>
            <p:nvPr/>
          </p:nvSpPr>
          <p:spPr>
            <a:xfrm>
              <a:off x="-304800" y="1428750"/>
              <a:ext cx="4518258" cy="1792107"/>
            </a:xfrm>
            <a:prstGeom prst="rect">
              <a:avLst/>
            </a:prstGeom>
            <a:blipFill>
              <a:blip r:embed="rId3"/>
              <a:srcRect/>
              <a:stretch>
                <a:fillRect b="-176536"/>
              </a:stretch>
            </a:blipFill>
          </p:spPr>
        </p:sp>
        <p:sp>
          <p:nvSpPr>
            <p:cNvPr id="12" name="Shape 380"/>
            <p:cNvSpPr/>
            <p:nvPr/>
          </p:nvSpPr>
          <p:spPr>
            <a:xfrm>
              <a:off x="4250430" y="1514521"/>
              <a:ext cx="1683657" cy="1706336"/>
            </a:xfrm>
            <a:prstGeom prst="rect">
              <a:avLst/>
            </a:prstGeom>
            <a:blipFill>
              <a:blip r:embed="rId3"/>
              <a:srcRect/>
              <a:stretch>
                <a:fillRect t="-102340" r="-168360" b="-88097"/>
              </a:stretch>
            </a:blipFill>
          </p:spPr>
        </p:sp>
        <p:sp>
          <p:nvSpPr>
            <p:cNvPr id="13" name="Shape 380"/>
            <p:cNvSpPr/>
            <p:nvPr/>
          </p:nvSpPr>
          <p:spPr>
            <a:xfrm>
              <a:off x="3574144" y="3272064"/>
              <a:ext cx="1752600" cy="1544096"/>
            </a:xfrm>
            <a:prstGeom prst="ellipse">
              <a:avLst/>
            </a:prstGeom>
            <a:blipFill>
              <a:blip r:embed="rId3"/>
              <a:srcRect/>
              <a:stretch>
                <a:fillRect l="-95652" t="-214082" r="-62150" b="-6870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4231212265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Algorithm</a:t>
            </a:r>
          </a:p>
        </p:txBody>
      </p:sp>
      <p:sp>
        <p:nvSpPr>
          <p:cNvPr id="386" name="Bullets"/>
          <p:cNvSpPr txBox="1"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Start</a:t>
            </a:r>
          </a:p>
          <a:p>
            <a:pPr lvl="1"/>
            <a:r>
              <a:rPr lang="en-US" dirty="0"/>
              <a:t>Apex point = start of path</a:t>
            </a:r>
          </a:p>
          <a:p>
            <a:pPr lvl="1"/>
            <a:r>
              <a:rPr lang="en-US" dirty="0"/>
              <a:t>Left and right points = left and right vertices of first portal</a:t>
            </a:r>
          </a:p>
          <a:p>
            <a:pPr lvl="0"/>
            <a:r>
              <a:rPr lang="en-US" dirty="0"/>
              <a:t>Step</a:t>
            </a:r>
          </a:p>
          <a:p>
            <a:pPr lvl="1"/>
            <a:r>
              <a:rPr lang="en-US" dirty="0"/>
              <a:t>Advance to the next portal</a:t>
            </a:r>
          </a:p>
          <a:p>
            <a:pPr lvl="1"/>
            <a:r>
              <a:rPr lang="en-US" dirty="0"/>
              <a:t>Try to move left point to left vertex of next portal</a:t>
            </a:r>
          </a:p>
          <a:p>
            <a:pPr lvl="2"/>
            <a:r>
              <a:rPr lang="en-US" dirty="0"/>
              <a:t>If inside the funnel, narrow the funnel (C-D in previous slide)</a:t>
            </a:r>
          </a:p>
          <a:p>
            <a:pPr lvl="2"/>
            <a:r>
              <a:rPr lang="en-US" dirty="0"/>
              <a:t>If past the right side of the funnel, turn a corner (E-G in previous slide)</a:t>
            </a:r>
          </a:p>
          <a:p>
            <a:pPr lvl="3"/>
            <a:r>
              <a:rPr lang="en-US" dirty="0"/>
              <a:t>Add right point to path</a:t>
            </a:r>
          </a:p>
          <a:p>
            <a:pPr lvl="3"/>
            <a:r>
              <a:rPr lang="en-US" dirty="0"/>
              <a:t>Set apex point to right point</a:t>
            </a:r>
          </a:p>
          <a:p>
            <a:pPr lvl="3"/>
            <a:r>
              <a:rPr lang="en-US" dirty="0"/>
              <a:t>Restart at portal where right point came from</a:t>
            </a:r>
          </a:p>
          <a:p>
            <a:pPr lvl="1"/>
            <a:r>
              <a:rPr lang="en-US" dirty="0"/>
              <a:t>Try to move right point to right vertex of next portal</a:t>
            </a:r>
          </a:p>
          <a:p>
            <a:pPr lvl="2"/>
            <a:r>
              <a:rPr lang="en-US" dirty="0"/>
              <a:t>Similar to left point</a:t>
            </a:r>
          </a:p>
        </p:txBody>
      </p:sp>
    </p:spTree>
    <p:extLst>
      <p:ext uri="{BB962C8B-B14F-4D97-AF65-F5344CB8AC3E}">
        <p14:creationId xmlns:p14="http://schemas.microsoft.com/office/powerpoint/2010/main" val="35639845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Zero-length funnel side (portals that share a vertex)</a:t>
            </a:r>
          </a:p>
          <a:p>
            <a:pPr lvl="1"/>
            <a:r>
              <a:rPr lang="en-US" dirty="0"/>
              <a:t>Always use left*0.99+right*0.01 for the left and left*0.01+right*0.99 for the right (shrinks portal slightly)</a:t>
            </a:r>
          </a:p>
          <a:p>
            <a:r>
              <a:rPr lang="en-US" dirty="0"/>
              <a:t>End iteration of the funnel algorithm</a:t>
            </a:r>
          </a:p>
          <a:p>
            <a:pPr lvl="1"/>
            <a:r>
              <a:rPr lang="en-US" dirty="0"/>
              <a:t>End point is portal of size 0, need to check for potential restart like other portals</a:t>
            </a:r>
          </a:p>
        </p:txBody>
      </p:sp>
    </p:spTree>
    <p:extLst>
      <p:ext uri="{BB962C8B-B14F-4D97-AF65-F5344CB8AC3E}">
        <p14:creationId xmlns:p14="http://schemas.microsoft.com/office/powerpoint/2010/main" val="207558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B7F306-23AF-234D-92A0-4A8CB48E2E71}"/>
              </a:ext>
            </a:extLst>
          </p:cNvPr>
          <p:cNvSpPr/>
          <p:nvPr/>
        </p:nvSpPr>
        <p:spPr>
          <a:xfrm>
            <a:off x="457200" y="1063229"/>
            <a:ext cx="8077200" cy="3946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hape 482"/>
          <p:cNvCxnSpPr/>
          <p:nvPr/>
        </p:nvCxnSpPr>
        <p:spPr>
          <a:xfrm flipV="1">
            <a:off x="3568700" y="3623950"/>
            <a:ext cx="165100" cy="99885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algorithm example</a:t>
            </a:r>
          </a:p>
        </p:txBody>
      </p:sp>
      <p:cxnSp>
        <p:nvCxnSpPr>
          <p:cNvPr id="35" name="Shape 436"/>
          <p:cNvCxnSpPr/>
          <p:nvPr/>
        </p:nvCxnSpPr>
        <p:spPr>
          <a:xfrm>
            <a:off x="3033774" y="1917293"/>
            <a:ext cx="1323929" cy="107491"/>
          </a:xfrm>
          <a:prstGeom prst="straightConnector1">
            <a:avLst/>
          </a:prstGeom>
          <a:solidFill>
            <a:schemeClr val="lt2"/>
          </a:solidFill>
          <a:ln w="76200" cap="flat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466"/>
          <p:cNvCxnSpPr/>
          <p:nvPr/>
        </p:nvCxnSpPr>
        <p:spPr>
          <a:xfrm>
            <a:off x="4918385" y="1516798"/>
            <a:ext cx="82745" cy="376866"/>
          </a:xfrm>
          <a:prstGeom prst="straightConnector1">
            <a:avLst/>
          </a:prstGeom>
          <a:solidFill>
            <a:schemeClr val="lt2"/>
          </a:solidFill>
          <a:ln w="76200" cap="flat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0" name="Shape 481"/>
          <p:cNvCxnSpPr/>
          <p:nvPr/>
        </p:nvCxnSpPr>
        <p:spPr>
          <a:xfrm rot="10800000" flipH="1">
            <a:off x="2908402" y="2851233"/>
            <a:ext cx="1323670" cy="27582"/>
          </a:xfrm>
          <a:prstGeom prst="straightConnector1">
            <a:avLst/>
          </a:prstGeom>
          <a:solidFill>
            <a:schemeClr val="lt2"/>
          </a:solidFill>
          <a:ln w="76200" cap="flat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Shape 391"/>
          <p:cNvSpPr/>
          <p:nvPr/>
        </p:nvSpPr>
        <p:spPr>
          <a:xfrm>
            <a:off x="2247929" y="1123950"/>
            <a:ext cx="4008153" cy="3971377"/>
          </a:xfrm>
          <a:custGeom>
            <a:avLst/>
            <a:gdLst/>
            <a:ahLst/>
            <a:cxnLst/>
            <a:rect l="0" t="0" r="0" b="0"/>
            <a:pathLst>
              <a:path w="186589" h="184877" extrusionOk="0">
                <a:moveTo>
                  <a:pt x="69329" y="117260"/>
                </a:moveTo>
                <a:lnTo>
                  <a:pt x="93722" y="153636"/>
                </a:lnTo>
                <a:lnTo>
                  <a:pt x="54350" y="184877"/>
                </a:lnTo>
                <a:lnTo>
                  <a:pt x="25249" y="134806"/>
                </a:lnTo>
                <a:lnTo>
                  <a:pt x="53494" y="115120"/>
                </a:lnTo>
                <a:lnTo>
                  <a:pt x="6419" y="109129"/>
                </a:lnTo>
                <a:lnTo>
                  <a:pt x="29101" y="82168"/>
                </a:lnTo>
                <a:lnTo>
                  <a:pt x="0" y="51355"/>
                </a:lnTo>
                <a:lnTo>
                  <a:pt x="35948" y="38088"/>
                </a:lnTo>
                <a:lnTo>
                  <a:pt x="72752" y="1284"/>
                </a:lnTo>
                <a:lnTo>
                  <a:pt x="124107" y="17974"/>
                </a:lnTo>
                <a:lnTo>
                  <a:pt x="177174" y="0"/>
                </a:lnTo>
                <a:lnTo>
                  <a:pt x="186589" y="50071"/>
                </a:lnTo>
                <a:lnTo>
                  <a:pt x="127959" y="36804"/>
                </a:lnTo>
                <a:lnTo>
                  <a:pt x="98002" y="41940"/>
                </a:lnTo>
                <a:lnTo>
                  <a:pt x="126247" y="61626"/>
                </a:lnTo>
                <a:lnTo>
                  <a:pt x="93294" y="80456"/>
                </a:lnTo>
                <a:lnTo>
                  <a:pt x="120255" y="121968"/>
                </a:ln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8" name="Shape 392"/>
          <p:cNvCxnSpPr/>
          <p:nvPr/>
        </p:nvCxnSpPr>
        <p:spPr>
          <a:xfrm>
            <a:off x="3400588" y="3599614"/>
            <a:ext cx="322733" cy="44337"/>
          </a:xfrm>
          <a:prstGeom prst="straightConnector1">
            <a:avLst/>
          </a:prstGeom>
          <a:solidFill>
            <a:schemeClr val="lt2"/>
          </a:solidFill>
          <a:ln w="76200" cap="flat">
            <a:solidFill>
              <a:srgbClr val="FF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94"/>
          <p:cNvCxnSpPr/>
          <p:nvPr/>
        </p:nvCxnSpPr>
        <p:spPr>
          <a:xfrm>
            <a:off x="3400588" y="3599700"/>
            <a:ext cx="345675" cy="43047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" name="Shape 395"/>
          <p:cNvCxnSpPr/>
          <p:nvPr/>
        </p:nvCxnSpPr>
        <p:spPr>
          <a:xfrm rot="10800000" flipH="1">
            <a:off x="2882247" y="2842960"/>
            <a:ext cx="1360532" cy="36861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" name="Shape 396"/>
          <p:cNvCxnSpPr/>
          <p:nvPr/>
        </p:nvCxnSpPr>
        <p:spPr>
          <a:xfrm>
            <a:off x="3029329" y="1923737"/>
            <a:ext cx="1332950" cy="101047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" name="Shape 397"/>
          <p:cNvCxnSpPr/>
          <p:nvPr/>
        </p:nvCxnSpPr>
        <p:spPr>
          <a:xfrm>
            <a:off x="4915635" y="1510525"/>
            <a:ext cx="87643" cy="406768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3" name="Shape 398"/>
          <p:cNvCxnSpPr/>
          <p:nvPr/>
        </p:nvCxnSpPr>
        <p:spPr>
          <a:xfrm rot="10800000">
            <a:off x="3408514" y="3599613"/>
            <a:ext cx="143580" cy="100480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399"/>
          <p:cNvCxnSpPr/>
          <p:nvPr/>
        </p:nvCxnSpPr>
        <p:spPr>
          <a:xfrm rot="10800000" flipH="1">
            <a:off x="3560064" y="3639526"/>
            <a:ext cx="159562" cy="980830"/>
          </a:xfrm>
          <a:prstGeom prst="straightConnector1">
            <a:avLst/>
          </a:prstGeom>
          <a:noFill/>
          <a:ln w="38100" cap="flat">
            <a:solidFill>
              <a:srgbClr val="3C78D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4" name="Group 3"/>
          <p:cNvGrpSpPr/>
          <p:nvPr/>
        </p:nvGrpSpPr>
        <p:grpSpPr>
          <a:xfrm>
            <a:off x="2886651" y="2826291"/>
            <a:ext cx="1360703" cy="875551"/>
            <a:chOff x="2886651" y="2826291"/>
            <a:chExt cx="1360703" cy="875551"/>
          </a:xfrm>
        </p:grpSpPr>
        <p:cxnSp>
          <p:nvCxnSpPr>
            <p:cNvPr id="16" name="Shape 488"/>
            <p:cNvCxnSpPr/>
            <p:nvPr/>
          </p:nvCxnSpPr>
          <p:spPr>
            <a:xfrm rot="10800000">
              <a:off x="2886651" y="2853979"/>
              <a:ext cx="855036" cy="753732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489"/>
            <p:cNvCxnSpPr/>
            <p:nvPr/>
          </p:nvCxnSpPr>
          <p:spPr>
            <a:xfrm rot="10800000" flipH="1">
              <a:off x="3750882" y="2826291"/>
              <a:ext cx="496472" cy="790593"/>
            </a:xfrm>
            <a:prstGeom prst="straightConnector1">
              <a:avLst/>
            </a:prstGeom>
            <a:noFill/>
            <a:ln w="38100" cap="flat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Shape 490"/>
            <p:cNvSpPr/>
            <p:nvPr/>
          </p:nvSpPr>
          <p:spPr>
            <a:xfrm>
              <a:off x="3660254" y="3536352"/>
              <a:ext cx="160593" cy="165490"/>
            </a:xfrm>
            <a:prstGeom prst="ellipse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21" name="Shape 414"/>
          <p:cNvCxnSpPr/>
          <p:nvPr/>
        </p:nvCxnSpPr>
        <p:spPr>
          <a:xfrm rot="10800000">
            <a:off x="2886843" y="2891766"/>
            <a:ext cx="670986" cy="1709816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2" name="Shape 429"/>
          <p:cNvCxnSpPr/>
          <p:nvPr/>
        </p:nvCxnSpPr>
        <p:spPr>
          <a:xfrm rot="10800000" flipH="1">
            <a:off x="3557830" y="2891766"/>
            <a:ext cx="680266" cy="1755958"/>
          </a:xfrm>
          <a:prstGeom prst="straightConnector1">
            <a:avLst/>
          </a:prstGeom>
          <a:noFill/>
          <a:ln w="28575" cap="flat">
            <a:solidFill>
              <a:srgbClr val="3C78D8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3" name="Shape 444"/>
          <p:cNvCxnSpPr/>
          <p:nvPr/>
        </p:nvCxnSpPr>
        <p:spPr>
          <a:xfrm rot="10800000">
            <a:off x="3033775" y="1975120"/>
            <a:ext cx="524054" cy="2665900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4" name="Shape 459"/>
          <p:cNvCxnSpPr/>
          <p:nvPr/>
        </p:nvCxnSpPr>
        <p:spPr>
          <a:xfrm rot="10800000" flipH="1">
            <a:off x="3557830" y="2040595"/>
            <a:ext cx="799873" cy="2574133"/>
          </a:xfrm>
          <a:prstGeom prst="straightConnector1">
            <a:avLst/>
          </a:prstGeom>
          <a:noFill/>
          <a:ln w="28575" cap="flat">
            <a:solidFill>
              <a:srgbClr val="3C78D8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5" name="Shape 474"/>
          <p:cNvCxnSpPr/>
          <p:nvPr/>
        </p:nvCxnSpPr>
        <p:spPr>
          <a:xfrm rot="10800000" flipH="1">
            <a:off x="3557830" y="1516798"/>
            <a:ext cx="1369812" cy="307962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27" name="Shape 492"/>
          <p:cNvCxnSpPr/>
          <p:nvPr/>
        </p:nvCxnSpPr>
        <p:spPr>
          <a:xfrm flipH="1" flipV="1">
            <a:off x="3812381" y="3686175"/>
            <a:ext cx="1216819" cy="52387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" name="Shape 493"/>
          <p:cNvSpPr txBox="1"/>
          <p:nvPr/>
        </p:nvSpPr>
        <p:spPr>
          <a:xfrm>
            <a:off x="4400530" y="4105132"/>
            <a:ext cx="1969881" cy="66623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>
                <a:solidFill>
                  <a:sysClr val="windowText" lastClr="000000"/>
                </a:solidFill>
              </a:rPr>
              <a:t>Restart search from here (apex)</a:t>
            </a:r>
          </a:p>
        </p:txBody>
      </p:sp>
      <p:cxnSp>
        <p:nvCxnSpPr>
          <p:cNvPr id="29" name="Shape 494"/>
          <p:cNvCxnSpPr/>
          <p:nvPr/>
        </p:nvCxnSpPr>
        <p:spPr>
          <a:xfrm flipH="1" flipV="1">
            <a:off x="5066346" y="1975122"/>
            <a:ext cx="945124" cy="77357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495"/>
          <p:cNvSpPr txBox="1"/>
          <p:nvPr/>
        </p:nvSpPr>
        <p:spPr>
          <a:xfrm>
            <a:off x="6011470" y="2511638"/>
            <a:ext cx="2599130" cy="59351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Don't restart search from any of these points</a:t>
            </a:r>
          </a:p>
        </p:txBody>
      </p:sp>
      <p:sp>
        <p:nvSpPr>
          <p:cNvPr id="15" name="Shape 400"/>
          <p:cNvSpPr/>
          <p:nvPr/>
        </p:nvSpPr>
        <p:spPr>
          <a:xfrm>
            <a:off x="3482216" y="4536345"/>
            <a:ext cx="160593" cy="16549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5" name="Shape 494"/>
          <p:cNvCxnSpPr/>
          <p:nvPr/>
        </p:nvCxnSpPr>
        <p:spPr>
          <a:xfrm flipH="1" flipV="1">
            <a:off x="4495801" y="2040597"/>
            <a:ext cx="1498599" cy="70577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" name="Shape 494"/>
          <p:cNvCxnSpPr/>
          <p:nvPr/>
        </p:nvCxnSpPr>
        <p:spPr>
          <a:xfrm flipH="1">
            <a:off x="4343401" y="2748700"/>
            <a:ext cx="1668069" cy="11019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9488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Pathfinding with potential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Potential field: a region of potential values</a:t>
            </a:r>
          </a:p>
          <a:p>
            <a:pPr lvl="1"/>
            <a:r>
              <a:rPr lang="en-US" dirty="0"/>
              <a:t>Usually a 2D grid in games</a:t>
            </a:r>
          </a:p>
          <a:p>
            <a:pPr lvl="1"/>
            <a:r>
              <a:rPr lang="en-US"/>
              <a:t>Good paths can be found by hill climbing</a:t>
            </a:r>
          </a:p>
          <a:p>
            <a:pPr lvl="0"/>
            <a:r>
              <a:rPr lang="en-US"/>
              <a:t>The </a:t>
            </a:r>
            <a:r>
              <a:rPr lang="en-US" dirty="0"/>
              <a:t>potential at a location represents how desirable it is for the entity to be there</a:t>
            </a:r>
          </a:p>
          <a:p>
            <a:pPr lvl="1"/>
            <a:r>
              <a:rPr lang="en-US" dirty="0"/>
              <a:t>Obstacles have low potential</a:t>
            </a:r>
          </a:p>
          <a:p>
            <a:pPr lvl="1"/>
            <a:r>
              <a:rPr lang="en-US" dirty="0"/>
              <a:t>Desirable places have high potential</a:t>
            </a:r>
          </a:p>
        </p:txBody>
      </p:sp>
      <p:sp>
        <p:nvSpPr>
          <p:cNvPr id="7" name="Shape 60"/>
          <p:cNvSpPr/>
          <p:nvPr/>
        </p:nvSpPr>
        <p:spPr>
          <a:xfrm rot="10800000" flipH="1">
            <a:off x="4988649" y="2751709"/>
            <a:ext cx="3393352" cy="21729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" name="Shape 61"/>
          <p:cNvSpPr/>
          <p:nvPr/>
        </p:nvSpPr>
        <p:spPr>
          <a:xfrm rot="10800000" flipH="1">
            <a:off x="5181599" y="950626"/>
            <a:ext cx="3007452" cy="192665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3290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fields: algorithm details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On startup</a:t>
            </a:r>
          </a:p>
          <a:p>
            <a:pPr lvl="1"/>
            <a:r>
              <a:rPr lang="en-US" dirty="0"/>
              <a:t>Generate potential fields for static objects</a:t>
            </a:r>
          </a:p>
          <a:p>
            <a:r>
              <a:rPr lang="en-US" dirty="0"/>
              <a:t>Periodically (~5 times a second)</a:t>
            </a:r>
          </a:p>
          <a:p>
            <a:pPr lvl="1"/>
            <a:r>
              <a:rPr lang="en-US" dirty="0"/>
              <a:t>Generate potential fields for dynamic objects</a:t>
            </a:r>
          </a:p>
          <a:p>
            <a:pPr lvl="1"/>
            <a:r>
              <a:rPr lang="en-US" dirty="0"/>
              <a:t>Sum static and dynamic potential fields to get the final potential field</a:t>
            </a:r>
          </a:p>
          <a:p>
            <a:r>
              <a:rPr lang="en-US" dirty="0"/>
              <a:t>Each tick (~60 times a second)</a:t>
            </a:r>
          </a:p>
          <a:p>
            <a:pPr lvl="1"/>
            <a:r>
              <a:rPr lang="en-US" dirty="0"/>
              <a:t>Pathfinding entities move towards direction of greatest potential increase (hill climbing)</a:t>
            </a:r>
          </a:p>
        </p:txBody>
      </p:sp>
    </p:spTree>
    <p:extLst>
      <p:ext uri="{BB962C8B-B14F-4D97-AF65-F5344CB8AC3E}">
        <p14:creationId xmlns:p14="http://schemas.microsoft.com/office/powerpoint/2010/main" val="936946781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 potential function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Potential function for a single entity</a:t>
            </a:r>
          </a:p>
          <a:p>
            <a:pPr lvl="1"/>
            <a:r>
              <a:rPr lang="en-US" dirty="0"/>
              <a:t>Usually defined radially</a:t>
            </a:r>
          </a:p>
          <a:p>
            <a:pPr lvl="1"/>
            <a:r>
              <a:rPr lang="en-US" dirty="0"/>
              <a:t>Non-radially symmetric ones useful too</a:t>
            </a:r>
          </a:p>
          <a:p>
            <a:pPr lvl="2"/>
            <a:r>
              <a:rPr lang="en-US" dirty="0"/>
              <a:t>Example: cone of negative values ahead of player to encourage enemies to stay out of view</a:t>
            </a:r>
          </a:p>
          <a:p>
            <a:pPr lvl="0"/>
            <a:r>
              <a:rPr lang="en-US" dirty="0"/>
              <a:t>Example potential functions (radial):</a:t>
            </a:r>
          </a:p>
        </p:txBody>
      </p:sp>
      <p:sp>
        <p:nvSpPr>
          <p:cNvPr id="76" name="Shape 76"/>
          <p:cNvSpPr/>
          <p:nvPr/>
        </p:nvSpPr>
        <p:spPr>
          <a:xfrm>
            <a:off x="5410200" y="1200150"/>
            <a:ext cx="2662595" cy="73893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77" name="Shape 77"/>
          <p:cNvSpPr/>
          <p:nvPr/>
        </p:nvSpPr>
        <p:spPr>
          <a:xfrm>
            <a:off x="5410200" y="3867150"/>
            <a:ext cx="2654452" cy="75725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8" name="Shape 78"/>
          <p:cNvSpPr/>
          <p:nvPr/>
        </p:nvSpPr>
        <p:spPr>
          <a:xfrm>
            <a:off x="5410200" y="2506405"/>
            <a:ext cx="2654452" cy="7511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89622386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 potential function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Potential functions don't need linear falloff</a:t>
            </a:r>
          </a:p>
        </p:txBody>
      </p:sp>
      <p:grpSp>
        <p:nvGrpSpPr>
          <p:cNvPr id="85" name="Shape 85"/>
          <p:cNvGrpSpPr/>
          <p:nvPr/>
        </p:nvGrpSpPr>
        <p:grpSpPr>
          <a:xfrm>
            <a:off x="1046825" y="2120772"/>
            <a:ext cx="2987539" cy="2517367"/>
            <a:chOff x="457200" y="2521717"/>
            <a:chExt cx="2987539" cy="3356489"/>
          </a:xfrm>
        </p:grpSpPr>
        <p:sp>
          <p:nvSpPr>
            <p:cNvPr id="86" name="Shape 86"/>
            <p:cNvSpPr/>
            <p:nvPr/>
          </p:nvSpPr>
          <p:spPr>
            <a:xfrm>
              <a:off x="457200" y="2521717"/>
              <a:ext cx="2987539" cy="274127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87" name="Shape 87"/>
            <p:cNvSpPr txBox="1"/>
            <p:nvPr/>
          </p:nvSpPr>
          <p:spPr>
            <a:xfrm>
              <a:off x="457200" y="5260507"/>
              <a:ext cx="2985300" cy="6176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buNone/>
              </a:pPr>
              <a:r>
                <a:rPr lang="en-US"/>
                <a:t>Linear falloff leads to a target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1295801" y="2466319"/>
            <a:ext cx="2114875" cy="1448606"/>
          </a:xfrm>
          <a:custGeom>
            <a:avLst/>
            <a:gdLst/>
            <a:ahLst/>
            <a:cxnLst/>
            <a:rect l="0" t="0" r="0" b="0"/>
            <a:pathLst>
              <a:path w="84595" h="77259" extrusionOk="0">
                <a:moveTo>
                  <a:pt x="0" y="77259"/>
                </a:moveTo>
                <a:lnTo>
                  <a:pt x="18093" y="77259"/>
                </a:lnTo>
                <a:lnTo>
                  <a:pt x="35696" y="61123"/>
                </a:lnTo>
                <a:lnTo>
                  <a:pt x="35207" y="44497"/>
                </a:lnTo>
                <a:lnTo>
                  <a:pt x="76282" y="0"/>
                </a:lnTo>
                <a:lnTo>
                  <a:pt x="84595" y="0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grpSp>
        <p:nvGrpSpPr>
          <p:cNvPr id="89" name="Shape 89"/>
          <p:cNvGrpSpPr/>
          <p:nvPr/>
        </p:nvGrpSpPr>
        <p:grpSpPr>
          <a:xfrm>
            <a:off x="5165861" y="2121654"/>
            <a:ext cx="2987539" cy="2515601"/>
            <a:chOff x="5699260" y="2524072"/>
            <a:chExt cx="2987539" cy="3354134"/>
          </a:xfrm>
        </p:grpSpPr>
        <p:sp>
          <p:nvSpPr>
            <p:cNvPr id="90" name="Shape 90"/>
            <p:cNvSpPr/>
            <p:nvPr/>
          </p:nvSpPr>
          <p:spPr>
            <a:xfrm>
              <a:off x="5699260" y="2524072"/>
              <a:ext cx="2987539" cy="273656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91" name="Shape 91"/>
            <p:cNvSpPr txBox="1"/>
            <p:nvPr/>
          </p:nvSpPr>
          <p:spPr>
            <a:xfrm>
              <a:off x="5700380" y="5260507"/>
              <a:ext cx="2985300" cy="6176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/>
                <a:t>Rise then fall leads ranged units to a safe distance away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5598876" y="2906400"/>
            <a:ext cx="1039075" cy="91688"/>
          </a:xfrm>
          <a:custGeom>
            <a:avLst/>
            <a:gdLst/>
            <a:ahLst/>
            <a:cxnLst/>
            <a:rect l="0" t="0" r="0" b="0"/>
            <a:pathLst>
              <a:path w="41563" h="4890" extrusionOk="0">
                <a:moveTo>
                  <a:pt x="0" y="4890"/>
                </a:moveTo>
                <a:lnTo>
                  <a:pt x="36184" y="4890"/>
                </a:lnTo>
                <a:lnTo>
                  <a:pt x="41563" y="0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93" name="Shape 93"/>
          <p:cNvSpPr/>
          <p:nvPr/>
        </p:nvSpPr>
        <p:spPr>
          <a:xfrm>
            <a:off x="5708901" y="2567175"/>
            <a:ext cx="941275" cy="119175"/>
          </a:xfrm>
          <a:custGeom>
            <a:avLst/>
            <a:gdLst/>
            <a:ahLst/>
            <a:cxnLst/>
            <a:rect l="0" t="0" r="0" b="0"/>
            <a:pathLst>
              <a:path w="37651" h="6356" extrusionOk="0">
                <a:moveTo>
                  <a:pt x="37651" y="6356"/>
                </a:moveTo>
                <a:lnTo>
                  <a:pt x="31294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94" name="Shape 94"/>
          <p:cNvSpPr/>
          <p:nvPr/>
        </p:nvSpPr>
        <p:spPr>
          <a:xfrm>
            <a:off x="1372056" y="2334827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219656" y="3859055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3353256" y="2430305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Shape 97"/>
          <p:cNvSpPr/>
          <p:nvPr/>
        </p:nvSpPr>
        <p:spPr>
          <a:xfrm>
            <a:off x="5516718" y="2944655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639256" y="2544605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467026" y="2750036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9593219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Pathfinding with Potential Fields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/>
          <a:lstStyle/>
          <a:p>
            <a:pPr lvl="0"/>
            <a:r>
              <a:rPr lang="en-US" dirty="0"/>
              <a:t>Multiple ways of combining potentials</a:t>
            </a:r>
          </a:p>
          <a:p>
            <a:pPr lvl="1"/>
            <a:r>
              <a:rPr lang="en-US" dirty="0"/>
              <a:t>Maximum sometimes works better than sum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902024" y="2184796"/>
            <a:ext cx="3288976" cy="2520554"/>
            <a:chOff x="902024" y="2789909"/>
            <a:chExt cx="3288976" cy="3360738"/>
          </a:xfrm>
        </p:grpSpPr>
        <p:sp>
          <p:nvSpPr>
            <p:cNvPr id="107" name="Shape 107"/>
            <p:cNvSpPr/>
            <p:nvPr/>
          </p:nvSpPr>
          <p:spPr>
            <a:xfrm>
              <a:off x="1060154" y="2789909"/>
              <a:ext cx="2972715" cy="274068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08" name="Shape 108"/>
            <p:cNvSpPr txBox="1"/>
            <p:nvPr/>
          </p:nvSpPr>
          <p:spPr>
            <a:xfrm>
              <a:off x="902024" y="5532948"/>
              <a:ext cx="3288976" cy="6176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dirty="0"/>
                <a:t>Summing creates false desirable spot for ranged units</a:t>
              </a:r>
            </a:p>
          </p:txBody>
        </p:sp>
      </p:grpSp>
      <p:grpSp>
        <p:nvGrpSpPr>
          <p:cNvPr id="109" name="Shape 109"/>
          <p:cNvGrpSpPr/>
          <p:nvPr/>
        </p:nvGrpSpPr>
        <p:grpSpPr>
          <a:xfrm>
            <a:off x="4952084" y="2183028"/>
            <a:ext cx="3429916" cy="2522322"/>
            <a:chOff x="4952084" y="2787551"/>
            <a:chExt cx="3429916" cy="3363096"/>
          </a:xfrm>
        </p:grpSpPr>
        <p:sp>
          <p:nvSpPr>
            <p:cNvPr id="110" name="Shape 110"/>
            <p:cNvSpPr/>
            <p:nvPr/>
          </p:nvSpPr>
          <p:spPr>
            <a:xfrm>
              <a:off x="5180684" y="2787551"/>
              <a:ext cx="2972715" cy="2745397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111" name="Shape 111"/>
            <p:cNvSpPr txBox="1"/>
            <p:nvPr/>
          </p:nvSpPr>
          <p:spPr>
            <a:xfrm>
              <a:off x="4952084" y="5532948"/>
              <a:ext cx="3429916" cy="6176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dirty="0"/>
                <a:t>Maximum correctly identifies desirable areas for ranged units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3338548" y="2735606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570000" y="3745968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530502" y="3563211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7416674" y="2726437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7648127" y="3736800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6608628" y="3554043"/>
            <a:ext cx="122400" cy="91800"/>
          </a:xfrm>
          <a:prstGeom prst="ellipse">
            <a:avLst/>
          </a:prstGeom>
          <a:solidFill>
            <a:srgbClr val="00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713850" y="3024704"/>
            <a:ext cx="892500" cy="522674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372056" y="2968542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5515689" y="2956957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5831126" y="3079724"/>
            <a:ext cx="452325" cy="797663"/>
          </a:xfrm>
          <a:custGeom>
            <a:avLst/>
            <a:gdLst/>
            <a:ahLst/>
            <a:cxnLst/>
            <a:rect l="0" t="0" r="0" b="0"/>
            <a:pathLst>
              <a:path w="18093" h="42542" extrusionOk="0">
                <a:moveTo>
                  <a:pt x="0" y="42542"/>
                </a:moveTo>
                <a:lnTo>
                  <a:pt x="0" y="18093"/>
                </a:lnTo>
                <a:lnTo>
                  <a:pt x="18093" y="0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2" name="Shape 122"/>
          <p:cNvSpPr/>
          <p:nvPr/>
        </p:nvSpPr>
        <p:spPr>
          <a:xfrm>
            <a:off x="6564601" y="2263743"/>
            <a:ext cx="476775" cy="650963"/>
          </a:xfrm>
          <a:custGeom>
            <a:avLst/>
            <a:gdLst/>
            <a:ahLst/>
            <a:cxnLst/>
            <a:rect l="0" t="0" r="0" b="0"/>
            <a:pathLst>
              <a:path w="19071" h="34718" extrusionOk="0">
                <a:moveTo>
                  <a:pt x="489" y="34718"/>
                </a:moveTo>
                <a:lnTo>
                  <a:pt x="0" y="18092"/>
                </a:lnTo>
                <a:lnTo>
                  <a:pt x="19071" y="0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3" name="Shape 123"/>
          <p:cNvSpPr/>
          <p:nvPr/>
        </p:nvSpPr>
        <p:spPr>
          <a:xfrm>
            <a:off x="1524456" y="2397042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5791656" y="2397042"/>
            <a:ext cx="122400" cy="91800"/>
          </a:xfrm>
          <a:prstGeom prst="ellipse">
            <a:avLst/>
          </a:prstGeom>
          <a:solidFill>
            <a:srgbClr val="FFFF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618855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potential fields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idx="1"/>
          </p:nvPr>
        </p:nvSpPr>
        <p:spPr>
          <a:xfrm>
            <a:off x="457200" y="1200151"/>
            <a:ext cx="8229600" cy="279999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Advantages</a:t>
            </a:r>
          </a:p>
          <a:p>
            <a:pPr lvl="1"/>
            <a:r>
              <a:rPr lang="en-US" dirty="0"/>
              <a:t>Able to represent fully dynamic world</a:t>
            </a:r>
          </a:p>
          <a:p>
            <a:pPr lvl="1"/>
            <a:r>
              <a:rPr lang="en-US" dirty="0"/>
              <a:t>Hill climbing doesn't need to generate and store the entire path</a:t>
            </a:r>
          </a:p>
          <a:p>
            <a:pPr lvl="1"/>
            <a:r>
              <a:rPr lang="en-US" dirty="0"/>
              <a:t>Naturally handles moving obstacles (crowds)</a:t>
            </a:r>
          </a:p>
          <a:p>
            <a:pPr lvl="1"/>
            <a:r>
              <a:rPr lang="en-US" dirty="0"/>
              <a:t>Can be efficiently implemented on the GPU</a:t>
            </a:r>
          </a:p>
          <a:p>
            <a:pPr lvl="0"/>
            <a:r>
              <a:rPr lang="en-US" dirty="0"/>
              <a:t>Drawbacks</a:t>
            </a:r>
          </a:p>
          <a:p>
            <a:pPr lvl="1"/>
            <a:r>
              <a:rPr lang="en-US" dirty="0"/>
              <a:t>Tuning parameters can be tricky</a:t>
            </a:r>
          </a:p>
          <a:p>
            <a:pPr lvl="1"/>
            <a:r>
              <a:rPr lang="en-US" dirty="0"/>
              <a:t>Hill climbing can get stuck in local maxima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533401" y="3931868"/>
            <a:ext cx="8305799" cy="936572"/>
            <a:chOff x="533400" y="5242488"/>
            <a:chExt cx="8305799" cy="1248762"/>
          </a:xfrm>
        </p:grpSpPr>
        <p:sp>
          <p:nvSpPr>
            <p:cNvPr id="132" name="Shape 132"/>
            <p:cNvSpPr/>
            <p:nvPr/>
          </p:nvSpPr>
          <p:spPr>
            <a:xfrm>
              <a:off x="2212650" y="5354375"/>
              <a:ext cx="4107475" cy="1136875"/>
            </a:xfrm>
            <a:custGeom>
              <a:avLst/>
              <a:gdLst/>
              <a:ahLst/>
              <a:cxnLst/>
              <a:rect l="0" t="0" r="0" b="0"/>
              <a:pathLst>
                <a:path w="164299" h="45475" extrusionOk="0">
                  <a:moveTo>
                    <a:pt x="163810" y="35696"/>
                  </a:moveTo>
                  <a:lnTo>
                    <a:pt x="152563" y="29828"/>
                  </a:lnTo>
                  <a:lnTo>
                    <a:pt x="146695" y="21515"/>
                  </a:lnTo>
                  <a:lnTo>
                    <a:pt x="142294" y="11247"/>
                  </a:lnTo>
                  <a:lnTo>
                    <a:pt x="136427" y="3423"/>
                  </a:lnTo>
                  <a:lnTo>
                    <a:pt x="127136" y="0"/>
                  </a:lnTo>
                  <a:lnTo>
                    <a:pt x="117356" y="2934"/>
                  </a:lnTo>
                  <a:lnTo>
                    <a:pt x="110510" y="11247"/>
                  </a:lnTo>
                  <a:lnTo>
                    <a:pt x="106110" y="21026"/>
                  </a:lnTo>
                  <a:lnTo>
                    <a:pt x="98775" y="27872"/>
                  </a:lnTo>
                  <a:lnTo>
                    <a:pt x="86550" y="33740"/>
                  </a:lnTo>
                  <a:lnTo>
                    <a:pt x="73348" y="32273"/>
                  </a:lnTo>
                  <a:lnTo>
                    <a:pt x="64546" y="27383"/>
                  </a:lnTo>
                  <a:lnTo>
                    <a:pt x="56233" y="20048"/>
                  </a:lnTo>
                  <a:lnTo>
                    <a:pt x="44498" y="17114"/>
                  </a:lnTo>
                  <a:lnTo>
                    <a:pt x="31784" y="21515"/>
                  </a:lnTo>
                  <a:lnTo>
                    <a:pt x="22982" y="29339"/>
                  </a:lnTo>
                  <a:lnTo>
                    <a:pt x="12225" y="32762"/>
                  </a:lnTo>
                  <a:lnTo>
                    <a:pt x="0" y="34718"/>
                  </a:lnTo>
                  <a:lnTo>
                    <a:pt x="0" y="45475"/>
                  </a:lnTo>
                  <a:lnTo>
                    <a:pt x="164299" y="4498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</p:spPr>
        </p:sp>
        <p:cxnSp>
          <p:nvCxnSpPr>
            <p:cNvPr id="133" name="Shape 133"/>
            <p:cNvCxnSpPr>
              <a:stCxn id="135" idx="3"/>
              <a:endCxn id="137" idx="1"/>
            </p:cNvCxnSpPr>
            <p:nvPr/>
          </p:nvCxnSpPr>
          <p:spPr>
            <a:xfrm>
              <a:off x="2359350" y="5628168"/>
              <a:ext cx="927955" cy="116288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4" name="Shape 134"/>
            <p:cNvCxnSpPr>
              <a:stCxn id="136" idx="1"/>
            </p:cNvCxnSpPr>
            <p:nvPr/>
          </p:nvCxnSpPr>
          <p:spPr>
            <a:xfrm flipH="1" flipV="1">
              <a:off x="5410200" y="5333527"/>
              <a:ext cx="1350000" cy="417434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5" name="Shape 135"/>
            <p:cNvSpPr txBox="1"/>
            <p:nvPr/>
          </p:nvSpPr>
          <p:spPr>
            <a:xfrm>
              <a:off x="533400" y="5333524"/>
              <a:ext cx="1825950" cy="589286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algn="r">
                <a:buNone/>
              </a:pPr>
              <a:r>
                <a:rPr lang="en-US" dirty="0"/>
                <a:t>Local maximum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6760200" y="5431325"/>
              <a:ext cx="2078999" cy="639272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en-US" dirty="0"/>
                <a:t>Global maximum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3267623" y="5724773"/>
              <a:ext cx="134399" cy="1343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38" name="Shape 138"/>
            <p:cNvCxnSpPr>
              <a:stCxn id="139" idx="1"/>
              <a:endCxn id="137" idx="7"/>
            </p:cNvCxnSpPr>
            <p:nvPr/>
          </p:nvCxnSpPr>
          <p:spPr>
            <a:xfrm flipH="1">
              <a:off x="3382340" y="5562125"/>
              <a:ext cx="503797" cy="182331"/>
            </a:xfrm>
            <a:prstGeom prst="straightConnector1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139" name="Shape 139"/>
            <p:cNvSpPr txBox="1"/>
            <p:nvPr/>
          </p:nvSpPr>
          <p:spPr>
            <a:xfrm>
              <a:off x="3886137" y="5242488"/>
              <a:ext cx="760500" cy="639274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buNone/>
              </a:pPr>
              <a:r>
                <a:rPr lang="en-US" dirty="0"/>
                <a:t>Agent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7636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Pathfinding is the most common primitive used in game AI</a:t>
            </a:r>
          </a:p>
          <a:p>
            <a:r>
              <a:rPr lang="en-US" dirty="0"/>
              <a:t>A path is a list of instructions for getting from one location to another</a:t>
            </a:r>
          </a:p>
          <a:p>
            <a:pPr lvl="1"/>
            <a:r>
              <a:rPr lang="en-US" dirty="0"/>
              <a:t>Not just locations: instructions could include “jump” or “climb ladder”</a:t>
            </a:r>
          </a:p>
          <a:p>
            <a:pPr lvl="0"/>
            <a:r>
              <a:rPr lang="en-US" dirty="0"/>
              <a:t>A hard problem!</a:t>
            </a:r>
          </a:p>
          <a:p>
            <a:pPr lvl="1"/>
            <a:r>
              <a:rPr lang="en-US" dirty="0"/>
              <a:t>Bad path planning breaks the immersive experience</a:t>
            </a:r>
          </a:p>
          <a:p>
            <a:pPr lvl="1"/>
            <a:r>
              <a:rPr lang="en-US" dirty="0"/>
              <a:t>Many games get it wrong</a:t>
            </a:r>
          </a:p>
        </p:txBody>
      </p:sp>
    </p:spTree>
    <p:extLst>
      <p:ext uri="{BB962C8B-B14F-4D97-AF65-F5344CB8AC3E}">
        <p14:creationId xmlns:p14="http://schemas.microsoft.com/office/powerpoint/2010/main" val="3614342428"/>
      </p:ext>
    </p:extLst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local maxima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Agents drop negative-potential "pheromone trail"</a:t>
            </a:r>
          </a:p>
          <a:p>
            <a:pPr lvl="1"/>
            <a:r>
              <a:rPr lang="en-US" dirty="0"/>
              <a:t>Bulge behind them pushes them forward</a:t>
            </a:r>
          </a:p>
          <a:p>
            <a:pPr lvl="1"/>
            <a:r>
              <a:rPr lang="en-US" dirty="0"/>
              <a:t>Doesn't prevent agents from turning around in corners</a:t>
            </a:r>
          </a:p>
          <a:p>
            <a:pPr lvl="0"/>
            <a:r>
              <a:rPr lang="en-US" dirty="0"/>
              <a:t>Still doesn't avoid all local maxima</a:t>
            </a:r>
          </a:p>
          <a:p>
            <a:pPr lvl="1"/>
            <a:r>
              <a:rPr lang="en-US" dirty="0"/>
              <a:t>Potential fields are better suited for dynamic worlds with large open areas</a:t>
            </a:r>
          </a:p>
          <a:p>
            <a:pPr lvl="1"/>
            <a:r>
              <a:rPr lang="en-US" dirty="0"/>
              <a:t>Classical graph-based </a:t>
            </a:r>
            <a:r>
              <a:rPr lang="en-US" dirty="0" err="1"/>
              <a:t>pathfinding</a:t>
            </a:r>
            <a:r>
              <a:rPr lang="en-US" dirty="0"/>
              <a:t> works better for complex terrain with lots of concave areas</a:t>
            </a:r>
          </a:p>
        </p:txBody>
      </p:sp>
    </p:spTree>
    <p:extLst>
      <p:ext uri="{BB962C8B-B14F-4D97-AF65-F5344CB8AC3E}">
        <p14:creationId xmlns:p14="http://schemas.microsoft.com/office/powerpoint/2010/main" val="353676890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Reconsidering potential fields</a:t>
            </a:r>
            <a:endParaRPr lang="en-US" dirty="0"/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Not actually used in many real games</a:t>
            </a:r>
          </a:p>
          <a:p>
            <a:pPr lvl="1"/>
            <a:r>
              <a:rPr lang="en-US" sz="2400" dirty="0"/>
              <a:t>We couldn't find any commercial releases that use them</a:t>
            </a:r>
          </a:p>
          <a:p>
            <a:pPr lvl="1"/>
            <a:r>
              <a:rPr lang="en-US" sz="2400" dirty="0"/>
              <a:t>But there are at least custom </a:t>
            </a:r>
            <a:r>
              <a:rPr lang="en-US" sz="2400" dirty="0" err="1"/>
              <a:t>Starcraft</a:t>
            </a:r>
            <a:r>
              <a:rPr lang="en-US" sz="2400" dirty="0"/>
              <a:t> bots that do</a:t>
            </a:r>
          </a:p>
          <a:p>
            <a:pPr lvl="0"/>
            <a:r>
              <a:rPr lang="en-US" dirty="0"/>
              <a:t>Instead, most games use graph-based path planning</a:t>
            </a:r>
          </a:p>
        </p:txBody>
      </p:sp>
    </p:spTree>
    <p:extLst>
      <p:ext uri="{BB962C8B-B14F-4D97-AF65-F5344CB8AC3E}">
        <p14:creationId xmlns:p14="http://schemas.microsoft.com/office/powerpoint/2010/main" val="268501467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Obstacle Avoidance</a:t>
            </a:r>
          </a:p>
        </p:txBody>
      </p:sp>
    </p:spTree>
    <p:extLst>
      <p:ext uri="{BB962C8B-B14F-4D97-AF65-F5344CB8AC3E}">
        <p14:creationId xmlns:p14="http://schemas.microsoft.com/office/powerpoint/2010/main" val="1839802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There are many different ways for an entity to move towards a point</a:t>
            </a:r>
          </a:p>
          <a:p>
            <a:pPr lvl="0"/>
            <a:r>
              <a:rPr lang="en-US" dirty="0"/>
              <a:t>Moving in straight lines towards each destination gives a robotic look</a:t>
            </a:r>
          </a:p>
          <a:p>
            <a:pPr lvl="0"/>
            <a:r>
              <a:rPr lang="en-US" dirty="0"/>
              <a:t>Many alternatives exist: which to use depends on the desired behavior</a:t>
            </a:r>
          </a:p>
          <a:p>
            <a:pPr lvl="1"/>
            <a:r>
              <a:rPr lang="en-US" dirty="0"/>
              <a:t>Seek, arrive, wander, pursue, etc.</a:t>
            </a:r>
          </a:p>
          <a:p>
            <a:pPr lvl="0"/>
            <a:r>
              <a:rPr lang="en-US" dirty="0"/>
              <a:t>Steering behaviors may be influenced by a group</a:t>
            </a:r>
          </a:p>
          <a:p>
            <a:pPr lvl="1"/>
            <a:r>
              <a:rPr lang="en-US" dirty="0"/>
              <a:t>Queue, flock, etc.</a:t>
            </a:r>
          </a:p>
        </p:txBody>
      </p:sp>
    </p:spTree>
    <p:extLst>
      <p:ext uri="{BB962C8B-B14F-4D97-AF65-F5344CB8AC3E}">
        <p14:creationId xmlns:p14="http://schemas.microsoft.com/office/powerpoint/2010/main" val="3094225882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example: arrival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When approaching the end of a path, we may want to naturally slow to a halt</a:t>
            </a:r>
          </a:p>
          <a:p>
            <a:pPr lvl="0"/>
            <a:r>
              <a:rPr lang="en-US"/>
              <a:t>Arrival applies a deceleration force as the entity approaches its destination</a:t>
            </a:r>
          </a:p>
        </p:txBody>
      </p:sp>
    </p:spTree>
    <p:extLst>
      <p:ext uri="{BB962C8B-B14F-4D97-AF65-F5344CB8AC3E}">
        <p14:creationId xmlns:p14="http://schemas.microsoft.com/office/powerpoint/2010/main" val="4172963400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and Colliding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If there are no collisions, moving and colliding is as simple as using the destination and steering to move</a:t>
            </a:r>
          </a:p>
          <a:p>
            <a:pPr lvl="0"/>
            <a:r>
              <a:rPr lang="en-US" dirty="0"/>
              <a:t>Collisions can cause a variety of issues</a:t>
            </a:r>
          </a:p>
          <a:p>
            <a:pPr lvl="1"/>
            <a:r>
              <a:rPr lang="en-US" dirty="0"/>
              <a:t>May need to re-plan path if a collision is impeding movement</a:t>
            </a:r>
          </a:p>
          <a:p>
            <a:pPr lvl="1"/>
            <a:r>
              <a:rPr lang="en-US" dirty="0"/>
              <a:t>Can detect getting stuck if the entity stays in roughly the same spot for a few seconds</a:t>
            </a:r>
          </a:p>
        </p:txBody>
      </p:sp>
    </p:spTree>
    <p:extLst>
      <p:ext uri="{BB962C8B-B14F-4D97-AF65-F5344CB8AC3E}">
        <p14:creationId xmlns:p14="http://schemas.microsoft.com/office/powerpoint/2010/main" val="1373832236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Obstacle avoidance</a:t>
            </a:r>
          </a:p>
        </p:txBody>
      </p:sp>
      <p:sp>
        <p:nvSpPr>
          <p:cNvPr id="530" name="Shape 53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Static obstacles can be avoided by generating the right navigation mesh</a:t>
            </a:r>
          </a:p>
          <a:p>
            <a:pPr lvl="0"/>
            <a:r>
              <a:rPr lang="en-US"/>
              <a:t>Dynamic obstacles are trickier</a:t>
            </a:r>
          </a:p>
          <a:p>
            <a:pPr lvl="0"/>
            <a:r>
              <a:rPr lang="en-US"/>
              <a:t>Baseline approach for dynamic obstacles</a:t>
            </a:r>
          </a:p>
          <a:p>
            <a:pPr lvl="1"/>
            <a:r>
              <a:rPr lang="en-US"/>
              <a:t>Use raycast or sweep test to determine if in obstacle is in the way</a:t>
            </a:r>
          </a:p>
          <a:p>
            <a:pPr lvl="1"/>
            <a:r>
              <a:rPr lang="en-US"/>
              <a:t>Apply steering force away from obstacle</a:t>
            </a:r>
          </a:p>
          <a:p>
            <a:pPr lvl="1"/>
            <a:r>
              <a:rPr lang="en-US"/>
              <a:t>Adjust force based on distance to obstacle</a:t>
            </a:r>
          </a:p>
        </p:txBody>
      </p:sp>
    </p:spTree>
    <p:extLst>
      <p:ext uri="{BB962C8B-B14F-4D97-AF65-F5344CB8AC3E}">
        <p14:creationId xmlns:p14="http://schemas.microsoft.com/office/powerpoint/2010/main" val="499896750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obstacle avoidance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If we consider each obstacle individually, this is purely local avoidance</a:t>
            </a:r>
          </a:p>
          <a:p>
            <a:pPr lvl="1"/>
            <a:r>
              <a:rPr lang="en-US" dirty="0"/>
              <a:t>Can easily get stuck in local minima</a:t>
            </a:r>
          </a:p>
          <a:p>
            <a:pPr lvl="1"/>
            <a:r>
              <a:rPr lang="en-US" dirty="0"/>
              <a:t>Remember, this step is added on top of global path planning</a:t>
            </a:r>
          </a:p>
          <a:p>
            <a:pPr lvl="0"/>
            <a:r>
              <a:rPr lang="en-US" dirty="0"/>
              <a:t>We need an approach between purely local and global for handling temporary obstacles</a:t>
            </a:r>
          </a:p>
          <a:p>
            <a:pPr lvl="1"/>
            <a:r>
              <a:rPr lang="en-US" dirty="0"/>
              <a:t>Will not perfectly handle all cases</a:t>
            </a:r>
          </a:p>
          <a:p>
            <a:pPr lvl="1"/>
            <a:r>
              <a:rPr lang="en-US" dirty="0"/>
              <a:t>Only perfect solution is to adjust navigation mesh</a:t>
            </a:r>
          </a:p>
          <a:p>
            <a:pPr lvl="1"/>
            <a:r>
              <a:rPr lang="en-US" dirty="0"/>
              <a:t>Example approach: "Very Temporary Obstacle Avoidance" by </a:t>
            </a:r>
            <a:r>
              <a:rPr lang="en-US" dirty="0" err="1"/>
              <a:t>Mikko</a:t>
            </a:r>
            <a:r>
              <a:rPr lang="en-US" dirty="0"/>
              <a:t> </a:t>
            </a:r>
            <a:r>
              <a:rPr lang="en-US" dirty="0" err="1"/>
              <a:t>Mononen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60547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41828" y="982712"/>
            <a:ext cx="2606772" cy="4001764"/>
            <a:chOff x="5029200" y="783690"/>
            <a:chExt cx="2840006" cy="4359810"/>
          </a:xfrm>
        </p:grpSpPr>
        <p:sp>
          <p:nvSpPr>
            <p:cNvPr id="12" name="Shape 544"/>
            <p:cNvSpPr/>
            <p:nvPr/>
          </p:nvSpPr>
          <p:spPr>
            <a:xfrm>
              <a:off x="5029200" y="783690"/>
              <a:ext cx="2840006" cy="4359810"/>
            </a:xfrm>
            <a:prstGeom prst="rect">
              <a:avLst/>
            </a:prstGeom>
            <a:blipFill>
              <a:blip r:embed="rId3"/>
              <a:srcRect/>
              <a:stretch>
                <a:fillRect l="-360145" r="-303443" b="-222360"/>
              </a:stretch>
            </a:blipFill>
            <a:ln>
              <a:noFill/>
            </a:ln>
          </p:spPr>
        </p:sp>
        <p:sp>
          <p:nvSpPr>
            <p:cNvPr id="10" name="Shape 544"/>
            <p:cNvSpPr/>
            <p:nvPr/>
          </p:nvSpPr>
          <p:spPr>
            <a:xfrm>
              <a:off x="5134428" y="783690"/>
              <a:ext cx="2687605" cy="2155183"/>
            </a:xfrm>
            <a:prstGeom prst="rect">
              <a:avLst/>
            </a:prstGeom>
            <a:blipFill>
              <a:blip r:embed="rId3"/>
              <a:srcRect/>
              <a:stretch>
                <a:fillRect r="-100000"/>
              </a:stretch>
            </a:blipFill>
            <a:ln>
              <a:noFill/>
            </a:ln>
          </p:spPr>
        </p:sp>
        <p:sp>
          <p:nvSpPr>
            <p:cNvPr id="11" name="Shape 544"/>
            <p:cNvSpPr/>
            <p:nvPr/>
          </p:nvSpPr>
          <p:spPr>
            <a:xfrm>
              <a:off x="5029200" y="2988317"/>
              <a:ext cx="2840006" cy="2155183"/>
            </a:xfrm>
            <a:prstGeom prst="rect">
              <a:avLst/>
            </a:prstGeom>
            <a:blipFill>
              <a:blip r:embed="rId3"/>
              <a:srcRect/>
              <a:stretch>
                <a:fillRect l="-89268"/>
              </a:stretch>
            </a:blipFill>
            <a:ln>
              <a:noFill/>
            </a:ln>
          </p:spPr>
        </p:sp>
      </p:grpSp>
      <p:sp>
        <p:nvSpPr>
          <p:cNvPr id="543" name="Shape 54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Very Temporary Obstacle Avoidance</a:t>
            </a:r>
            <a:endParaRPr lang="en-US" dirty="0"/>
          </a:p>
        </p:txBody>
      </p:sp>
      <p:sp>
        <p:nvSpPr>
          <p:cNvPr id="542" name="Shape 542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For the obstacle blocking the path</a:t>
            </a:r>
          </a:p>
          <a:p>
            <a:pPr lvl="1"/>
            <a:r>
              <a:rPr lang="en-US"/>
              <a:t>Calculate tangent points</a:t>
            </a:r>
          </a:p>
          <a:p>
            <a:pPr lvl="1"/>
            <a:r>
              <a:rPr lang="en-US"/>
              <a:t>Choose tangent that generates a shorter path from the start position to the goal through the tangent</a:t>
            </a:r>
          </a:p>
          <a:p>
            <a:pPr lvl="0"/>
            <a:r>
              <a:rPr lang="en-US"/>
              <a:t>Cluster overlapping objects into one object</a:t>
            </a:r>
          </a:p>
        </p:txBody>
      </p:sp>
    </p:spTree>
    <p:extLst>
      <p:ext uri="{BB962C8B-B14F-4D97-AF65-F5344CB8AC3E}">
        <p14:creationId xmlns:p14="http://schemas.microsoft.com/office/powerpoint/2010/main" val="3482040767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Very Temporary Obstacle Avoidance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Handling multiple obstacles</a:t>
            </a:r>
          </a:p>
          <a:p>
            <a:pPr lvl="1"/>
            <a:r>
              <a:rPr lang="en-US" dirty="0"/>
              <a:t>Check for obstacles on newly chosen path</a:t>
            </a:r>
          </a:p>
          <a:p>
            <a:pPr lvl="1"/>
            <a:r>
              <a:rPr lang="en-US" dirty="0"/>
              <a:t>Iterate until path is clear</a:t>
            </a:r>
          </a:p>
          <a:p>
            <a:pPr lvl="2"/>
            <a:r>
              <a:rPr lang="en-US" dirty="0"/>
              <a:t>Might take many iterations to converge</a:t>
            </a:r>
          </a:p>
          <a:p>
            <a:pPr lvl="2"/>
            <a:r>
              <a:rPr lang="en-US" dirty="0"/>
              <a:t>Only run 2-4 iterations, usually good enough</a:t>
            </a:r>
          </a:p>
        </p:txBody>
      </p:sp>
      <p:sp>
        <p:nvSpPr>
          <p:cNvPr id="10" name="Shape 553"/>
          <p:cNvSpPr/>
          <p:nvPr/>
        </p:nvSpPr>
        <p:spPr>
          <a:xfrm>
            <a:off x="4611936" y="1769052"/>
            <a:ext cx="4006302" cy="232669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247849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world representation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Need an efficient encoding of relevant information in the world</a:t>
            </a:r>
          </a:p>
          <a:p>
            <a:pPr lvl="1"/>
            <a:r>
              <a:rPr lang="en-US" dirty="0"/>
              <a:t>Navigable space</a:t>
            </a:r>
          </a:p>
          <a:p>
            <a:pPr lvl="1"/>
            <a:r>
              <a:rPr lang="en-US" dirty="0"/>
              <a:t>Important locations (health, safety, bases, mission objective)</a:t>
            </a:r>
          </a:p>
          <a:p>
            <a:pPr lvl="0"/>
            <a:r>
              <a:rPr lang="en-US" dirty="0"/>
              <a:t>Graph-based approaches</a:t>
            </a:r>
          </a:p>
          <a:p>
            <a:pPr lvl="1"/>
            <a:r>
              <a:rPr lang="en-US" dirty="0"/>
              <a:t>Waypoints</a:t>
            </a:r>
          </a:p>
          <a:p>
            <a:pPr lvl="1"/>
            <a:r>
              <a:rPr lang="en-US" dirty="0"/>
              <a:t>Navigation meshes</a:t>
            </a:r>
          </a:p>
        </p:txBody>
      </p:sp>
    </p:spTree>
    <p:extLst>
      <p:ext uri="{BB962C8B-B14F-4D97-AF65-F5344CB8AC3E}">
        <p14:creationId xmlns:p14="http://schemas.microsoft.com/office/powerpoint/2010/main" val="1401441222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Very Temporary Obstacle Avoidance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Handling objects along walls</a:t>
            </a:r>
          </a:p>
          <a:p>
            <a:pPr lvl="1"/>
            <a:r>
              <a:rPr lang="en-US" dirty="0"/>
              <a:t>Check for intersections along navigation mesh boundary</a:t>
            </a:r>
          </a:p>
          <a:p>
            <a:pPr lvl="1"/>
            <a:r>
              <a:rPr lang="en-US" dirty="0"/>
              <a:t>If one is hit, exclude that path</a:t>
            </a:r>
          </a:p>
        </p:txBody>
      </p:sp>
      <p:sp>
        <p:nvSpPr>
          <p:cNvPr id="9" name="Shape 562"/>
          <p:cNvSpPr/>
          <p:nvPr/>
        </p:nvSpPr>
        <p:spPr>
          <a:xfrm>
            <a:off x="4559468" y="1738575"/>
            <a:ext cx="4203532" cy="24411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4490695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/>
              <a:t>Very Temporary Obstacle Avoidance</a:t>
            </a:r>
          </a:p>
        </p:txBody>
      </p:sp>
      <p:pic>
        <p:nvPicPr>
          <p:cNvPr id="4" name="obstacleavoidance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54163" y="1200150"/>
            <a:ext cx="6034087" cy="3394075"/>
          </a:xfrm>
        </p:spPr>
      </p:pic>
    </p:spTree>
    <p:extLst>
      <p:ext uri="{BB962C8B-B14F-4D97-AF65-F5344CB8AC3E}">
        <p14:creationId xmlns:p14="http://schemas.microsoft.com/office/powerpoint/2010/main" val="30892835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Robustness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Can't find path from off the navigation mesh</a:t>
            </a:r>
          </a:p>
          <a:p>
            <a:pPr lvl="1"/>
            <a:r>
              <a:rPr lang="en-US"/>
              <a:t>Clamp agents inside boundary of navigation mesh</a:t>
            </a:r>
          </a:p>
          <a:p>
            <a:pPr lvl="1"/>
            <a:r>
              <a:rPr lang="en-US"/>
              <a:t>Special-case climbing up ledges</a:t>
            </a:r>
          </a:p>
          <a:p>
            <a:pPr lvl="0"/>
            <a:r>
              <a:rPr lang="en-US"/>
              <a:t>Crowds can't all follow the same path</a:t>
            </a:r>
          </a:p>
          <a:p>
            <a:pPr lvl="1"/>
            <a:r>
              <a:rPr lang="en-US"/>
              <a:t>Don't precompute the path, assume it's wrong</a:t>
            </a:r>
          </a:p>
          <a:p>
            <a:pPr lvl="1"/>
            <a:r>
              <a:rPr lang="en-US"/>
              <a:t>Use a more loose structure of path (polygons)</a:t>
            </a:r>
          </a:p>
          <a:p>
            <a:pPr lvl="1"/>
            <a:r>
              <a:rPr lang="en-US"/>
              <a:t>Just navigate to the next corner</a:t>
            </a:r>
          </a:p>
          <a:p>
            <a:pPr lvl="1"/>
            <a:r>
              <a:rPr lang="en-US"/>
              <a:t>Use local object avoidance to handle crowds</a:t>
            </a:r>
          </a:p>
        </p:txBody>
      </p:sp>
    </p:spTree>
    <p:extLst>
      <p:ext uri="{BB962C8B-B14F-4D97-AF65-F5344CB8AC3E}">
        <p14:creationId xmlns:p14="http://schemas.microsoft.com/office/powerpoint/2010/main" val="2293837048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Finite/Hierarchical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907461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Making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4458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NPC’s should do something, but what?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Could hardcode the logic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Game-specific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Likely involves copied code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want a structured way for NPC’s to make decisions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Based on game state, unit state, random values, etc…</a:t>
            </a:r>
            <a:endParaRPr/>
          </a:p>
          <a:p>
            <a:pPr marL="742950" marR="0" lvl="1" indent="-1447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1" name="Google Shape;311;p43" descr="5Z8EE.png"/>
          <p:cNvPicPr preferRelativeResize="0"/>
          <p:nvPr/>
        </p:nvPicPr>
        <p:blipFill rotWithShape="1">
          <a:blip r:embed="rId3">
            <a:alphaModFix/>
          </a:blip>
          <a:srcRect l="9259" r="11248"/>
          <a:stretch/>
        </p:blipFill>
        <p:spPr>
          <a:xfrm>
            <a:off x="4915675" y="1428750"/>
            <a:ext cx="3858276" cy="272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5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dirty="0"/>
              <a:t>Finite State Machines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44586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finite state machine (FSM) defines a set of states for an entity and the conditions that cause the entity to change states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sym typeface="Questrial"/>
              </a:rPr>
              <a:t>The FSM can be represented by a directed graph where the nodes are states and the edges are transitions between states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At every tick, we check whether we need to move to a different state given the state we are currently in and the transitions to other states that we have defined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endParaRPr lang="en-US" sz="2220" dirty="0">
              <a:solidFill>
                <a:schemeClr val="lt1"/>
              </a:solidFill>
              <a:latin typeface="Questrial"/>
              <a:sym typeface="Questrial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endParaRPr sz="222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F83B8-E28F-2D49-9FB4-D91A0E5E1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8750"/>
            <a:ext cx="368059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dirty="0"/>
              <a:t>Finite State Machine 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F83B8-E28F-2D49-9FB4-D91A0E5E1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09" y="971550"/>
            <a:ext cx="5373791" cy="40886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C0376F-7FF8-4849-8DE0-31B4056D9974}"/>
              </a:ext>
            </a:extLst>
          </p:cNvPr>
          <p:cNvSpPr/>
          <p:nvPr/>
        </p:nvSpPr>
        <p:spPr>
          <a:xfrm>
            <a:off x="76200" y="4506161"/>
            <a:ext cx="327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www.gamedev.net</a:t>
            </a:r>
            <a:r>
              <a:rPr lang="en-US" sz="1000" dirty="0"/>
              <a:t>/tutorials/programming/artificial-intelligence/the-total-beginners-guide-to-game-ai-r4942/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DD40C-DEEF-CA4E-8777-D9DDD5853938}"/>
              </a:ext>
            </a:extLst>
          </p:cNvPr>
          <p:cNvSpPr/>
          <p:nvPr/>
        </p:nvSpPr>
        <p:spPr>
          <a:xfrm>
            <a:off x="97631" y="1063229"/>
            <a:ext cx="3178969" cy="275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is an FSM for a patrolling guard AI</a:t>
            </a:r>
          </a:p>
          <a:p>
            <a:pPr marL="342900" lvl="0" indent="-342900">
              <a:lnSpc>
                <a:spcPct val="80000"/>
              </a:lnSpc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Note how a lot of logic is copied between the edges in the graph</a:t>
            </a:r>
          </a:p>
          <a:p>
            <a:pPr marL="342900" lvl="0" indent="-342900">
              <a:lnSpc>
                <a:spcPct val="80000"/>
              </a:lnSpc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 implement this FSM, we would have to do a lot of copy-and-pasting and hardcoding</a:t>
            </a:r>
          </a:p>
          <a:p>
            <a:pPr marL="342900" lvl="0" indent="-342900">
              <a:lnSpc>
                <a:spcPct val="80000"/>
              </a:lnSpc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Can we formulate a better approach that creates the same behavior? </a:t>
            </a:r>
          </a:p>
        </p:txBody>
      </p:sp>
    </p:spTree>
    <p:extLst>
      <p:ext uri="{BB962C8B-B14F-4D97-AF65-F5344CB8AC3E}">
        <p14:creationId xmlns:p14="http://schemas.microsoft.com/office/powerpoint/2010/main" val="3161460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dirty="0"/>
              <a:t>Hierarchical State Machines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49530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 hierarchical state machine (HSM) defines a state hierarchy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States </a:t>
            </a: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may have substates within them, (which also may have substates within them)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Transitions between states are defined between nodes in the hierarchy (non-combat) as well as leaf substates (attacking, idling)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 is easier to have an entity perform two behaviors at once if we use an HSM rather than a FSM</a:t>
            </a:r>
            <a:endParaRPr lang="en-US" sz="222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E24EA-6D42-B346-9605-9B84BF6EF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06847"/>
            <a:ext cx="3378908" cy="26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dirty="0"/>
              <a:t>Hierarchical State Machine Example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3276600" cy="345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is an HSM describing the same functionality as the FSM for the patrolling guard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sym typeface="Questrial"/>
              </a:rPr>
              <a:t>Notice how using an HSM simplifies the transitions in the graph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220" dirty="0">
                <a:solidFill>
                  <a:schemeClr val="lt1"/>
                </a:solidFill>
                <a:latin typeface="Questrial"/>
                <a:sym typeface="Questrial"/>
              </a:rPr>
              <a:t>We still would have to define a lot of functionality game-side to make this work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endParaRPr sz="222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802C8-E4E8-4E43-BD34-AA0C105372D8}"/>
              </a:ext>
            </a:extLst>
          </p:cNvPr>
          <p:cNvSpPr/>
          <p:nvPr/>
        </p:nvSpPr>
        <p:spPr>
          <a:xfrm>
            <a:off x="76200" y="4506161"/>
            <a:ext cx="327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www.gamedev.net</a:t>
            </a:r>
            <a:r>
              <a:rPr lang="en-US" sz="1000" dirty="0"/>
              <a:t>/tutorials/programming/artificial-intelligence/the-total-beginners-guide-to-game-ai-r4942/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962FE-4041-764B-A381-3040F0BA1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26359"/>
            <a:ext cx="479504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Behavior Trees</a:t>
            </a:r>
          </a:p>
        </p:txBody>
      </p:sp>
    </p:spTree>
    <p:extLst>
      <p:ext uri="{BB962C8B-B14F-4D97-AF65-F5344CB8AC3E}">
        <p14:creationId xmlns:p14="http://schemas.microsoft.com/office/powerpoint/2010/main" val="33506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World is represented as a graph</a:t>
            </a:r>
          </a:p>
          <a:p>
            <a:pPr lvl="1"/>
            <a:r>
              <a:rPr lang="en-US" dirty="0"/>
              <a:t>Nodes represent open space</a:t>
            </a:r>
          </a:p>
          <a:p>
            <a:pPr lvl="1"/>
            <a:r>
              <a:rPr lang="en-US" dirty="0"/>
              <a:t>Edges represent ways to travel between nodes</a:t>
            </a:r>
          </a:p>
          <a:p>
            <a:pPr lvl="1"/>
            <a:r>
              <a:rPr lang="en-US" dirty="0"/>
              <a:t>Use graph search algorithms to find paths</a:t>
            </a:r>
          </a:p>
          <a:p>
            <a:pPr lvl="0"/>
            <a:r>
              <a:rPr lang="en-US" dirty="0"/>
              <a:t>Two common types</a:t>
            </a:r>
          </a:p>
          <a:p>
            <a:pPr lvl="1"/>
            <a:r>
              <a:rPr lang="en-US" dirty="0"/>
              <a:t>Waypoint graphs</a:t>
            </a:r>
          </a:p>
          <a:p>
            <a:pPr lvl="1"/>
            <a:r>
              <a:rPr lang="en-US" dirty="0"/>
              <a:t>Navigation meshes</a:t>
            </a:r>
          </a:p>
        </p:txBody>
      </p:sp>
    </p:spTree>
    <p:extLst>
      <p:ext uri="{BB962C8B-B14F-4D97-AF65-F5344CB8AC3E}">
        <p14:creationId xmlns:p14="http://schemas.microsoft.com/office/powerpoint/2010/main" val="1382753327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 Trees</a:t>
            </a:r>
            <a:endParaRPr dirty="0"/>
          </a:p>
        </p:txBody>
      </p:sp>
      <p:sp>
        <p:nvSpPr>
          <p:cNvPr id="324" name="Google Shape;324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41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dirty="0">
                <a:sym typeface="Questrial"/>
              </a:rPr>
              <a:t>Popularized by Halo 2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dirty="0">
                <a:sym typeface="Questrial"/>
              </a:rPr>
              <a:t>Core functionality is engine-general!</a:t>
            </a:r>
          </a:p>
        </p:txBody>
      </p:sp>
      <p:pic>
        <p:nvPicPr>
          <p:cNvPr id="325" name="Google Shape;325;p45" descr="Halo-Reach-Sangheili-Elite-11-ZEALOT-GRENADE-DOD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0800" y="2114550"/>
            <a:ext cx="3542267" cy="1992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16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Structure</a:t>
            </a:r>
            <a:endParaRPr/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267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8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It’s a tree!</a:t>
            </a:r>
            <a:endParaRPr sz="2200" dirty="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Every tick, the root node is updated</a:t>
            </a:r>
            <a:endParaRPr sz="2200" dirty="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node returns a status when it’s updated</a:t>
            </a:r>
            <a:endParaRPr sz="2200" dirty="0"/>
          </a:p>
          <a:p>
            <a:pPr marL="742950" marR="0" lvl="1" indent="-2844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SUCCESS, FAIL, RUNNING</a:t>
            </a:r>
            <a:endParaRPr sz="2200" dirty="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Nodes will update their children and return a status based on responses</a:t>
            </a:r>
            <a:endParaRPr sz="2200" dirty="0"/>
          </a:p>
        </p:txBody>
      </p:sp>
      <p:pic>
        <p:nvPicPr>
          <p:cNvPr id="334" name="Google Shape;334;p46" descr="5472137229_6030193524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1416375"/>
            <a:ext cx="4267200" cy="2835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Leaves</a:t>
            </a:r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Leaf nodes of the tree are Actions and Conditions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Actions do things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Font typeface="Arial"/>
              <a:buChar char="–"/>
            </a:pPr>
            <a:r>
              <a:rPr lang="en-US" sz="1679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Make a unit move or attack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Font typeface="Arial"/>
              <a:buChar char="–"/>
            </a:pPr>
            <a:r>
              <a:rPr lang="en-US" sz="1679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 SUCCESS or FAIL based on result of Action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Font typeface="Arial"/>
              <a:buChar char="–"/>
            </a:pPr>
            <a:r>
              <a:rPr lang="en-US" sz="1679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 RUNNING if Action is still if progress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Font typeface="Arial"/>
              <a:buChar char="•"/>
            </a:pPr>
            <a:r>
              <a:rPr lang="en-US" sz="196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Conditions check some game state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Font typeface="Arial"/>
              <a:buChar char="–"/>
            </a:pPr>
            <a:r>
              <a:rPr lang="en-US" sz="1679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Returns SUCCESS if the condition is true, or FAIL if the condition is false</a:t>
            </a:r>
            <a:endParaRPr/>
          </a:p>
        </p:txBody>
      </p:sp>
      <p:grpSp>
        <p:nvGrpSpPr>
          <p:cNvPr id="342" name="Google Shape;342;p47"/>
          <p:cNvGrpSpPr/>
          <p:nvPr/>
        </p:nvGrpSpPr>
        <p:grpSpPr>
          <a:xfrm>
            <a:off x="4724400" y="1504950"/>
            <a:ext cx="3962400" cy="1752600"/>
            <a:chOff x="4724400" y="1504950"/>
            <a:chExt cx="3962400" cy="1752600"/>
          </a:xfrm>
        </p:grpSpPr>
        <p:sp>
          <p:nvSpPr>
            <p:cNvPr id="343" name="Google Shape;343;p47"/>
            <p:cNvSpPr/>
            <p:nvPr/>
          </p:nvSpPr>
          <p:spPr>
            <a:xfrm>
              <a:off x="4724400" y="1504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5943600" y="24955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Party!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7239000" y="1504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Sleep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</p:grpSp>
      <p:grpSp>
        <p:nvGrpSpPr>
          <p:cNvPr id="346" name="Google Shape;346;p47"/>
          <p:cNvGrpSpPr/>
          <p:nvPr/>
        </p:nvGrpSpPr>
        <p:grpSpPr>
          <a:xfrm>
            <a:off x="4724400" y="3714750"/>
            <a:ext cx="3962400" cy="762000"/>
            <a:chOff x="4724400" y="3714750"/>
            <a:chExt cx="3962400" cy="762000"/>
          </a:xfrm>
        </p:grpSpPr>
        <p:sp>
          <p:nvSpPr>
            <p:cNvPr id="347" name="Google Shape;347;p47"/>
            <p:cNvSpPr/>
            <p:nvPr/>
          </p:nvSpPr>
          <p:spPr>
            <a:xfrm>
              <a:off x="4724400" y="37147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Enemy near?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endParaRPr/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7239000" y="37147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 it daytime?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44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Internal Nodes</a:t>
            </a:r>
            <a:endParaRPr/>
          </a:p>
        </p:txBody>
      </p:sp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8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Internal nodes are Composites and Wrappers/Decorators</a:t>
            </a:r>
            <a:endParaRPr sz="2200" dirty="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Composites have multiple children nodes</a:t>
            </a:r>
            <a:endParaRPr sz="2200" dirty="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Wrappers wrap a single child node and execute their child if they succeed</a:t>
            </a:r>
            <a:endParaRPr sz="1800" dirty="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Composites and Wrappers dictate the traversal of the tree on an update</a:t>
            </a:r>
            <a:endParaRPr sz="2200" dirty="0"/>
          </a:p>
          <a:p>
            <a:pPr marL="342900" marR="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None/>
            </a:pPr>
            <a:endParaRPr sz="22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56" name="Google Shape;356;p48"/>
          <p:cNvGrpSpPr/>
          <p:nvPr/>
        </p:nvGrpSpPr>
        <p:grpSpPr>
          <a:xfrm>
            <a:off x="4467386" y="1352550"/>
            <a:ext cx="4600414" cy="3429000"/>
            <a:chOff x="4467386" y="1352550"/>
            <a:chExt cx="4600414" cy="3429000"/>
          </a:xfrm>
        </p:grpSpPr>
        <p:sp>
          <p:nvSpPr>
            <p:cNvPr id="357" name="Google Shape;357;p48"/>
            <p:cNvSpPr/>
            <p:nvPr/>
          </p:nvSpPr>
          <p:spPr>
            <a:xfrm>
              <a:off x="5867400" y="1352550"/>
              <a:ext cx="1752600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Composite</a:t>
              </a: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4467386" y="3028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endParaRPr dirty="0"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6019800" y="40195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7620000" y="3039605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Composite</a:t>
              </a:r>
              <a:endParaRPr dirty="0"/>
            </a:p>
          </p:txBody>
        </p:sp>
        <p:cxnSp>
          <p:nvCxnSpPr>
            <p:cNvPr id="361" name="Google Shape;361;p48"/>
            <p:cNvCxnSpPr>
              <a:stCxn id="357" idx="2"/>
              <a:endCxn id="360" idx="0"/>
            </p:cNvCxnSpPr>
            <p:nvPr/>
          </p:nvCxnSpPr>
          <p:spPr>
            <a:xfrm>
              <a:off x="6743700" y="1962150"/>
              <a:ext cx="1600200" cy="1077455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62" name="Google Shape;362;p48"/>
            <p:cNvCxnSpPr>
              <a:stCxn id="357" idx="2"/>
              <a:endCxn id="359" idx="0"/>
            </p:cNvCxnSpPr>
            <p:nvPr/>
          </p:nvCxnSpPr>
          <p:spPr>
            <a:xfrm>
              <a:off x="6743700" y="1962150"/>
              <a:ext cx="0" cy="20574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63" name="Google Shape;363;p48"/>
            <p:cNvCxnSpPr>
              <a:stCxn id="357" idx="2"/>
              <a:endCxn id="358" idx="0"/>
            </p:cNvCxnSpPr>
            <p:nvPr/>
          </p:nvCxnSpPr>
          <p:spPr>
            <a:xfrm flipH="1">
              <a:off x="5191286" y="1962150"/>
              <a:ext cx="1552414" cy="1066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364" name="Google Shape;364;p48"/>
          <p:cNvGrpSpPr/>
          <p:nvPr/>
        </p:nvGrpSpPr>
        <p:grpSpPr>
          <a:xfrm>
            <a:off x="5858035" y="1352550"/>
            <a:ext cx="1752600" cy="2514600"/>
            <a:chOff x="5867400" y="1352550"/>
            <a:chExt cx="1752600" cy="2514600"/>
          </a:xfrm>
        </p:grpSpPr>
        <p:sp>
          <p:nvSpPr>
            <p:cNvPr id="365" name="Google Shape;365;p48"/>
            <p:cNvSpPr/>
            <p:nvPr/>
          </p:nvSpPr>
          <p:spPr>
            <a:xfrm>
              <a:off x="5867400" y="1352550"/>
              <a:ext cx="1752600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Wrapper</a:t>
              </a:r>
              <a:endParaRPr/>
            </a:p>
          </p:txBody>
        </p:sp>
        <p:sp>
          <p:nvSpPr>
            <p:cNvPr id="366" name="Google Shape;366;p48"/>
            <p:cNvSpPr/>
            <p:nvPr/>
          </p:nvSpPr>
          <p:spPr>
            <a:xfrm>
              <a:off x="6019800" y="31051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/>
            </a:p>
          </p:txBody>
        </p:sp>
        <p:cxnSp>
          <p:nvCxnSpPr>
            <p:cNvPr id="367" name="Google Shape;367;p48"/>
            <p:cNvCxnSpPr>
              <a:stCxn id="365" idx="2"/>
              <a:endCxn id="366" idx="0"/>
            </p:cNvCxnSpPr>
            <p:nvPr/>
          </p:nvCxnSpPr>
          <p:spPr>
            <a:xfrm>
              <a:off x="6743700" y="1962150"/>
              <a:ext cx="0" cy="11430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393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Composites</a:t>
            </a:r>
            <a:endParaRPr/>
          </a:p>
        </p:txBody>
      </p:sp>
      <p:sp>
        <p:nvSpPr>
          <p:cNvPr id="375" name="Google Shape;375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Maintain a list of children nodes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Update by updating the children nodes (usually in a particular order)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 RUNNING if a child returns RUNNING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 SUCCESS/FAIL under other circumstances depending on the type of composite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8092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Selector</a:t>
            </a:r>
            <a:endParaRPr/>
          </a:p>
        </p:txBody>
      </p:sp>
      <p:sp>
        <p:nvSpPr>
          <p:cNvPr id="382" name="Google Shape;382;p5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87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 update, updates each of its children in order until one of them *doesn’t* fail</a:t>
            </a:r>
            <a:endParaRPr sz="2000"/>
          </a:p>
          <a:p>
            <a:pPr marL="742950" marR="0" lvl="1" indent="-28321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Hence “select”, as this child has been “selected”</a:t>
            </a:r>
            <a:endParaRPr sz="2000"/>
          </a:p>
          <a:p>
            <a:pPr marL="342900" marR="0" lvl="0" indent="-318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Returns FAIL only if all children fail</a:t>
            </a:r>
            <a:endParaRPr sz="2000"/>
          </a:p>
          <a:p>
            <a:pPr marL="342900" marR="0" lvl="0" indent="-318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Kind of like an if else statement or block of </a:t>
            </a:r>
            <a:r>
              <a:rPr lang="en-US" sz="2000"/>
              <a:t>or</a:t>
            </a: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’s</a:t>
            </a:r>
            <a:endParaRPr sz="2000"/>
          </a:p>
          <a:p>
            <a:pPr marL="742950" marR="0" lvl="1" indent="-28321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child 1 succeeds, else if child 2 succeeds, etc…</a:t>
            </a:r>
            <a:endParaRPr sz="2000"/>
          </a:p>
          <a:p>
            <a:pPr marL="342900" marR="0" lvl="0" indent="-191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383" name="Google Shape;383;p50"/>
          <p:cNvGrpSpPr/>
          <p:nvPr/>
        </p:nvGrpSpPr>
        <p:grpSpPr>
          <a:xfrm>
            <a:off x="4800600" y="1352550"/>
            <a:ext cx="3962400" cy="3429000"/>
            <a:chOff x="4800600" y="1352550"/>
            <a:chExt cx="3962400" cy="3429000"/>
          </a:xfrm>
        </p:grpSpPr>
        <p:sp>
          <p:nvSpPr>
            <p:cNvPr id="384" name="Google Shape;384;p50"/>
            <p:cNvSpPr/>
            <p:nvPr/>
          </p:nvSpPr>
          <p:spPr>
            <a:xfrm>
              <a:off x="5867400" y="1352550"/>
              <a:ext cx="1752600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Friday night</a:t>
              </a:r>
              <a:endParaRPr/>
            </a:p>
          </p:txBody>
        </p:sp>
        <p:sp>
          <p:nvSpPr>
            <p:cNvPr id="385" name="Google Shape;385;p50"/>
            <p:cNvSpPr/>
            <p:nvPr/>
          </p:nvSpPr>
          <p:spPr>
            <a:xfrm>
              <a:off x="4800600" y="3028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 1971</a:t>
              </a:r>
              <a:endParaRPr/>
            </a:p>
          </p:txBody>
        </p:sp>
        <p:sp>
          <p:nvSpPr>
            <p:cNvPr id="386" name="Google Shape;386;p50"/>
            <p:cNvSpPr/>
            <p:nvPr/>
          </p:nvSpPr>
          <p:spPr>
            <a:xfrm>
              <a:off x="6019800" y="40195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Party!</a:t>
              </a:r>
              <a:endParaRPr/>
            </a:p>
          </p:txBody>
        </p:sp>
        <p:sp>
          <p:nvSpPr>
            <p:cNvPr id="387" name="Google Shape;387;p50"/>
            <p:cNvSpPr/>
            <p:nvPr/>
          </p:nvSpPr>
          <p:spPr>
            <a:xfrm>
              <a:off x="7315200" y="3028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Sleep</a:t>
              </a:r>
              <a:endParaRPr/>
            </a:p>
          </p:txBody>
        </p:sp>
        <p:cxnSp>
          <p:nvCxnSpPr>
            <p:cNvPr id="388" name="Google Shape;388;p50"/>
            <p:cNvCxnSpPr>
              <a:stCxn id="384" idx="2"/>
              <a:endCxn id="387" idx="0"/>
            </p:cNvCxnSpPr>
            <p:nvPr/>
          </p:nvCxnSpPr>
          <p:spPr>
            <a:xfrm>
              <a:off x="6743700" y="1962150"/>
              <a:ext cx="1295400" cy="1066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89" name="Google Shape;389;p50"/>
            <p:cNvCxnSpPr>
              <a:stCxn id="384" idx="2"/>
              <a:endCxn id="386" idx="0"/>
            </p:cNvCxnSpPr>
            <p:nvPr/>
          </p:nvCxnSpPr>
          <p:spPr>
            <a:xfrm>
              <a:off x="6743700" y="1962150"/>
              <a:ext cx="0" cy="20574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390" name="Google Shape;390;p50"/>
            <p:cNvCxnSpPr>
              <a:stCxn id="384" idx="2"/>
              <a:endCxn id="385" idx="0"/>
            </p:cNvCxnSpPr>
            <p:nvPr/>
          </p:nvCxnSpPr>
          <p:spPr>
            <a:xfrm flipH="1">
              <a:off x="5524500" y="1962150"/>
              <a:ext cx="1219200" cy="1066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110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Sequence</a:t>
            </a:r>
            <a:endParaRPr/>
          </a:p>
        </p:txBody>
      </p:sp>
      <p:sp>
        <p:nvSpPr>
          <p:cNvPr id="397" name="Google Shape;397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81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 update, updates each of its children in order until one *does* fail</a:t>
            </a:r>
            <a:endParaRPr sz="220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Returns SUCCESS if the entire sequence completes, else FAIL </a:t>
            </a:r>
            <a:endParaRPr sz="2200"/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If one behavior fails then the whole sequence fails, hence “sequence”</a:t>
            </a:r>
            <a:endParaRPr sz="22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181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lang="en-US" sz="2200"/>
              <a:t>Similar to a bunch of and’s</a:t>
            </a:r>
            <a:endParaRPr sz="2200"/>
          </a:p>
        </p:txBody>
      </p:sp>
      <p:grpSp>
        <p:nvGrpSpPr>
          <p:cNvPr id="398" name="Google Shape;398;p51"/>
          <p:cNvGrpSpPr/>
          <p:nvPr/>
        </p:nvGrpSpPr>
        <p:grpSpPr>
          <a:xfrm>
            <a:off x="4800600" y="1352550"/>
            <a:ext cx="3962400" cy="3429000"/>
            <a:chOff x="4800600" y="1352550"/>
            <a:chExt cx="3962400" cy="3429000"/>
          </a:xfrm>
        </p:grpSpPr>
        <p:sp>
          <p:nvSpPr>
            <p:cNvPr id="399" name="Google Shape;399;p51"/>
            <p:cNvSpPr/>
            <p:nvPr/>
          </p:nvSpPr>
          <p:spPr>
            <a:xfrm>
              <a:off x="5867400" y="1352550"/>
              <a:ext cx="1752600" cy="609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 </a:t>
              </a: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Wiz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4800600" y="3028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 viewports</a:t>
              </a: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6019800" y="40195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 better viewports</a:t>
              </a: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7315200" y="30289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 the rest</a:t>
              </a:r>
              <a:endParaRPr/>
            </a:p>
          </p:txBody>
        </p:sp>
        <p:cxnSp>
          <p:nvCxnSpPr>
            <p:cNvPr id="403" name="Google Shape;403;p51"/>
            <p:cNvCxnSpPr>
              <a:stCxn id="399" idx="2"/>
              <a:endCxn id="402" idx="0"/>
            </p:cNvCxnSpPr>
            <p:nvPr/>
          </p:nvCxnSpPr>
          <p:spPr>
            <a:xfrm>
              <a:off x="6743700" y="1962150"/>
              <a:ext cx="1295400" cy="1066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04" name="Google Shape;404;p51"/>
            <p:cNvCxnSpPr>
              <a:stCxn id="399" idx="2"/>
              <a:endCxn id="401" idx="0"/>
            </p:cNvCxnSpPr>
            <p:nvPr/>
          </p:nvCxnSpPr>
          <p:spPr>
            <a:xfrm>
              <a:off x="6743700" y="1962150"/>
              <a:ext cx="0" cy="20574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05" name="Google Shape;405;p51"/>
            <p:cNvCxnSpPr>
              <a:stCxn id="399" idx="2"/>
              <a:endCxn id="400" idx="0"/>
            </p:cNvCxnSpPr>
            <p:nvPr/>
          </p:nvCxnSpPr>
          <p:spPr>
            <a:xfrm flipH="1">
              <a:off x="5524500" y="1962150"/>
              <a:ext cx="1219200" cy="10668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82848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Nodes</a:t>
            </a:r>
            <a:endParaRPr/>
          </a:p>
        </p:txBody>
      </p:sp>
      <p:sp>
        <p:nvSpPr>
          <p:cNvPr id="412" name="Google Shape;412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Wrappers contain a single child and modify its behavior. Examples include: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Invert child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Repeatedly update child X times until FAIL or SUCCESS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Random Selectors update its children in random order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unpredictable behavior</a:t>
            </a:r>
            <a:endParaRPr dirty="0"/>
          </a:p>
          <a:p>
            <a:pPr lvl="1">
              <a:lnSpc>
                <a:spcPct val="90000"/>
              </a:lnSpc>
              <a:spcBef>
                <a:spcPts val="444"/>
              </a:spcBef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Harder to debug though</a:t>
            </a:r>
          </a:p>
          <a:p>
            <a:pPr>
              <a:lnSpc>
                <a:spcPct val="90000"/>
              </a:lnSpc>
              <a:spcBef>
                <a:spcPts val="444"/>
              </a:spcBef>
              <a:buClr>
                <a:schemeClr val="lt1"/>
              </a:buClr>
              <a:buSzPts val="2220"/>
            </a:pPr>
            <a:r>
              <a:rPr lang="en-US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Some engines define composites that allow for multiple tasks to be executed simultaneously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endParaRPr lang="en-US" sz="222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5424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Behavior Tree Node</a:t>
            </a:r>
            <a:endParaRPr/>
          </a:p>
        </p:txBody>
      </p:sp>
      <p:sp>
        <p:nvSpPr>
          <p:cNvPr id="419" name="Google Shape;419;p5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153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Just needs to be updated and reset</a:t>
            </a:r>
            <a:endParaRPr sz="2400" dirty="0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Sample contract:</a:t>
            </a:r>
            <a:endParaRPr sz="2400" dirty="0"/>
          </a:p>
          <a:p>
            <a:pPr marL="0" lvl="0" indent="0">
              <a:buClr>
                <a:schemeClr val="accent2"/>
              </a:buClr>
              <a:buNone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{ SUCCESS, FAIL, RUNNING };</a:t>
            </a:r>
            <a:endParaRPr lang="en-US" sz="24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lass </a:t>
            </a:r>
            <a:r>
              <a:rPr lang="en-US" sz="2400" b="0" i="0" u="none" strike="noStrike" cap="none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BTNode</a:t>
            </a:r>
            <a:r>
              <a:rPr lang="en-US" sz="2400" b="0" i="0" u="none" strike="noStrike" cap="none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virtual 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Status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update(</a:t>
            </a:r>
            <a:r>
              <a:rPr lang="en-US" sz="2400" b="0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seconds) = 0;</a:t>
            </a:r>
            <a:endParaRPr sz="2400" dirty="0"/>
          </a:p>
          <a:p>
            <a:pPr marL="0" lvl="0" indent="0">
              <a:buClr>
                <a:schemeClr val="accent1"/>
              </a:buClr>
              <a:buNone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reset() = 0;</a:t>
            </a:r>
            <a:endParaRPr sz="2400" dirty="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0" i="0" u="none" strike="noStrike" cap="none" dirty="0">
              <a:solidFill>
                <a:schemeClr val="lt1"/>
              </a:solidFill>
              <a:sym typeface="Questrial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282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Composites</a:t>
            </a:r>
            <a:endParaRPr/>
          </a:p>
        </p:txBody>
      </p:sp>
      <p:sp>
        <p:nvSpPr>
          <p:cNvPr id="426" name="Google Shape;426;p5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153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Needs a list of children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Also should keep track of what child was running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Sample contract:</a:t>
            </a:r>
            <a:endParaRPr dirty="0"/>
          </a:p>
          <a:p>
            <a:pPr marL="0" lvl="0" indent="0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Composite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public </a:t>
            </a:r>
            <a:r>
              <a:rPr lang="en-US" sz="2800" b="0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BTNode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 dirty="0" err="1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800" b="0" i="0" u="none" strike="noStrike" cap="none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::vector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 b="0" i="0" u="none" strike="noStrike" cap="none" dirty="0" err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BTNode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m_children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800" b="0" i="0" u="none" strike="noStrike" cap="none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BTNode</a:t>
            </a:r>
            <a:r>
              <a:rPr lang="en-US" sz="2800" b="0" i="0" u="none" strike="noStrike" cap="none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28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m_lastRunning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8067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Waypoint graphs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Represents a fixed set of paths through the world</a:t>
            </a:r>
          </a:p>
          <a:p>
            <a:r>
              <a:rPr lang="en-US" dirty="0"/>
              <a:t>Nodes are waypoints</a:t>
            </a:r>
          </a:p>
          <a:p>
            <a:r>
              <a:rPr lang="en-US" dirty="0"/>
              <a:t>Edges represent a path between adjacent nodes</a:t>
            </a:r>
          </a:p>
          <a:p>
            <a:endParaRPr lang="en-US" dirty="0"/>
          </a:p>
        </p:txBody>
      </p:sp>
      <p:sp>
        <p:nvSpPr>
          <p:cNvPr id="8" name="Shape 164"/>
          <p:cNvSpPr/>
          <p:nvPr/>
        </p:nvSpPr>
        <p:spPr>
          <a:xfrm>
            <a:off x="4416552" y="1271016"/>
            <a:ext cx="4114800" cy="329184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1586894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 about Composites</a:t>
            </a:r>
            <a:endParaRPr/>
          </a:p>
        </p:txBody>
      </p:sp>
      <p:sp>
        <p:nvSpPr>
          <p:cNvPr id="433" name="Google Shape;433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1534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Sequences start updating from the previously RUNNING child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Previously running child should be left intact after returning, unless the entire sequence was completed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Goal is to complete the entire sequence – “I was in the middle of something and should continue where I left off”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Selectors should always update from the first child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Should reset the previously running child if a child before it starts RUNNING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–"/>
            </a:pPr>
            <a:r>
              <a:rPr lang="en-US" sz="204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Children have priority – “I should always go back to defend my base, even if I’m in the middle of an offensive sequence”</a:t>
            </a:r>
            <a:endParaRPr dirty="0"/>
          </a:p>
          <a:p>
            <a:pPr marL="342900" marR="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sz="238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136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  <p:sp>
        <p:nvSpPr>
          <p:cNvPr id="440" name="Google Shape;440;p5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 Trees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9461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grpSp>
        <p:nvGrpSpPr>
          <p:cNvPr id="447" name="Google Shape;447;p57"/>
          <p:cNvGrpSpPr/>
          <p:nvPr/>
        </p:nvGrpSpPr>
        <p:grpSpPr>
          <a:xfrm>
            <a:off x="381000" y="1123950"/>
            <a:ext cx="8534400" cy="3505200"/>
            <a:chOff x="381000" y="1123950"/>
            <a:chExt cx="8534400" cy="3505200"/>
          </a:xfrm>
        </p:grpSpPr>
        <p:sp>
          <p:nvSpPr>
            <p:cNvPr id="448" name="Google Shape;448;p57"/>
            <p:cNvSpPr/>
            <p:nvPr/>
          </p:nvSpPr>
          <p:spPr>
            <a:xfrm>
              <a:off x="3810000" y="1123950"/>
              <a:ext cx="1524000" cy="685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Root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Selector</a:t>
              </a:r>
              <a:endParaRPr/>
            </a:p>
          </p:txBody>
        </p:sp>
        <p:sp>
          <p:nvSpPr>
            <p:cNvPr id="449" name="Google Shape;449;p57"/>
            <p:cNvSpPr/>
            <p:nvPr/>
          </p:nvSpPr>
          <p:spPr>
            <a:xfrm>
              <a:off x="1143000" y="2190750"/>
              <a:ext cx="1600200" cy="838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Defend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Sequence</a:t>
              </a:r>
              <a:endParaRPr/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6324600" y="2190750"/>
              <a:ext cx="1600200" cy="838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Offense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Sequence</a:t>
              </a:r>
              <a:endParaRPr/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381000" y="3867150"/>
              <a:ext cx="13716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Enemy Near?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endParaRPr/>
            </a:p>
          </p:txBody>
        </p:sp>
        <p:sp>
          <p:nvSpPr>
            <p:cNvPr id="452" name="Google Shape;452;p57"/>
            <p:cNvSpPr/>
            <p:nvPr/>
          </p:nvSpPr>
          <p:spPr>
            <a:xfrm>
              <a:off x="2133600" y="38671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Setup Defense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sp>
          <p:nvSpPr>
            <p:cNvPr id="453" name="Google Shape;453;p57"/>
            <p:cNvSpPr/>
            <p:nvPr/>
          </p:nvSpPr>
          <p:spPr>
            <a:xfrm>
              <a:off x="4267200" y="38671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Army Large Enough?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endParaRPr/>
            </a:p>
          </p:txBody>
        </p:sp>
        <p:sp>
          <p:nvSpPr>
            <p:cNvPr id="454" name="Google Shape;454;p57"/>
            <p:cNvSpPr/>
            <p:nvPr/>
          </p:nvSpPr>
          <p:spPr>
            <a:xfrm>
              <a:off x="5867400" y="38671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 to enemy base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sp>
          <p:nvSpPr>
            <p:cNvPr id="455" name="Google Shape;455;p57"/>
            <p:cNvSpPr/>
            <p:nvPr/>
          </p:nvSpPr>
          <p:spPr>
            <a:xfrm>
              <a:off x="7467600" y="3867150"/>
              <a:ext cx="1447800" cy="7620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Siege Base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/>
            </a:p>
          </p:txBody>
        </p:sp>
        <p:cxnSp>
          <p:nvCxnSpPr>
            <p:cNvPr id="456" name="Google Shape;456;p57"/>
            <p:cNvCxnSpPr>
              <a:stCxn id="448" idx="2"/>
              <a:endCxn id="449" idx="0"/>
            </p:cNvCxnSpPr>
            <p:nvPr/>
          </p:nvCxnSpPr>
          <p:spPr>
            <a:xfrm flipH="1">
              <a:off x="1943100" y="1809750"/>
              <a:ext cx="2628900" cy="3810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57" name="Google Shape;457;p57"/>
            <p:cNvCxnSpPr>
              <a:stCxn id="448" idx="2"/>
              <a:endCxn id="450" idx="0"/>
            </p:cNvCxnSpPr>
            <p:nvPr/>
          </p:nvCxnSpPr>
          <p:spPr>
            <a:xfrm>
              <a:off x="4572000" y="1809750"/>
              <a:ext cx="2552700" cy="3810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58" name="Google Shape;458;p57"/>
            <p:cNvCxnSpPr>
              <a:stCxn id="449" idx="2"/>
              <a:endCxn id="451" idx="0"/>
            </p:cNvCxnSpPr>
            <p:nvPr/>
          </p:nvCxnSpPr>
          <p:spPr>
            <a:xfrm flipH="1">
              <a:off x="1066800" y="3028950"/>
              <a:ext cx="876300" cy="838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59" name="Google Shape;459;p57"/>
            <p:cNvCxnSpPr>
              <a:stCxn id="449" idx="2"/>
              <a:endCxn id="452" idx="0"/>
            </p:cNvCxnSpPr>
            <p:nvPr/>
          </p:nvCxnSpPr>
          <p:spPr>
            <a:xfrm>
              <a:off x="1943100" y="3028950"/>
              <a:ext cx="914400" cy="838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60" name="Google Shape;460;p57"/>
            <p:cNvCxnSpPr>
              <a:stCxn id="450" idx="2"/>
              <a:endCxn id="455" idx="0"/>
            </p:cNvCxnSpPr>
            <p:nvPr/>
          </p:nvCxnSpPr>
          <p:spPr>
            <a:xfrm>
              <a:off x="7124700" y="3028950"/>
              <a:ext cx="1066800" cy="838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61" name="Google Shape;461;p57"/>
            <p:cNvCxnSpPr>
              <a:stCxn id="450" idx="2"/>
              <a:endCxn id="454" idx="0"/>
            </p:cNvCxnSpPr>
            <p:nvPr/>
          </p:nvCxnSpPr>
          <p:spPr>
            <a:xfrm flipH="1">
              <a:off x="6591300" y="3028950"/>
              <a:ext cx="533400" cy="838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62" name="Google Shape;462;p57"/>
            <p:cNvCxnSpPr>
              <a:stCxn id="450" idx="2"/>
              <a:endCxn id="453" idx="0"/>
            </p:cNvCxnSpPr>
            <p:nvPr/>
          </p:nvCxnSpPr>
          <p:spPr>
            <a:xfrm flipH="1">
              <a:off x="4991100" y="3028950"/>
              <a:ext cx="2133600" cy="838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016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469" name="Google Shape;469;p58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470" name="Google Shape;470;p58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471" name="Google Shape;471;p58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472" name="Google Shape;472;p58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473" name="Google Shape;473;p58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475" name="Google Shape;475;p58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476" name="Google Shape;476;p58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477" name="Google Shape;477;p58"/>
          <p:cNvCxnSpPr>
            <a:stCxn id="469" idx="2"/>
            <a:endCxn id="470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78" name="Google Shape;478;p58"/>
          <p:cNvCxnSpPr>
            <a:stCxn id="469" idx="2"/>
            <a:endCxn id="471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79" name="Google Shape;479;p58"/>
          <p:cNvCxnSpPr>
            <a:stCxn id="470" idx="2"/>
            <a:endCxn id="472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0" name="Google Shape;480;p58"/>
          <p:cNvCxnSpPr>
            <a:stCxn id="470" idx="2"/>
            <a:endCxn id="473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1" name="Google Shape;481;p58"/>
          <p:cNvCxnSpPr>
            <a:stCxn id="471" idx="2"/>
            <a:endCxn id="476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2" name="Google Shape;482;p58"/>
          <p:cNvCxnSpPr>
            <a:stCxn id="471" idx="2"/>
            <a:endCxn id="475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83" name="Google Shape;483;p58"/>
          <p:cNvCxnSpPr>
            <a:stCxn id="471" idx="2"/>
            <a:endCxn id="474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484" name="Google Shape;484;p58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485" name="Google Shape;485;p58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/>
            </a:p>
          </p:txBody>
        </p:sp>
        <p:cxnSp>
          <p:nvCxnSpPr>
            <p:cNvPr id="486" name="Google Shape;486;p58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290892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493" name="Google Shape;493;p59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495" name="Google Shape;495;p59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497" name="Google Shape;497;p59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498" name="Google Shape;498;p59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499" name="Google Shape;499;p59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00" name="Google Shape;500;p59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501" name="Google Shape;501;p59"/>
          <p:cNvCxnSpPr>
            <a:stCxn id="493" idx="2"/>
            <a:endCxn id="494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2" name="Google Shape;502;p59"/>
          <p:cNvCxnSpPr>
            <a:stCxn id="493" idx="2"/>
            <a:endCxn id="495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3" name="Google Shape;503;p59"/>
          <p:cNvCxnSpPr>
            <a:stCxn id="494" idx="2"/>
            <a:endCxn id="496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4" name="Google Shape;504;p59"/>
          <p:cNvCxnSpPr>
            <a:stCxn id="494" idx="2"/>
            <a:endCxn id="497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5" name="Google Shape;505;p59"/>
          <p:cNvCxnSpPr>
            <a:stCxn id="495" idx="2"/>
            <a:endCxn id="500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6" name="Google Shape;506;p59"/>
          <p:cNvCxnSpPr>
            <a:stCxn id="495" idx="2"/>
            <a:endCxn id="499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7" name="Google Shape;507;p59"/>
          <p:cNvCxnSpPr>
            <a:stCxn id="495" idx="2"/>
            <a:endCxn id="498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08" name="Google Shape;508;p59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509" name="Google Shape;509;p59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0" name="Google Shape;510;p59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11" name="Google Shape;511;p59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512" name="Google Shape;512;p59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Google Shape;513;p59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699158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520" name="Google Shape;520;p60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521" name="Google Shape;521;p60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522" name="Google Shape;522;p60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523" name="Google Shape;523;p60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524" name="Google Shape;524;p60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25" name="Google Shape;525;p60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526" name="Google Shape;526;p60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27" name="Google Shape;527;p60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528" name="Google Shape;528;p60"/>
          <p:cNvCxnSpPr>
            <a:stCxn id="520" idx="2"/>
            <a:endCxn id="521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29" name="Google Shape;529;p60"/>
          <p:cNvCxnSpPr>
            <a:stCxn id="520" idx="2"/>
            <a:endCxn id="522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0" name="Google Shape;530;p60"/>
          <p:cNvCxnSpPr>
            <a:stCxn id="521" idx="2"/>
            <a:endCxn id="523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1" name="Google Shape;531;p60"/>
          <p:cNvCxnSpPr>
            <a:stCxn id="521" idx="2"/>
            <a:endCxn id="524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2" name="Google Shape;532;p60"/>
          <p:cNvCxnSpPr>
            <a:stCxn id="522" idx="2"/>
            <a:endCxn id="527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3" name="Google Shape;533;p60"/>
          <p:cNvCxnSpPr>
            <a:stCxn id="522" idx="2"/>
            <a:endCxn id="526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34" name="Google Shape;534;p60"/>
          <p:cNvCxnSpPr>
            <a:stCxn id="522" idx="2"/>
            <a:endCxn id="525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35" name="Google Shape;535;p60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536" name="Google Shape;536;p60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7" name="Google Shape;537;p60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38" name="Google Shape;538;p60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539" name="Google Shape;539;p60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0" name="Google Shape;540;p60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5963968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547" name="Google Shape;547;p61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548" name="Google Shape;548;p61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549" name="Google Shape;549;p61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550" name="Google Shape;550;p61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551" name="Google Shape;551;p61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52" name="Google Shape;552;p61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553" name="Google Shape;553;p61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54" name="Google Shape;554;p61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555" name="Google Shape;555;p61"/>
          <p:cNvCxnSpPr>
            <a:stCxn id="547" idx="2"/>
            <a:endCxn id="548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6" name="Google Shape;556;p61"/>
          <p:cNvCxnSpPr>
            <a:stCxn id="547" idx="2"/>
            <a:endCxn id="549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7" name="Google Shape;557;p61"/>
          <p:cNvCxnSpPr>
            <a:stCxn id="548" idx="2"/>
            <a:endCxn id="550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8" name="Google Shape;558;p61"/>
          <p:cNvCxnSpPr>
            <a:stCxn id="548" idx="2"/>
            <a:endCxn id="551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9" name="Google Shape;559;p61"/>
          <p:cNvCxnSpPr>
            <a:stCxn id="549" idx="2"/>
            <a:endCxn id="554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60" name="Google Shape;560;p61"/>
          <p:cNvCxnSpPr>
            <a:stCxn id="549" idx="2"/>
            <a:endCxn id="553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61" name="Google Shape;561;p61"/>
          <p:cNvCxnSpPr>
            <a:stCxn id="549" idx="2"/>
            <a:endCxn id="552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62" name="Google Shape;562;p61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563" name="Google Shape;563;p61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/>
            </a:p>
          </p:txBody>
        </p:sp>
        <p:cxnSp>
          <p:nvCxnSpPr>
            <p:cNvPr id="564" name="Google Shape;564;p61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565" name="Google Shape;565;p61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566" name="Google Shape;566;p61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67" name="Google Shape;567;p61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9467289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575" name="Google Shape;575;p62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576" name="Google Shape;576;p62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577" name="Google Shape;577;p62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578" name="Google Shape;578;p62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79" name="Google Shape;579;p62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580" name="Google Shape;580;p62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581" name="Google Shape;581;p62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582" name="Google Shape;582;p62"/>
          <p:cNvCxnSpPr>
            <a:stCxn id="574" idx="2"/>
            <a:endCxn id="575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3" name="Google Shape;583;p62"/>
          <p:cNvCxnSpPr>
            <a:stCxn id="574" idx="2"/>
            <a:endCxn id="576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4" name="Google Shape;584;p62"/>
          <p:cNvCxnSpPr>
            <a:stCxn id="575" idx="2"/>
            <a:endCxn id="577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5" name="Google Shape;585;p62"/>
          <p:cNvCxnSpPr>
            <a:stCxn id="575" idx="2"/>
            <a:endCxn id="578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6" name="Google Shape;586;p62"/>
          <p:cNvCxnSpPr>
            <a:stCxn id="576" idx="2"/>
            <a:endCxn id="581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7" name="Google Shape;587;p62"/>
          <p:cNvCxnSpPr>
            <a:stCxn id="576" idx="2"/>
            <a:endCxn id="580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88" name="Google Shape;588;p62"/>
          <p:cNvCxnSpPr>
            <a:stCxn id="576" idx="2"/>
            <a:endCxn id="579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589" name="Google Shape;589;p62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590" name="Google Shape;590;p62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1" name="Google Shape;591;p62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334878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598" name="Google Shape;598;p63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599" name="Google Shape;599;p63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00" name="Google Shape;600;p63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01" name="Google Shape;601;p63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02" name="Google Shape;602;p63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03" name="Google Shape;603;p63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04" name="Google Shape;604;p63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05" name="Google Shape;605;p63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606" name="Google Shape;606;p63"/>
          <p:cNvCxnSpPr>
            <a:stCxn id="598" idx="2"/>
            <a:endCxn id="599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07" name="Google Shape;607;p63"/>
          <p:cNvCxnSpPr>
            <a:stCxn id="598" idx="2"/>
            <a:endCxn id="600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08" name="Google Shape;608;p63"/>
          <p:cNvCxnSpPr>
            <a:stCxn id="599" idx="2"/>
            <a:endCxn id="601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09" name="Google Shape;609;p63"/>
          <p:cNvCxnSpPr>
            <a:stCxn id="599" idx="2"/>
            <a:endCxn id="602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0" name="Google Shape;610;p63"/>
          <p:cNvCxnSpPr>
            <a:stCxn id="600" idx="2"/>
            <a:endCxn id="605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1" name="Google Shape;611;p63"/>
          <p:cNvCxnSpPr>
            <a:stCxn id="600" idx="2"/>
            <a:endCxn id="604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12" name="Google Shape;612;p63"/>
          <p:cNvCxnSpPr>
            <a:stCxn id="600" idx="2"/>
            <a:endCxn id="603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613" name="Google Shape;613;p63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614" name="Google Shape;614;p63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5" name="Google Shape;615;p63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616" name="Google Shape;616;p63"/>
          <p:cNvGrpSpPr/>
          <p:nvPr/>
        </p:nvGrpSpPr>
        <p:grpSpPr>
          <a:xfrm>
            <a:off x="5257800" y="2419350"/>
            <a:ext cx="1066800" cy="338554"/>
            <a:chOff x="2743200" y="1276350"/>
            <a:chExt cx="1066800" cy="338554"/>
          </a:xfrm>
        </p:grpSpPr>
        <p:sp>
          <p:nvSpPr>
            <p:cNvPr id="617" name="Google Shape;617;p63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8" name="Google Shape;618;p63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470266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625" name="Google Shape;625;p64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626" name="Google Shape;626;p64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27" name="Google Shape;627;p64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28" name="Google Shape;628;p64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29" name="Google Shape;629;p64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30" name="Google Shape;630;p64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31" name="Google Shape;631;p64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32" name="Google Shape;632;p64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633" name="Google Shape;633;p64"/>
          <p:cNvCxnSpPr>
            <a:stCxn id="625" idx="2"/>
            <a:endCxn id="626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4" name="Google Shape;634;p64"/>
          <p:cNvCxnSpPr>
            <a:stCxn id="625" idx="2"/>
            <a:endCxn id="627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5" name="Google Shape;635;p64"/>
          <p:cNvCxnSpPr>
            <a:stCxn id="626" idx="2"/>
            <a:endCxn id="628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6" name="Google Shape;636;p64"/>
          <p:cNvCxnSpPr>
            <a:stCxn id="626" idx="2"/>
            <a:endCxn id="629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7" name="Google Shape;637;p64"/>
          <p:cNvCxnSpPr>
            <a:stCxn id="627" idx="2"/>
            <a:endCxn id="632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8" name="Google Shape;638;p64"/>
          <p:cNvCxnSpPr>
            <a:stCxn id="627" idx="2"/>
            <a:endCxn id="631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39" name="Google Shape;639;p64"/>
          <p:cNvCxnSpPr>
            <a:stCxn id="627" idx="2"/>
            <a:endCxn id="630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640" name="Google Shape;640;p64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641" name="Google Shape;641;p64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2" name="Google Shape;642;p64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643" name="Google Shape;643;p64"/>
          <p:cNvGrpSpPr/>
          <p:nvPr/>
        </p:nvGrpSpPr>
        <p:grpSpPr>
          <a:xfrm>
            <a:off x="5257800" y="2419350"/>
            <a:ext cx="1066800" cy="338554"/>
            <a:chOff x="2743200" y="1276350"/>
            <a:chExt cx="1066800" cy="338554"/>
          </a:xfrm>
        </p:grpSpPr>
        <p:sp>
          <p:nvSpPr>
            <p:cNvPr id="644" name="Google Shape;644;p64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5" name="Google Shape;645;p64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10350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waypoint graphs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Optimal path is likely not in the graph </a:t>
            </a:r>
          </a:p>
          <a:p>
            <a:pPr lvl="1"/>
            <a:r>
              <a:rPr lang="en-US" dirty="0"/>
              <a:t>Paths will zig-zag to destination</a:t>
            </a:r>
          </a:p>
          <a:p>
            <a:pPr lvl="1"/>
            <a:r>
              <a:rPr lang="en-US" dirty="0"/>
              <a:t>Good paths require huge numbers of waypoints and/or connections, which can be expensive</a:t>
            </a:r>
          </a:p>
          <a:p>
            <a:pPr lvl="0"/>
            <a:r>
              <a:rPr lang="en-US" dirty="0"/>
              <a:t>No model of space in between waypoints</a:t>
            </a:r>
          </a:p>
          <a:p>
            <a:pPr lvl="1"/>
            <a:r>
              <a:rPr lang="en-US" dirty="0"/>
              <a:t>No way of going around dynamic objects without recomputing the graph</a:t>
            </a:r>
          </a:p>
          <a:p>
            <a:pPr lvl="0"/>
            <a:r>
              <a:rPr lang="en-US" dirty="0"/>
              <a:t>Awkward to handle entities with different radii</a:t>
            </a:r>
          </a:p>
          <a:p>
            <a:pPr lvl="1"/>
            <a:r>
              <a:rPr lang="en-US" dirty="0"/>
              <a:t>Have to turn off certain edges and add more waypoints</a:t>
            </a:r>
          </a:p>
        </p:txBody>
      </p:sp>
    </p:spTree>
    <p:extLst>
      <p:ext uri="{BB962C8B-B14F-4D97-AF65-F5344CB8AC3E}">
        <p14:creationId xmlns:p14="http://schemas.microsoft.com/office/powerpoint/2010/main" val="2879119069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652" name="Google Shape;652;p65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653" name="Google Shape;653;p65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54" name="Google Shape;654;p65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55" name="Google Shape;655;p65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56" name="Google Shape;656;p65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57" name="Google Shape;657;p65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58" name="Google Shape;658;p65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59" name="Google Shape;659;p65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660" name="Google Shape;660;p65"/>
          <p:cNvCxnSpPr>
            <a:stCxn id="652" idx="2"/>
            <a:endCxn id="653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1" name="Google Shape;661;p65"/>
          <p:cNvCxnSpPr>
            <a:stCxn id="652" idx="2"/>
            <a:endCxn id="654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2" name="Google Shape;662;p65"/>
          <p:cNvCxnSpPr>
            <a:stCxn id="653" idx="2"/>
            <a:endCxn id="655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3" name="Google Shape;663;p65"/>
          <p:cNvCxnSpPr>
            <a:stCxn id="653" idx="2"/>
            <a:endCxn id="656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4" name="Google Shape;664;p65"/>
          <p:cNvCxnSpPr>
            <a:stCxn id="654" idx="2"/>
            <a:endCxn id="659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5" name="Google Shape;665;p65"/>
          <p:cNvCxnSpPr>
            <a:stCxn id="654" idx="2"/>
            <a:endCxn id="658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66" name="Google Shape;666;p65"/>
          <p:cNvCxnSpPr>
            <a:stCxn id="654" idx="2"/>
            <a:endCxn id="657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667" name="Google Shape;667;p65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668" name="Google Shape;668;p65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" name="Google Shape;669;p65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670" name="Google Shape;670;p65"/>
          <p:cNvGrpSpPr/>
          <p:nvPr/>
        </p:nvGrpSpPr>
        <p:grpSpPr>
          <a:xfrm>
            <a:off x="5257800" y="2419350"/>
            <a:ext cx="1066800" cy="338554"/>
            <a:chOff x="2743200" y="1276350"/>
            <a:chExt cx="1066800" cy="338554"/>
          </a:xfrm>
        </p:grpSpPr>
        <p:sp>
          <p:nvSpPr>
            <p:cNvPr id="671" name="Google Shape;671;p65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2" name="Google Shape;672;p65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240615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679" name="Google Shape;679;p66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680" name="Google Shape;680;p66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81" name="Google Shape;681;p66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682" name="Google Shape;682;p66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83" name="Google Shape;683;p66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84" name="Google Shape;684;p66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685" name="Google Shape;685;p66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86" name="Google Shape;686;p66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687" name="Google Shape;687;p66"/>
          <p:cNvCxnSpPr>
            <a:stCxn id="679" idx="2"/>
            <a:endCxn id="680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8" name="Google Shape;688;p66"/>
          <p:cNvCxnSpPr>
            <a:stCxn id="679" idx="2"/>
            <a:endCxn id="681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89" name="Google Shape;689;p66"/>
          <p:cNvCxnSpPr>
            <a:stCxn id="680" idx="2"/>
            <a:endCxn id="682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90" name="Google Shape;690;p66"/>
          <p:cNvCxnSpPr>
            <a:stCxn id="680" idx="2"/>
            <a:endCxn id="683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91" name="Google Shape;691;p66"/>
          <p:cNvCxnSpPr>
            <a:stCxn id="681" idx="2"/>
            <a:endCxn id="686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92" name="Google Shape;692;p66"/>
          <p:cNvCxnSpPr>
            <a:stCxn id="681" idx="2"/>
            <a:endCxn id="685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693" name="Google Shape;693;p66"/>
          <p:cNvCxnSpPr>
            <a:stCxn id="681" idx="2"/>
            <a:endCxn id="684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694" name="Google Shape;694;p66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695" name="Google Shape;695;p66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6" name="Google Shape;696;p66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697" name="Google Shape;697;p66"/>
          <p:cNvGrpSpPr/>
          <p:nvPr/>
        </p:nvGrpSpPr>
        <p:grpSpPr>
          <a:xfrm>
            <a:off x="5257800" y="2419350"/>
            <a:ext cx="1066800" cy="338554"/>
            <a:chOff x="2743200" y="1276350"/>
            <a:chExt cx="1066800" cy="338554"/>
          </a:xfrm>
        </p:grpSpPr>
        <p:sp>
          <p:nvSpPr>
            <p:cNvPr id="698" name="Google Shape;698;p66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9" name="Google Shape;699;p66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0701572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706" name="Google Shape;706;p67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707" name="Google Shape;707;p67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08" name="Google Shape;708;p67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09" name="Google Shape;709;p67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10" name="Google Shape;710;p67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11" name="Google Shape;711;p67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12" name="Google Shape;712;p67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13" name="Google Shape;713;p67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714" name="Google Shape;714;p67"/>
          <p:cNvCxnSpPr>
            <a:stCxn id="706" idx="2"/>
            <a:endCxn id="707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15" name="Google Shape;715;p67"/>
          <p:cNvCxnSpPr>
            <a:stCxn id="706" idx="2"/>
            <a:endCxn id="708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16" name="Google Shape;716;p67"/>
          <p:cNvCxnSpPr>
            <a:stCxn id="707" idx="2"/>
            <a:endCxn id="709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17" name="Google Shape;717;p67"/>
          <p:cNvCxnSpPr>
            <a:stCxn id="707" idx="2"/>
            <a:endCxn id="710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18" name="Google Shape;718;p67"/>
          <p:cNvCxnSpPr>
            <a:stCxn id="708" idx="2"/>
            <a:endCxn id="713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19" name="Google Shape;719;p67"/>
          <p:cNvCxnSpPr>
            <a:stCxn id="708" idx="2"/>
            <a:endCxn id="712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0" name="Google Shape;720;p67"/>
          <p:cNvCxnSpPr>
            <a:stCxn id="708" idx="2"/>
            <a:endCxn id="711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721" name="Google Shape;721;p67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722" name="Google Shape;722;p67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3" name="Google Shape;723;p67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724" name="Google Shape;724;p67"/>
          <p:cNvGrpSpPr/>
          <p:nvPr/>
        </p:nvGrpSpPr>
        <p:grpSpPr>
          <a:xfrm>
            <a:off x="5257800" y="2419350"/>
            <a:ext cx="1066800" cy="338554"/>
            <a:chOff x="2743200" y="1276350"/>
            <a:chExt cx="1066800" cy="338554"/>
          </a:xfrm>
        </p:grpSpPr>
        <p:sp>
          <p:nvSpPr>
            <p:cNvPr id="725" name="Google Shape;725;p67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6" name="Google Shape;726;p67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040272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733" name="Google Shape;733;p68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734" name="Google Shape;734;p68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35" name="Google Shape;735;p68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36" name="Google Shape;736;p68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37" name="Google Shape;737;p68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38" name="Google Shape;738;p68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39" name="Google Shape;739;p68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40" name="Google Shape;740;p68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741" name="Google Shape;741;p68"/>
          <p:cNvCxnSpPr>
            <a:stCxn id="733" idx="2"/>
            <a:endCxn id="734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2" name="Google Shape;742;p68"/>
          <p:cNvCxnSpPr>
            <a:stCxn id="733" idx="2"/>
            <a:endCxn id="735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3" name="Google Shape;743;p68"/>
          <p:cNvCxnSpPr>
            <a:stCxn id="734" idx="2"/>
            <a:endCxn id="736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4" name="Google Shape;744;p68"/>
          <p:cNvCxnSpPr>
            <a:stCxn id="734" idx="2"/>
            <a:endCxn id="737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5" name="Google Shape;745;p68"/>
          <p:cNvCxnSpPr>
            <a:stCxn id="735" idx="2"/>
            <a:endCxn id="740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6" name="Google Shape;746;p68"/>
          <p:cNvCxnSpPr>
            <a:stCxn id="735" idx="2"/>
            <a:endCxn id="739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47" name="Google Shape;747;p68"/>
          <p:cNvCxnSpPr>
            <a:stCxn id="735" idx="2"/>
            <a:endCxn id="738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748" name="Google Shape;748;p68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749" name="Google Shape;749;p68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8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811709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757" name="Google Shape;757;p69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758" name="Google Shape;758;p69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59" name="Google Shape;759;p69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60" name="Google Shape;760;p69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61" name="Google Shape;761;p69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62" name="Google Shape;762;p69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63" name="Google Shape;763;p69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64" name="Google Shape;764;p69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765" name="Google Shape;765;p69"/>
          <p:cNvCxnSpPr>
            <a:stCxn id="757" idx="2"/>
            <a:endCxn id="758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6" name="Google Shape;766;p69"/>
          <p:cNvCxnSpPr>
            <a:stCxn id="757" idx="2"/>
            <a:endCxn id="759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7" name="Google Shape;767;p69"/>
          <p:cNvCxnSpPr>
            <a:stCxn id="758" idx="2"/>
            <a:endCxn id="760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8" name="Google Shape;768;p69"/>
          <p:cNvCxnSpPr>
            <a:stCxn id="758" idx="2"/>
            <a:endCxn id="761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69" name="Google Shape;769;p69"/>
          <p:cNvCxnSpPr>
            <a:stCxn id="759" idx="2"/>
            <a:endCxn id="764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0" name="Google Shape;770;p69"/>
          <p:cNvCxnSpPr>
            <a:stCxn id="759" idx="2"/>
            <a:endCxn id="763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71" name="Google Shape;771;p69"/>
          <p:cNvCxnSpPr>
            <a:stCxn id="759" idx="2"/>
            <a:endCxn id="762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06063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778" name="Google Shape;778;p70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779" name="Google Shape;779;p70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80" name="Google Shape;780;p70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781" name="Google Shape;781;p70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82" name="Google Shape;782;p70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83" name="Google Shape;783;p70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784" name="Google Shape;784;p70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785" name="Google Shape;785;p70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786" name="Google Shape;786;p70"/>
          <p:cNvCxnSpPr>
            <a:stCxn id="778" idx="2"/>
            <a:endCxn id="779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7" name="Google Shape;787;p70"/>
          <p:cNvCxnSpPr>
            <a:stCxn id="778" idx="2"/>
            <a:endCxn id="780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8" name="Google Shape;788;p70"/>
          <p:cNvCxnSpPr>
            <a:stCxn id="779" idx="2"/>
            <a:endCxn id="781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89" name="Google Shape;789;p70"/>
          <p:cNvCxnSpPr>
            <a:stCxn id="779" idx="2"/>
            <a:endCxn id="782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0" name="Google Shape;790;p70"/>
          <p:cNvCxnSpPr>
            <a:stCxn id="780" idx="2"/>
            <a:endCxn id="785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1" name="Google Shape;791;p70"/>
          <p:cNvCxnSpPr>
            <a:stCxn id="780" idx="2"/>
            <a:endCxn id="784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92" name="Google Shape;792;p70"/>
          <p:cNvCxnSpPr>
            <a:stCxn id="780" idx="2"/>
            <a:endCxn id="783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793" name="Google Shape;793;p70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794" name="Google Shape;794;p70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5" name="Google Shape;795;p70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0924401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802" name="Google Shape;802;p71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803" name="Google Shape;803;p71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04" name="Google Shape;804;p71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05" name="Google Shape;805;p71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06" name="Google Shape;806;p71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07" name="Google Shape;807;p71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09" name="Google Shape;809;p71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810" name="Google Shape;810;p71"/>
          <p:cNvCxnSpPr>
            <a:stCxn id="802" idx="2"/>
            <a:endCxn id="803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1" name="Google Shape;811;p71"/>
          <p:cNvCxnSpPr>
            <a:stCxn id="802" idx="2"/>
            <a:endCxn id="804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2" name="Google Shape;812;p71"/>
          <p:cNvCxnSpPr>
            <a:stCxn id="803" idx="2"/>
            <a:endCxn id="805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3" name="Google Shape;813;p71"/>
          <p:cNvCxnSpPr>
            <a:stCxn id="803" idx="2"/>
            <a:endCxn id="806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4" name="Google Shape;814;p71"/>
          <p:cNvCxnSpPr>
            <a:stCxn id="804" idx="2"/>
            <a:endCxn id="809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5" name="Google Shape;815;p71"/>
          <p:cNvCxnSpPr>
            <a:stCxn id="804" idx="2"/>
            <a:endCxn id="808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16" name="Google Shape;816;p71"/>
          <p:cNvCxnSpPr>
            <a:stCxn id="804" idx="2"/>
            <a:endCxn id="807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817" name="Google Shape;817;p71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818" name="Google Shape;818;p71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9" name="Google Shape;819;p71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820" name="Google Shape;820;p71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821" name="Google Shape;821;p71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2" name="Google Shape;822;p71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1805290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829" name="Google Shape;829;p72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830" name="Google Shape;830;p72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837" name="Google Shape;837;p72"/>
          <p:cNvCxnSpPr>
            <a:stCxn id="829" idx="2"/>
            <a:endCxn id="830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8" name="Google Shape;838;p72"/>
          <p:cNvCxnSpPr>
            <a:stCxn id="829" idx="2"/>
            <a:endCxn id="831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39" name="Google Shape;839;p72"/>
          <p:cNvCxnSpPr>
            <a:stCxn id="830" idx="2"/>
            <a:endCxn id="832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40" name="Google Shape;840;p72"/>
          <p:cNvCxnSpPr>
            <a:stCxn id="830" idx="2"/>
            <a:endCxn id="833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41" name="Google Shape;841;p72"/>
          <p:cNvCxnSpPr>
            <a:stCxn id="831" idx="2"/>
            <a:endCxn id="836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42" name="Google Shape;842;p72"/>
          <p:cNvCxnSpPr>
            <a:stCxn id="831" idx="2"/>
            <a:endCxn id="835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43" name="Google Shape;843;p72"/>
          <p:cNvCxnSpPr>
            <a:stCxn id="831" idx="2"/>
            <a:endCxn id="834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844" name="Google Shape;844;p72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845" name="Google Shape;845;p72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6" name="Google Shape;846;p72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847" name="Google Shape;847;p72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848" name="Google Shape;848;p72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9" name="Google Shape;849;p72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67797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60" name="Google Shape;860;p73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61" name="Google Shape;861;p73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62" name="Google Shape;862;p73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63" name="Google Shape;863;p73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864" name="Google Shape;864;p73"/>
          <p:cNvCxnSpPr>
            <a:stCxn id="856" idx="2"/>
            <a:endCxn id="857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5" name="Google Shape;865;p73"/>
          <p:cNvCxnSpPr>
            <a:stCxn id="856" idx="2"/>
            <a:endCxn id="858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6" name="Google Shape;866;p73"/>
          <p:cNvCxnSpPr>
            <a:stCxn id="857" idx="2"/>
            <a:endCxn id="859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7" name="Google Shape;867;p73"/>
          <p:cNvCxnSpPr>
            <a:stCxn id="857" idx="2"/>
            <a:endCxn id="860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8" name="Google Shape;868;p73"/>
          <p:cNvCxnSpPr>
            <a:stCxn id="858" idx="2"/>
            <a:endCxn id="863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69" name="Google Shape;869;p73"/>
          <p:cNvCxnSpPr>
            <a:stCxn id="858" idx="2"/>
            <a:endCxn id="862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70" name="Google Shape;870;p73"/>
          <p:cNvCxnSpPr>
            <a:stCxn id="858" idx="2"/>
            <a:endCxn id="861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871" name="Google Shape;871;p73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872" name="Google Shape;872;p73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3" name="Google Shape;873;p73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874" name="Google Shape;874;p73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875" name="Google Shape;875;p73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6" name="Google Shape;876;p73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782633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883" name="Google Shape;883;p74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884" name="Google Shape;884;p74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85" name="Google Shape;885;p74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886" name="Google Shape;886;p74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87" name="Google Shape;887;p74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88" name="Google Shape;888;p74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889" name="Google Shape;889;p74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890" name="Google Shape;890;p74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891" name="Google Shape;891;p74"/>
          <p:cNvCxnSpPr>
            <a:stCxn id="883" idx="2"/>
            <a:endCxn id="884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2" name="Google Shape;892;p74"/>
          <p:cNvCxnSpPr>
            <a:stCxn id="883" idx="2"/>
            <a:endCxn id="885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3" name="Google Shape;893;p74"/>
          <p:cNvCxnSpPr>
            <a:stCxn id="884" idx="2"/>
            <a:endCxn id="886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4" name="Google Shape;894;p74"/>
          <p:cNvCxnSpPr>
            <a:stCxn id="884" idx="2"/>
            <a:endCxn id="887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5" name="Google Shape;895;p74"/>
          <p:cNvCxnSpPr>
            <a:stCxn id="885" idx="2"/>
            <a:endCxn id="890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6" name="Google Shape;896;p74"/>
          <p:cNvCxnSpPr>
            <a:stCxn id="885" idx="2"/>
            <a:endCxn id="889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897" name="Google Shape;897;p74"/>
          <p:cNvCxnSpPr>
            <a:stCxn id="885" idx="2"/>
            <a:endCxn id="888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898" name="Google Shape;898;p74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899" name="Google Shape;899;p74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0" name="Google Shape;900;p74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901" name="Google Shape;901;p74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902" name="Google Shape;902;p74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3" name="Google Shape;903;p74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20867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meshes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Convex polygons as navigable space</a:t>
            </a:r>
          </a:p>
          <a:p>
            <a:r>
              <a:rPr lang="en-US" dirty="0"/>
              <a:t>Nodes are polygons</a:t>
            </a:r>
          </a:p>
          <a:p>
            <a:r>
              <a:rPr lang="en-US" dirty="0"/>
              <a:t>Edges show which polygons share a side</a:t>
            </a:r>
          </a:p>
        </p:txBody>
      </p:sp>
      <p:sp>
        <p:nvSpPr>
          <p:cNvPr id="9" name="Shape 177"/>
          <p:cNvSpPr/>
          <p:nvPr/>
        </p:nvSpPr>
        <p:spPr>
          <a:xfrm>
            <a:off x="4419600" y="1270000"/>
            <a:ext cx="4109794" cy="328893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9843965"/>
      </p:ext>
    </p:extLst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910" name="Google Shape;910;p75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911" name="Google Shape;911;p75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12" name="Google Shape;912;p75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13" name="Google Shape;913;p75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14" name="Google Shape;914;p75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915" name="Google Shape;915;p75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16" name="Google Shape;916;p75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917" name="Google Shape;917;p75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918" name="Google Shape;918;p75"/>
          <p:cNvCxnSpPr>
            <a:stCxn id="910" idx="2"/>
            <a:endCxn id="911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19" name="Google Shape;919;p75"/>
          <p:cNvCxnSpPr>
            <a:stCxn id="910" idx="2"/>
            <a:endCxn id="912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20" name="Google Shape;920;p75"/>
          <p:cNvCxnSpPr>
            <a:stCxn id="911" idx="2"/>
            <a:endCxn id="913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21" name="Google Shape;921;p75"/>
          <p:cNvCxnSpPr>
            <a:stCxn id="911" idx="2"/>
            <a:endCxn id="914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22" name="Google Shape;922;p75"/>
          <p:cNvCxnSpPr>
            <a:stCxn id="912" idx="2"/>
            <a:endCxn id="917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23" name="Google Shape;923;p75"/>
          <p:cNvCxnSpPr>
            <a:stCxn id="912" idx="2"/>
            <a:endCxn id="916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24" name="Google Shape;924;p75"/>
          <p:cNvCxnSpPr>
            <a:stCxn id="912" idx="2"/>
            <a:endCxn id="915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25" name="Google Shape;925;p75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926" name="Google Shape;926;p75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7" name="Google Shape;927;p75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928" name="Google Shape;928;p75"/>
          <p:cNvGrpSpPr/>
          <p:nvPr/>
        </p:nvGrpSpPr>
        <p:grpSpPr>
          <a:xfrm>
            <a:off x="76200" y="2419350"/>
            <a:ext cx="1066800" cy="338554"/>
            <a:chOff x="2743200" y="1276350"/>
            <a:chExt cx="1066800" cy="338554"/>
          </a:xfrm>
        </p:grpSpPr>
        <p:sp>
          <p:nvSpPr>
            <p:cNvPr id="929" name="Google Shape;929;p75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0" name="Google Shape;930;p75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3821639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937" name="Google Shape;937;p76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938" name="Google Shape;938;p76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39" name="Google Shape;939;p76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40" name="Google Shape;940;p76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41" name="Google Shape;941;p76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942" name="Google Shape;942;p76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43" name="Google Shape;943;p76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944" name="Google Shape;944;p76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945" name="Google Shape;945;p76"/>
          <p:cNvCxnSpPr>
            <a:stCxn id="937" idx="2"/>
            <a:endCxn id="938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46" name="Google Shape;946;p76"/>
          <p:cNvCxnSpPr>
            <a:stCxn id="937" idx="2"/>
            <a:endCxn id="939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47" name="Google Shape;947;p76"/>
          <p:cNvCxnSpPr>
            <a:stCxn id="938" idx="2"/>
            <a:endCxn id="940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48" name="Google Shape;948;p76"/>
          <p:cNvCxnSpPr>
            <a:stCxn id="938" idx="2"/>
            <a:endCxn id="941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49" name="Google Shape;949;p76"/>
          <p:cNvCxnSpPr>
            <a:stCxn id="939" idx="2"/>
            <a:endCxn id="944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0" name="Google Shape;950;p76"/>
          <p:cNvCxnSpPr>
            <a:stCxn id="939" idx="2"/>
            <a:endCxn id="943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51" name="Google Shape;951;p76"/>
          <p:cNvCxnSpPr>
            <a:stCxn id="939" idx="2"/>
            <a:endCxn id="942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52" name="Google Shape;952;p76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953" name="Google Shape;953;p76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" name="Google Shape;954;p76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1896336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961" name="Google Shape;961;p77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962" name="Google Shape;962;p77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63" name="Google Shape;963;p77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64" name="Google Shape;964;p77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965" name="Google Shape;965;p77"/>
          <p:cNvCxnSpPr>
            <a:stCxn id="961" idx="2"/>
            <a:endCxn id="962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66" name="Google Shape;966;p77"/>
          <p:cNvCxnSpPr>
            <a:stCxn id="961" idx="2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67" name="Google Shape;967;p77"/>
          <p:cNvCxnSpPr>
            <a:stCxn id="962" idx="2"/>
            <a:endCxn id="963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68" name="Google Shape;968;p77"/>
          <p:cNvCxnSpPr>
            <a:stCxn id="962" idx="2"/>
            <a:endCxn id="964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969" name="Google Shape;969;p77"/>
          <p:cNvGrpSpPr/>
          <p:nvPr/>
        </p:nvGrpSpPr>
        <p:grpSpPr>
          <a:xfrm>
            <a:off x="2743200" y="1276350"/>
            <a:ext cx="1066800" cy="338554"/>
            <a:chOff x="2743200" y="1276350"/>
            <a:chExt cx="1066800" cy="338554"/>
          </a:xfrm>
        </p:grpSpPr>
        <p:sp>
          <p:nvSpPr>
            <p:cNvPr id="970" name="Google Shape;970;p77"/>
            <p:cNvSpPr txBox="1"/>
            <p:nvPr/>
          </p:nvSpPr>
          <p:spPr>
            <a:xfrm>
              <a:off x="2743200" y="1276350"/>
              <a:ext cx="838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update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1" name="Google Shape;971;p77"/>
            <p:cNvCxnSpPr/>
            <p:nvPr/>
          </p:nvCxnSpPr>
          <p:spPr>
            <a:xfrm>
              <a:off x="3505200" y="1504950"/>
              <a:ext cx="304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972" name="Google Shape;972;p77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73" name="Google Shape;973;p77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74" name="Google Shape;974;p77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975" name="Google Shape;975;p77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976" name="Google Shape;976;p77"/>
          <p:cNvCxnSpPr>
            <a:endCxn id="972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7" name="Google Shape;977;p77"/>
          <p:cNvCxnSpPr>
            <a:stCxn id="972" idx="2"/>
            <a:endCxn id="975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8" name="Google Shape;978;p77"/>
          <p:cNvCxnSpPr>
            <a:stCxn id="972" idx="2"/>
            <a:endCxn id="974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79" name="Google Shape;979;p77"/>
          <p:cNvCxnSpPr>
            <a:stCxn id="972" idx="2"/>
            <a:endCxn id="973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156862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  <p:sp>
        <p:nvSpPr>
          <p:cNvPr id="986" name="Google Shape;986;p78"/>
          <p:cNvSpPr/>
          <p:nvPr/>
        </p:nvSpPr>
        <p:spPr>
          <a:xfrm>
            <a:off x="3810000" y="1123950"/>
            <a:ext cx="1524000" cy="6858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Selector</a:t>
            </a:r>
            <a:endParaRPr/>
          </a:p>
        </p:txBody>
      </p:sp>
      <p:sp>
        <p:nvSpPr>
          <p:cNvPr id="987" name="Google Shape;987;p78"/>
          <p:cNvSpPr/>
          <p:nvPr/>
        </p:nvSpPr>
        <p:spPr>
          <a:xfrm>
            <a:off x="1143000" y="219075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88" name="Google Shape;988;p78"/>
          <p:cNvSpPr/>
          <p:nvPr/>
        </p:nvSpPr>
        <p:spPr>
          <a:xfrm>
            <a:off x="381000" y="3867150"/>
            <a:ext cx="1371600" cy="7620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Enemy Near?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89" name="Google Shape;989;p78"/>
          <p:cNvSpPr/>
          <p:nvPr/>
        </p:nvSpPr>
        <p:spPr>
          <a:xfrm>
            <a:off x="2133600" y="3867150"/>
            <a:ext cx="1447800" cy="762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Defense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990" name="Google Shape;990;p78"/>
          <p:cNvCxnSpPr>
            <a:stCxn id="986" idx="2"/>
            <a:endCxn id="987" idx="0"/>
          </p:cNvCxnSpPr>
          <p:nvPr/>
        </p:nvCxnSpPr>
        <p:spPr>
          <a:xfrm flipH="1">
            <a:off x="1943100" y="1809750"/>
            <a:ext cx="26289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91" name="Google Shape;991;p78"/>
          <p:cNvCxnSpPr>
            <a:stCxn id="986" idx="2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92" name="Google Shape;992;p78"/>
          <p:cNvCxnSpPr>
            <a:stCxn id="987" idx="2"/>
            <a:endCxn id="988" idx="0"/>
          </p:cNvCxnSpPr>
          <p:nvPr/>
        </p:nvCxnSpPr>
        <p:spPr>
          <a:xfrm flipH="1">
            <a:off x="1066800" y="3028950"/>
            <a:ext cx="8763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93" name="Google Shape;993;p78"/>
          <p:cNvCxnSpPr>
            <a:stCxn id="987" idx="2"/>
            <a:endCxn id="989" idx="0"/>
          </p:cNvCxnSpPr>
          <p:nvPr/>
        </p:nvCxnSpPr>
        <p:spPr>
          <a:xfrm>
            <a:off x="1943100" y="302895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94" name="Google Shape;994;p78"/>
          <p:cNvSpPr/>
          <p:nvPr/>
        </p:nvSpPr>
        <p:spPr>
          <a:xfrm>
            <a:off x="6324600" y="2190750"/>
            <a:ext cx="1600200" cy="838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</p:txBody>
      </p:sp>
      <p:sp>
        <p:nvSpPr>
          <p:cNvPr id="995" name="Google Shape;995;p78"/>
          <p:cNvSpPr/>
          <p:nvPr/>
        </p:nvSpPr>
        <p:spPr>
          <a:xfrm>
            <a:off x="42672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Army Large Enough?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996" name="Google Shape;996;p78"/>
          <p:cNvSpPr/>
          <p:nvPr/>
        </p:nvSpPr>
        <p:spPr>
          <a:xfrm>
            <a:off x="58674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enemy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997" name="Google Shape;997;p78"/>
          <p:cNvSpPr/>
          <p:nvPr/>
        </p:nvSpPr>
        <p:spPr>
          <a:xfrm>
            <a:off x="7467600" y="3867150"/>
            <a:ext cx="1447800" cy="76200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Siege Base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cxnSp>
        <p:nvCxnSpPr>
          <p:cNvPr id="998" name="Google Shape;998;p78"/>
          <p:cNvCxnSpPr>
            <a:endCxn id="994" idx="0"/>
          </p:cNvCxnSpPr>
          <p:nvPr/>
        </p:nvCxnSpPr>
        <p:spPr>
          <a:xfrm>
            <a:off x="4572000" y="1809750"/>
            <a:ext cx="2552700" cy="38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99" name="Google Shape;999;p78"/>
          <p:cNvCxnSpPr>
            <a:stCxn id="994" idx="2"/>
            <a:endCxn id="997" idx="0"/>
          </p:cNvCxnSpPr>
          <p:nvPr/>
        </p:nvCxnSpPr>
        <p:spPr>
          <a:xfrm>
            <a:off x="7124700" y="3028950"/>
            <a:ext cx="10668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00" name="Google Shape;1000;p78"/>
          <p:cNvCxnSpPr>
            <a:stCxn id="994" idx="2"/>
            <a:endCxn id="996" idx="0"/>
          </p:cNvCxnSpPr>
          <p:nvPr/>
        </p:nvCxnSpPr>
        <p:spPr>
          <a:xfrm flipH="1">
            <a:off x="6591300" y="3028950"/>
            <a:ext cx="5334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01" name="Google Shape;1001;p78"/>
          <p:cNvCxnSpPr>
            <a:stCxn id="994" idx="2"/>
            <a:endCxn id="995" idx="0"/>
          </p:cNvCxnSpPr>
          <p:nvPr/>
        </p:nvCxnSpPr>
        <p:spPr>
          <a:xfrm flipH="1">
            <a:off x="4991100" y="3028950"/>
            <a:ext cx="2133600" cy="838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899357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Persistence</a:t>
            </a:r>
            <a:endParaRPr/>
          </a:p>
        </p:txBody>
      </p:sp>
      <p:sp>
        <p:nvSpPr>
          <p:cNvPr id="1008" name="Google Shape;1008;p79"/>
          <p:cNvSpPr txBox="1">
            <a:spLocks noGrp="1"/>
          </p:cNvSpPr>
          <p:nvPr>
            <p:ph type="body" idx="2"/>
          </p:nvPr>
        </p:nvSpPr>
        <p:spPr>
          <a:xfrm>
            <a:off x="228600" y="1123950"/>
            <a:ext cx="4588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Your behavior tree nodes might need to communicate somehow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–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Finding a target, going to the target are separate nodes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How to share data?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Blackboard: shared object that holds information, that nodes can write and read from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Arial"/>
              <a:buChar char="–"/>
            </a:pPr>
            <a:r>
              <a:rPr lang="en-US" sz="185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Minimally, a </a:t>
            </a:r>
            <a:r>
              <a:rPr lang="en-US" sz="1850" b="0" i="0" u="none" strike="noStrike" cap="none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185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50" b="0" i="0" u="none" strike="noStrike" cap="none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5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50" b="0" i="0" u="none" strike="noStrike" cap="none" dirty="0">
                <a:solidFill>
                  <a:srgbClr val="F79646"/>
                </a:solidFill>
                <a:latin typeface="Consolas"/>
                <a:ea typeface="Consolas"/>
                <a:cs typeface="Consolas"/>
                <a:sym typeface="Consolas"/>
              </a:rPr>
              <a:t> ???</a:t>
            </a:r>
            <a:r>
              <a:rPr lang="en-US" sz="185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Certain groups of nodes can share different blackboards</a:t>
            </a:r>
            <a:endParaRPr sz="222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20193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None/>
            </a:pPr>
            <a:endParaRPr sz="222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9" name="Google Shape;1009;p79" descr="http://www.presselite.com/iphone/myblackboard/images/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6950" y="1151325"/>
            <a:ext cx="3937001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37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Summary</a:t>
            </a:r>
            <a:endParaRPr/>
          </a:p>
        </p:txBody>
      </p:sp>
      <p:sp>
        <p:nvSpPr>
          <p:cNvPr id="1016" name="Google Shape;1016;p8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153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Interfaces/abstract classes for: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BTNode</a:t>
            </a:r>
            <a:endParaRPr sz="222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Composite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Condition/Action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Full classes for: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Selector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Other wrappers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Game-specific classes extending Condition/Action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6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DF4294-0A67-0D49-B81F-7178E6854D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Goal-Oriented Action Planning (GOAP)</a:t>
            </a:r>
          </a:p>
        </p:txBody>
      </p:sp>
    </p:spTree>
    <p:extLst>
      <p:ext uri="{BB962C8B-B14F-4D97-AF65-F5344CB8AC3E}">
        <p14:creationId xmlns:p14="http://schemas.microsoft.com/office/powerpoint/2010/main" val="3870769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Issues with BTs</a:t>
            </a:r>
            <a:endParaRPr/>
          </a:p>
        </p:txBody>
      </p:sp>
      <p:sp>
        <p:nvSpPr>
          <p:cNvPr id="1036" name="Google Shape;1036;p8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 trees aren’t perfect</a:t>
            </a:r>
            <a:endParaRPr dirty="0"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Lots of enemies</a:t>
            </a:r>
            <a:endParaRPr dirty="0"/>
          </a:p>
          <a:p>
            <a:pPr marL="742950" marR="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Too much work to code each</a:t>
            </a:r>
            <a:endParaRPr dirty="0"/>
          </a:p>
          <a:p>
            <a:pPr marL="742950" marR="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Minor tweaks change a lot of code</a:t>
            </a:r>
            <a:endParaRPr dirty="0"/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Procedurally generated enemies</a:t>
            </a:r>
            <a:endParaRPr dirty="0"/>
          </a:p>
          <a:p>
            <a:pPr marL="742950" marR="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Behavior trees usually aren’t expressive enough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GOAP?</a:t>
            </a:r>
            <a:endParaRPr/>
          </a:p>
        </p:txBody>
      </p:sp>
      <p:sp>
        <p:nvSpPr>
          <p:cNvPr id="1052" name="Google Shape;1052;p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GOAP is a graph </a:t>
            </a:r>
            <a:r>
              <a:rPr lang="en-US"/>
              <a:t>of game states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can search over it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A*</a:t>
            </a:r>
            <a:endParaRPr/>
          </a:p>
        </p:txBody>
      </p:sp>
      <p:pic>
        <p:nvPicPr>
          <p:cNvPr id="1053" name="Google Shape;1053;p85" descr="Image result for goal oriented action plann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1352550"/>
            <a:ext cx="4422227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94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Nodes</a:t>
            </a:r>
            <a:endParaRPr/>
          </a:p>
        </p:txBody>
      </p:sp>
      <p:sp>
        <p:nvSpPr>
          <p:cNvPr id="1060" name="Google Shape;1060;p8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41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node is a GameState</a:t>
            </a: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GameStates are probably a map of string tags to booleans or integers</a:t>
            </a:r>
            <a:endParaRPr sz="2400"/>
          </a:p>
          <a:p>
            <a:pPr marL="342900" marR="0" lvl="0" indent="-3175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tags and their meaning are determined game-side</a:t>
            </a:r>
            <a:endParaRPr sz="2400"/>
          </a:p>
        </p:txBody>
      </p:sp>
      <p:sp>
        <p:nvSpPr>
          <p:cNvPr id="1061" name="Google Shape;1061;p86"/>
          <p:cNvSpPr txBox="1">
            <a:spLocks noGrp="1"/>
          </p:cNvSpPr>
          <p:nvPr>
            <p:ph type="body" idx="1"/>
          </p:nvPr>
        </p:nvSpPr>
        <p:spPr>
          <a:xfrm>
            <a:off x="4879936" y="1276350"/>
            <a:ext cx="4035464" cy="152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class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GameState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{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 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::map&lt;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::string,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int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&gt;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m_props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01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navigation meshes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More efficient and compact representation</a:t>
            </a:r>
          </a:p>
          <a:p>
            <a:pPr lvl="1"/>
            <a:r>
              <a:rPr lang="en-US" dirty="0"/>
              <a:t>Equivalent waypoint graph would have many more nodes and would take longer to traverse</a:t>
            </a:r>
          </a:p>
          <a:p>
            <a:pPr lvl="0"/>
            <a:r>
              <a:rPr lang="en-US" dirty="0"/>
              <a:t>Models entire navigable space</a:t>
            </a:r>
          </a:p>
          <a:p>
            <a:pPr lvl="1"/>
            <a:r>
              <a:rPr lang="en-US" dirty="0"/>
              <a:t>Can plan path from anywhere inside </a:t>
            </a:r>
            <a:r>
              <a:rPr lang="en-US" dirty="0" err="1"/>
              <a:t>nav</a:t>
            </a:r>
            <a:r>
              <a:rPr lang="en-US" dirty="0"/>
              <a:t> mesh</a:t>
            </a:r>
          </a:p>
          <a:p>
            <a:pPr lvl="1"/>
            <a:r>
              <a:rPr lang="en-US" dirty="0"/>
              <a:t>Paths can be planned around dynamic obstacles</a:t>
            </a:r>
          </a:p>
          <a:p>
            <a:pPr lvl="1"/>
            <a:r>
              <a:rPr lang="en-US" dirty="0" err="1"/>
              <a:t>Zig-zagging</a:t>
            </a:r>
            <a:r>
              <a:rPr lang="en-US" dirty="0"/>
              <a:t> can be avoided</a:t>
            </a:r>
          </a:p>
          <a:p>
            <a:pPr lvl="0"/>
            <a:r>
              <a:rPr lang="en-US" dirty="0"/>
              <a:t>Naturally handles entities of different radii</a:t>
            </a:r>
          </a:p>
          <a:p>
            <a:pPr lvl="1"/>
            <a:r>
              <a:rPr lang="en-US" dirty="0"/>
              <a:t>Don't go through edges less than 2 * radius long</a:t>
            </a:r>
          </a:p>
          <a:p>
            <a:pPr lvl="1"/>
            <a:r>
              <a:rPr lang="en-US" dirty="0"/>
              <a:t>Leave at least a distance of radius when moving around </a:t>
            </a:r>
            <a:r>
              <a:rPr lang="en-US" dirty="0" err="1"/>
              <a:t>nav</a:t>
            </a:r>
            <a:r>
              <a:rPr lang="en-US" dirty="0"/>
              <a:t> mesh vertices</a:t>
            </a:r>
          </a:p>
        </p:txBody>
      </p:sp>
    </p:spTree>
    <p:extLst>
      <p:ext uri="{BB962C8B-B14F-4D97-AF65-F5344CB8AC3E}">
        <p14:creationId xmlns:p14="http://schemas.microsoft.com/office/powerpoint/2010/main" val="638390712"/>
      </p:ext>
    </p:extLst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Edges</a:t>
            </a:r>
            <a:endParaRPr/>
          </a:p>
        </p:txBody>
      </p:sp>
      <p:sp>
        <p:nvSpPr>
          <p:cNvPr id="1068" name="Google Shape;1068;p8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696200" cy="167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edge is an Action the </a:t>
            </a:r>
            <a:r>
              <a:rPr lang="en-US"/>
              <a:t>AI can take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Each Action has a cost and a Condition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Actions also change the GameState</a:t>
            </a:r>
            <a:endParaRPr sz="28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9" name="Google Shape;1069;p87"/>
          <p:cNvSpPr txBox="1">
            <a:spLocks noGrp="1"/>
          </p:cNvSpPr>
          <p:nvPr>
            <p:ph type="body" idx="1"/>
          </p:nvPr>
        </p:nvSpPr>
        <p:spPr>
          <a:xfrm>
            <a:off x="762000" y="3028950"/>
            <a:ext cx="6172200" cy="152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Action {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public: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    virtual void </a:t>
            </a:r>
            <a:r>
              <a:rPr lang="en-US" sz="1480" dirty="0" err="1">
                <a:latin typeface="Consolas"/>
                <a:ea typeface="Consolas"/>
                <a:cs typeface="Consolas"/>
                <a:sym typeface="Consolas"/>
              </a:rPr>
              <a:t>changeState</a:t>
            </a: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80" dirty="0" err="1">
                <a:latin typeface="Consolas"/>
                <a:ea typeface="Consolas"/>
                <a:cs typeface="Consolas"/>
                <a:sym typeface="Consolas"/>
              </a:rPr>
              <a:t>GameState</a:t>
            </a: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 &amp;s) = 0;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endParaRPr lang="en-US" sz="1480" dirty="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80" dirty="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80" dirty="0">
                <a:latin typeface="Consolas"/>
                <a:ea typeface="Consolas"/>
                <a:cs typeface="Consolas"/>
                <a:sym typeface="Consolas"/>
              </a:rPr>
              <a:t>::vector</a:t>
            </a:r>
            <a:r>
              <a:rPr lang="en-US" sz="148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&lt;Condition *&gt; </a:t>
            </a:r>
            <a:r>
              <a:rPr lang="en-US" sz="148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m_conditions</a:t>
            </a:r>
            <a:r>
              <a:rPr lang="en-US" sz="148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float </a:t>
            </a:r>
            <a:r>
              <a:rPr lang="en-US" sz="148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m_cost</a:t>
            </a:r>
            <a:r>
              <a:rPr lang="en-US" sz="148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chemeClr val="lt1"/>
              </a:buClr>
              <a:buSzPts val="1480"/>
              <a:buFont typeface="Arial"/>
              <a:buNone/>
            </a:pPr>
            <a:r>
              <a:rPr lang="en-US" sz="148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4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8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Planning</a:t>
            </a:r>
            <a:endParaRPr/>
          </a:p>
        </p:txBody>
      </p:sp>
      <p:sp>
        <p:nvSpPr>
          <p:cNvPr id="1076" name="Google Shape;1076;p8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Goal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Generate a plan or “path” of actions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plan should take you from start state to end state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Just use A* 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308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Planning contd.</a:t>
            </a:r>
            <a:endParaRPr/>
          </a:p>
        </p:txBody>
      </p:sp>
      <p:sp>
        <p:nvSpPr>
          <p:cNvPr id="1083" name="Google Shape;1083;p8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87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 at a state</a:t>
            </a:r>
            <a:endParaRPr sz="2000"/>
          </a:p>
          <a:p>
            <a:pPr marL="342900" marR="0" lvl="0" indent="-318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Add neighboring states to priority queue</a:t>
            </a:r>
            <a:endParaRPr sz="2000"/>
          </a:p>
          <a:p>
            <a:pPr marL="742950" marR="0" lvl="1" indent="-28321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 through all actions</a:t>
            </a:r>
            <a:endParaRPr sz="2000"/>
          </a:p>
          <a:p>
            <a:pPr marL="742950" marR="0" lvl="1" indent="-28321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actions whose conditions are true from the current state are allowed</a:t>
            </a:r>
            <a:endParaRPr sz="2000"/>
          </a:p>
          <a:p>
            <a:pPr marL="742950" marR="0" lvl="1" indent="-28321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Generate a neighbor for each by applying the corresponding action to a copy of the game state</a:t>
            </a:r>
            <a:endParaRPr sz="2000"/>
          </a:p>
          <a:p>
            <a:pPr marL="342900" marR="0" lvl="0" indent="-318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Pop lowest cost state from priority queue</a:t>
            </a:r>
            <a:endParaRPr sz="2000"/>
          </a:p>
          <a:p>
            <a:pPr marL="342900" marR="0" lvl="0" indent="-318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Continue</a:t>
            </a:r>
            <a:endParaRPr sz="2000"/>
          </a:p>
          <a:p>
            <a:pPr marL="342900" marR="0" lvl="0" indent="-31877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 “path” or list of actions that took you from start to end state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1966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Actions</a:t>
            </a:r>
            <a:endParaRPr/>
          </a:p>
        </p:txBody>
      </p:sp>
      <p:sp>
        <p:nvSpPr>
          <p:cNvPr id="1090" name="Google Shape;1090;p9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Just like behavior trees, GOAP has actions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Actions are much simpler in GOAP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Change one or more of the tags in the game state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924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Conditions</a:t>
            </a:r>
            <a:endParaRPr/>
          </a:p>
        </p:txBody>
      </p:sp>
      <p:sp>
        <p:nvSpPr>
          <p:cNvPr id="1097" name="Google Shape;1097;p9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Just like behavior trees, GOAP has conditions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Conditions are also much simpler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Return true or false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Determined entirely by GameState</a:t>
            </a:r>
            <a:endParaRPr sz="2400" b="0" i="0" u="none" strike="noStrike" cap="non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5269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Conditions</a:t>
            </a:r>
            <a:endParaRPr/>
          </a:p>
        </p:txBody>
      </p:sp>
      <p:sp>
        <p:nvSpPr>
          <p:cNvPr id="1104" name="Google Shape;1104;p9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Condition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virtual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is_met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GameState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&amp;s) = 0;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64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GOAP</a:t>
            </a:r>
            <a:endParaRPr/>
          </a:p>
        </p:txBody>
      </p:sp>
      <p:sp>
        <p:nvSpPr>
          <p:cNvPr id="1111" name="Google Shape;1111;p9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game defines a start state based on the current game world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game also defines a goal (Condition)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Once the search is done, you need to map the list of actions to some real game effect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Char char="•"/>
            </a:pPr>
            <a:r>
              <a:rPr lang="en-US" sz="238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Usually only the first action is executed before GOAP is run again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–"/>
            </a:pPr>
            <a:r>
              <a:rPr lang="en-US" sz="204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action might not be completed before a new plan is generated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Font typeface="Arial"/>
              <a:buChar char="–"/>
            </a:pPr>
            <a:r>
              <a:rPr lang="en-US" sz="204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E.g., following the player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94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QUESTIONS?</a:t>
            </a:r>
            <a:endParaRPr/>
          </a:p>
        </p:txBody>
      </p:sp>
      <p:sp>
        <p:nvSpPr>
          <p:cNvPr id="1118" name="Google Shape;1118;p9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Goal Oriented Action Planning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56155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</a:t>
            </a:r>
            <a:endParaRPr/>
          </a:p>
        </p:txBody>
      </p:sp>
      <p:sp>
        <p:nvSpPr>
          <p:cNvPr id="1125" name="Google Shape;1125;p9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Depending on the Actions available, GOAP can generate an infinite graph without any goal states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can be handled by any of the following: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Allow each action to be used once/max # of times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Specify a maximum cost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533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Problems</a:t>
            </a:r>
            <a:endParaRPr/>
          </a:p>
        </p:txBody>
      </p:sp>
      <p:sp>
        <p:nvSpPr>
          <p:cNvPr id="1132" name="Google Shape;1132;p9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84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With lots of actions and a distant goal, GOAP can be really slow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GOAP is best used to solve small problems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6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4056</Words>
  <Application>Microsoft Macintosh PowerPoint</Application>
  <PresentationFormat>On-screen Show (16:9)</PresentationFormat>
  <Paragraphs>945</Paragraphs>
  <Slides>102</Slides>
  <Notes>95</Notes>
  <HiddenSlides>19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Century Gothic</vt:lpstr>
      <vt:lpstr>Consolas</vt:lpstr>
      <vt:lpstr>Karmina</vt:lpstr>
      <vt:lpstr>Questrial</vt:lpstr>
      <vt:lpstr>Tw Cen MT</vt:lpstr>
      <vt:lpstr>Office Theme</vt:lpstr>
      <vt:lpstr>Class 6</vt:lpstr>
      <vt:lpstr>Game A.I.</vt:lpstr>
      <vt:lpstr>Pathfinding</vt:lpstr>
      <vt:lpstr>3D world representation</vt:lpstr>
      <vt:lpstr>Decision Making</vt:lpstr>
      <vt:lpstr>Waypoint graphs</vt:lpstr>
      <vt:lpstr>Disadvantages of waypoint graphs</vt:lpstr>
      <vt:lpstr>Navigation meshes</vt:lpstr>
      <vt:lpstr>Advantages of navigation meshes</vt:lpstr>
      <vt:lpstr>Navigation meshes</vt:lpstr>
      <vt:lpstr>Navigation meshes</vt:lpstr>
      <vt:lpstr>Navigation loop</vt:lpstr>
      <vt:lpstr>Graph search</vt:lpstr>
      <vt:lpstr>Class 6</vt:lpstr>
      <vt:lpstr>Path generation: problem statement</vt:lpstr>
      <vt:lpstr>Path generation: first attempt</vt:lpstr>
      <vt:lpstr>Path generation: second attempt</vt:lpstr>
      <vt:lpstr>Path generation: third attempt</vt:lpstr>
      <vt:lpstr>Funnel algorithm</vt:lpstr>
      <vt:lpstr>Funnel Algorithm</vt:lpstr>
      <vt:lpstr>Funnel Algorithm</vt:lpstr>
      <vt:lpstr>Edge cases</vt:lpstr>
      <vt:lpstr>Funnel algorithm example</vt:lpstr>
      <vt:lpstr>Pathfinding with potential fields</vt:lpstr>
      <vt:lpstr>Potential fields: algorithm details</vt:lpstr>
      <vt:lpstr>Choosing a potential function</vt:lpstr>
      <vt:lpstr>Choosing a potential function</vt:lpstr>
      <vt:lpstr>Pathfinding with Potential Fields</vt:lpstr>
      <vt:lpstr>Pros and cons of potential fields</vt:lpstr>
      <vt:lpstr>Avoiding local maxima</vt:lpstr>
      <vt:lpstr>Reconsidering potential fields</vt:lpstr>
      <vt:lpstr>Class 6</vt:lpstr>
      <vt:lpstr>Steering</vt:lpstr>
      <vt:lpstr>Steering example: arrival</vt:lpstr>
      <vt:lpstr>Moving and Colliding</vt:lpstr>
      <vt:lpstr>Obstacle avoidance</vt:lpstr>
      <vt:lpstr>Dynamic obstacle avoidance</vt:lpstr>
      <vt:lpstr>Very Temporary Obstacle Avoidance</vt:lpstr>
      <vt:lpstr>Very Temporary Obstacle Avoidance</vt:lpstr>
      <vt:lpstr>Very Temporary Obstacle Avoidance</vt:lpstr>
      <vt:lpstr>Very Temporary Obstacle Avoidance</vt:lpstr>
      <vt:lpstr>Robustness</vt:lpstr>
      <vt:lpstr>Class 6</vt:lpstr>
      <vt:lpstr>Decision Making</vt:lpstr>
      <vt:lpstr>Finite State Machines</vt:lpstr>
      <vt:lpstr>Finite State Machine Example</vt:lpstr>
      <vt:lpstr>Hierarchical State Machines</vt:lpstr>
      <vt:lpstr>Hierarchical State Machine Example</vt:lpstr>
      <vt:lpstr>Class 6</vt:lpstr>
      <vt:lpstr>Behavior Trees</vt:lpstr>
      <vt:lpstr>Structure</vt:lpstr>
      <vt:lpstr>The Leaves</vt:lpstr>
      <vt:lpstr>The Internal Nodes</vt:lpstr>
      <vt:lpstr>The Composites</vt:lpstr>
      <vt:lpstr>The Selector</vt:lpstr>
      <vt:lpstr>The Sequence</vt:lpstr>
      <vt:lpstr>Other Nodes</vt:lpstr>
      <vt:lpstr>Behavior Tree Node</vt:lpstr>
      <vt:lpstr>Composites</vt:lpstr>
      <vt:lpstr>Note about Composites</vt:lpstr>
      <vt:lpstr>QUESTIONS?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Data Persistence</vt:lpstr>
      <vt:lpstr>In Summary</vt:lpstr>
      <vt:lpstr>Class 6</vt:lpstr>
      <vt:lpstr>Issues with BTs</vt:lpstr>
      <vt:lpstr>What is GOAP?</vt:lpstr>
      <vt:lpstr>The Nodes</vt:lpstr>
      <vt:lpstr>The Edges</vt:lpstr>
      <vt:lpstr>Planning</vt:lpstr>
      <vt:lpstr>Planning contd.</vt:lpstr>
      <vt:lpstr>Actions</vt:lpstr>
      <vt:lpstr>Conditions</vt:lpstr>
      <vt:lpstr>Conditions</vt:lpstr>
      <vt:lpstr>GOAP</vt:lpstr>
      <vt:lpstr>QUESTIONS?</vt:lpstr>
      <vt:lpstr>Problems</vt:lpstr>
      <vt:lpstr>Problems</vt:lpstr>
      <vt:lpstr>Problems</vt:lpstr>
      <vt:lpstr>Mix and Match</vt:lpstr>
      <vt:lpstr>Class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2012-09-05T22:59:59Z</dcterms:created>
  <dcterms:modified xsi:type="dcterms:W3CDTF">2021-02-20T20:04:27Z</dcterms:modified>
</cp:coreProperties>
</file>