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57" r:id="rId5"/>
    <p:sldId id="258" r:id="rId6"/>
    <p:sldId id="261" r:id="rId7"/>
    <p:sldId id="264" r:id="rId8"/>
    <p:sldId id="265" r:id="rId9"/>
    <p:sldId id="262" r:id="rId10"/>
    <p:sldId id="26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92"/>
    <p:restoredTop sz="94722"/>
  </p:normalViewPr>
  <p:slideViewPr>
    <p:cSldViewPr snapToGrid="0">
      <p:cViewPr varScale="1">
        <p:scale>
          <a:sx n="79" d="100"/>
          <a:sy n="79" d="100"/>
        </p:scale>
        <p:origin x="2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67058-A43D-B945-045B-BD7C9053BA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CC515-7751-408C-8954-3967CFAD91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7B84B4-8A00-9DFA-FDF9-B5302A69D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458-D59B-0740-8240-9E6819CB4DA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6F49D-6685-8504-71A1-641ED856E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F20FB8-DE57-D2F3-1B3E-6F8D42E68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DEF2-4C01-2E46-97BC-56402E94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404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2B1F7-02F7-EA70-246B-F62143514D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CC3F1-D08C-80BC-10F8-62310E07B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6B7D8-069B-F60F-C5F9-2F41BB939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458-D59B-0740-8240-9E6819CB4DA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274DA2-639E-2D72-BB27-91F902C0A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C01122-9459-6BAE-B5D8-0B2E094B1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DEF2-4C01-2E46-97BC-56402E94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922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3076E4-12FB-8965-96DE-725A1F8353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1A179-A263-5A18-F711-7ED9FE5E68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7F814-3B47-16EF-23F6-ED527FE54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458-D59B-0740-8240-9E6819CB4DA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2B3E6-0164-BC51-75B6-9B0C13358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1D6A9-67E4-BE9D-5642-7AAFD743B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DEF2-4C01-2E46-97BC-56402E94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62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0D332-D116-27E6-B336-20FB3A30A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3FE43-5033-07F4-FBAB-9301DE0F7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6C91F-3DAB-566A-251E-735AEC33F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458-D59B-0740-8240-9E6819CB4DA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E5964-63D6-BC90-3324-EF23C2732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124FC-9CB7-C609-864B-E0B48991E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DEF2-4C01-2E46-97BC-56402E94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777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5B977-824D-01AA-93A0-33445AE4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EC0EC-64EE-C4A1-BB1A-90EA5C6A9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9A0A65-4895-9C75-D3AB-4C776C1E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458-D59B-0740-8240-9E6819CB4DA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7256F-923F-CCAB-A997-D3C945298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A5772-5017-34E2-E663-DD4ED1AD6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DEF2-4C01-2E46-97BC-56402E94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008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B2501-81E4-2737-4F8C-07A15B685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CB4A0-FF71-B3BC-9173-18FC5953A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166A45-2322-1A5B-39E5-5CE3D2299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4397F9-D3AD-7DB9-3DDC-1E043438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458-D59B-0740-8240-9E6819CB4DA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44D1B-D12C-11D5-903A-CDAE8C6F1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71F4D4-671E-CF19-6716-702EF3005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DEF2-4C01-2E46-97BC-56402E94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00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9643A-8E11-8FEC-4497-8CA5B5901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CE432-CD14-BCF9-5B5F-01DC9D69A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4CE41-0100-78F3-C02D-BC33661C99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557F34-15BC-548E-6724-4BEE4D14A6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27016C-3014-AF30-8901-97B780E8156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691436-2B09-59DC-CCF3-A144C166C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458-D59B-0740-8240-9E6819CB4DA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125D96-B58A-B01D-2AE4-A6D39AADB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6C8247-13B3-714C-4ACE-0B80CDC8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DEF2-4C01-2E46-97BC-56402E94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3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77DD7B-2F8B-ED11-5750-33B5C6D5F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EB8B4-9150-EF4B-52BF-80ECE31A6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458-D59B-0740-8240-9E6819CB4DA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082A5-6D12-202C-9E63-2AF1F6394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F4E2F1-D4E7-CE0A-68E6-E228F384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DEF2-4C01-2E46-97BC-56402E94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49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AA615-3257-D811-28CA-CB04F4EE8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458-D59B-0740-8240-9E6819CB4DA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4C4DC4-C29E-2B19-EAB8-6C8429F20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D3403-E7AD-9D17-BF4E-00A40008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DEF2-4C01-2E46-97BC-56402E94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95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3384A-45FD-4245-0789-9C998CEE1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1EE16-D612-8070-D938-B42FF5160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EEF16C-B689-01D8-CB3F-39B741E93B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3473AF-6F94-6A9E-0857-A8FF372FC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458-D59B-0740-8240-9E6819CB4DA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B1F958-60EA-6681-A796-13203A793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4AC73D-CE5C-A0C7-C974-4A12B2C6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DEF2-4C01-2E46-97BC-56402E94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5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3F67E-4AAF-B90A-EA27-CC29FA8F5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D74C93-A94C-D9C1-B06D-2A83E6333D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0EEA16-09B1-1CB3-B014-CB9D61C6D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2981B9-D914-698B-A3CD-796F0853B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A458-D59B-0740-8240-9E6819CB4DA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C37FCA-3F9C-97E6-A523-5DC59C7CD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7046A9-6E81-E1AC-4970-8D38BCBA7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9DEF2-4C01-2E46-97BC-56402E94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5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680BF8-8953-DB7D-F943-87850BADA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6C630-8181-2F79-EC4D-B9300C36A3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C8FF3C-5387-2BAF-8D17-FD5CF55C23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ADA458-D59B-0740-8240-9E6819CB4DA9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A9B0E-9D11-7A94-A87C-0C2DAF2B6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EE86D9-931E-D57F-59C4-8FF2F0C594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29DEF2-4C01-2E46-97BC-56402E94F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10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2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MvRTALJp8DM?feature=oembed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4zvVnUv3ZYw?feature=oembed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125285-9740-2F10-50E3-E1EA0D4E83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Mathematical Programming and Constrained Optimization in AI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3E8B5DF-764B-DA48-E94A-64223D0A09ED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E176F82-6D2E-F5E8-6B3C-B28E147FA782}"/>
              </a:ext>
            </a:extLst>
          </p:cNvPr>
          <p:cNvSpPr txBox="1">
            <a:spLocks/>
          </p:cNvSpPr>
          <p:nvPr/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/>
              <a:t>Eric Ewing</a:t>
            </a:r>
            <a:endParaRPr lang="en-US" sz="4000" dirty="0"/>
          </a:p>
        </p:txBody>
      </p:sp>
      <p:pic>
        <p:nvPicPr>
          <p:cNvPr id="6" name="Picture 2" descr="Plants Vs.zombies Characters | Plants Vs Zombies Comes To Nintendo DS:">
            <a:extLst>
              <a:ext uri="{FF2B5EF4-FFF2-40B4-BE49-F238E27FC236}">
                <a16:creationId xmlns:a16="http://schemas.microsoft.com/office/drawing/2014/main" id="{C04FF9ED-1398-6BF2-9254-8D6176F42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891" b="94898" l="1064" r="90071">
                        <a14:foregroundMark x1="23936" y1="89456" x2="40780" y2="95748"/>
                        <a14:foregroundMark x1="40780" y1="95748" x2="72340" y2="90136"/>
                        <a14:foregroundMark x1="27305" y1="95238" x2="24468" y2="95408"/>
                        <a14:foregroundMark x1="9220" y1="58333" x2="9043" y2="52381"/>
                        <a14:foregroundMark x1="17730" y1="46429" x2="709" y2="44898"/>
                        <a14:foregroundMark x1="948" y1="33653" x2="1064" y2="28231"/>
                        <a14:foregroundMark x1="868" y1="37432" x2="861" y2="37779"/>
                        <a14:foregroundMark x1="861" y1="37779" x2="868" y2="37432"/>
                        <a14:foregroundMark x1="709" y1="44898" x2="838" y2="38824"/>
                        <a14:foregroundMark x1="1064" y1="28231" x2="17199" y2="29082"/>
                        <a14:foregroundMark x1="29610" y1="15646" x2="39716" y2="2551"/>
                        <a14:foregroundMark x1="56339" y1="4212" x2="66932" y2="5270"/>
                        <a14:foregroundMark x1="49926" y1="3571" x2="54560" y2="4034"/>
                        <a14:foregroundMark x1="39716" y1="2551" x2="49926" y2="3571"/>
                        <a14:foregroundMark x1="74242" y1="6634" x2="76773" y2="10204"/>
                        <a14:foregroundMark x1="89362" y1="38095" x2="90071" y2="32823"/>
                        <a14:foregroundMark x1="27305" y1="6463" x2="35106" y2="6293"/>
                        <a14:foregroundMark x1="39894" y1="3231" x2="46631" y2="2891"/>
                        <a14:backgroundMark x1="532" y1="36735" x2="532" y2="36735"/>
                        <a14:backgroundMark x1="887" y1="36395" x2="887" y2="36395"/>
                        <a14:backgroundMark x1="887" y1="36395" x2="887" y2="36395"/>
                        <a14:backgroundMark x1="177" y1="33844" x2="177" y2="33844"/>
                        <a14:backgroundMark x1="177" y1="33844" x2="177" y2="33844"/>
                        <a14:backgroundMark x1="177" y1="33844" x2="177" y2="33844"/>
                        <a14:backgroundMark x1="177" y1="33844" x2="177" y2="33844"/>
                        <a14:backgroundMark x1="177" y1="37755" x2="709" y2="37415"/>
                        <a14:backgroundMark x1="177" y1="45578" x2="0" y2="45068"/>
                        <a14:backgroundMark x1="34397" y1="2381" x2="35816" y2="2721"/>
                        <a14:backgroundMark x1="49823" y1="3571" x2="49823" y2="3571"/>
                        <a14:backgroundMark x1="67553" y1="4422" x2="66312" y2="4252"/>
                        <a14:backgroundMark x1="68972" y1="4932" x2="74645" y2="5612"/>
                        <a14:backgroundMark x1="67021" y1="5272" x2="73759" y2="6122"/>
                        <a14:backgroundMark x1="73227" y1="6293" x2="74468" y2="6293"/>
                        <a14:backgroundMark x1="50177" y1="3231" x2="50177" y2="3912"/>
                        <a14:backgroundMark x1="55851" y1="3061" x2="56738" y2="3912"/>
                        <a14:backgroundMark x1="177" y1="38435" x2="709" y2="32823"/>
                        <a14:backgroundMark x1="709" y1="33673" x2="1064" y2="37415"/>
                        <a14:backgroundMark x1="709" y1="37755" x2="532" y2="38776"/>
                        <a14:backgroundMark x1="1773" y1="35884" x2="355" y2="32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43" y="3773714"/>
            <a:ext cx="2847246" cy="296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Plants Vs.zombies Characters | Plants Vs Zombies Comes To Nintendo DS:">
            <a:extLst>
              <a:ext uri="{FF2B5EF4-FFF2-40B4-BE49-F238E27FC236}">
                <a16:creationId xmlns:a16="http://schemas.microsoft.com/office/drawing/2014/main" id="{687565BF-7165-1285-85C7-BD3E911A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2891" b="94898" l="1064" r="90071">
                        <a14:foregroundMark x1="23936" y1="89456" x2="40780" y2="95748"/>
                        <a14:foregroundMark x1="40780" y1="95748" x2="72340" y2="90136"/>
                        <a14:foregroundMark x1="27305" y1="95238" x2="24468" y2="95408"/>
                        <a14:foregroundMark x1="9220" y1="58333" x2="9043" y2="52381"/>
                        <a14:foregroundMark x1="17730" y1="46429" x2="709" y2="44898"/>
                        <a14:foregroundMark x1="948" y1="33653" x2="1064" y2="28231"/>
                        <a14:foregroundMark x1="868" y1="37432" x2="861" y2="37779"/>
                        <a14:foregroundMark x1="861" y1="37779" x2="868" y2="37432"/>
                        <a14:foregroundMark x1="709" y1="44898" x2="838" y2="38824"/>
                        <a14:foregroundMark x1="1064" y1="28231" x2="17199" y2="29082"/>
                        <a14:foregroundMark x1="29610" y1="15646" x2="39716" y2="2551"/>
                        <a14:foregroundMark x1="56339" y1="4212" x2="66932" y2="5270"/>
                        <a14:foregroundMark x1="49926" y1="3571" x2="54560" y2="4034"/>
                        <a14:foregroundMark x1="39716" y1="2551" x2="49926" y2="3571"/>
                        <a14:foregroundMark x1="74242" y1="6634" x2="76773" y2="10204"/>
                        <a14:foregroundMark x1="89362" y1="38095" x2="90071" y2="32823"/>
                        <a14:foregroundMark x1="27305" y1="6463" x2="35106" y2="6293"/>
                        <a14:foregroundMark x1="39894" y1="3231" x2="46631" y2="2891"/>
                        <a14:backgroundMark x1="532" y1="36735" x2="532" y2="36735"/>
                        <a14:backgroundMark x1="887" y1="36395" x2="887" y2="36395"/>
                        <a14:backgroundMark x1="887" y1="36395" x2="887" y2="36395"/>
                        <a14:backgroundMark x1="177" y1="33844" x2="177" y2="33844"/>
                        <a14:backgroundMark x1="177" y1="33844" x2="177" y2="33844"/>
                        <a14:backgroundMark x1="177" y1="33844" x2="177" y2="33844"/>
                        <a14:backgroundMark x1="177" y1="33844" x2="177" y2="33844"/>
                        <a14:backgroundMark x1="177" y1="37755" x2="709" y2="37415"/>
                        <a14:backgroundMark x1="177" y1="45578" x2="0" y2="45068"/>
                        <a14:backgroundMark x1="34397" y1="2381" x2="35816" y2="2721"/>
                        <a14:backgroundMark x1="49823" y1="3571" x2="49823" y2="3571"/>
                        <a14:backgroundMark x1="67553" y1="4422" x2="66312" y2="4252"/>
                        <a14:backgroundMark x1="68972" y1="4932" x2="74645" y2="5612"/>
                        <a14:backgroundMark x1="67021" y1="5272" x2="73759" y2="6122"/>
                        <a14:backgroundMark x1="73227" y1="6293" x2="74468" y2="6293"/>
                        <a14:backgroundMark x1="50177" y1="3231" x2="50177" y2="3912"/>
                        <a14:backgroundMark x1="55851" y1="3061" x2="56738" y2="3912"/>
                        <a14:backgroundMark x1="177" y1="38435" x2="709" y2="32823"/>
                        <a14:backgroundMark x1="709" y1="33673" x2="1064" y2="37415"/>
                        <a14:backgroundMark x1="709" y1="37755" x2="532" y2="38776"/>
                        <a14:backgroundMark x1="1773" y1="35884" x2="355" y2="3265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4377" y="3865789"/>
            <a:ext cx="2847246" cy="296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1124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C2BE8-8F24-4686-4026-C528EF343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Conditions for Optimality (Constrained)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B7767F-3821-A38F-B08B-833EE4F97506}"/>
                  </a:ext>
                </a:extLst>
              </p:cNvPr>
              <p:cNvSpPr txBox="1"/>
              <p:nvPr/>
            </p:nvSpPr>
            <p:spPr>
              <a:xfrm>
                <a:off x="1110343" y="3429000"/>
                <a:ext cx="750102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2.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/>
                  <a:t> must be a feasible solution 	(Feasibility)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3B7767F-3821-A38F-B08B-833EE4F975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43" y="3429000"/>
                <a:ext cx="7501028" cy="523220"/>
              </a:xfrm>
              <a:prstGeom prst="rect">
                <a:avLst/>
              </a:prstGeom>
              <a:blipFill>
                <a:blip r:embed="rId2"/>
                <a:stretch>
                  <a:fillRect l="-1689" t="-14286" r="-676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139489-9AD8-29AB-B585-228603580170}"/>
                  </a:ext>
                </a:extLst>
              </p:cNvPr>
              <p:cNvSpPr txBox="1"/>
              <p:nvPr/>
            </p:nvSpPr>
            <p:spPr>
              <a:xfrm>
                <a:off x="1110343" y="4512129"/>
                <a:ext cx="83057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3.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sz="2800" dirty="0"/>
                  <a:t> 					(Dual Feasibility)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8139489-9AD8-29AB-B585-228603580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43" y="4512129"/>
                <a:ext cx="8305735" cy="523220"/>
              </a:xfrm>
              <a:prstGeom prst="rect">
                <a:avLst/>
              </a:prstGeom>
              <a:blipFill>
                <a:blip r:embed="rId3"/>
                <a:stretch>
                  <a:fillRect l="-1527" t="-14286" r="-458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993519-FD8D-8D6C-D742-9566E870C5E0}"/>
                  </a:ext>
                </a:extLst>
              </p:cNvPr>
              <p:cNvSpPr txBox="1"/>
              <p:nvPr/>
            </p:nvSpPr>
            <p:spPr>
              <a:xfrm>
                <a:off x="1110342" y="2388041"/>
                <a:ext cx="77397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1.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∇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				(Stationarity)</a:t>
                </a: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3993519-FD8D-8D6C-D742-9566E870C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42" y="2388041"/>
                <a:ext cx="7739743" cy="523220"/>
              </a:xfrm>
              <a:prstGeom prst="rect">
                <a:avLst/>
              </a:prstGeom>
              <a:blipFill>
                <a:blip r:embed="rId4"/>
                <a:stretch>
                  <a:fillRect l="-1639" t="-14286" r="-328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3E9DBD-9F02-AC78-EAFA-F578DB1703D0}"/>
                  </a:ext>
                </a:extLst>
              </p:cNvPr>
              <p:cNvSpPr txBox="1"/>
              <p:nvPr/>
            </p:nvSpPr>
            <p:spPr>
              <a:xfrm>
                <a:off x="574681" y="5538768"/>
                <a:ext cx="1104263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4.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/>
                  <a:t> only where inequality constraints are “active” 	 </a:t>
                </a:r>
              </a:p>
              <a:p>
                <a:r>
                  <a:rPr lang="en-US" sz="2800" dirty="0"/>
                  <a:t>							(Complementary Slackness)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03E9DBD-9F02-AC78-EAFA-F578DB170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681" y="5538768"/>
                <a:ext cx="11042638" cy="954107"/>
              </a:xfrm>
              <a:prstGeom prst="rect">
                <a:avLst/>
              </a:prstGeom>
              <a:blipFill>
                <a:blip r:embed="rId5"/>
                <a:stretch>
                  <a:fillRect l="-1149" t="-6579" r="-230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F7FFA9FC-858C-30D9-5528-4E4097285FA2}"/>
              </a:ext>
            </a:extLst>
          </p:cNvPr>
          <p:cNvSpPr txBox="1"/>
          <p:nvPr/>
        </p:nvSpPr>
        <p:spPr>
          <a:xfrm>
            <a:off x="3125828" y="1082297"/>
            <a:ext cx="59403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Karush-Kuhn-Tucker (KKT) Conditions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020C57-E774-4BF2-7FFF-7A0C748C7B90}"/>
                  </a:ext>
                </a:extLst>
              </p:cNvPr>
              <p:cNvSpPr txBox="1"/>
              <p:nvPr/>
            </p:nvSpPr>
            <p:spPr>
              <a:xfrm>
                <a:off x="1110342" y="1765946"/>
                <a:ext cx="251947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For some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: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5020C57-E774-4BF2-7FFF-7A0C748C7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0342" y="1765946"/>
                <a:ext cx="2519472" cy="461665"/>
              </a:xfrm>
              <a:prstGeom prst="rect">
                <a:avLst/>
              </a:prstGeom>
              <a:blipFill>
                <a:blip r:embed="rId6"/>
                <a:stretch>
                  <a:fillRect l="-4020" t="-10811" r="-301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0568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598577-C3D6-4708-2A24-87CF02056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Programming</a:t>
            </a:r>
          </a:p>
        </p:txBody>
      </p:sp>
      <p:pic>
        <p:nvPicPr>
          <p:cNvPr id="6" name="Picture 5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69379F05-5A57-C8EB-2459-E6E8D0F5F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8833" y="1993900"/>
            <a:ext cx="3479800" cy="1435100"/>
          </a:xfrm>
          <a:prstGeom prst="rect">
            <a:avLst/>
          </a:prstGeom>
        </p:spPr>
      </p:pic>
      <p:pic>
        <p:nvPicPr>
          <p:cNvPr id="8" name="Picture 7" descr="A math symbols on a white background&#10;&#10;AI-generated content may be incorrect.">
            <a:extLst>
              <a:ext uri="{FF2B5EF4-FFF2-40B4-BE49-F238E27FC236}">
                <a16:creationId xmlns:a16="http://schemas.microsoft.com/office/drawing/2014/main" id="{D673F3E5-0B4C-99DB-5BE7-4CECC8EA1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5224" y="1973644"/>
            <a:ext cx="3479800" cy="12319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5EA666-E29D-5909-D704-678E9C696EBE}"/>
              </a:ext>
            </a:extLst>
          </p:cNvPr>
          <p:cNvSpPr txBox="1"/>
          <p:nvPr/>
        </p:nvSpPr>
        <p:spPr>
          <a:xfrm>
            <a:off x="1446707" y="1585732"/>
            <a:ext cx="1684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Program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1A86A1-7FEE-3697-12FF-1BE72BA86F1C}"/>
              </a:ext>
            </a:extLst>
          </p:cNvPr>
          <p:cNvSpPr txBox="1"/>
          <p:nvPr/>
        </p:nvSpPr>
        <p:spPr>
          <a:xfrm>
            <a:off x="6203098" y="1585732"/>
            <a:ext cx="20582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Quadratic Program</a:t>
            </a:r>
          </a:p>
        </p:txBody>
      </p:sp>
      <p:pic>
        <p:nvPicPr>
          <p:cNvPr id="12" name="Picture 11" descr="A math equations with numbers&#10;&#10;AI-generated content may be incorrect.">
            <a:extLst>
              <a:ext uri="{FF2B5EF4-FFF2-40B4-BE49-F238E27FC236}">
                <a16:creationId xmlns:a16="http://schemas.microsoft.com/office/drawing/2014/main" id="{D4B1729B-F4CF-2395-1D2E-CC79CB5040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822" y="4734379"/>
            <a:ext cx="4648200" cy="13081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CFABE97-1E84-19D4-928F-3B9B12E17D31}"/>
              </a:ext>
            </a:extLst>
          </p:cNvPr>
          <p:cNvSpPr txBox="1"/>
          <p:nvPr/>
        </p:nvSpPr>
        <p:spPr>
          <a:xfrm>
            <a:off x="1906896" y="4343049"/>
            <a:ext cx="18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Convex Program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A81621B-23D1-DF8D-1C2C-4A88FE3C5C3A}"/>
              </a:ext>
            </a:extLst>
          </p:cNvPr>
          <p:cNvSpPr txBox="1"/>
          <p:nvPr/>
        </p:nvSpPr>
        <p:spPr>
          <a:xfrm>
            <a:off x="319987" y="6123543"/>
            <a:ext cx="5020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f, g are all convex functions and h is affine (linear)</a:t>
            </a:r>
          </a:p>
        </p:txBody>
      </p:sp>
      <p:pic>
        <p:nvPicPr>
          <p:cNvPr id="16" name="Picture 15" descr="A close-up of a math problem&#10;&#10;AI-generated content may be incorrect.">
            <a:extLst>
              <a:ext uri="{FF2B5EF4-FFF2-40B4-BE49-F238E27FC236}">
                <a16:creationId xmlns:a16="http://schemas.microsoft.com/office/drawing/2014/main" id="{91D481FC-1C99-C50D-BAA4-3F1E0DF8CD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9825" y="4058331"/>
            <a:ext cx="2844800" cy="13081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7E71031-4C30-0FD5-B5BA-E03B2CBF100E}"/>
              </a:ext>
            </a:extLst>
          </p:cNvPr>
          <p:cNvSpPr txBox="1"/>
          <p:nvPr/>
        </p:nvSpPr>
        <p:spPr>
          <a:xfrm>
            <a:off x="5953991" y="3589630"/>
            <a:ext cx="2556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Integer (Linear) Program</a:t>
            </a:r>
          </a:p>
        </p:txBody>
      </p:sp>
      <p:pic>
        <p:nvPicPr>
          <p:cNvPr id="19" name="Picture 18" descr="A math equations with black text&#10;&#10;AI-generated content may be incorrect.">
            <a:extLst>
              <a:ext uri="{FF2B5EF4-FFF2-40B4-BE49-F238E27FC236}">
                <a16:creationId xmlns:a16="http://schemas.microsoft.com/office/drawing/2014/main" id="{CFB5DADF-7CF9-44DE-5EC2-1ACDB0E2B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9825" y="3492129"/>
            <a:ext cx="6235700" cy="32639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24B9C72-DD33-A564-A451-892F756156EC}"/>
              </a:ext>
            </a:extLst>
          </p:cNvPr>
          <p:cNvSpPr txBox="1"/>
          <p:nvPr/>
        </p:nvSpPr>
        <p:spPr>
          <a:xfrm>
            <a:off x="8139115" y="3205544"/>
            <a:ext cx="2130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Stochastic Program</a:t>
            </a:r>
          </a:p>
        </p:txBody>
      </p:sp>
    </p:spTree>
    <p:extLst>
      <p:ext uri="{BB962C8B-B14F-4D97-AF65-F5344CB8AC3E}">
        <p14:creationId xmlns:p14="http://schemas.microsoft.com/office/powerpoint/2010/main" val="66973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3" grpId="0"/>
      <p:bldP spid="14" grpId="0"/>
      <p:bldP spid="17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28EF7-3111-8E90-A1A8-BD33925F4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Sudoku ILP</a:t>
            </a:r>
          </a:p>
        </p:txBody>
      </p:sp>
      <p:pic>
        <p:nvPicPr>
          <p:cNvPr id="5" name="Content Placeholder 4" descr="A math equations with numbers and symbols&#10;&#10;AI-generated content may be incorrect.">
            <a:extLst>
              <a:ext uri="{FF2B5EF4-FFF2-40B4-BE49-F238E27FC236}">
                <a16:creationId xmlns:a16="http://schemas.microsoft.com/office/drawing/2014/main" id="{C898C9A5-E0DE-9EB0-5389-B74C3D2E04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55750" y="2128044"/>
            <a:ext cx="9080500" cy="37465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17A6BA-E6C0-4262-39BA-A14C8D1432E5}"/>
              </a:ext>
            </a:extLst>
          </p:cNvPr>
          <p:cNvSpPr txBox="1"/>
          <p:nvPr/>
        </p:nvSpPr>
        <p:spPr>
          <a:xfrm>
            <a:off x="8055429" y="2743200"/>
            <a:ext cx="3436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in each cell add up to 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E15A6-E5BD-C7FD-1EE5-0F7DCD5354C7}"/>
              </a:ext>
            </a:extLst>
          </p:cNvPr>
          <p:cNvSpPr txBox="1"/>
          <p:nvPr/>
        </p:nvSpPr>
        <p:spPr>
          <a:xfrm>
            <a:off x="8055429" y="3543022"/>
            <a:ext cx="3439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in each row add up to 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546DD13-2F1B-2589-141F-EB67D409097F}"/>
              </a:ext>
            </a:extLst>
          </p:cNvPr>
          <p:cNvSpPr txBox="1"/>
          <p:nvPr/>
        </p:nvSpPr>
        <p:spPr>
          <a:xfrm>
            <a:off x="8052800" y="4287004"/>
            <a:ext cx="383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in each column add up to 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24E187-C179-2392-F847-B1E5F730D23C}"/>
              </a:ext>
            </a:extLst>
          </p:cNvPr>
          <p:cNvSpPr txBox="1"/>
          <p:nvPr/>
        </p:nvSpPr>
        <p:spPr>
          <a:xfrm>
            <a:off x="5904929" y="5886648"/>
            <a:ext cx="3897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Variables in each sub-grid add up to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91B75-855E-963C-2A7B-79C928D7AF3F}"/>
                  </a:ext>
                </a:extLst>
              </p:cNvPr>
              <p:cNvSpPr txBox="1"/>
              <p:nvPr/>
            </p:nvSpPr>
            <p:spPr>
              <a:xfrm>
                <a:off x="8546286" y="2140148"/>
                <a:ext cx="13931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𝑣𝑟𝑐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∈{0,1}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B791B75-855E-963C-2A7B-79C928D7A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6286" y="2140148"/>
                <a:ext cx="1393138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5810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47F50-AA5F-231C-3AFD-215559ED2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close up of a sign&#10;&#10;AI-generated content may be incorrect.">
            <a:extLst>
              <a:ext uri="{FF2B5EF4-FFF2-40B4-BE49-F238E27FC236}">
                <a16:creationId xmlns:a16="http://schemas.microsoft.com/office/drawing/2014/main" id="{A9A3B232-821F-EE69-93F3-942014E4FF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2363"/>
            <a:ext cx="10515600" cy="1611085"/>
          </a:xfrm>
        </p:spPr>
      </p:pic>
      <p:pic>
        <p:nvPicPr>
          <p:cNvPr id="7" name="Online Media 6" descr="Aggressive Maneuvers for Autonomous Quadrotor Flight">
            <a:hlinkClick r:id="" action="ppaction://media"/>
            <a:extLst>
              <a:ext uri="{FF2B5EF4-FFF2-40B4-BE49-F238E27FC236}">
                <a16:creationId xmlns:a16="http://schemas.microsoft.com/office/drawing/2014/main" id="{F4389967-D4D9-E67A-C818-9B0877300553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446193" y="1833448"/>
            <a:ext cx="8438587" cy="4767802"/>
          </a:xfrm>
          <a:prstGeom prst="rect">
            <a:avLst/>
          </a:prstGeom>
        </p:spPr>
      </p:pic>
      <p:pic>
        <p:nvPicPr>
          <p:cNvPr id="4" name="Picture 3" descr="A close-up of a math problem&#10;&#10;AI-generated content may be incorrect.">
            <a:extLst>
              <a:ext uri="{FF2B5EF4-FFF2-40B4-BE49-F238E27FC236}">
                <a16:creationId xmlns:a16="http://schemas.microsoft.com/office/drawing/2014/main" id="{B9267AF9-9429-52B9-E9C1-07935A0AC7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46193" y="4091104"/>
            <a:ext cx="7772400" cy="2401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3951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03D6F-698D-734E-C653-C9A87677F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Online Media 5" descr="Motion Planning around Obstacles with Convex Optimization">
            <a:hlinkClick r:id="" action="ppaction://media"/>
            <a:extLst>
              <a:ext uri="{FF2B5EF4-FFF2-40B4-BE49-F238E27FC236}">
                <a16:creationId xmlns:a16="http://schemas.microsoft.com/office/drawing/2014/main" id="{5F3006CA-A385-92FB-20A5-1A2A268B517D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642872" y="1690688"/>
            <a:ext cx="8906256" cy="5032375"/>
          </a:xfrm>
          <a:prstGeom prst="rect">
            <a:avLst/>
          </a:prstGeom>
        </p:spPr>
      </p:pic>
      <p:pic>
        <p:nvPicPr>
          <p:cNvPr id="8" name="Picture 7" descr="A close-up of a book&#10;&#10;AI-generated content may be incorrect.">
            <a:extLst>
              <a:ext uri="{FF2B5EF4-FFF2-40B4-BE49-F238E27FC236}">
                <a16:creationId xmlns:a16="http://schemas.microsoft.com/office/drawing/2014/main" id="{79FB2AC4-5CE0-7E79-E842-AE863052D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9170" y="0"/>
            <a:ext cx="7200900" cy="2184400"/>
          </a:xfrm>
          <a:prstGeom prst="rect">
            <a:avLst/>
          </a:prstGeom>
        </p:spPr>
      </p:pic>
      <p:pic>
        <p:nvPicPr>
          <p:cNvPr id="10" name="Picture 9" descr="A white page with text and symbols&#10;&#10;AI-generated content may be incorrect.">
            <a:extLst>
              <a:ext uri="{FF2B5EF4-FFF2-40B4-BE49-F238E27FC236}">
                <a16:creationId xmlns:a16="http://schemas.microsoft.com/office/drawing/2014/main" id="{07D8C099-3F5D-DDF0-0662-C3F33A80D4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5550" y="1782763"/>
            <a:ext cx="7200900" cy="345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3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E2060-B651-D1C0-A59F-86D1C4BFF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1121"/>
            <a:ext cx="10515600" cy="1325563"/>
          </a:xfrm>
        </p:spPr>
        <p:txBody>
          <a:bodyPr/>
          <a:lstStyle/>
          <a:p>
            <a:r>
              <a:rPr lang="en-US" dirty="0"/>
              <a:t>Adversarial </a:t>
            </a:r>
            <a:br>
              <a:rPr lang="en-US" dirty="0"/>
            </a:br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9C5B7-5392-37DA-2901-E90F2E7E9E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478" y="4466431"/>
            <a:ext cx="12045043" cy="188254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Objective: Maximize Neural Network’s error by perturbing the input image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Constraint: That perturbation is small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An adversarial attacks perturbation of a &quot;Stop Sign&quot; [17] | Download  Scientific Diagram">
            <a:extLst>
              <a:ext uri="{FF2B5EF4-FFF2-40B4-BE49-F238E27FC236}">
                <a16:creationId xmlns:a16="http://schemas.microsoft.com/office/drawing/2014/main" id="{9DD55C25-2D51-579F-D9B9-4F6DAAE9D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434" y="1690688"/>
            <a:ext cx="8303132" cy="2391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A close-up of a sign&#10;&#10;AI-generated content may be incorrect.">
            <a:extLst>
              <a:ext uri="{FF2B5EF4-FFF2-40B4-BE49-F238E27FC236}">
                <a16:creationId xmlns:a16="http://schemas.microsoft.com/office/drawing/2014/main" id="{92946846-FF61-1666-36DB-89EE9B67E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138160"/>
            <a:ext cx="7772400" cy="1268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64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B5384-2E7B-5DF2-52E3-C9F89604E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 Verification</a:t>
            </a:r>
          </a:p>
        </p:txBody>
      </p:sp>
      <p:pic>
        <p:nvPicPr>
          <p:cNvPr id="5" name="Content Placeholder 4" descr="A math problem with numbers and symbols&#10;&#10;AI-generated content may be incorrect.">
            <a:extLst>
              <a:ext uri="{FF2B5EF4-FFF2-40B4-BE49-F238E27FC236}">
                <a16:creationId xmlns:a16="http://schemas.microsoft.com/office/drawing/2014/main" id="{6382A47C-EDAC-F4B2-0560-DB968945D4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1343" y="4031344"/>
            <a:ext cx="4546600" cy="2590800"/>
          </a:xfrm>
        </p:spPr>
      </p:pic>
      <p:pic>
        <p:nvPicPr>
          <p:cNvPr id="7" name="Picture 6" descr="A close-up of a document&#10;&#10;AI-generated content may be incorrect.">
            <a:extLst>
              <a:ext uri="{FF2B5EF4-FFF2-40B4-BE49-F238E27FC236}">
                <a16:creationId xmlns:a16="http://schemas.microsoft.com/office/drawing/2014/main" id="{7D23377C-E795-C543-70C9-862A81B39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8443" y="1531256"/>
            <a:ext cx="7772400" cy="244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661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2A01B-1BDF-2107-7006-0C436675A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4FE7C-87E0-7D08-ACF4-357D38FA3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252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C58E1-2668-D607-E6AF-491E1DA8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Conditions </a:t>
            </a:r>
            <a:r>
              <a:rPr lang="en-US"/>
              <a:t>for Optimality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326DB7-E81F-D611-000C-FDFE08073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For a continuous and differentiable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,</a:t>
                </a:r>
              </a:p>
              <a:p>
                <a:pPr marL="0" indent="0">
                  <a:buNone/>
                </a:pPr>
                <a:r>
                  <a:rPr lang="en-US" dirty="0"/>
                  <a:t>	A local optimum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must have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It is a </a:t>
                </a:r>
                <a:r>
                  <a:rPr lang="en-US" b="1" i="1" dirty="0"/>
                  <a:t>necessary</a:t>
                </a:r>
                <a:r>
                  <a:rPr lang="en-US" i="1" dirty="0"/>
                  <a:t> </a:t>
                </a:r>
                <a:r>
                  <a:rPr lang="en-US" dirty="0"/>
                  <a:t>condition for optimality</a:t>
                </a:r>
              </a:p>
              <a:p>
                <a:pPr marL="0" indent="0">
                  <a:buNone/>
                </a:pPr>
                <a:r>
                  <a:rPr lang="en-US" dirty="0"/>
                  <a:t>It is not </a:t>
                </a:r>
                <a:r>
                  <a:rPr lang="en-US" b="1" i="1" dirty="0"/>
                  <a:t>sufficient</a:t>
                </a:r>
                <a:r>
                  <a:rPr lang="en-US" i="1" dirty="0"/>
                  <a:t> </a:t>
                </a:r>
                <a:r>
                  <a:rPr lang="en-US" dirty="0"/>
                  <a:t>to determine optimality (i.e., you might be minimizing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may be a local max)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326DB7-E81F-D611-000C-FDFE08073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1199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1315</TotalTime>
  <Words>235</Words>
  <Application>Microsoft Macintosh PowerPoint</Application>
  <PresentationFormat>Widescreen</PresentationFormat>
  <Paragraphs>34</Paragraphs>
  <Slides>10</Slides>
  <Notes>0</Notes>
  <HiddenSlides>0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Mathematical Programming and Constrained Optimization in AI</vt:lpstr>
      <vt:lpstr>Mathematical Programming</vt:lpstr>
      <vt:lpstr>Sudoku ILP</vt:lpstr>
      <vt:lpstr>PowerPoint Presentation</vt:lpstr>
      <vt:lpstr>PowerPoint Presentation</vt:lpstr>
      <vt:lpstr>Adversarial  Examples</vt:lpstr>
      <vt:lpstr>Neural Network Verification</vt:lpstr>
      <vt:lpstr>PowerPoint Presentation</vt:lpstr>
      <vt:lpstr>Conditions for Optimality</vt:lpstr>
      <vt:lpstr>Conditions for Optimality (Constrained)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Ewing</dc:creator>
  <cp:lastModifiedBy>Eric Ewing</cp:lastModifiedBy>
  <cp:revision>2</cp:revision>
  <dcterms:created xsi:type="dcterms:W3CDTF">2025-10-09T18:23:41Z</dcterms:created>
  <dcterms:modified xsi:type="dcterms:W3CDTF">2025-10-10T16:20:12Z</dcterms:modified>
</cp:coreProperties>
</file>