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57" r:id="rId9"/>
    <p:sldId id="258" r:id="rId10"/>
    <p:sldId id="269" r:id="rId11"/>
    <p:sldId id="259" r:id="rId12"/>
    <p:sldId id="260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69"/>
  </p:normalViewPr>
  <p:slideViewPr>
    <p:cSldViewPr snapToGrid="0">
      <p:cViewPr varScale="1">
        <p:scale>
          <a:sx n="120" d="100"/>
          <a:sy n="120" d="100"/>
        </p:scale>
        <p:origin x="200" y="5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d5f11cba57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d5f11cba57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d5f11cba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d5f11cba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5f11cba57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5f11cba57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enor.com/view/gaussian-mixture-models-em-method-math-gauss-computer-science-nerd-gif-1528826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951C6-509B-DAF5-9B71-FB9173109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Discriminative and Generative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27EEE0-08DA-70E9-ABA7-04713EFBA55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Discriminative models seek to learn conditional probability: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Generative models seek to learn probability distribution:</a:t>
                </a: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C27EEE0-08DA-70E9-ABA7-04713EFBA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02D0D8-EF9B-7795-E42F-1079B8CF8BD1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443040" y="1820091"/>
            <a:ext cx="128960" cy="31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4238CF-788E-FECE-4438-1B8B67CB347E}"/>
              </a:ext>
            </a:extLst>
          </p:cNvPr>
          <p:cNvSpPr txBox="1"/>
          <p:nvPr/>
        </p:nvSpPr>
        <p:spPr>
          <a:xfrm>
            <a:off x="2185851" y="2133601"/>
            <a:ext cx="4514377" cy="30777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likely is each label y, given some set of features 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E91A43-31C8-48DA-641B-E3724A7C5169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4422911" y="3114727"/>
            <a:ext cx="20129" cy="313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77763C-27E8-DF64-19A3-894E87B8B180}"/>
              </a:ext>
            </a:extLst>
          </p:cNvPr>
          <p:cNvSpPr txBox="1"/>
          <p:nvPr/>
        </p:nvSpPr>
        <p:spPr>
          <a:xfrm>
            <a:off x="3130730" y="3428237"/>
            <a:ext cx="2584362" cy="307777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How likely each data point </a:t>
            </a:r>
            <a:r>
              <a:rPr lang="en-US" i="1" dirty="0"/>
              <a:t>x </a:t>
            </a:r>
            <a:r>
              <a:rPr lang="en-US" dirty="0"/>
              <a:t>is</a:t>
            </a:r>
          </a:p>
        </p:txBody>
      </p:sp>
    </p:spTree>
    <p:extLst>
      <p:ext uri="{BB962C8B-B14F-4D97-AF65-F5344CB8AC3E}">
        <p14:creationId xmlns:p14="http://schemas.microsoft.com/office/powerpoint/2010/main" val="4205504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71AE-C813-0173-5564-BEB547681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Useful variables and definitions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A0C3A8-F10C-113F-ABCC-9A6430A526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700" y="986172"/>
                <a:ext cx="8520600" cy="117223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: parameters of </a:t>
                </a:r>
                <a:r>
                  <a:rPr lang="en-US" sz="1200" dirty="0" err="1"/>
                  <a:t>k’th</a:t>
                </a:r>
                <a:r>
                  <a:rPr lang="en-US" sz="1200" dirty="0"/>
                  <a:t> gaussian distribution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/>
                  <a:t>: How much the </a:t>
                </a:r>
                <a:r>
                  <a:rPr lang="en-US" sz="1200" dirty="0" err="1"/>
                  <a:t>k’th</a:t>
                </a:r>
                <a:r>
                  <a:rPr lang="en-US" sz="1200" dirty="0"/>
                  <a:t> gaussian distribution contributes to the overall distribution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200" dirty="0"/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𝝈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dirty="0"/>
                  <a:t>: Parameters of mixture model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FAA0C3A8-F10C-113F-ABCC-9A6430A526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986172"/>
                <a:ext cx="8520600" cy="1172238"/>
              </a:xfrm>
              <a:blipFill>
                <a:blip r:embed="rId2"/>
                <a:stretch>
                  <a:fillRect l="-89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30FB028-8EA5-1E69-3CBA-6E221A4225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700" y="1993786"/>
                <a:ext cx="8520600" cy="236175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Arial"/>
                  <a:buChar char="●"/>
                  <a:defRPr sz="18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L="914400" marR="0" lvl="1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L="1371600" marR="0" lvl="2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L="1828800" marR="0" lvl="3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L="2286000" marR="0" lvl="4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L="2743200" marR="0" lvl="5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L="3200400" marR="0" lvl="6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●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L="3657600" marR="0" lvl="7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○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L="4114800" marR="0" lvl="8" indent="-31750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Arial"/>
                  <a:buChar char="■"/>
                  <a:defRPr sz="1400" b="0" i="0" u="none" strike="noStrike" cap="non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200" b="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1200" b="0" dirty="0">
                    <a:latin typeface="Cambria Math" panose="02040503050406030204" pitchFamily="18" charset="0"/>
                  </a:rPr>
                  <a:t>observed dataset</a:t>
                </a:r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Font typeface="Arial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200" dirty="0"/>
                  <a:t>: Which gaussian generated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marL="114300" indent="0">
                  <a:buFont typeface="Arial"/>
                  <a:buNone/>
                </a:pPr>
                <a:r>
                  <a:rPr lang="en-US" sz="1200" b="0" dirty="0">
                    <a:latin typeface="Cambria Math" panose="02040503050406030204" pitchFamily="18" charset="0"/>
                  </a:rPr>
                  <a:t>Probability of a single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  <a:p>
                <a:pPr marL="11430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  <a:p>
                <a:pPr marL="114300" indent="0">
                  <a:buFont typeface="Arial"/>
                  <a:buNone/>
                </a:pPr>
                <a:r>
                  <a:rPr lang="en-US" sz="1200" dirty="0"/>
                  <a:t>Gaussian Mixture Model Likelihood:</a:t>
                </a:r>
              </a:p>
              <a:p>
                <a:pPr marL="114300" indent="0">
                  <a:buFont typeface="Arial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∏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chr m:val="∏"/>
                          <m:ctrl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12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 Placeholder 2">
                <a:extLst>
                  <a:ext uri="{FF2B5EF4-FFF2-40B4-BE49-F238E27FC236}">
                    <a16:creationId xmlns:a16="http://schemas.microsoft.com/office/drawing/2014/main" id="{230FB028-8EA5-1E69-3CBA-6E221A422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1993786"/>
                <a:ext cx="8520600" cy="2361757"/>
              </a:xfrm>
              <a:prstGeom prst="rect">
                <a:avLst/>
              </a:prstGeom>
              <a:blipFill>
                <a:blip r:embed="rId3"/>
                <a:stretch>
                  <a:fillRect b="-2941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DBA3D-88B3-3E0B-F01C-DE3E02FC1CC8}"/>
                  </a:ext>
                </a:extLst>
              </p:cNvPr>
              <p:cNvSpPr txBox="1"/>
              <p:nvPr/>
            </p:nvSpPr>
            <p:spPr>
              <a:xfrm>
                <a:off x="489099" y="4190918"/>
                <a:ext cx="2570384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 #1: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 known, compute: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2DBA3D-88B3-3E0B-F01C-DE3E02FC1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9" y="4190918"/>
                <a:ext cx="2570384" cy="738664"/>
              </a:xfrm>
              <a:prstGeom prst="rect">
                <a:avLst/>
              </a:prstGeom>
              <a:blipFill>
                <a:blip r:embed="rId4"/>
                <a:stretch>
                  <a:fillRect l="-985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BF24E-DE5E-1FCA-1544-CEE91B668AC0}"/>
                  </a:ext>
                </a:extLst>
              </p:cNvPr>
              <p:cNvSpPr txBox="1"/>
              <p:nvPr/>
            </p:nvSpPr>
            <p:spPr>
              <a:xfrm>
                <a:off x="4081961" y="4365118"/>
                <a:ext cx="47503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Goal #2:</a:t>
                </a:r>
              </a:p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known,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that maximizes likelihood: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BBF24E-DE5E-1FCA-1544-CEE91B668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961" y="4365118"/>
                <a:ext cx="4750339" cy="523220"/>
              </a:xfrm>
              <a:prstGeom prst="rect">
                <a:avLst/>
              </a:prstGeom>
              <a:blipFill>
                <a:blip r:embed="rId5"/>
                <a:stretch>
                  <a:fillRect l="-533" t="-2381"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31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0"/>
            <a:ext cx="8572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4" name="Google Shape;84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2080626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000"/>
              <a:t>Gaussian Mixture Model (K=3)</a:t>
            </a:r>
            <a:endParaRPr lang="en-US" sz="20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200" dirty="0"/>
              <a:t>Source: </a:t>
            </a:r>
            <a:r>
              <a:rPr lang="en-US" sz="900" dirty="0">
                <a:hlinkClick r:id="rId3"/>
              </a:rPr>
              <a:t>https://tenor.com/view/gaussian-mixture-models-em-method-math-gauss-computer-science-nerd-gif-15288262</a:t>
            </a:r>
            <a:r>
              <a:rPr lang="en-US" sz="900" dirty="0"/>
              <a:t> </a:t>
            </a:r>
            <a:endParaRPr sz="1200" dirty="0"/>
          </a:p>
        </p:txBody>
      </p:sp>
      <p:pic>
        <p:nvPicPr>
          <p:cNvPr id="5126" name="Picture 6" descr="a scatter plot with circles and dots with a circle in the middle">
            <a:extLst>
              <a:ext uri="{FF2B5EF4-FFF2-40B4-BE49-F238E27FC236}">
                <a16:creationId xmlns:a16="http://schemas.microsoft.com/office/drawing/2014/main" id="{0619B02D-3ED9-251D-BF72-11F68A3793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0"/>
            <a:ext cx="68865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D1D9-E39D-F3B7-C6B2-AB608880E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Generative Modeling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7E9C315-02DB-026E-275E-BFE6125069A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/>
                  <a:t>Use cases of generative models:</a:t>
                </a:r>
              </a:p>
              <a:p>
                <a:pPr>
                  <a:buFont typeface="Arial"/>
                  <a:buAutoNum type="arabicPeriod"/>
                </a:pPr>
                <a:r>
                  <a:rPr lang="en-US" dirty="0"/>
                  <a:t>Generating new data: If the underlying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is known, then you can sample from that distribution new data points with high probability.</a:t>
                </a:r>
              </a:p>
              <a:p>
                <a:pPr>
                  <a:buFont typeface="Arial"/>
                  <a:buAutoNum type="arabicPeriod"/>
                </a:pPr>
                <a:endParaRPr lang="en-US" dirty="0"/>
              </a:p>
              <a:p>
                <a:pPr>
                  <a:buFont typeface="Arial"/>
                  <a:buAutoNum type="arabicPeriod"/>
                </a:pPr>
                <a:endParaRPr lang="en-US" dirty="0"/>
              </a:p>
              <a:p>
                <a:pPr>
                  <a:buFont typeface="Arial"/>
                  <a:buAutoNum type="arabicPeriod"/>
                </a:pPr>
                <a:endParaRPr lang="en-US" dirty="0"/>
              </a:p>
              <a:p>
                <a:pPr>
                  <a:buFont typeface="Arial"/>
                  <a:buAutoNum type="arabicPeriod"/>
                </a:pPr>
                <a:r>
                  <a:rPr lang="en-US" dirty="0"/>
                  <a:t>Anomaly Detection: identify events (data points) that were very unlikely given the underlying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7E9C315-02DB-026E-275E-BFE612506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54F3CEA-C065-1FC2-A62E-40FDBDE44198}"/>
              </a:ext>
            </a:extLst>
          </p:cNvPr>
          <p:cNvSpPr txBox="1"/>
          <p:nvPr/>
        </p:nvSpPr>
        <p:spPr>
          <a:xfrm>
            <a:off x="1078647" y="2263973"/>
            <a:ext cx="3131846" cy="7386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Language modeling models the distribution of next tokens (words) given some initial set of words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A91269-B9A5-EEFF-C4EA-E6592C69A33D}"/>
              </a:ext>
            </a:extLst>
          </p:cNvPr>
          <p:cNvSpPr txBox="1"/>
          <p:nvPr/>
        </p:nvSpPr>
        <p:spPr>
          <a:xfrm>
            <a:off x="4977440" y="2263973"/>
            <a:ext cx="3677462" cy="7386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Most image generators model the probability distribution of images and sample new images from this distribution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1F22D-2E9A-4EFB-4F24-803D51EC09D7}"/>
              </a:ext>
            </a:extLst>
          </p:cNvPr>
          <p:cNvSpPr txBox="1"/>
          <p:nvPr/>
        </p:nvSpPr>
        <p:spPr>
          <a:xfrm>
            <a:off x="3006077" y="3959811"/>
            <a:ext cx="3131846" cy="738664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Credit card fraud detection requires identifying transactions that individuals were </a:t>
            </a:r>
            <a:r>
              <a:rPr lang="en-US" i="1" dirty="0"/>
              <a:t>unlikely </a:t>
            </a:r>
            <a:r>
              <a:rPr lang="en-US" dirty="0"/>
              <a:t>to make</a:t>
            </a:r>
          </a:p>
        </p:txBody>
      </p:sp>
    </p:spTree>
    <p:extLst>
      <p:ext uri="{BB962C8B-B14F-4D97-AF65-F5344CB8AC3E}">
        <p14:creationId xmlns:p14="http://schemas.microsoft.com/office/powerpoint/2010/main" val="330054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0251-7844-B535-260B-E30936626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Gaussian (Normal)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82D685-BBAD-C284-67AC-3B7CE834AFE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Defined by mean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standard deviation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Probability Density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D82D685-BBAD-C284-67AC-3B7CE834AF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Normal distribution - Wikipedia">
            <a:extLst>
              <a:ext uri="{FF2B5EF4-FFF2-40B4-BE49-F238E27FC236}">
                <a16:creationId xmlns:a16="http://schemas.microsoft.com/office/drawing/2014/main" id="{D4B390FD-A384-105E-D8BA-FD80189720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3600" y="2425175"/>
            <a:ext cx="35687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9DAEEC-5A42-CA84-D569-1E26BD910D30}"/>
                  </a:ext>
                </a:extLst>
              </p:cNvPr>
              <p:cNvSpPr txBox="1"/>
              <p:nvPr/>
            </p:nvSpPr>
            <p:spPr>
              <a:xfrm>
                <a:off x="311700" y="2571750"/>
                <a:ext cx="44835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For the gaussian distribution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</m:t>
                    </m:r>
                  </m:oMath>
                </a14:m>
                <a:r>
                  <a:rPr lang="en-US" dirty="0"/>
                  <a:t>, what is the probability of sampling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9DAEEC-5A42-CA84-D569-1E26BD910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2571750"/>
                <a:ext cx="4483584" cy="523220"/>
              </a:xfrm>
              <a:prstGeom prst="rect">
                <a:avLst/>
              </a:prstGeom>
              <a:blipFill>
                <a:blip r:embed="rId4"/>
                <a:stretch>
                  <a:fillRect l="-282" t="-2381" r="-1130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4FCC83-7B90-CB05-E179-897DF26D6FF4}"/>
                  </a:ext>
                </a:extLst>
              </p:cNvPr>
              <p:cNvSpPr txBox="1"/>
              <p:nvPr/>
            </p:nvSpPr>
            <p:spPr>
              <a:xfrm>
                <a:off x="311700" y="3561825"/>
                <a:ext cx="4483584" cy="1265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2;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;0, 1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0.053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74FCC83-7B90-CB05-E179-897DF26D6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0" y="3561825"/>
                <a:ext cx="4483584" cy="12658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330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24D54-279E-9F7F-3C00-FE0727472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Likelihood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3EE240-6971-0011-3203-3B17CF0A843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The likelihood of a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is the probability of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being drawn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63EE240-6971-0011-3203-3B17CF0A84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 descr="The Normal Distribution: Understanding Histograms and Probability -  Technical Articles">
            <a:extLst>
              <a:ext uri="{FF2B5EF4-FFF2-40B4-BE49-F238E27FC236}">
                <a16:creationId xmlns:a16="http://schemas.microsoft.com/office/drawing/2014/main" id="{B53262B0-E143-0635-0683-79AA1098D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488" y="2571750"/>
            <a:ext cx="4000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6D27ED81-365A-D7A5-652B-7161A250738A}"/>
              </a:ext>
            </a:extLst>
          </p:cNvPr>
          <p:cNvSpPr/>
          <p:nvPr/>
        </p:nvSpPr>
        <p:spPr>
          <a:xfrm>
            <a:off x="4997302" y="3147237"/>
            <a:ext cx="4000500" cy="1421637"/>
          </a:xfrm>
          <a:custGeom>
            <a:avLst/>
            <a:gdLst>
              <a:gd name="connsiteX0" fmla="*/ 0 w 3668232"/>
              <a:gd name="connsiteY0" fmla="*/ 1042124 h 1042124"/>
              <a:gd name="connsiteX1" fmla="*/ 988828 w 3668232"/>
              <a:gd name="connsiteY1" fmla="*/ 786943 h 1042124"/>
              <a:gd name="connsiteX2" fmla="*/ 1733107 w 3668232"/>
              <a:gd name="connsiteY2" fmla="*/ 134 h 1042124"/>
              <a:gd name="connsiteX3" fmla="*/ 2371060 w 3668232"/>
              <a:gd name="connsiteY3" fmla="*/ 850738 h 1042124"/>
              <a:gd name="connsiteX4" fmla="*/ 3668232 w 3668232"/>
              <a:gd name="connsiteY4" fmla="*/ 1031492 h 1042124"/>
              <a:gd name="connsiteX5" fmla="*/ 3668232 w 3668232"/>
              <a:gd name="connsiteY5" fmla="*/ 1031492 h 104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232" h="1042124">
                <a:moveTo>
                  <a:pt x="0" y="1042124"/>
                </a:moveTo>
                <a:cubicBezTo>
                  <a:pt x="349988" y="1001366"/>
                  <a:pt x="699977" y="960608"/>
                  <a:pt x="988828" y="786943"/>
                </a:cubicBezTo>
                <a:cubicBezTo>
                  <a:pt x="1277679" y="613278"/>
                  <a:pt x="1502735" y="-10499"/>
                  <a:pt x="1733107" y="134"/>
                </a:cubicBezTo>
                <a:cubicBezTo>
                  <a:pt x="1963479" y="10766"/>
                  <a:pt x="2048539" y="678845"/>
                  <a:pt x="2371060" y="850738"/>
                </a:cubicBezTo>
                <a:cubicBezTo>
                  <a:pt x="2693581" y="1022631"/>
                  <a:pt x="3668232" y="1031492"/>
                  <a:pt x="3668232" y="1031492"/>
                </a:cubicBezTo>
                <a:lnTo>
                  <a:pt x="3668232" y="1031492"/>
                </a:lnTo>
              </a:path>
            </a:pathLst>
          </a:cu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67953B5-DF66-7847-66C0-AC50B3F66CEE}"/>
              </a:ext>
            </a:extLst>
          </p:cNvPr>
          <p:cNvSpPr/>
          <p:nvPr/>
        </p:nvSpPr>
        <p:spPr>
          <a:xfrm>
            <a:off x="3824177" y="3539108"/>
            <a:ext cx="5173625" cy="1159367"/>
          </a:xfrm>
          <a:custGeom>
            <a:avLst/>
            <a:gdLst>
              <a:gd name="connsiteX0" fmla="*/ 0 w 3668232"/>
              <a:gd name="connsiteY0" fmla="*/ 1042124 h 1042124"/>
              <a:gd name="connsiteX1" fmla="*/ 988828 w 3668232"/>
              <a:gd name="connsiteY1" fmla="*/ 786943 h 1042124"/>
              <a:gd name="connsiteX2" fmla="*/ 1733107 w 3668232"/>
              <a:gd name="connsiteY2" fmla="*/ 134 h 1042124"/>
              <a:gd name="connsiteX3" fmla="*/ 2371060 w 3668232"/>
              <a:gd name="connsiteY3" fmla="*/ 850738 h 1042124"/>
              <a:gd name="connsiteX4" fmla="*/ 3668232 w 3668232"/>
              <a:gd name="connsiteY4" fmla="*/ 1031492 h 1042124"/>
              <a:gd name="connsiteX5" fmla="*/ 3668232 w 3668232"/>
              <a:gd name="connsiteY5" fmla="*/ 1031492 h 1042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668232" h="1042124">
                <a:moveTo>
                  <a:pt x="0" y="1042124"/>
                </a:moveTo>
                <a:cubicBezTo>
                  <a:pt x="349988" y="1001366"/>
                  <a:pt x="699977" y="960608"/>
                  <a:pt x="988828" y="786943"/>
                </a:cubicBezTo>
                <a:cubicBezTo>
                  <a:pt x="1277679" y="613278"/>
                  <a:pt x="1502735" y="-10499"/>
                  <a:pt x="1733107" y="134"/>
                </a:cubicBezTo>
                <a:cubicBezTo>
                  <a:pt x="1963479" y="10766"/>
                  <a:pt x="2048539" y="678845"/>
                  <a:pt x="2371060" y="850738"/>
                </a:cubicBezTo>
                <a:cubicBezTo>
                  <a:pt x="2693581" y="1022631"/>
                  <a:pt x="3668232" y="1031492"/>
                  <a:pt x="3668232" y="1031492"/>
                </a:cubicBezTo>
                <a:lnTo>
                  <a:pt x="3668232" y="1031492"/>
                </a:lnTo>
              </a:path>
            </a:pathLst>
          </a:custGeom>
          <a:ln w="38100">
            <a:solidFill>
              <a:srgbClr val="00B05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01B621-3375-48E9-CB06-A4DB664D8789}"/>
                  </a:ext>
                </a:extLst>
              </p:cNvPr>
              <p:cNvSpPr txBox="1"/>
              <p:nvPr/>
            </p:nvSpPr>
            <p:spPr>
              <a:xfrm>
                <a:off x="146198" y="2753833"/>
                <a:ext cx="351247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Intuition: Which Distribution (orange or green) has a higher likelihood of generating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D01B621-3375-48E9-CB06-A4DB664D87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8" y="2753833"/>
                <a:ext cx="3512477" cy="738664"/>
              </a:xfrm>
              <a:prstGeom prst="rect">
                <a:avLst/>
              </a:prstGeom>
              <a:blipFill>
                <a:blip r:embed="rId4"/>
                <a:stretch>
                  <a:fillRect l="-361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2C6538-4560-DE01-73D6-C8130FA0FB04}"/>
                  </a:ext>
                </a:extLst>
              </p:cNvPr>
              <p:cNvSpPr txBox="1"/>
              <p:nvPr/>
            </p:nvSpPr>
            <p:spPr>
              <a:xfrm>
                <a:off x="146196" y="4530192"/>
                <a:ext cx="3512477" cy="307777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2C6538-4560-DE01-73D6-C8130FA0F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6" y="4530192"/>
                <a:ext cx="3512477" cy="307777"/>
              </a:xfrm>
              <a:prstGeom prst="rect">
                <a:avLst/>
              </a:prstGeom>
              <a:blipFill>
                <a:blip r:embed="rId5"/>
                <a:stretch>
                  <a:fillRect l="-360" t="-7692" b="-11538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6DF09-C9EA-82F2-BD64-4749BF6FDB64}"/>
                  </a:ext>
                </a:extLst>
              </p:cNvPr>
              <p:cNvSpPr txBox="1"/>
              <p:nvPr/>
            </p:nvSpPr>
            <p:spPr>
              <a:xfrm>
                <a:off x="146197" y="3722908"/>
                <a:ext cx="351247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Assume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drawn independently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86DF09-C9EA-82F2-BD64-4749BF6FD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197" y="3722908"/>
                <a:ext cx="3512477" cy="523220"/>
              </a:xfrm>
              <a:prstGeom prst="rect">
                <a:avLst/>
              </a:prstGeom>
              <a:blipFill>
                <a:blip r:embed="rId6"/>
                <a:stretch>
                  <a:fillRect l="-361"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961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59C65-5F9C-95F2-86F6-5D1B71DC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1F3070-0EEC-2DB5-4B85-4D015AA9296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Given some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what is the most likely distribution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Assume distribution type (model class). (e.g., assume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gaussian, categorical, or binomial)</a:t>
                </a:r>
              </a:p>
              <a:p>
                <a:pPr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Estimate model parameters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61F3070-0EEC-2DB5-4B85-4D015AA929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D93588-480D-8916-C7FA-F113C05613B6}"/>
                  </a:ext>
                </a:extLst>
              </p:cNvPr>
              <p:cNvSpPr txBox="1"/>
              <p:nvPr/>
            </p:nvSpPr>
            <p:spPr>
              <a:xfrm>
                <a:off x="311701" y="3338623"/>
                <a:ext cx="29312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, what 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will maximize likelihood?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D93588-480D-8916-C7FA-F113C0561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01" y="3338623"/>
                <a:ext cx="2931230" cy="738664"/>
              </a:xfrm>
              <a:prstGeom prst="rect">
                <a:avLst/>
              </a:prstGeom>
              <a:blipFill>
                <a:blip r:embed="rId3"/>
                <a:stretch>
                  <a:fillRect l="-431" t="-1695"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Normal Distribution: Understanding Histograms and Probability -  Technical Articles">
            <a:extLst>
              <a:ext uri="{FF2B5EF4-FFF2-40B4-BE49-F238E27FC236}">
                <a16:creationId xmlns:a16="http://schemas.microsoft.com/office/drawing/2014/main" id="{8FB8ABCC-B707-10F9-84E2-69FD19F8F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571750"/>
            <a:ext cx="4000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F29C1-3A91-6E67-FA36-E08A250B077A}"/>
                  </a:ext>
                </a:extLst>
              </p:cNvPr>
              <p:cNvSpPr txBox="1"/>
              <p:nvPr/>
            </p:nvSpPr>
            <p:spPr>
              <a:xfrm>
                <a:off x="135565" y="4158008"/>
                <a:ext cx="4202520" cy="3085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Likelihood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A2F29C1-3A91-6E67-FA36-E08A250B0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5" y="4158008"/>
                <a:ext cx="4202520" cy="308546"/>
              </a:xfrm>
              <a:prstGeom prst="rect">
                <a:avLst/>
              </a:prstGeom>
              <a:blipFill>
                <a:blip r:embed="rId5"/>
                <a:stretch>
                  <a:fillRect l="-301" t="-8000" b="-1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9C3CC1-36E3-1605-8D55-879B06886B8A}"/>
                  </a:ext>
                </a:extLst>
              </p:cNvPr>
              <p:cNvSpPr txBox="1"/>
              <p:nvPr/>
            </p:nvSpPr>
            <p:spPr>
              <a:xfrm>
                <a:off x="135565" y="4454963"/>
                <a:ext cx="4202520" cy="5719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>
                        <m:f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49C3CC1-36E3-1605-8D55-879B06886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5" y="4454963"/>
                <a:ext cx="4202520" cy="571951"/>
              </a:xfrm>
              <a:prstGeom prst="rect">
                <a:avLst/>
              </a:prstGeom>
              <a:blipFill>
                <a:blip r:embed="rId6"/>
                <a:stretch>
                  <a:fillRect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16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B19F2-8ECC-510B-10B9-266B5C40C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9D6B5-6E31-5B7F-80FD-65B979AC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Maximum Likelihood Estimation (MLE)</a:t>
            </a:r>
          </a:p>
        </p:txBody>
      </p:sp>
      <p:pic>
        <p:nvPicPr>
          <p:cNvPr id="5" name="Picture 4" descr="The Normal Distribution: Understanding Histograms and Probability -  Technical Articles">
            <a:extLst>
              <a:ext uri="{FF2B5EF4-FFF2-40B4-BE49-F238E27FC236}">
                <a16:creationId xmlns:a16="http://schemas.microsoft.com/office/drawing/2014/main" id="{632EA0DC-66AB-B66B-6CED-AA9E93B25C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571750"/>
            <a:ext cx="4000500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BC60C1-2A92-861A-B224-D754269BD5CF}"/>
                  </a:ext>
                </a:extLst>
              </p:cNvPr>
              <p:cNvSpPr txBox="1"/>
              <p:nvPr/>
            </p:nvSpPr>
            <p:spPr>
              <a:xfrm>
                <a:off x="-1" y="1158870"/>
                <a:ext cx="5241851" cy="5389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How to maximize: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𝒩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FBC60C1-2A92-861A-B224-D754269BD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1158870"/>
                <a:ext cx="5241851" cy="538930"/>
              </a:xfrm>
              <a:prstGeom prst="rect">
                <a:avLst/>
              </a:prstGeom>
              <a:blipFill>
                <a:blip r:embed="rId3"/>
                <a:stretch>
                  <a:fillRect l="-48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316D5-DB05-C5B6-4787-CB85D246C55D}"/>
                  </a:ext>
                </a:extLst>
              </p:cNvPr>
              <p:cNvSpPr txBox="1"/>
              <p:nvPr/>
            </p:nvSpPr>
            <p:spPr>
              <a:xfrm>
                <a:off x="0" y="2431120"/>
                <a:ext cx="4202520" cy="5746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f>
                            <m:f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316D5-DB05-C5B6-4787-CB85D246C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1120"/>
                <a:ext cx="4202520" cy="574644"/>
              </a:xfrm>
              <a:prstGeom prst="rect">
                <a:avLst/>
              </a:prstGeom>
              <a:blipFill>
                <a:blip r:embed="rId4"/>
                <a:stretch>
                  <a:fillRect b="-217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F41454-57E3-7C68-577B-F30D41D55AFD}"/>
                  </a:ext>
                </a:extLst>
              </p:cNvPr>
              <p:cNvSpPr txBox="1"/>
              <p:nvPr/>
            </p:nvSpPr>
            <p:spPr>
              <a:xfrm>
                <a:off x="850605" y="1892595"/>
                <a:ext cx="347248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Maximizing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also maximizes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EF41454-57E3-7C68-577B-F30D41D55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605" y="1892595"/>
                <a:ext cx="3472489" cy="307777"/>
              </a:xfrm>
              <a:prstGeom prst="rect">
                <a:avLst/>
              </a:prstGeom>
              <a:blipFill>
                <a:blip r:embed="rId5"/>
                <a:stretch>
                  <a:fillRect l="-730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93A51-9B52-4C99-8F39-9EFF4985D9B0}"/>
                  </a:ext>
                </a:extLst>
              </p:cNvPr>
              <p:cNvSpPr txBox="1"/>
              <p:nvPr/>
            </p:nvSpPr>
            <p:spPr>
              <a:xfrm>
                <a:off x="-1" y="3083250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𝜇</m:t>
                                              </m:r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sup>
                              </m:sSup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DD93A51-9B52-4C99-8F39-9EFF4985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083250"/>
                <a:ext cx="4202520" cy="680507"/>
              </a:xfrm>
              <a:prstGeom prst="rect">
                <a:avLst/>
              </a:prstGeom>
              <a:blipFill>
                <a:blip r:embed="rId6"/>
                <a:stretch>
                  <a:fillRect t="-94545" b="-15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FE7871-EBD2-6FC7-7AD3-D5F54527069F}"/>
                  </a:ext>
                </a:extLst>
              </p:cNvPr>
              <p:cNvSpPr txBox="1"/>
              <p:nvPr/>
            </p:nvSpPr>
            <p:spPr>
              <a:xfrm>
                <a:off x="-1" y="3802469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i="1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b="0" i="1" smtClean="0">
                                                          <a:solidFill>
                                                            <a:schemeClr val="tx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i="1">
                                                      <a:solidFill>
                                                        <a:schemeClr val="tx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</m:d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</m:sup>
                                  </m:sSup>
                                </m:e>
                              </m:func>
                            </m:e>
                          </m:nary>
                        </m:fName>
                        <m:e/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8FE7871-EBD2-6FC7-7AD3-D5F545270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802469"/>
                <a:ext cx="4202520" cy="680507"/>
              </a:xfrm>
              <a:prstGeom prst="rect">
                <a:avLst/>
              </a:prstGeom>
              <a:blipFill>
                <a:blip r:embed="rId7"/>
                <a:stretch>
                  <a:fillRect t="-98148" b="-15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83641C-71BB-860B-2FF3-FE4AF77A1B8F}"/>
                  </a:ext>
                </a:extLst>
              </p:cNvPr>
              <p:cNvSpPr txBox="1"/>
              <p:nvPr/>
            </p:nvSpPr>
            <p:spPr>
              <a:xfrm>
                <a:off x="0" y="4440908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𝒩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rad>
                                </m:den>
                              </m:f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83641C-71BB-860B-2FF3-FE4AF77A1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40908"/>
                <a:ext cx="4202520" cy="680507"/>
              </a:xfrm>
              <a:prstGeom prst="rect">
                <a:avLst/>
              </a:prstGeom>
              <a:blipFill>
                <a:blip r:embed="rId8"/>
                <a:stretch>
                  <a:fillRect t="-94545" b="-15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6AA94C-7BD7-4CA8-ABB2-9B29F585A85B}"/>
                  </a:ext>
                </a:extLst>
              </p:cNvPr>
              <p:cNvSpPr txBox="1"/>
              <p:nvPr/>
            </p:nvSpPr>
            <p:spPr>
              <a:xfrm>
                <a:off x="4941480" y="237450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/>
                          </m:nary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36AA94C-7BD7-4CA8-ABB2-9B29F585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480" y="237450"/>
                <a:ext cx="4202520" cy="680507"/>
              </a:xfrm>
              <a:prstGeom prst="rect">
                <a:avLst/>
              </a:prstGeom>
              <a:blipFill>
                <a:blip r:embed="rId9"/>
                <a:stretch>
                  <a:fillRect t="-96364" b="-15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BBD451-FA7F-F08B-B71D-45A89F7261A7}"/>
                  </a:ext>
                </a:extLst>
              </p:cNvPr>
              <p:cNvSpPr txBox="1"/>
              <p:nvPr/>
            </p:nvSpPr>
            <p:spPr>
              <a:xfrm>
                <a:off x="4950783" y="863867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𝑑𝐿𝐿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0BBD451-FA7F-F08B-B71D-45A89F726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783" y="863867"/>
                <a:ext cx="4202520" cy="680507"/>
              </a:xfrm>
              <a:prstGeom prst="rect">
                <a:avLst/>
              </a:prstGeom>
              <a:blipFill>
                <a:blip r:embed="rId10"/>
                <a:stretch>
                  <a:fillRect t="-98148" b="-15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E921A2-2093-8D5F-827F-7153D734DB9E}"/>
                  </a:ext>
                </a:extLst>
              </p:cNvPr>
              <p:cNvSpPr txBox="1"/>
              <p:nvPr/>
            </p:nvSpPr>
            <p:spPr>
              <a:xfrm>
                <a:off x="5143500" y="1477524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6E921A2-2093-8D5F-827F-7153D734D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500" y="1477524"/>
                <a:ext cx="4202520" cy="680507"/>
              </a:xfrm>
              <a:prstGeom prst="rect">
                <a:avLst/>
              </a:prstGeom>
              <a:blipFill>
                <a:blip r:embed="rId11"/>
                <a:stretch>
                  <a:fillRect t="-98148" b="-153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483E4-755A-E0ED-AC6D-A322625B7979}"/>
                  </a:ext>
                </a:extLst>
              </p:cNvPr>
              <p:cNvSpPr txBox="1"/>
              <p:nvPr/>
            </p:nvSpPr>
            <p:spPr>
              <a:xfrm>
                <a:off x="4000501" y="2164278"/>
                <a:ext cx="4202520" cy="6805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B483E4-755A-E0ED-AC6D-A322625B7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01" y="2164278"/>
                <a:ext cx="4202520" cy="680507"/>
              </a:xfrm>
              <a:prstGeom prst="rect">
                <a:avLst/>
              </a:prstGeom>
              <a:blipFill>
                <a:blip r:embed="rId12"/>
                <a:stretch>
                  <a:fillRect t="-96364" b="-1509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7CDB80-DA5F-1A57-DDAC-748F0F929C09}"/>
                  </a:ext>
                </a:extLst>
              </p:cNvPr>
              <p:cNvSpPr txBox="1"/>
              <p:nvPr/>
            </p:nvSpPr>
            <p:spPr>
              <a:xfrm>
                <a:off x="7420831" y="2247120"/>
                <a:ext cx="1252680" cy="514821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67CDB80-DA5F-1A57-DDAC-748F0F929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0831" y="2247120"/>
                <a:ext cx="1252680" cy="514821"/>
              </a:xfrm>
              <a:prstGeom prst="rect">
                <a:avLst/>
              </a:prstGeom>
              <a:blipFill>
                <a:blip r:embed="rId13"/>
                <a:stretch>
                  <a:fillRect t="-56818" b="-52273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817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7C103-D8D1-125C-A883-BEC6916F5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MLE for Gaussian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5C8EB1-BD9D-AE4F-3DFA-E0E84CBBBCF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Any guess on what MLE will give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  <a:p>
                <a:pPr marL="11430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D5C8EB1-BD9D-AE4F-3DFA-E0E84CBBB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t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75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174" y="653797"/>
            <a:ext cx="7275180" cy="4365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 l="15704" t="27777" r="28325" b="45678"/>
          <a:stretch/>
        </p:blipFill>
        <p:spPr>
          <a:xfrm>
            <a:off x="6900325" y="2307150"/>
            <a:ext cx="2159002" cy="13652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14"/>
          <p:cNvCxnSpPr>
            <a:stCxn id="61" idx="2"/>
          </p:cNvCxnSpPr>
          <p:nvPr/>
        </p:nvCxnSpPr>
        <p:spPr>
          <a:xfrm flipH="1">
            <a:off x="7207326" y="3672398"/>
            <a:ext cx="772500" cy="56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63;p14"/>
          <p:cNvSpPr txBox="1"/>
          <p:nvPr/>
        </p:nvSpPr>
        <p:spPr>
          <a:xfrm>
            <a:off x="7116600" y="1876650"/>
            <a:ext cx="2027400" cy="4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Millie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892375" y="3672400"/>
            <a:ext cx="1075800" cy="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2"/>
                </a:solidFill>
              </a:rPr>
              <a:t>(known menace to society)</a:t>
            </a:r>
            <a:endParaRPr sz="90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5EE02-7F63-B1C9-E46A-DE2E12390432}"/>
              </a:ext>
            </a:extLst>
          </p:cNvPr>
          <p:cNvSpPr txBox="1"/>
          <p:nvPr/>
        </p:nvSpPr>
        <p:spPr>
          <a:xfrm>
            <a:off x="2117043" y="130577"/>
            <a:ext cx="5369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Gaussian Mixture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Gaussian Mixture Modeling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Google Shape;70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-1" y="1152475"/>
                <a:ext cx="2768895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Goal: Find parameters of K gaussian distributions and their mixing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ar-A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ar-AE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0" name="Google Shape;70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-1" y="1152475"/>
                <a:ext cx="2768895" cy="3416400"/>
              </a:xfrm>
              <a:prstGeom prst="rect">
                <a:avLst/>
              </a:prstGeom>
              <a:blipFill>
                <a:blip r:embed="rId3"/>
                <a:stretch>
                  <a:fillRect l="-1835" r="-2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895" y="1017725"/>
            <a:ext cx="6375105" cy="3825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596</Words>
  <Application>Microsoft Macintosh PowerPoint</Application>
  <PresentationFormat>On-screen Show (16:9)</PresentationFormat>
  <Paragraphs>79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Cambria Math</vt:lpstr>
      <vt:lpstr>Simple Light</vt:lpstr>
      <vt:lpstr>Discriminative and Generative Modeling</vt:lpstr>
      <vt:lpstr>Generative Modeling</vt:lpstr>
      <vt:lpstr>Gaussian (Normal) Distributions</vt:lpstr>
      <vt:lpstr>Likelihood</vt:lpstr>
      <vt:lpstr>Maximum Likelihood Estimation</vt:lpstr>
      <vt:lpstr>Maximum Likelihood Estimation (MLE)</vt:lpstr>
      <vt:lpstr>MLE for Gaussian Distribution</vt:lpstr>
      <vt:lpstr>PowerPoint Presentation</vt:lpstr>
      <vt:lpstr>Gaussian Mixture Modeling</vt:lpstr>
      <vt:lpstr>Useful variables and definitions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Eric Ewing</cp:lastModifiedBy>
  <cp:revision>2</cp:revision>
  <dcterms:modified xsi:type="dcterms:W3CDTF">2025-04-21T15:44:29Z</dcterms:modified>
</cp:coreProperties>
</file>