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80" r:id="rId2"/>
  </p:sldMasterIdLst>
  <p:notesMasterIdLst>
    <p:notesMasterId r:id="rId48"/>
  </p:notesMasterIdLst>
  <p:sldIdLst>
    <p:sldId id="2000" r:id="rId3"/>
    <p:sldId id="2001" r:id="rId4"/>
    <p:sldId id="1976" r:id="rId5"/>
    <p:sldId id="2002" r:id="rId6"/>
    <p:sldId id="1808" r:id="rId7"/>
    <p:sldId id="1754" r:id="rId8"/>
    <p:sldId id="1753" r:id="rId9"/>
    <p:sldId id="2003" r:id="rId10"/>
    <p:sldId id="1589" r:id="rId11"/>
    <p:sldId id="1936" r:id="rId12"/>
    <p:sldId id="1590" r:id="rId13"/>
    <p:sldId id="1591" r:id="rId14"/>
    <p:sldId id="1592" r:id="rId15"/>
    <p:sldId id="1593" r:id="rId16"/>
    <p:sldId id="1594" r:id="rId17"/>
    <p:sldId id="1598" r:id="rId18"/>
    <p:sldId id="1811" r:id="rId19"/>
    <p:sldId id="1763" r:id="rId20"/>
    <p:sldId id="1764" r:id="rId21"/>
    <p:sldId id="1937" r:id="rId22"/>
    <p:sldId id="1766" r:id="rId23"/>
    <p:sldId id="1775" r:id="rId24"/>
    <p:sldId id="1776" r:id="rId25"/>
    <p:sldId id="1778" r:id="rId26"/>
    <p:sldId id="1779" r:id="rId27"/>
    <p:sldId id="1781" r:id="rId28"/>
    <p:sldId id="1782" r:id="rId29"/>
    <p:sldId id="1784" r:id="rId30"/>
    <p:sldId id="1785" r:id="rId31"/>
    <p:sldId id="1858" r:id="rId32"/>
    <p:sldId id="1859" r:id="rId33"/>
    <p:sldId id="1922" r:id="rId34"/>
    <p:sldId id="1923" r:id="rId35"/>
    <p:sldId id="1926" r:id="rId36"/>
    <p:sldId id="1929" r:id="rId37"/>
    <p:sldId id="1932" r:id="rId38"/>
    <p:sldId id="1934" r:id="rId39"/>
    <p:sldId id="1812" r:id="rId40"/>
    <p:sldId id="1909" r:id="rId41"/>
    <p:sldId id="1818" r:id="rId42"/>
    <p:sldId id="1819" r:id="rId43"/>
    <p:sldId id="1820" r:id="rId44"/>
    <p:sldId id="1821" r:id="rId45"/>
    <p:sldId id="1822" r:id="rId46"/>
    <p:sldId id="18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6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C6FEB-DD64-F747-BEFC-75E0C8A1320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A14D2-FCB8-7A4F-BABD-F9F0F1B7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1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1363" indent="-28416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14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986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58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30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02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74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46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572D87-2BA8-4D83-A8E4-F466CDC78A28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67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E21D37-4CD3-4204-BBAF-622516E15713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69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D6B64F-AEE6-42CB-A156-33D8040716B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1363" indent="-28416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14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986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58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30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02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74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46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1DDA0A-A498-47D7-B280-FF67DC004151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46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224AE8-072A-4309-AC35-2ACE6610E79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43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1363" indent="-28416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14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986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58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30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02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74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46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93CFFD-55FC-4BB0-BEC2-FCE874BC567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97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1363" indent="-28416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14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986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58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30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02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74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46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7C3AD-449E-4F26-9EA4-ACEAD681720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404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1363" indent="-28416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14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986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58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30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02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74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46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97648C-B106-4EA9-A8F3-94DF3C110812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98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F2F3C8-7A42-4A7F-99BF-3B6F3C275ED8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25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98416-4FEA-4B1E-BA0C-3DB49970254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73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529A9-B4CB-469D-9573-B80FD5FA60A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13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1363" indent="-28416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14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986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58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30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02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74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46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AC26CD-5CE9-48A2-8631-4F65571BDCDC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688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42B6C4-F21B-4320-A10A-FFABE2356B6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42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3A4AA7-C169-439C-B129-8846ABDA0FB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904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675930-AEA3-46ED-A77B-033FC4C73A2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335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F12415-B767-4644-99AA-CA88010EAC8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6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49ABF5-1752-44F0-AE70-F43DE11E8F70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515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620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074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81" y="9120735"/>
            <a:ext cx="3170191" cy="4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3325" indent="-300032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4990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8284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69955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37031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104106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71182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38257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3A756B-9C73-4044-A5A1-6D632DA432F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17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81" y="9120735"/>
            <a:ext cx="3170191" cy="4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3325" indent="-300032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4990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8284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69955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37031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104106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71182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38257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EAB89B-D2FE-4169-9C3C-DC2F5CDAC809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996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81" y="9120735"/>
            <a:ext cx="3170191" cy="4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3325" indent="-300032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4990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8284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69955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37031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104106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71182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38257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335A7-003B-4951-A7CF-EF604C4D3301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0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1363" indent="-28416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14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986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58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30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02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74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46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8F0F70-A69C-42E8-B44F-621C94EA5E41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170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81" y="9120735"/>
            <a:ext cx="3170191" cy="4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3325" indent="-300032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4990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8284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69955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37031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104106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71182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38257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C1A4EE-C677-4D2A-87AA-1FAAFD2D621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298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81" y="9120735"/>
            <a:ext cx="3170191" cy="4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3325" indent="-300032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4990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8284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69955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37031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104106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71182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38257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888862-8636-48FB-A124-101B2966E101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902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81" y="9120735"/>
            <a:ext cx="3170191" cy="4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3325" indent="-300032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4990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8284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69955" indent="-238404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37031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104106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71182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38257" indent="-23840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DEA384-5128-486A-96DC-8D6CAA28AFC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615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028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5A3960-2392-4708-805F-46BC1DA9E848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153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3BA682-8399-4F3F-93C3-23D0870A333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936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55CDB-A1C8-4961-8669-AF248788774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262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815B1D-6E9D-4E29-B07B-730C027B856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767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17ADCD-2C4A-4A22-972E-BF733CFBF997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923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1363" indent="-28416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14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986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58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30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02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74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46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A08149-B07D-45BD-A561-506E0D5AE4D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87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1363" indent="-28416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14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986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5813" indent="-227013" defTabSz="96520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30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02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74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4613" indent="-227013" defTabSz="965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A08149-B07D-45BD-A561-506E0D5AE4D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1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A239F1-96EC-444C-8777-8AC4331B9D6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70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4386CF-36C1-4912-A40B-916E8CBCDC0C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06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4386CF-36C1-4912-A40B-916E8CBCDC0C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24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A870F-4F7D-44C2-8E03-18283F34640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7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>
            <a:lvl1pPr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84225" indent="-301625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2065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891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171700" indent="-239713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289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61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433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00500" indent="-2397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55C507-51FA-4C62-98BE-45AD0F0AD15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87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075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2484" y="76200"/>
            <a:ext cx="276860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684" y="76200"/>
            <a:ext cx="810260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286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6201"/>
            <a:ext cx="10350500" cy="8477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0657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9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5384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384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795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428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4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544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553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"/>
            <a:ext cx="27432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0264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62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6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684" y="844550"/>
            <a:ext cx="54356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844550"/>
            <a:ext cx="54356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6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23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76201"/>
            <a:ext cx="103505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</a:t>
            </a:r>
            <a:r>
              <a:rPr lang="en-GB" altLang="en-US" dirty="0" err="1"/>
              <a:t>tge</a:t>
            </a:r>
            <a:r>
              <a:rPr lang="en-GB" altLang="en-US" dirty="0"/>
              <a:t>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6684" y="844550"/>
            <a:ext cx="110744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ftr="0" dt="0"/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10972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E4DA-AE73-0648-91DF-B17E9AFB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2pPr>
      <a:lvl3pPr marL="857250" indent="5715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Lucida Console" pitchFamily="49" charset="0"/>
          <a:cs typeface="+mn-cs"/>
        </a:defRPr>
      </a:lvl3pPr>
      <a:lvl4pPr marL="1254125" indent="-282575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4pPr>
      <a:lvl5pPr marL="1652588" indent="-2809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097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669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241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81388" indent="-28098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section_(set_theory)" TargetMode="External"/><Relationship Id="rId2" Type="http://schemas.openxmlformats.org/officeDocument/2006/relationships/hyperlink" Target="https://en.wikipedia.org/wiki/Union_(set_theory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ubset" TargetMode="External"/><Relationship Id="rId4" Type="http://schemas.openxmlformats.org/officeDocument/2006/relationships/hyperlink" Target="https://en.wikipedia.org/wiki/Difference_(set_theory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C63C-272F-6C4D-AC37-64815510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D055-5DED-5E47-B462-4D16C752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that will be stored and operations on it.</a:t>
            </a:r>
          </a:p>
          <a:p>
            <a:r>
              <a:rPr lang="en-US" dirty="0"/>
              <a:t>Do not define the way it is stored (i.e. data structure) or way the operations are implemented (i.e. algorithms)</a:t>
            </a:r>
          </a:p>
          <a:p>
            <a:r>
              <a:rPr lang="en-US" dirty="0"/>
              <a:t>Example: Sets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CD134-6698-3F49-A334-DB5730253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ChangeArrowheads="1"/>
          </p:cNvSpPr>
          <p:nvPr/>
        </p:nvSpPr>
        <p:spPr bwMode="auto">
          <a:xfrm>
            <a:off x="4572001" y="2667001"/>
            <a:ext cx="297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fac(5)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4570413" y="33528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5 * fac(4)</a:t>
            </a:r>
          </a:p>
        </p:txBody>
      </p:sp>
      <p:sp>
        <p:nvSpPr>
          <p:cNvPr id="8196" name="Rectangle 9"/>
          <p:cNvSpPr>
            <a:spLocks noChangeArrowheads="1"/>
          </p:cNvSpPr>
          <p:nvPr/>
        </p:nvSpPr>
        <p:spPr bwMode="auto">
          <a:xfrm>
            <a:off x="5332413" y="40386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4 * fac(3)</a:t>
            </a: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6051551" y="4724401"/>
            <a:ext cx="3198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3 * fac(2)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6781801" y="5410201"/>
            <a:ext cx="3198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2 *   </a:t>
            </a:r>
            <a:r>
              <a:rPr lang="en-US" altLang="en-US" b="1">
                <a:solidFill>
                  <a:srgbClr val="FF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8199" name="AutoShape 12"/>
          <p:cNvSpPr>
            <a:spLocks/>
          </p:cNvSpPr>
          <p:nvPr/>
        </p:nvSpPr>
        <p:spPr bwMode="auto">
          <a:xfrm rot="5400000" flipV="1">
            <a:off x="5370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200" name="AutoShape 13"/>
          <p:cNvSpPr>
            <a:spLocks/>
          </p:cNvSpPr>
          <p:nvPr/>
        </p:nvSpPr>
        <p:spPr bwMode="auto">
          <a:xfrm rot="5400000" flipV="1">
            <a:off x="6207920" y="3085307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201" name="AutoShape 14"/>
          <p:cNvSpPr>
            <a:spLocks/>
          </p:cNvSpPr>
          <p:nvPr/>
        </p:nvSpPr>
        <p:spPr bwMode="auto">
          <a:xfrm rot="5400000" flipV="1">
            <a:off x="6938170" y="3739357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202" name="AutoShape 15"/>
          <p:cNvSpPr>
            <a:spLocks/>
          </p:cNvSpPr>
          <p:nvPr/>
        </p:nvSpPr>
        <p:spPr bwMode="auto">
          <a:xfrm rot="5400000" flipV="1">
            <a:off x="7635876" y="4437063"/>
            <a:ext cx="204787" cy="1741488"/>
          </a:xfrm>
          <a:prstGeom prst="leftBrace">
            <a:avLst>
              <a:gd name="adj1" fmla="val 70866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76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 err="1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(n):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&lt;= 1: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* </a:t>
            </a:r>
            <a:r>
              <a:rPr lang="en-US" sz="1800" b="1" dirty="0" err="1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(n-1)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1" y="4054476"/>
            <a:ext cx="229552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1" y="4730751"/>
            <a:ext cx="229552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 4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1" y="5405438"/>
            <a:ext cx="2295525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 4 * 3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5400000" flipV="1">
            <a:off x="7908926" y="5556251"/>
            <a:ext cx="188913" cy="855663"/>
          </a:xfrm>
          <a:prstGeom prst="leftBrace">
            <a:avLst>
              <a:gd name="adj1" fmla="val 37745"/>
              <a:gd name="adj2" fmla="val 4582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818438" y="6108701"/>
            <a:ext cx="3540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0" y="6110288"/>
            <a:ext cx="3246438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 4 * 3 * 2 * 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8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ChangeArrowheads="1"/>
          </p:cNvSpPr>
          <p:nvPr/>
        </p:nvSpPr>
        <p:spPr bwMode="auto">
          <a:xfrm>
            <a:off x="4572001" y="2667001"/>
            <a:ext cx="297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fac(5)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4570413" y="33528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5 * fac(4)</a:t>
            </a:r>
          </a:p>
        </p:txBody>
      </p:sp>
      <p:sp>
        <p:nvSpPr>
          <p:cNvPr id="8196" name="Rectangle 9"/>
          <p:cNvSpPr>
            <a:spLocks noChangeArrowheads="1"/>
          </p:cNvSpPr>
          <p:nvPr/>
        </p:nvSpPr>
        <p:spPr bwMode="auto">
          <a:xfrm>
            <a:off x="5332413" y="40386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4 * fac(3)</a:t>
            </a: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6051551" y="4724401"/>
            <a:ext cx="3198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3 * fac(2)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6781801" y="5410201"/>
            <a:ext cx="3198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2 *   </a:t>
            </a:r>
            <a:r>
              <a:rPr lang="en-US" altLang="en-US" b="1">
                <a:solidFill>
                  <a:srgbClr val="FF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8199" name="AutoShape 12"/>
          <p:cNvSpPr>
            <a:spLocks/>
          </p:cNvSpPr>
          <p:nvPr/>
        </p:nvSpPr>
        <p:spPr bwMode="auto">
          <a:xfrm rot="5400000" flipV="1">
            <a:off x="5370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200" name="AutoShape 13"/>
          <p:cNvSpPr>
            <a:spLocks/>
          </p:cNvSpPr>
          <p:nvPr/>
        </p:nvSpPr>
        <p:spPr bwMode="auto">
          <a:xfrm rot="5400000" flipV="1">
            <a:off x="6207920" y="3085307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201" name="AutoShape 14"/>
          <p:cNvSpPr>
            <a:spLocks/>
          </p:cNvSpPr>
          <p:nvPr/>
        </p:nvSpPr>
        <p:spPr bwMode="auto">
          <a:xfrm rot="5400000" flipV="1">
            <a:off x="6938170" y="3739357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202" name="AutoShape 15"/>
          <p:cNvSpPr>
            <a:spLocks/>
          </p:cNvSpPr>
          <p:nvPr/>
        </p:nvSpPr>
        <p:spPr bwMode="auto">
          <a:xfrm rot="5400000" flipV="1">
            <a:off x="7635876" y="4437063"/>
            <a:ext cx="204787" cy="1741488"/>
          </a:xfrm>
          <a:prstGeom prst="leftBrace">
            <a:avLst>
              <a:gd name="adj1" fmla="val 70866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76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 err="1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(n):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&lt;= 1: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* </a:t>
            </a:r>
            <a:r>
              <a:rPr lang="en-US" sz="1800" b="1" dirty="0" err="1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(n-1)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1" y="4054476"/>
            <a:ext cx="229552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1" y="4730751"/>
            <a:ext cx="229552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 4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1" y="5405438"/>
            <a:ext cx="2295525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 4 * 3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0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4572001" y="2667001"/>
            <a:ext cx="297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fac(5)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4570413" y="33528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5 * fac(4)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5332413" y="40386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4 * fac(3)</a:t>
            </a: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6051551" y="4724401"/>
            <a:ext cx="3198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3 *   </a:t>
            </a:r>
            <a:r>
              <a:rPr lang="en-US" altLang="en-US" b="1">
                <a:solidFill>
                  <a:srgbClr val="FF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9222" name="AutoShape 12"/>
          <p:cNvSpPr>
            <a:spLocks/>
          </p:cNvSpPr>
          <p:nvPr/>
        </p:nvSpPr>
        <p:spPr bwMode="auto">
          <a:xfrm rot="5400000" flipV="1">
            <a:off x="5370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223" name="AutoShape 13"/>
          <p:cNvSpPr>
            <a:spLocks/>
          </p:cNvSpPr>
          <p:nvPr/>
        </p:nvSpPr>
        <p:spPr bwMode="auto">
          <a:xfrm rot="5400000" flipV="1">
            <a:off x="6207920" y="3085307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224" name="AutoShape 14"/>
          <p:cNvSpPr>
            <a:spLocks/>
          </p:cNvSpPr>
          <p:nvPr/>
        </p:nvSpPr>
        <p:spPr bwMode="auto">
          <a:xfrm rot="5400000" flipV="1">
            <a:off x="6938170" y="3739357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676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 err="1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(n):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&lt;= 1: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* </a:t>
            </a:r>
            <a:r>
              <a:rPr lang="en-US" sz="1800" b="1" dirty="0" err="1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(n-1)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1" y="4054476"/>
            <a:ext cx="229552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1" y="4730751"/>
            <a:ext cx="229552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 4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9228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4572001" y="2667001"/>
            <a:ext cx="297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fac(5)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4570413" y="33528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5 * fac(4)</a:t>
            </a:r>
          </a:p>
        </p:txBody>
      </p:sp>
      <p:sp>
        <p:nvSpPr>
          <p:cNvPr id="10244" name="Rectangle 9"/>
          <p:cNvSpPr>
            <a:spLocks noChangeArrowheads="1"/>
          </p:cNvSpPr>
          <p:nvPr/>
        </p:nvSpPr>
        <p:spPr bwMode="auto">
          <a:xfrm>
            <a:off x="5332413" y="40386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4 *   </a:t>
            </a:r>
            <a:r>
              <a:rPr lang="en-US" altLang="en-US" b="1">
                <a:solidFill>
                  <a:srgbClr val="FF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10245" name="AutoShape 12"/>
          <p:cNvSpPr>
            <a:spLocks/>
          </p:cNvSpPr>
          <p:nvPr/>
        </p:nvSpPr>
        <p:spPr bwMode="auto">
          <a:xfrm rot="5400000" flipV="1">
            <a:off x="5370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0246" name="AutoShape 13"/>
          <p:cNvSpPr>
            <a:spLocks/>
          </p:cNvSpPr>
          <p:nvPr/>
        </p:nvSpPr>
        <p:spPr bwMode="auto">
          <a:xfrm rot="5400000" flipV="1">
            <a:off x="6207920" y="3085307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76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 err="1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(n):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&lt;= 1: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* </a:t>
            </a:r>
            <a:r>
              <a:rPr lang="en-US" sz="1800" b="1" dirty="0" err="1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(n-1)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1" y="4054476"/>
            <a:ext cx="229552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0249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3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ChangeArrowheads="1"/>
          </p:cNvSpPr>
          <p:nvPr/>
        </p:nvSpPr>
        <p:spPr bwMode="auto">
          <a:xfrm>
            <a:off x="4572001" y="2667001"/>
            <a:ext cx="297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fac(5)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4570413" y="33528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5 *   </a:t>
            </a:r>
            <a:r>
              <a:rPr lang="en-US" altLang="en-US" b="1">
                <a:solidFill>
                  <a:srgbClr val="FF0000"/>
                </a:solidFill>
                <a:latin typeface="Lucida Console" pitchFamily="49" charset="0"/>
              </a:rPr>
              <a:t>24</a:t>
            </a:r>
          </a:p>
        </p:txBody>
      </p:sp>
      <p:sp>
        <p:nvSpPr>
          <p:cNvPr id="11268" name="AutoShape 12"/>
          <p:cNvSpPr>
            <a:spLocks/>
          </p:cNvSpPr>
          <p:nvPr/>
        </p:nvSpPr>
        <p:spPr bwMode="auto">
          <a:xfrm rot="5400000" flipV="1">
            <a:off x="5370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76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 err="1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(n):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&lt;= 1: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* </a:t>
            </a:r>
            <a:r>
              <a:rPr lang="en-US" sz="1800" b="1" dirty="0" err="1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(n-1)</a:t>
            </a:r>
          </a:p>
        </p:txBody>
      </p:sp>
      <p:sp>
        <p:nvSpPr>
          <p:cNvPr id="11270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4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4572001" y="2667001"/>
            <a:ext cx="297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fac(5)</a:t>
            </a:r>
          </a:p>
        </p:txBody>
      </p:sp>
      <p:sp>
        <p:nvSpPr>
          <p:cNvPr id="12291" name="Text Box 9"/>
          <p:cNvSpPr txBox="1">
            <a:spLocks noChangeArrowheads="1"/>
          </p:cNvSpPr>
          <p:nvPr/>
        </p:nvSpPr>
        <p:spPr bwMode="auto">
          <a:xfrm>
            <a:off x="4343400" y="3505200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ea typeface="MS PGothic" pitchFamily="34" charset="-128"/>
              </a:rPr>
              <a:t>result:</a:t>
            </a:r>
            <a:r>
              <a:rPr lang="en-US" altLang="en-US" sz="1800">
                <a:solidFill>
                  <a:srgbClr val="000000"/>
                </a:solidFill>
                <a:ea typeface="MS PGothic" pitchFamily="34" charset="-128"/>
              </a:rPr>
              <a:t>    </a:t>
            </a:r>
            <a:r>
              <a:rPr lang="en-US" altLang="en-US" sz="2400" b="1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120</a:t>
            </a:r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4038601" y="3352800"/>
            <a:ext cx="2309813" cy="762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676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 err="1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(n):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&lt;= 1: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* </a:t>
            </a:r>
            <a:r>
              <a:rPr lang="en-US" sz="1800" b="1" dirty="0" err="1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(n-1)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Helvetica" pitchFamily="34" charset="0"/>
              </a:rPr>
              <a:t>Alternative Version of </a:t>
            </a:r>
            <a:r>
              <a:rPr lang="en-US" altLang="en-US">
                <a:latin typeface="Lucida Console" pitchFamily="49" charset="0"/>
              </a:rPr>
              <a:t>fac(n)</a:t>
            </a:r>
            <a:endParaRPr lang="en-US" altLang="en-US" sz="2000">
              <a:latin typeface="Lucida Console" pitchFamily="49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1514" y="844550"/>
            <a:ext cx="8726487" cy="5614988"/>
          </a:xfrm>
        </p:spPr>
        <p:txBody>
          <a:bodyPr/>
          <a:lstStyle/>
          <a:p>
            <a:pPr>
              <a:spcBef>
                <a:spcPts val="1000"/>
              </a:spcBef>
              <a:buNone/>
            </a:pPr>
            <a:endParaRPr lang="en-US" altLang="en-US" sz="1000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Lucida Console" pitchFamily="49" charset="0"/>
              </a:rPr>
              <a:t>def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 err="1">
                <a:latin typeface="Lucida Console" pitchFamily="49" charset="0"/>
              </a:rPr>
              <a:t>fac</a:t>
            </a:r>
            <a:r>
              <a:rPr lang="en-US" altLang="en-US" dirty="0">
                <a:latin typeface="Lucida Console" pitchFamily="49" charset="0"/>
              </a:rPr>
              <a:t>(n):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if n &lt;= 1: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    return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else: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 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rest = </a:t>
            </a:r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</a:rPr>
              <a:t>fac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(n –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    return n *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rest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Storing the result of the recursive call will occasionally</a:t>
            </a:r>
            <a:br>
              <a:rPr lang="en-US" altLang="en-US" dirty="0"/>
            </a:br>
            <a:r>
              <a:rPr lang="en-US" altLang="en-US" dirty="0"/>
              <a:t>make the problem easier to solve.</a:t>
            </a:r>
          </a:p>
          <a:p>
            <a:pPr eaLnBrk="1" hangingPunct="1"/>
            <a:r>
              <a:rPr lang="en-US" altLang="en-US" dirty="0"/>
              <a:t>It also makes your recursive functions easier to trace and debug.</a:t>
            </a:r>
          </a:p>
          <a:p>
            <a:pPr eaLnBrk="1" hangingPunct="1"/>
            <a:r>
              <a:rPr lang="en-US" altLang="en-US" b="1" i="1" dirty="0"/>
              <a:t>We highly recommend that you take this approach when debugging!</a:t>
            </a:r>
          </a:p>
          <a:p>
            <a:pPr marL="733425" lvl="1" indent="-276225" eaLnBrk="1" hangingPunct="1"/>
            <a:endParaRPr lang="en-US" altLang="en-US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eaLnBrk="1" hangingPunct="1">
              <a:spcBef>
                <a:spcPts val="525"/>
              </a:spcBef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9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7"/>
          <p:cNvSpPr txBox="1">
            <a:spLocks noChangeArrowheads="1"/>
          </p:cNvSpPr>
          <p:nvPr/>
        </p:nvSpPr>
        <p:spPr bwMode="auto">
          <a:xfrm>
            <a:off x="2133600" y="1962151"/>
            <a:ext cx="7696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FF6600"/>
                </a:solidFill>
                <a:latin typeface="Lucida Console" pitchFamily="49" charset="0"/>
                <a:ea typeface="MS PGothic" pitchFamily="34" charset="-128"/>
              </a:rPr>
              <a:t>def</a:t>
            </a: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800">
                <a:solidFill>
                  <a:srgbClr val="800080"/>
                </a:solidFill>
                <a:latin typeface="Lucida Console" pitchFamily="49" charset="0"/>
                <a:ea typeface="MS PGothic" pitchFamily="34" charset="-128"/>
              </a:rPr>
              <a:t>fac</a:t>
            </a: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(n):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  </a:t>
            </a:r>
            <a:r>
              <a:rPr lang="en-US" altLang="en-US" sz="2800">
                <a:solidFill>
                  <a:srgbClr val="FF6600"/>
                </a:solidFill>
                <a:latin typeface="Lucida Console" pitchFamily="49" charset="0"/>
                <a:ea typeface="MS PGothic" pitchFamily="34" charset="-128"/>
              </a:rPr>
              <a:t>if</a:t>
            </a: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n &lt;= 1: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      </a:t>
            </a:r>
            <a:r>
              <a:rPr lang="en-US" altLang="en-US" sz="2800">
                <a:solidFill>
                  <a:srgbClr val="FF6600"/>
                </a:solidFill>
                <a:latin typeface="Lucida Console" pitchFamily="49" charset="0"/>
                <a:ea typeface="MS PGothic" pitchFamily="34" charset="-128"/>
              </a:rPr>
              <a:t>return</a:t>
            </a: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  </a:t>
            </a:r>
            <a:r>
              <a:rPr lang="en-US" altLang="en-US" sz="2800">
                <a:solidFill>
                  <a:srgbClr val="FF6600"/>
                </a:solidFill>
                <a:latin typeface="Lucida Console" pitchFamily="49" charset="0"/>
                <a:ea typeface="MS PGothic" pitchFamily="34" charset="-128"/>
              </a:rPr>
              <a:t>else</a:t>
            </a: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      rest = </a:t>
            </a:r>
            <a:r>
              <a:rPr lang="en-US" altLang="en-US" sz="2800">
                <a:solidFill>
                  <a:srgbClr val="800080"/>
                </a:solidFill>
                <a:latin typeface="Lucida Console" pitchFamily="49" charset="0"/>
                <a:ea typeface="MS PGothic" pitchFamily="34" charset="-128"/>
              </a:rPr>
              <a:t>fac</a:t>
            </a: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(n-1)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      </a:t>
            </a:r>
            <a:r>
              <a:rPr lang="en-US" altLang="en-US" sz="2800">
                <a:solidFill>
                  <a:srgbClr val="FF6600"/>
                </a:solidFill>
                <a:latin typeface="Lucida Console" pitchFamily="49" charset="0"/>
                <a:ea typeface="MS PGothic" pitchFamily="34" charset="-128"/>
              </a:rPr>
              <a:t>return</a:t>
            </a:r>
            <a:r>
              <a:rPr lang="en-US" altLang="en-US" sz="2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n * rest</a:t>
            </a:r>
          </a:p>
        </p:txBody>
      </p:sp>
      <p:sp>
        <p:nvSpPr>
          <p:cNvPr id="53252" name="Line 8"/>
          <p:cNvSpPr>
            <a:spLocks noChangeShapeType="1"/>
          </p:cNvSpPr>
          <p:nvPr/>
        </p:nvSpPr>
        <p:spPr bwMode="auto">
          <a:xfrm flipH="1">
            <a:off x="5819776" y="1962151"/>
            <a:ext cx="1114425" cy="912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3253" name="Text Box 9"/>
          <p:cNvSpPr txBox="1">
            <a:spLocks noChangeArrowheads="1"/>
          </p:cNvSpPr>
          <p:nvPr/>
        </p:nvSpPr>
        <p:spPr bwMode="auto">
          <a:xfrm>
            <a:off x="6934200" y="1527176"/>
            <a:ext cx="327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 charset="0"/>
              </a:rPr>
              <a:t>You handle the base case – the easiest case!</a:t>
            </a:r>
          </a:p>
        </p:txBody>
      </p:sp>
      <p:sp>
        <p:nvSpPr>
          <p:cNvPr id="53254" name="Text Box 10"/>
          <p:cNvSpPr txBox="1">
            <a:spLocks noChangeArrowheads="1"/>
          </p:cNvSpPr>
          <p:nvPr/>
        </p:nvSpPr>
        <p:spPr bwMode="auto">
          <a:xfrm>
            <a:off x="7767639" y="2667000"/>
            <a:ext cx="2606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 charset="0"/>
              </a:rPr>
              <a:t>Recursion does </a:t>
            </a:r>
            <a:r>
              <a:rPr lang="en-US" sz="2000" u="sng" dirty="0">
                <a:solidFill>
                  <a:srgbClr val="000000"/>
                </a:solidFill>
                <a:latin typeface="Arial"/>
                <a:cs typeface="Arial" charset="0"/>
              </a:rPr>
              <a:t>almost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 charset="0"/>
              </a:rPr>
              <a:t> all of the </a:t>
            </a:r>
            <a:br>
              <a:rPr lang="en-US" sz="2000" dirty="0">
                <a:solidFill>
                  <a:srgbClr val="000000"/>
                </a:solidFill>
                <a:latin typeface="Arial"/>
                <a:cs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cs typeface="Arial" charset="0"/>
              </a:rPr>
              <a:t>rest of the problem!</a:t>
            </a:r>
          </a:p>
        </p:txBody>
      </p:sp>
      <p:sp>
        <p:nvSpPr>
          <p:cNvPr id="53259" name="Line 15"/>
          <p:cNvSpPr>
            <a:spLocks noChangeShapeType="1"/>
          </p:cNvSpPr>
          <p:nvPr/>
        </p:nvSpPr>
        <p:spPr bwMode="auto">
          <a:xfrm flipH="1">
            <a:off x="6637338" y="2874964"/>
            <a:ext cx="1395412" cy="839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53261" name="Text Box 10"/>
          <p:cNvSpPr txBox="1">
            <a:spLocks noChangeArrowheads="1"/>
          </p:cNvSpPr>
          <p:nvPr/>
        </p:nvSpPr>
        <p:spPr bwMode="auto">
          <a:xfrm>
            <a:off x="6716714" y="5037138"/>
            <a:ext cx="17922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 charset="0"/>
              </a:rPr>
              <a:t>You specify one step </a:t>
            </a:r>
            <a:br>
              <a:rPr lang="en-US" sz="2000" dirty="0">
                <a:solidFill>
                  <a:srgbClr val="000000"/>
                </a:solidFill>
                <a:latin typeface="Arial"/>
                <a:cs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Arial"/>
                <a:cs typeface="Arial" charset="0"/>
              </a:rPr>
              <a:t>at the end.</a:t>
            </a:r>
          </a:p>
        </p:txBody>
      </p:sp>
      <p:sp>
        <p:nvSpPr>
          <p:cNvPr id="53262" name="Line 15"/>
          <p:cNvSpPr>
            <a:spLocks noChangeShapeType="1"/>
          </p:cNvSpPr>
          <p:nvPr/>
        </p:nvSpPr>
        <p:spPr bwMode="auto">
          <a:xfrm flipH="1" flipV="1">
            <a:off x="5938838" y="4552950"/>
            <a:ext cx="976312" cy="484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981200" y="76200"/>
            <a:ext cx="8229600" cy="9144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8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latin typeface="Helvetica" pitchFamily="34" charset="0"/>
                <a:cs typeface="Arial"/>
              </a:rPr>
              <a:t>Let Recursion Do the Work For You!</a:t>
            </a:r>
            <a:endParaRPr lang="en-US" altLang="en-US" sz="2000" kern="0" dirty="0">
              <a:latin typeface="Lucida Console" panose="020B0609040504020204" pitchFamily="49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2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Helvetica" pitchFamily="34" charset="0"/>
              </a:rPr>
              <a:t>Recursively Processing a List or String</a:t>
            </a:r>
            <a:endParaRPr lang="en-US" altLang="en-US" sz="2000">
              <a:latin typeface="Lucida Console" pitchFamily="49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1514" y="844550"/>
            <a:ext cx="8726487" cy="5614988"/>
          </a:xfrm>
        </p:spPr>
        <p:txBody>
          <a:bodyPr/>
          <a:lstStyle/>
          <a:p>
            <a:pPr eaLnBrk="1" hangingPunct="1"/>
            <a:r>
              <a:rPr lang="en-US" altLang="en-US" dirty="0"/>
              <a:t>You can think about (and process) sequences recursively!</a:t>
            </a:r>
          </a:p>
          <a:p>
            <a:pPr lvl="1" eaLnBrk="1" hangingPunct="1"/>
            <a:r>
              <a:rPr lang="en-US" altLang="en-US" dirty="0"/>
              <a:t>a string is a character followed by a string...</a:t>
            </a:r>
          </a:p>
          <a:p>
            <a:pPr lvl="1" eaLnBrk="1" hangingPunct="1"/>
            <a:r>
              <a:rPr lang="en-US" altLang="en-US" dirty="0"/>
              <a:t>a list is an element followed by a list...</a:t>
            </a:r>
          </a:p>
          <a:p>
            <a:pPr eaLnBrk="1" hangingPunct="1"/>
            <a:r>
              <a:rPr lang="en-US" altLang="en-US" dirty="0"/>
              <a:t>Let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</a:rPr>
              <a:t>s</a:t>
            </a:r>
            <a:r>
              <a:rPr lang="en-US" altLang="en-US" dirty="0"/>
              <a:t> be the sequence (string or list) that we're processing.</a:t>
            </a:r>
          </a:p>
          <a:p>
            <a:pPr eaLnBrk="1" hangingPunct="1"/>
            <a:r>
              <a:rPr lang="en-US" altLang="en-US" dirty="0"/>
              <a:t>Do one step!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</a:rPr>
              <a:t>s[0]</a:t>
            </a:r>
            <a:r>
              <a:rPr lang="en-US" altLang="en-US" dirty="0"/>
              <a:t> to access the initial element</a:t>
            </a:r>
          </a:p>
          <a:p>
            <a:pPr lvl="1" eaLnBrk="1" hangingPunct="1"/>
            <a:r>
              <a:rPr lang="en-US" altLang="en-US" dirty="0"/>
              <a:t>do something with it</a:t>
            </a:r>
          </a:p>
          <a:p>
            <a:pPr eaLnBrk="1" hangingPunct="1"/>
            <a:r>
              <a:rPr lang="en-US" altLang="en-US" dirty="0"/>
              <a:t>Delegate the rest!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</a:rPr>
              <a:t>s[1:]</a:t>
            </a:r>
            <a:r>
              <a:rPr lang="en-US" altLang="en-US" dirty="0"/>
              <a:t> to get the rest of the sequence.</a:t>
            </a:r>
            <a:endParaRPr lang="en-US" altLang="en-US" b="1" dirty="0">
              <a:solidFill>
                <a:srgbClr val="0000FF"/>
              </a:solidFill>
              <a:latin typeface="Lucida Console" pitchFamily="49" charset="0"/>
            </a:endParaRPr>
          </a:p>
          <a:p>
            <a:pPr lvl="1" eaLnBrk="1" hangingPunct="1"/>
            <a:r>
              <a:rPr lang="en-US" altLang="en-US" dirty="0"/>
              <a:t>make a recursive call to process it!</a:t>
            </a:r>
          </a:p>
          <a:p>
            <a:pPr eaLnBrk="1" hangingPunct="1">
              <a:buFontTx/>
              <a:buAutoNum type="arabicPeriod"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eaLnBrk="1" hangingPunct="1">
              <a:spcBef>
                <a:spcPts val="525"/>
              </a:spcBef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2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Helvetica" pitchFamily="34" charset="0"/>
              </a:rPr>
              <a:t>Recursively Finding the Length of a String</a:t>
            </a:r>
            <a:endParaRPr lang="en-US" altLang="en-US" sz="2000">
              <a:latin typeface="Lucida Console" pitchFamily="49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1514" y="844550"/>
            <a:ext cx="8726487" cy="5614988"/>
          </a:xfrm>
        </p:spPr>
        <p:txBody>
          <a:bodyPr/>
          <a:lstStyle/>
          <a:p>
            <a:pPr>
              <a:spcBef>
                <a:spcPts val="1000"/>
              </a:spcBef>
              <a:buNone/>
            </a:pPr>
            <a:endParaRPr lang="en-US" altLang="en-US" sz="1000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6600"/>
                </a:solidFill>
                <a:latin typeface="Lucida Console" pitchFamily="49" charset="0"/>
              </a:rPr>
              <a:t>def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 err="1">
                <a:solidFill>
                  <a:srgbClr val="800000"/>
                </a:solidFill>
                <a:latin typeface="Lucida Console" pitchFamily="49" charset="0"/>
              </a:rPr>
              <a:t>mylen</a:t>
            </a:r>
            <a:r>
              <a:rPr lang="en-US" altLang="en-US" dirty="0">
                <a:latin typeface="Lucida Console" pitchFamily="49" charset="0"/>
              </a:rPr>
              <a:t>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>
                <a:solidFill>
                  <a:srgbClr val="008000"/>
                </a:solidFill>
                <a:latin typeface="Lucida Console" pitchFamily="49" charset="0"/>
              </a:rPr>
              <a:t>""" returns the number of characters in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Lucida Console" pitchFamily="49" charset="0"/>
              </a:rPr>
              <a:t>        input s: an arbitrary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Lucida Console" pitchFamily="49" charset="0"/>
              </a:rPr>
              <a:t>    """</a:t>
            </a: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>
                <a:solidFill>
                  <a:srgbClr val="FF6600"/>
                </a:solidFill>
                <a:latin typeface="Lucida Console" pitchFamily="49" charset="0"/>
              </a:rPr>
              <a:t>if</a:t>
            </a:r>
            <a:r>
              <a:rPr lang="en-US" altLang="en-US" dirty="0">
                <a:latin typeface="Lucida Console" pitchFamily="49" charset="0"/>
              </a:rPr>
              <a:t> 			    # base case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    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>
                <a:solidFill>
                  <a:srgbClr val="FF6600"/>
                </a:solidFill>
                <a:latin typeface="Lucida Console" pitchFamily="49" charset="0"/>
              </a:rPr>
              <a:t>else</a:t>
            </a:r>
            <a:r>
              <a:rPr lang="en-US" altLang="en-US" dirty="0">
                <a:latin typeface="Lucida Console" pitchFamily="49" charset="0"/>
              </a:rPr>
              <a:t>:                 # recursive case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  </a:t>
            </a:r>
            <a:endParaRPr lang="en-US" alt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Ask yourself: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		When can I determine the length of </a:t>
            </a:r>
            <a:r>
              <a:rPr lang="en-US" altLang="en-US" dirty="0">
                <a:latin typeface="Lucida Console" pitchFamily="49" charset="0"/>
              </a:rPr>
              <a:t>s</a:t>
            </a:r>
            <a:r>
              <a:rPr lang="en-US" altLang="en-US" dirty="0"/>
              <a:t> </a:t>
            </a:r>
            <a:r>
              <a:rPr lang="en-US" altLang="en-US" i="1" dirty="0"/>
              <a:t>without</a:t>
            </a:r>
            <a:r>
              <a:rPr lang="en-US" altLang="en-US" dirty="0"/>
              <a:t>			looking at a smaller string?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chemeClr val="bg2"/>
                </a:solidFill>
              </a:rPr>
              <a:t>		</a:t>
            </a:r>
            <a:r>
              <a:rPr lang="en-US" altLang="en-US" dirty="0"/>
              <a:t>How could I use the length of </a:t>
            </a:r>
            <a:r>
              <a:rPr lang="en-US" altLang="en-US" b="1" i="1" dirty="0"/>
              <a:t>anything smaller</a:t>
            </a:r>
            <a:r>
              <a:rPr lang="en-US" altLang="en-US" b="1" dirty="0"/>
              <a:t> </a:t>
            </a:r>
            <a:br>
              <a:rPr lang="en-US" altLang="en-US" dirty="0">
                <a:solidFill>
                  <a:schemeClr val="bg2"/>
                </a:solidFill>
              </a:rPr>
            </a:br>
            <a:r>
              <a:rPr lang="en-US" altLang="en-US" b="1" dirty="0"/>
              <a:t>		</a:t>
            </a:r>
            <a:r>
              <a:rPr lang="en-US" altLang="en-US" dirty="0"/>
              <a:t>than </a:t>
            </a:r>
            <a:r>
              <a:rPr lang="en-US" altLang="en-US" dirty="0">
                <a:latin typeface="Lucida Console" pitchFamily="49" charset="0"/>
              </a:rPr>
              <a:t>s</a:t>
            </a:r>
            <a:r>
              <a:rPr lang="en-US" altLang="en-US" dirty="0"/>
              <a:t> to determine the length of </a:t>
            </a:r>
            <a:r>
              <a:rPr lang="en-US" altLang="en-US" dirty="0">
                <a:latin typeface="Lucida Console" pitchFamily="49" charset="0"/>
              </a:rPr>
              <a:t>s</a:t>
            </a:r>
            <a:r>
              <a:rPr lang="en-US" altLang="en-US" dirty="0"/>
              <a:t>?</a:t>
            </a:r>
            <a:br>
              <a:rPr lang="en-US" altLang="en-US" dirty="0"/>
            </a:br>
            <a:endParaRPr lang="en-US" altLang="en-US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eaLnBrk="1" hangingPunct="1">
              <a:spcBef>
                <a:spcPts val="525"/>
              </a:spcBef>
              <a:buNone/>
            </a:pPr>
            <a:endParaRPr lang="en-US" altLang="en-US" sz="2000" dirty="0"/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2228850" y="5080001"/>
            <a:ext cx="13906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808080"/>
                </a:solidFill>
                <a:latin typeface="Arial Narrow" pitchFamily="34" charset="0"/>
              </a:rPr>
              <a:t>(base case)</a:t>
            </a:r>
            <a:endParaRPr lang="en-US" altLang="en-US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209800" y="5784850"/>
            <a:ext cx="15319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808080"/>
                </a:solidFill>
                <a:latin typeface="Arial Narrow" pitchFamily="34" charset="0"/>
              </a:rPr>
              <a:t>(recursive</a:t>
            </a:r>
            <a:br>
              <a:rPr lang="en-US" altLang="en-US">
                <a:solidFill>
                  <a:srgbClr val="808080"/>
                </a:solidFill>
                <a:latin typeface="Arial Narrow" pitchFamily="34" charset="0"/>
              </a:rPr>
            </a:br>
            <a:r>
              <a:rPr lang="en-US" altLang="en-US">
                <a:solidFill>
                  <a:srgbClr val="808080"/>
                </a:solidFill>
                <a:latin typeface="Arial Narrow" pitchFamily="34" charset="0"/>
              </a:rPr>
              <a:t>substructure)</a:t>
            </a:r>
            <a:endParaRPr lang="en-US" altLang="en-US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5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C63C-272F-6C4D-AC37-64815510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D055-5DED-5E47-B462-4D16C752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713" y="500062"/>
            <a:ext cx="8305800" cy="5614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</a:t>
            </a:r>
          </a:p>
          <a:p>
            <a:pPr marL="0" indent="0">
              <a:buNone/>
            </a:pPr>
            <a:r>
              <a:rPr lang="en-US" dirty="0"/>
              <a:t>Sets stores a unique set of values (or objects, or whatever)</a:t>
            </a:r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pPr marL="0" indent="0">
              <a:buNone/>
            </a:pPr>
            <a:r>
              <a:rPr lang="en-US" dirty="0"/>
              <a:t>union(S,T): returns the </a:t>
            </a:r>
            <a:r>
              <a:rPr lang="en-US" dirty="0">
                <a:hlinkClick r:id="rId2" tooltip="Union (set theor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union</a:t>
            </a:r>
            <a:r>
              <a:rPr lang="en-US" dirty="0"/>
              <a:t> of sets S and T.</a:t>
            </a:r>
            <a:br>
              <a:rPr lang="en-US" dirty="0"/>
            </a:br>
            <a:r>
              <a:rPr lang="en-US" dirty="0"/>
              <a:t>intersection(S,T): returns the </a:t>
            </a:r>
            <a:r>
              <a:rPr lang="en-US" dirty="0">
                <a:hlinkClick r:id="rId3" tooltip="Intersection (set theor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intersection</a:t>
            </a:r>
            <a:r>
              <a:rPr lang="en-US" dirty="0"/>
              <a:t> of sets S and T.</a:t>
            </a:r>
            <a:br>
              <a:rPr lang="en-US" dirty="0"/>
            </a:br>
            <a:r>
              <a:rPr lang="en-US" dirty="0"/>
              <a:t>difference(S,T): returns the </a:t>
            </a:r>
            <a:r>
              <a:rPr lang="en-US" dirty="0">
                <a:hlinkClick r:id="rId4" tooltip="Difference (set theor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difference</a:t>
            </a:r>
            <a:r>
              <a:rPr lang="en-US" dirty="0"/>
              <a:t> of sets S and T.</a:t>
            </a:r>
            <a:br>
              <a:rPr lang="en-US" dirty="0"/>
            </a:br>
            <a:r>
              <a:rPr lang="en-US" dirty="0"/>
              <a:t>subset(S,T): a predicate that tests whether the set S is a </a:t>
            </a:r>
            <a:r>
              <a:rPr lang="en-US" dirty="0">
                <a:hlinkClick r:id="rId5" tooltip="Subs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</a:t>
            </a:r>
            <a:r>
              <a:rPr lang="en-US" dirty="0"/>
              <a:t> of set T.</a:t>
            </a:r>
            <a:br>
              <a:rPr lang="en-US" dirty="0"/>
            </a:br>
            <a:r>
              <a:rPr lang="en-US" dirty="0" err="1"/>
              <a:t>is_element_of</a:t>
            </a:r>
            <a:r>
              <a:rPr lang="en-US" dirty="0"/>
              <a:t>(</a:t>
            </a:r>
            <a:r>
              <a:rPr lang="en-US" dirty="0" err="1"/>
              <a:t>x,S</a:t>
            </a:r>
            <a:r>
              <a:rPr lang="en-US" dirty="0"/>
              <a:t>): checks whether the value x is in the set S.</a:t>
            </a:r>
            <a:br>
              <a:rPr lang="en-US" dirty="0"/>
            </a:br>
            <a:r>
              <a:rPr lang="en-US" dirty="0" err="1"/>
              <a:t>is_empty</a:t>
            </a:r>
            <a:r>
              <a:rPr lang="en-US" dirty="0"/>
              <a:t>(S): checks whether the set S is empty.</a:t>
            </a:r>
            <a:br>
              <a:rPr lang="en-US" dirty="0"/>
            </a:br>
            <a:r>
              <a:rPr lang="en-US" dirty="0"/>
              <a:t>size(S): returns the number of elements in S.</a:t>
            </a:r>
            <a:br>
              <a:rPr lang="en-US" dirty="0"/>
            </a:br>
            <a:r>
              <a:rPr lang="en-US" dirty="0"/>
              <a:t>add(</a:t>
            </a:r>
            <a:r>
              <a:rPr lang="en-US" dirty="0" err="1"/>
              <a:t>S,x</a:t>
            </a:r>
            <a:r>
              <a:rPr lang="en-US" dirty="0"/>
              <a:t>): adds the element x to S, if it is not present already.</a:t>
            </a:r>
            <a:br>
              <a:rPr lang="en-US" dirty="0"/>
            </a:br>
            <a:r>
              <a:rPr lang="en-US" dirty="0"/>
              <a:t>remove(S, x): removes the element x from S, if it is present.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CD134-6698-3F49-A334-DB5730253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2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Helvetica" pitchFamily="34" charset="0"/>
              </a:rPr>
              <a:t>Recursively Finding the Length of a String</a:t>
            </a:r>
            <a:endParaRPr lang="en-US" altLang="en-US" sz="2000">
              <a:latin typeface="Lucida Console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1514" y="844550"/>
            <a:ext cx="8726487" cy="5614988"/>
          </a:xfrm>
        </p:spPr>
        <p:txBody>
          <a:bodyPr/>
          <a:lstStyle/>
          <a:p>
            <a:pPr>
              <a:spcBef>
                <a:spcPts val="1000"/>
              </a:spcBef>
              <a:buNone/>
            </a:pPr>
            <a:endParaRPr lang="en-US" altLang="en-US" sz="1000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6600"/>
                </a:solidFill>
                <a:latin typeface="Lucida Console" pitchFamily="49" charset="0"/>
              </a:rPr>
              <a:t>def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 err="1">
                <a:solidFill>
                  <a:srgbClr val="800000"/>
                </a:solidFill>
                <a:latin typeface="Lucida Console" pitchFamily="49" charset="0"/>
              </a:rPr>
              <a:t>mylen</a:t>
            </a:r>
            <a:r>
              <a:rPr lang="en-US" altLang="en-US" dirty="0">
                <a:latin typeface="Lucida Console" pitchFamily="49" charset="0"/>
              </a:rPr>
              <a:t>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>
                <a:solidFill>
                  <a:srgbClr val="008000"/>
                </a:solidFill>
                <a:latin typeface="Lucida Console" pitchFamily="49" charset="0"/>
              </a:rPr>
              <a:t>""" returns the number of characters in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Lucida Console" pitchFamily="49" charset="0"/>
              </a:rPr>
              <a:t>        input s: an arbitrary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Lucida Console" pitchFamily="49" charset="0"/>
              </a:rPr>
              <a:t>    """</a:t>
            </a: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>
                <a:solidFill>
                  <a:srgbClr val="FF6600"/>
                </a:solidFill>
                <a:latin typeface="Lucida Console" pitchFamily="49" charset="0"/>
              </a:rPr>
              <a:t>if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s == '':</a:t>
            </a:r>
            <a:r>
              <a:rPr lang="en-US" altLang="en-US" dirty="0">
                <a:latin typeface="Lucida Console" pitchFamily="49" charset="0"/>
              </a:rPr>
              <a:t>           # base case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    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return 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>
                <a:solidFill>
                  <a:srgbClr val="FF6600"/>
                </a:solidFill>
                <a:latin typeface="Lucida Console" pitchFamily="49" charset="0"/>
              </a:rPr>
              <a:t>else</a:t>
            </a:r>
            <a:r>
              <a:rPr lang="en-US" altLang="en-US" dirty="0">
                <a:latin typeface="Lucida Console" pitchFamily="49" charset="0"/>
              </a:rPr>
              <a:t>:                 # recursive case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  </a:t>
            </a:r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</a:rPr>
              <a:t>len_rest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 = </a:t>
            </a:r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</a:rPr>
              <a:t>mylen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(s[1:])</a:t>
            </a:r>
            <a:b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      return </a:t>
            </a:r>
            <a:r>
              <a:rPr lang="en-US" altLang="en-US" dirty="0" err="1">
                <a:solidFill>
                  <a:srgbClr val="0000FF"/>
                </a:solidFill>
                <a:latin typeface="Lucida Console" pitchFamily="49" charset="0"/>
              </a:rPr>
              <a:t>len_rest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 + 1</a:t>
            </a:r>
            <a:r>
              <a:rPr lang="en-US" altLang="en-US" dirty="0"/>
              <a:t>    </a:t>
            </a:r>
          </a:p>
          <a:p>
            <a:pPr eaLnBrk="1" hangingPunct="1"/>
            <a:r>
              <a:rPr lang="en-US" altLang="en-US" dirty="0"/>
              <a:t>Ask yourself: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		When can I determine the length of </a:t>
            </a:r>
            <a:r>
              <a:rPr lang="en-US" altLang="en-US" dirty="0">
                <a:latin typeface="Lucida Console" pitchFamily="49" charset="0"/>
              </a:rPr>
              <a:t>s</a:t>
            </a:r>
            <a:r>
              <a:rPr lang="en-US" altLang="en-US" dirty="0"/>
              <a:t> </a:t>
            </a:r>
            <a:r>
              <a:rPr lang="en-US" altLang="en-US" i="1" dirty="0"/>
              <a:t>without</a:t>
            </a:r>
            <a:r>
              <a:rPr lang="en-US" altLang="en-US" dirty="0"/>
              <a:t>			looking at a smaller string?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chemeClr val="bg2"/>
                </a:solidFill>
              </a:rPr>
              <a:t>		</a:t>
            </a:r>
            <a:r>
              <a:rPr lang="en-US" altLang="en-US" dirty="0"/>
              <a:t>How could I use the length of </a:t>
            </a:r>
            <a:r>
              <a:rPr lang="en-US" altLang="en-US" b="1" i="1" dirty="0"/>
              <a:t>anything smaller</a:t>
            </a:r>
            <a:r>
              <a:rPr lang="en-US" altLang="en-US" b="1" dirty="0"/>
              <a:t> </a:t>
            </a:r>
            <a:br>
              <a:rPr lang="en-US" altLang="en-US" dirty="0">
                <a:solidFill>
                  <a:schemeClr val="bg2"/>
                </a:solidFill>
              </a:rPr>
            </a:br>
            <a:r>
              <a:rPr lang="en-US" altLang="en-US" b="1" dirty="0"/>
              <a:t>		</a:t>
            </a:r>
            <a:r>
              <a:rPr lang="en-US" altLang="en-US" dirty="0"/>
              <a:t>than </a:t>
            </a:r>
            <a:r>
              <a:rPr lang="en-US" altLang="en-US" dirty="0">
                <a:latin typeface="Lucida Console" pitchFamily="49" charset="0"/>
              </a:rPr>
              <a:t>s</a:t>
            </a:r>
            <a:r>
              <a:rPr lang="en-US" altLang="en-US" dirty="0"/>
              <a:t> to determine the length of </a:t>
            </a:r>
            <a:r>
              <a:rPr lang="en-US" altLang="en-US" dirty="0">
                <a:latin typeface="Lucida Console" pitchFamily="49" charset="0"/>
              </a:rPr>
              <a:t>s</a:t>
            </a:r>
            <a:r>
              <a:rPr lang="en-US" altLang="en-US" dirty="0"/>
              <a:t>?</a:t>
            </a:r>
            <a:br>
              <a:rPr lang="en-US" altLang="en-US" dirty="0"/>
            </a:br>
            <a:endParaRPr lang="en-US" altLang="en-US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 dirty="0"/>
          </a:p>
          <a:p>
            <a:pPr eaLnBrk="1" hangingPunct="1">
              <a:spcBef>
                <a:spcPts val="525"/>
              </a:spcBef>
              <a:buNone/>
            </a:pPr>
            <a:endParaRPr lang="en-US" altLang="en-US" sz="2000" dirty="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2228850" y="5080001"/>
            <a:ext cx="13906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808080"/>
                </a:solidFill>
                <a:latin typeface="Arial Narrow" pitchFamily="34" charset="0"/>
              </a:rPr>
              <a:t>(base case)</a:t>
            </a:r>
            <a:endParaRPr lang="en-US" altLang="en-US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2209800" y="5784850"/>
            <a:ext cx="15319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808080"/>
                </a:solidFill>
                <a:latin typeface="Arial Narrow" pitchFamily="34" charset="0"/>
              </a:rPr>
              <a:t>(recursive</a:t>
            </a:r>
            <a:br>
              <a:rPr lang="en-US" altLang="en-US">
                <a:solidFill>
                  <a:srgbClr val="808080"/>
                </a:solidFill>
                <a:latin typeface="Arial Narrow" pitchFamily="34" charset="0"/>
              </a:rPr>
            </a:br>
            <a:r>
              <a:rPr lang="en-US" altLang="en-US">
                <a:solidFill>
                  <a:srgbClr val="808080"/>
                </a:solidFill>
                <a:latin typeface="Arial Narrow" pitchFamily="34" charset="0"/>
              </a:rPr>
              <a:t>substructure)</a:t>
            </a:r>
            <a:endParaRPr lang="en-US" altLang="en-US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93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52600" y="1062039"/>
            <a:ext cx="4514850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800000"/>
                </a:solidFill>
                <a:latin typeface="Arial"/>
                <a:cs typeface="Arial" charset="0"/>
              </a:rPr>
              <a:t>How recursion works...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+ 1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2566989" y="2506664"/>
            <a:ext cx="4427537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endParaRPr lang="en-US" altLang="en-US" sz="2000">
              <a:solidFill>
                <a:srgbClr val="FF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3365501" y="3968750"/>
            <a:ext cx="4259263" cy="1322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'w'        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 </a:t>
            </a:r>
          </a:p>
        </p:txBody>
      </p:sp>
      <p:sp>
        <p:nvSpPr>
          <p:cNvPr id="18440" name="Text Box 3"/>
          <p:cNvSpPr txBox="1">
            <a:spLocks noChangeArrowheads="1"/>
          </p:cNvSpPr>
          <p:nvPr/>
        </p:nvSpPr>
        <p:spPr bwMode="auto">
          <a:xfrm>
            <a:off x="4133851" y="5429251"/>
            <a:ext cx="4106863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2000" i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base case!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return </a:t>
            </a:r>
            <a:r>
              <a:rPr lang="en-US" altLang="en-US" sz="20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0</a:t>
            </a:r>
          </a:p>
        </p:txBody>
      </p:sp>
      <p:sp>
        <p:nvSpPr>
          <p:cNvPr id="18441" name="TextBox 4"/>
          <p:cNvSpPr txBox="1">
            <a:spLocks noChangeArrowheads="1"/>
          </p:cNvSpPr>
          <p:nvPr/>
        </p:nvSpPr>
        <p:spPr bwMode="auto">
          <a:xfrm>
            <a:off x="8397875" y="3506789"/>
            <a:ext cx="1906588" cy="13239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4 different</a:t>
            </a:r>
            <a:b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stack frames,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each with its own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s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and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len_rest</a:t>
            </a:r>
            <a:endParaRPr lang="en-US" altLang="en-US" sz="20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3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752600" y="1062039"/>
            <a:ext cx="4514850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800000"/>
                </a:solidFill>
                <a:latin typeface="Arial"/>
                <a:cs typeface="Arial" charset="0"/>
              </a:rPr>
              <a:t>How recursion works...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+ 1</a:t>
            </a: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2566989" y="2506664"/>
            <a:ext cx="4427537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endParaRPr lang="en-US" altLang="en-US" sz="2000">
              <a:solidFill>
                <a:srgbClr val="FF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3365501" y="3968750"/>
            <a:ext cx="4259263" cy="1322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'w'        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 </a:t>
            </a:r>
          </a:p>
        </p:txBody>
      </p:sp>
      <p:sp>
        <p:nvSpPr>
          <p:cNvPr id="19464" name="Text Box 3"/>
          <p:cNvSpPr txBox="1">
            <a:spLocks noChangeArrowheads="1"/>
          </p:cNvSpPr>
          <p:nvPr/>
        </p:nvSpPr>
        <p:spPr bwMode="auto">
          <a:xfrm>
            <a:off x="4133851" y="5429251"/>
            <a:ext cx="4106863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2000" i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base case!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return </a:t>
            </a:r>
            <a:r>
              <a:rPr lang="en-US" altLang="en-US" sz="20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0</a:t>
            </a:r>
          </a:p>
        </p:txBody>
      </p:sp>
      <p:sp>
        <p:nvSpPr>
          <p:cNvPr id="19465" name="Freeform 1"/>
          <p:cNvSpPr>
            <a:spLocks/>
          </p:cNvSpPr>
          <p:nvPr/>
        </p:nvSpPr>
        <p:spPr bwMode="auto">
          <a:xfrm>
            <a:off x="5843588" y="4981576"/>
            <a:ext cx="633412" cy="1558925"/>
          </a:xfrm>
          <a:custGeom>
            <a:avLst/>
            <a:gdLst>
              <a:gd name="T0" fmla="*/ 0 w 520262"/>
              <a:gd name="T1" fmla="*/ 1553371 h 1558225"/>
              <a:gd name="T2" fmla="*/ 3663561 w 520262"/>
              <a:gd name="T3" fmla="*/ 1489968 h 1558225"/>
              <a:gd name="T4" fmla="*/ 5495327 w 520262"/>
              <a:gd name="T5" fmla="*/ 966894 h 1558225"/>
              <a:gd name="T6" fmla="*/ 6716513 w 520262"/>
              <a:gd name="T7" fmla="*/ 0 h 1558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262" h="1558225">
                <a:moveTo>
                  <a:pt x="0" y="1545021"/>
                </a:moveTo>
                <a:cubicBezTo>
                  <a:pt x="106417" y="1562100"/>
                  <a:pt x="212834" y="1579180"/>
                  <a:pt x="283779" y="1481959"/>
                </a:cubicBezTo>
                <a:cubicBezTo>
                  <a:pt x="354724" y="1384738"/>
                  <a:pt x="386255" y="1208690"/>
                  <a:pt x="425669" y="961697"/>
                </a:cubicBezTo>
                <a:cubicBezTo>
                  <a:pt x="465083" y="714704"/>
                  <a:pt x="520262" y="0"/>
                  <a:pt x="520262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9466" name="TextBox 4"/>
          <p:cNvSpPr txBox="1">
            <a:spLocks noChangeArrowheads="1"/>
          </p:cNvSpPr>
          <p:nvPr/>
        </p:nvSpPr>
        <p:spPr bwMode="auto">
          <a:xfrm>
            <a:off x="8397875" y="3506789"/>
            <a:ext cx="1906588" cy="13239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4 different</a:t>
            </a:r>
            <a:b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stack frames,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each with its own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s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and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len_rest</a:t>
            </a:r>
            <a:endParaRPr lang="en-US" altLang="en-US" sz="20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3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752600" y="1062039"/>
            <a:ext cx="4514850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800000"/>
                </a:solidFill>
                <a:latin typeface="Arial"/>
                <a:cs typeface="Arial" charset="0"/>
              </a:rPr>
              <a:t>How recursion works...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+ 1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2566989" y="2506664"/>
            <a:ext cx="4427537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endParaRPr lang="en-US" altLang="en-US" sz="2000">
              <a:solidFill>
                <a:srgbClr val="FF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20487" name="Text Box 3"/>
          <p:cNvSpPr txBox="1">
            <a:spLocks noChangeArrowheads="1"/>
          </p:cNvSpPr>
          <p:nvPr/>
        </p:nvSpPr>
        <p:spPr bwMode="auto">
          <a:xfrm>
            <a:off x="3365501" y="3968750"/>
            <a:ext cx="4259263" cy="1322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'w'        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return 0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+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1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1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</a:t>
            </a:r>
          </a:p>
        </p:txBody>
      </p:sp>
      <p:sp>
        <p:nvSpPr>
          <p:cNvPr id="20488" name="TextBox 1"/>
          <p:cNvSpPr txBox="1">
            <a:spLocks noChangeArrowheads="1"/>
          </p:cNvSpPr>
          <p:nvPr/>
        </p:nvSpPr>
        <p:spPr bwMode="auto">
          <a:xfrm>
            <a:off x="4881563" y="5597525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</a:rPr>
              <a:t>len_rest</a:t>
            </a:r>
            <a:endParaRPr lang="en-US" altLang="en-US" sz="1800">
              <a:solidFill>
                <a:srgbClr val="000000"/>
              </a:solidFill>
              <a:latin typeface="Lucida Console" pitchFamily="49" charset="0"/>
            </a:endParaRPr>
          </a:p>
        </p:txBody>
      </p:sp>
      <p:cxnSp>
        <p:nvCxnSpPr>
          <p:cNvPr id="20489" name="Straight Arrow Connector 3"/>
          <p:cNvCxnSpPr>
            <a:cxnSpLocks noChangeShapeType="1"/>
          </p:cNvCxnSpPr>
          <p:nvPr/>
        </p:nvCxnSpPr>
        <p:spPr bwMode="auto">
          <a:xfrm flipH="1" flipV="1">
            <a:off x="4929189" y="5170488"/>
            <a:ext cx="79375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0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9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52600" y="1062039"/>
            <a:ext cx="4514850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800000"/>
                </a:solidFill>
                <a:latin typeface="Arial"/>
                <a:cs typeface="Arial" charset="0"/>
              </a:rPr>
              <a:t>How recursion works...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+ 1</a:t>
            </a: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2566989" y="2506664"/>
            <a:ext cx="4427537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endParaRPr lang="en-US" altLang="en-US" sz="2000">
              <a:solidFill>
                <a:srgbClr val="FF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3365501" y="3968750"/>
            <a:ext cx="4259263" cy="1322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'w'        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return 0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+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1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1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</a:t>
            </a:r>
          </a:p>
        </p:txBody>
      </p:sp>
      <p:sp>
        <p:nvSpPr>
          <p:cNvPr id="21512" name="Freeform 20"/>
          <p:cNvSpPr>
            <a:spLocks/>
          </p:cNvSpPr>
          <p:nvPr/>
        </p:nvSpPr>
        <p:spPr bwMode="auto">
          <a:xfrm rot="-1461532">
            <a:off x="5670550" y="3549650"/>
            <a:ext cx="534988" cy="1512888"/>
          </a:xfrm>
          <a:custGeom>
            <a:avLst/>
            <a:gdLst>
              <a:gd name="T0" fmla="*/ 0 w 520262"/>
              <a:gd name="T1" fmla="*/ 1051737 h 1558225"/>
              <a:gd name="T2" fmla="*/ 407195 w 520262"/>
              <a:gd name="T3" fmla="*/ 1008812 h 1558225"/>
              <a:gd name="T4" fmla="*/ 610797 w 520262"/>
              <a:gd name="T5" fmla="*/ 654653 h 1558225"/>
              <a:gd name="T6" fmla="*/ 746527 w 520262"/>
              <a:gd name="T7" fmla="*/ 0 h 1558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262" h="1558225">
                <a:moveTo>
                  <a:pt x="0" y="1545021"/>
                </a:moveTo>
                <a:cubicBezTo>
                  <a:pt x="106417" y="1562100"/>
                  <a:pt x="212834" y="1579180"/>
                  <a:pt x="283779" y="1481959"/>
                </a:cubicBezTo>
                <a:cubicBezTo>
                  <a:pt x="354724" y="1384738"/>
                  <a:pt x="386255" y="1208690"/>
                  <a:pt x="425669" y="961697"/>
                </a:cubicBezTo>
                <a:cubicBezTo>
                  <a:pt x="465083" y="714704"/>
                  <a:pt x="520262" y="0"/>
                  <a:pt x="520262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1513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24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752600" y="1062039"/>
            <a:ext cx="4514850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20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800000"/>
                </a:solidFill>
                <a:latin typeface="Arial"/>
                <a:cs typeface="Arial" charset="0"/>
              </a:rPr>
              <a:t>How recursion works...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+ 1</a:t>
            </a: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2566989" y="2506664"/>
            <a:ext cx="4427537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return 1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+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1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2</a:t>
            </a:r>
          </a:p>
        </p:txBody>
      </p:sp>
      <p:sp>
        <p:nvSpPr>
          <p:cNvPr id="22535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30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52600" y="1062039"/>
            <a:ext cx="4514850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800000"/>
                </a:solidFill>
                <a:latin typeface="Arial"/>
                <a:cs typeface="Arial" charset="0"/>
              </a:rPr>
              <a:t>How recursion works...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+ 1</a:t>
            </a: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2566989" y="2506664"/>
            <a:ext cx="4427537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return 1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+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1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2</a:t>
            </a:r>
          </a:p>
        </p:txBody>
      </p:sp>
      <p:sp>
        <p:nvSpPr>
          <p:cNvPr id="23559" name="Freeform 21"/>
          <p:cNvSpPr>
            <a:spLocks/>
          </p:cNvSpPr>
          <p:nvPr/>
        </p:nvSpPr>
        <p:spPr bwMode="auto">
          <a:xfrm rot="-1461532">
            <a:off x="4873625" y="2152651"/>
            <a:ext cx="534988" cy="1450975"/>
          </a:xfrm>
          <a:custGeom>
            <a:avLst/>
            <a:gdLst>
              <a:gd name="T0" fmla="*/ 0 w 520262"/>
              <a:gd name="T1" fmla="*/ 611614 h 1558225"/>
              <a:gd name="T2" fmla="*/ 407195 w 520262"/>
              <a:gd name="T3" fmla="*/ 586649 h 1558225"/>
              <a:gd name="T4" fmla="*/ 610797 w 520262"/>
              <a:gd name="T5" fmla="*/ 380698 h 1558225"/>
              <a:gd name="T6" fmla="*/ 746527 w 520262"/>
              <a:gd name="T7" fmla="*/ 0 h 1558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262" h="1558225">
                <a:moveTo>
                  <a:pt x="0" y="1545021"/>
                </a:moveTo>
                <a:cubicBezTo>
                  <a:pt x="106417" y="1562100"/>
                  <a:pt x="212834" y="1579180"/>
                  <a:pt x="283779" y="1481959"/>
                </a:cubicBezTo>
                <a:cubicBezTo>
                  <a:pt x="354724" y="1384738"/>
                  <a:pt x="386255" y="1208690"/>
                  <a:pt x="425669" y="961697"/>
                </a:cubicBezTo>
                <a:cubicBezTo>
                  <a:pt x="465083" y="714704"/>
                  <a:pt x="520262" y="0"/>
                  <a:pt x="520262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3560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0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52600" y="1062039"/>
            <a:ext cx="4514850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return 2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+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1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3</a:t>
            </a:r>
            <a:endParaRPr lang="en-US" altLang="en-US" sz="2000">
              <a:solidFill>
                <a:srgbClr val="00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800000"/>
                </a:solidFill>
                <a:latin typeface="Arial"/>
                <a:cs typeface="Arial" charset="0"/>
              </a:rPr>
              <a:t>How recursion works...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+ 1</a:t>
            </a:r>
          </a:p>
        </p:txBody>
      </p:sp>
      <p:sp>
        <p:nvSpPr>
          <p:cNvPr id="24582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4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52600" y="1062039"/>
            <a:ext cx="4514850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20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'wow'</a:t>
            </a:r>
            <a:r>
              <a:rPr lang="en-US" altLang="en-US" sz="20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'wow'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20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'ow'</a:t>
            </a: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return 2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+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1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</a:t>
            </a:r>
            <a:r>
              <a:rPr lang="en-US" altLang="en-US" sz="10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3</a:t>
            </a:r>
            <a:endParaRPr lang="en-US" altLang="en-US" sz="2000">
              <a:solidFill>
                <a:srgbClr val="00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800000"/>
                </a:solidFill>
                <a:latin typeface="Arial"/>
                <a:cs typeface="Arial" charset="0"/>
              </a:rPr>
              <a:t>How recursion works...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+ 1</a:t>
            </a: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3224213" y="2654301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ea typeface="MS PGothic" pitchFamily="34" charset="-128"/>
              </a:rPr>
              <a:t>result:</a:t>
            </a:r>
            <a:r>
              <a:rPr lang="en-US" altLang="en-US" sz="1800">
                <a:solidFill>
                  <a:srgbClr val="000000"/>
                </a:solidFill>
                <a:ea typeface="MS PGothic" pitchFamily="34" charset="-128"/>
              </a:rPr>
              <a:t>    </a:t>
            </a:r>
            <a:r>
              <a:rPr lang="en-US" altLang="en-US" sz="2400" b="1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3</a:t>
            </a: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2919413" y="2501900"/>
            <a:ext cx="2025650" cy="762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0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Design, In class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Write a function called </a:t>
            </a:r>
            <a:r>
              <a:rPr lang="en-US" sz="2000" b="1" dirty="0" err="1">
                <a:latin typeface="Courier New"/>
                <a:cs typeface="Courier New"/>
              </a:rPr>
              <a:t>repeat_element</a:t>
            </a:r>
            <a:r>
              <a:rPr lang="en-US" sz="2000" b="1" dirty="0">
                <a:latin typeface="Courier New"/>
                <a:cs typeface="Courier New"/>
              </a:rPr>
              <a:t>(string, index, </a:t>
            </a:r>
            <a:r>
              <a:rPr lang="en-US" sz="2000" b="1" dirty="0" err="1">
                <a:latin typeface="Courier New"/>
                <a:cs typeface="Courier New"/>
              </a:rPr>
              <a:t>num_times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  <a:r>
              <a:rPr lang="en-US" sz="2000" dirty="0">
                <a:latin typeface="Courier New"/>
                <a:cs typeface="Courier New"/>
              </a:rPr>
              <a:t>that takes as input a string, the index of the element that we want to repeat and the number of times we want to repeat. The function should return a new string in which the element of the string at position index is repeated </a:t>
            </a:r>
            <a:r>
              <a:rPr lang="en-US" sz="2000" b="1" dirty="0" err="1">
                <a:latin typeface="Courier New"/>
                <a:cs typeface="Courier New"/>
              </a:rPr>
              <a:t>num_times</a:t>
            </a:r>
            <a:r>
              <a:rPr lang="en-US" sz="2000" dirty="0">
                <a:latin typeface="Courier New"/>
                <a:cs typeface="Courier New"/>
              </a:rPr>
              <a:t> times.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clearly about how each function should work</a:t>
            </a:r>
          </a:p>
          <a:p>
            <a:pPr lvl="1"/>
            <a:r>
              <a:rPr lang="en-US" dirty="0"/>
              <a:t>Special cases </a:t>
            </a:r>
          </a:p>
          <a:p>
            <a:pPr lvl="2"/>
            <a:r>
              <a:rPr lang="en-US" dirty="0"/>
              <a:t>String is a single character, string is empty</a:t>
            </a:r>
          </a:p>
          <a:p>
            <a:pPr lvl="2"/>
            <a:r>
              <a:rPr lang="en-US" dirty="0" err="1"/>
              <a:t>Num_times</a:t>
            </a:r>
            <a:r>
              <a:rPr lang="en-US" dirty="0"/>
              <a:t> = 0, </a:t>
            </a:r>
            <a:r>
              <a:rPr lang="en-US" dirty="0" err="1"/>
              <a:t>num_times</a:t>
            </a:r>
            <a:r>
              <a:rPr lang="en-US" dirty="0"/>
              <a:t>&lt;0</a:t>
            </a:r>
          </a:p>
          <a:p>
            <a:pPr lvl="1"/>
            <a:r>
              <a:rPr lang="en-US" dirty="0"/>
              <a:t>Usual cases </a:t>
            </a:r>
          </a:p>
          <a:p>
            <a:pPr lvl="2"/>
            <a:r>
              <a:rPr lang="en-US" dirty="0"/>
              <a:t>What if index is 0, what if index is </a:t>
            </a:r>
            <a:r>
              <a:rPr lang="en-US" dirty="0" err="1"/>
              <a:t>len</a:t>
            </a:r>
            <a:r>
              <a:rPr lang="en-US" dirty="0"/>
              <a:t>(string)</a:t>
            </a:r>
          </a:p>
          <a:p>
            <a:pPr lvl="2"/>
            <a:r>
              <a:rPr lang="en-US" dirty="0"/>
              <a:t>Index in the middle of the string, </a:t>
            </a:r>
            <a:r>
              <a:rPr lang="en-US" dirty="0" err="1"/>
              <a:t>num_times</a:t>
            </a:r>
            <a:r>
              <a:rPr lang="en-US" dirty="0"/>
              <a:t>&gt;0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function signature (</a:t>
            </a:r>
            <a:r>
              <a:rPr lang="en-US" dirty="0" err="1"/>
              <a:t>def</a:t>
            </a:r>
            <a:r>
              <a:rPr lang="en-US" dirty="0"/>
              <a:t> + </a:t>
            </a:r>
            <a:r>
              <a:rPr lang="en-US" dirty="0" err="1"/>
              <a:t>docstring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actual “test cases” before you start to code each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07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1874839" y="76200"/>
            <a:ext cx="8428037" cy="914400"/>
          </a:xfrm>
        </p:spPr>
        <p:txBody>
          <a:bodyPr/>
          <a:lstStyle/>
          <a:p>
            <a:r>
              <a:rPr lang="en-US" altLang="en-US"/>
              <a:t>How many times will </a:t>
            </a:r>
            <a:r>
              <a:rPr lang="en-US" altLang="en-US">
                <a:latin typeface="Lucida Console" pitchFamily="49" charset="0"/>
              </a:rPr>
              <a:t>mylen()</a:t>
            </a:r>
            <a:r>
              <a:rPr lang="en-US" altLang="en-US"/>
              <a:t> be called?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6600"/>
                </a:solidFill>
                <a:latin typeface="Lucida Console" pitchFamily="49" charset="0"/>
              </a:rPr>
              <a:t>def</a:t>
            </a:r>
            <a:r>
              <a:rPr lang="en-US" altLang="en-US">
                <a:latin typeface="Lucida Console" pitchFamily="49" charset="0"/>
              </a:rPr>
              <a:t> </a:t>
            </a:r>
            <a:r>
              <a:rPr lang="en-US" altLang="en-US">
                <a:solidFill>
                  <a:srgbClr val="800000"/>
                </a:solidFill>
                <a:latin typeface="Lucida Console" pitchFamily="49" charset="0"/>
              </a:rPr>
              <a:t>mylen</a:t>
            </a:r>
            <a:r>
              <a:rPr lang="en-US" altLang="en-US">
                <a:latin typeface="Lucida Console" pitchFamily="49" charset="0"/>
              </a:rPr>
              <a:t>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 </a:t>
            </a:r>
            <a:r>
              <a:rPr lang="en-US" altLang="en-US">
                <a:solidFill>
                  <a:srgbClr val="FF6600"/>
                </a:solidFill>
                <a:latin typeface="Lucida Console" pitchFamily="49" charset="0"/>
              </a:rPr>
              <a:t>if</a:t>
            </a:r>
            <a:r>
              <a:rPr lang="en-US" altLang="en-US">
                <a:latin typeface="Lucida Console" pitchFamily="49" charset="0"/>
              </a:rPr>
              <a:t> s ==</a:t>
            </a:r>
            <a:r>
              <a:rPr lang="en-US" alt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>
                <a:solidFill>
                  <a:srgbClr val="008000"/>
                </a:solidFill>
                <a:latin typeface="Lucida Console" pitchFamily="49" charset="0"/>
              </a:rPr>
              <a:t>''</a:t>
            </a:r>
            <a:r>
              <a:rPr lang="en-US" altLang="en-US">
                <a:latin typeface="Lucida Console" pitchFamily="49" charset="0"/>
              </a:rPr>
              <a:t>:           </a:t>
            </a:r>
            <a:r>
              <a:rPr lang="en-US" altLang="en-US">
                <a:solidFill>
                  <a:srgbClr val="FF0000"/>
                </a:solidFill>
                <a:latin typeface="Lucida Console" pitchFamily="49" charset="0"/>
              </a:rPr>
              <a:t># base case</a:t>
            </a:r>
            <a:r>
              <a:rPr lang="en-US" altLang="en-US">
                <a:latin typeface="Lucida Console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     </a:t>
            </a:r>
            <a:r>
              <a:rPr lang="en-US" altLang="en-US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>
                <a:latin typeface="Lucida Console" pitchFamily="49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 </a:t>
            </a:r>
            <a:r>
              <a:rPr lang="en-US" altLang="en-US">
                <a:solidFill>
                  <a:srgbClr val="FF6600"/>
                </a:solidFill>
                <a:latin typeface="Lucida Console" pitchFamily="49" charset="0"/>
              </a:rPr>
              <a:t>else</a:t>
            </a:r>
            <a:r>
              <a:rPr lang="en-US" altLang="en-US">
                <a:latin typeface="Lucida Console" pitchFamily="49" charset="0"/>
              </a:rPr>
              <a:t>:                 </a:t>
            </a:r>
            <a:r>
              <a:rPr lang="en-US" altLang="en-US">
                <a:solidFill>
                  <a:srgbClr val="FF0000"/>
                </a:solidFill>
                <a:latin typeface="Lucida Console" pitchFamily="49" charset="0"/>
              </a:rPr>
              <a:t># recursive case</a:t>
            </a:r>
            <a:br>
              <a:rPr lang="en-US" altLang="en-US">
                <a:latin typeface="Lucida Console" pitchFamily="49" charset="0"/>
              </a:rPr>
            </a:br>
            <a:r>
              <a:rPr lang="en-US" altLang="en-US">
                <a:latin typeface="Lucida Console" pitchFamily="49" charset="0"/>
              </a:rPr>
              <a:t>      len_rest = mylen(s[1:])</a:t>
            </a:r>
            <a:br>
              <a:rPr lang="en-US" altLang="en-US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altLang="en-US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altLang="en-US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>
                <a:latin typeface="Lucida Console" pitchFamily="49" charset="0"/>
              </a:rPr>
              <a:t>len_rest + 1</a:t>
            </a:r>
            <a:endParaRPr lang="en-US" altLang="en-US" sz="100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00080"/>
              </a:solidFill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00080"/>
                </a:solidFill>
                <a:latin typeface="Lucida Console" pitchFamily="49" charset="0"/>
              </a:rPr>
              <a:t>print</a:t>
            </a:r>
            <a:r>
              <a:rPr lang="en-US" altLang="en-US">
                <a:latin typeface="Lucida Console" pitchFamily="49" charset="0"/>
              </a:rPr>
              <a:t>(mylen(</a:t>
            </a:r>
            <a:r>
              <a:rPr lang="en-US" altLang="en-US">
                <a:solidFill>
                  <a:srgbClr val="008000"/>
                </a:solidFill>
                <a:latin typeface="Lucida Console" pitchFamily="49" charset="0"/>
              </a:rPr>
              <a:t>'step'</a:t>
            </a:r>
            <a:r>
              <a:rPr lang="en-US" altLang="en-US">
                <a:latin typeface="Lucida Console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 typeface="Times New Roman" pitchFamily="18" charset="0"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 typeface="Times New Roman" pitchFamily="18" charset="0"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</p:txBody>
      </p:sp>
      <p:sp>
        <p:nvSpPr>
          <p:cNvPr id="26628" name="TPAnswers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025650" y="4073525"/>
            <a:ext cx="7545388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3425" indent="-276225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76325" indent="-161925" defTabSz="447675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1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3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4</a:t>
            </a:r>
            <a:endParaRPr lang="en-US" altLang="en-US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5</a:t>
            </a:r>
            <a:endParaRPr lang="en-US" altLang="en-US" b="1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6</a:t>
            </a:r>
            <a:endParaRPr lang="en-US" altLang="en-US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6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1874839" y="76200"/>
            <a:ext cx="8428037" cy="914400"/>
          </a:xfrm>
        </p:spPr>
        <p:txBody>
          <a:bodyPr/>
          <a:lstStyle/>
          <a:p>
            <a:r>
              <a:rPr lang="en-US" altLang="en-US"/>
              <a:t>How many times will </a:t>
            </a:r>
            <a:r>
              <a:rPr lang="en-US" altLang="en-US">
                <a:latin typeface="Lucida Console" pitchFamily="49" charset="0"/>
              </a:rPr>
              <a:t>mylen()</a:t>
            </a:r>
            <a:r>
              <a:rPr lang="en-US" altLang="en-US"/>
              <a:t> be called?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6600"/>
                </a:solidFill>
                <a:latin typeface="Lucida Console" pitchFamily="49" charset="0"/>
              </a:rPr>
              <a:t>def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 err="1">
                <a:solidFill>
                  <a:srgbClr val="800000"/>
                </a:solidFill>
                <a:latin typeface="Lucida Console" pitchFamily="49" charset="0"/>
              </a:rPr>
              <a:t>mylen</a:t>
            </a:r>
            <a:r>
              <a:rPr lang="en-US" altLang="en-US" dirty="0">
                <a:latin typeface="Lucida Console" pitchFamily="49" charset="0"/>
              </a:rPr>
              <a:t>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>
                <a:solidFill>
                  <a:srgbClr val="FF6600"/>
                </a:solidFill>
                <a:latin typeface="Lucida Console" pitchFamily="49" charset="0"/>
              </a:rPr>
              <a:t>if</a:t>
            </a:r>
            <a:r>
              <a:rPr lang="en-US" altLang="en-US" dirty="0">
                <a:latin typeface="Lucida Console" pitchFamily="49" charset="0"/>
              </a:rPr>
              <a:t> s ==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Lucida Console" pitchFamily="49" charset="0"/>
              </a:rPr>
              <a:t>''</a:t>
            </a:r>
            <a:r>
              <a:rPr lang="en-US" altLang="en-US" dirty="0">
                <a:latin typeface="Lucida Console" pitchFamily="49" charset="0"/>
              </a:rPr>
              <a:t>:           </a:t>
            </a:r>
            <a:r>
              <a:rPr lang="en-US" altLang="en-US" dirty="0">
                <a:solidFill>
                  <a:srgbClr val="FF0000"/>
                </a:solidFill>
                <a:latin typeface="Lucida Console" pitchFamily="49" charset="0"/>
              </a:rPr>
              <a:t># base case</a:t>
            </a:r>
            <a:r>
              <a:rPr lang="en-US" altLang="en-US" dirty="0">
                <a:latin typeface="Lucida Console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    </a:t>
            </a:r>
            <a:r>
              <a:rPr lang="en-US" altLang="en-US" dirty="0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dirty="0">
                <a:latin typeface="Lucida Console" pitchFamily="49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>
                <a:solidFill>
                  <a:srgbClr val="FF6600"/>
                </a:solidFill>
                <a:latin typeface="Lucida Console" pitchFamily="49" charset="0"/>
              </a:rPr>
              <a:t>else</a:t>
            </a:r>
            <a:r>
              <a:rPr lang="en-US" altLang="en-US" dirty="0">
                <a:latin typeface="Lucida Console" pitchFamily="49" charset="0"/>
              </a:rPr>
              <a:t>:                 </a:t>
            </a:r>
            <a:r>
              <a:rPr lang="en-US" altLang="en-US" dirty="0">
                <a:solidFill>
                  <a:srgbClr val="FF0000"/>
                </a:solidFill>
                <a:latin typeface="Lucida Console" pitchFamily="49" charset="0"/>
              </a:rPr>
              <a:t># recursive case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  </a:t>
            </a:r>
            <a:r>
              <a:rPr lang="en-US" altLang="en-US" dirty="0" err="1">
                <a:latin typeface="Lucida Console" pitchFamily="49" charset="0"/>
              </a:rPr>
              <a:t>len_rest</a:t>
            </a:r>
            <a:r>
              <a:rPr lang="en-US" altLang="en-US" dirty="0">
                <a:latin typeface="Lucida Console" pitchFamily="49" charset="0"/>
              </a:rPr>
              <a:t> = </a:t>
            </a:r>
            <a:r>
              <a:rPr lang="en-US" altLang="en-US" dirty="0" err="1">
                <a:latin typeface="Lucida Console" pitchFamily="49" charset="0"/>
              </a:rPr>
              <a:t>mylen</a:t>
            </a:r>
            <a:r>
              <a:rPr lang="en-US" altLang="en-US" dirty="0">
                <a:latin typeface="Lucida Console" pitchFamily="49" charset="0"/>
              </a:rPr>
              <a:t>(s[1:])</a:t>
            </a:r>
            <a:b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altLang="en-US" dirty="0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dirty="0" err="1">
                <a:latin typeface="Lucida Console" pitchFamily="49" charset="0"/>
              </a:rPr>
              <a:t>len_rest</a:t>
            </a:r>
            <a:r>
              <a:rPr lang="en-US" altLang="en-US" dirty="0">
                <a:latin typeface="Lucida Console" pitchFamily="49" charset="0"/>
              </a:rPr>
              <a:t> + 1</a:t>
            </a:r>
            <a:endParaRPr lang="en-US" altLang="en-US" sz="1000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800080"/>
              </a:solidFill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800080"/>
                </a:solidFill>
                <a:latin typeface="Lucida Console" pitchFamily="49" charset="0"/>
              </a:rPr>
              <a:t>print</a:t>
            </a:r>
            <a:r>
              <a:rPr lang="en-US" altLang="en-US" dirty="0">
                <a:latin typeface="Lucida Console" pitchFamily="49" charset="0"/>
              </a:rPr>
              <a:t>(</a:t>
            </a:r>
            <a:r>
              <a:rPr lang="en-US" altLang="en-US" dirty="0" err="1">
                <a:latin typeface="Lucida Console" pitchFamily="49" charset="0"/>
              </a:rPr>
              <a:t>mylen</a:t>
            </a:r>
            <a:r>
              <a:rPr lang="en-US" altLang="en-US" dirty="0">
                <a:latin typeface="Lucida Console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Lucida Console" pitchFamily="49" charset="0"/>
              </a:rPr>
              <a:t>'step'</a:t>
            </a:r>
            <a:r>
              <a:rPr lang="en-US" altLang="en-US" dirty="0">
                <a:latin typeface="Lucida Console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 typeface="Times New Roman" pitchFamily="18" charset="0"/>
              <a:buNone/>
            </a:pP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 typeface="Times New Roman" pitchFamily="18" charset="0"/>
              <a:buNone/>
            </a:pPr>
            <a:endParaRPr lang="en-US" altLang="en-US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Lucida Console" pitchFamily="49" charset="0"/>
            </a:endParaRPr>
          </a:p>
        </p:txBody>
      </p:sp>
      <p:sp>
        <p:nvSpPr>
          <p:cNvPr id="27652" name="TPAnswers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025650" y="4073525"/>
            <a:ext cx="7545388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3425" indent="-276225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76325" indent="-161925" defTabSz="447675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1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3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4</a:t>
            </a:r>
            <a:endParaRPr lang="en-US" altLang="en-US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 b="1">
                <a:solidFill>
                  <a:srgbClr val="0000FF"/>
                </a:solidFill>
                <a:latin typeface="Lucida Console" pitchFamily="49" charset="0"/>
              </a:rPr>
              <a:t>5</a:t>
            </a:r>
            <a:endParaRPr lang="en-US" altLang="en-US" b="1">
              <a:solidFill>
                <a:srgbClr val="0000FF"/>
              </a:solidFill>
              <a:latin typeface="Lucida Console" pitchFamily="49" charset="0"/>
              <a:cs typeface="Courier New" pitchFamily="49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6</a:t>
            </a:r>
            <a:endParaRPr lang="en-US" altLang="en-US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11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322513" y="1693863"/>
            <a:ext cx="412750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+ 1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3036888" y="2971800"/>
            <a:ext cx="414020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endParaRPr lang="en-US" altLang="en-US" sz="1800">
              <a:solidFill>
                <a:srgbClr val="FF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3802063" y="4268788"/>
            <a:ext cx="4005262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'p'        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 </a:t>
            </a:r>
          </a:p>
        </p:txBody>
      </p:sp>
      <p:sp>
        <p:nvSpPr>
          <p:cNvPr id="36871" name="Text Box 3"/>
          <p:cNvSpPr txBox="1">
            <a:spLocks noChangeArrowheads="1"/>
          </p:cNvSpPr>
          <p:nvPr/>
        </p:nvSpPr>
        <p:spPr bwMode="auto">
          <a:xfrm>
            <a:off x="4533901" y="5578475"/>
            <a:ext cx="3889375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1800" i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base case!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return </a:t>
            </a:r>
            <a:r>
              <a:rPr lang="en-US" altLang="en-US" sz="18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0</a:t>
            </a:r>
          </a:p>
        </p:txBody>
      </p:sp>
      <p:sp>
        <p:nvSpPr>
          <p:cNvPr id="36872" name="TextBox 4"/>
          <p:cNvSpPr txBox="1">
            <a:spLocks noChangeArrowheads="1"/>
          </p:cNvSpPr>
          <p:nvPr/>
        </p:nvSpPr>
        <p:spPr bwMode="auto">
          <a:xfrm>
            <a:off x="8397875" y="3506789"/>
            <a:ext cx="1906588" cy="13239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5 different</a:t>
            </a:r>
            <a:b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stack frames,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each with its own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s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and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len_rest</a:t>
            </a:r>
            <a:endParaRPr lang="en-US" altLang="en-US" sz="20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6873" name="Text Box 3"/>
          <p:cNvSpPr txBox="1">
            <a:spLocks noChangeArrowheads="1"/>
          </p:cNvSpPr>
          <p:nvPr/>
        </p:nvSpPr>
        <p:spPr bwMode="auto">
          <a:xfrm>
            <a:off x="1689100" y="398463"/>
            <a:ext cx="427355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05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322513" y="1693863"/>
            <a:ext cx="412750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+ 1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036888" y="2971800"/>
            <a:ext cx="414020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endParaRPr lang="en-US" altLang="en-US" sz="1800">
              <a:solidFill>
                <a:srgbClr val="FF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3802063" y="4268788"/>
            <a:ext cx="4005262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'p'        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 </a:t>
            </a:r>
          </a:p>
        </p:txBody>
      </p:sp>
      <p:sp>
        <p:nvSpPr>
          <p:cNvPr id="37895" name="Text Box 3"/>
          <p:cNvSpPr txBox="1">
            <a:spLocks noChangeArrowheads="1"/>
          </p:cNvSpPr>
          <p:nvPr/>
        </p:nvSpPr>
        <p:spPr bwMode="auto">
          <a:xfrm>
            <a:off x="4533901" y="5578475"/>
            <a:ext cx="3889375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1800" i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base case!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return </a:t>
            </a:r>
            <a:r>
              <a:rPr lang="en-US" altLang="en-US" sz="18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0</a:t>
            </a:r>
          </a:p>
        </p:txBody>
      </p:sp>
      <p:sp>
        <p:nvSpPr>
          <p:cNvPr id="37896" name="Text Box 3"/>
          <p:cNvSpPr txBox="1">
            <a:spLocks noChangeArrowheads="1"/>
          </p:cNvSpPr>
          <p:nvPr/>
        </p:nvSpPr>
        <p:spPr bwMode="auto">
          <a:xfrm>
            <a:off x="1689100" y="398463"/>
            <a:ext cx="427355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37897" name="Freeform 1"/>
          <p:cNvSpPr>
            <a:spLocks/>
          </p:cNvSpPr>
          <p:nvPr/>
        </p:nvSpPr>
        <p:spPr bwMode="auto">
          <a:xfrm>
            <a:off x="6048375" y="5186363"/>
            <a:ext cx="401638" cy="1420812"/>
          </a:xfrm>
          <a:custGeom>
            <a:avLst/>
            <a:gdLst>
              <a:gd name="T0" fmla="*/ 0 w 520262"/>
              <a:gd name="T1" fmla="*/ 1414164 h 1558225"/>
              <a:gd name="T2" fmla="*/ 1913138 w 520262"/>
              <a:gd name="T3" fmla="*/ 1356443 h 1558225"/>
              <a:gd name="T4" fmla="*/ 2869700 w 520262"/>
              <a:gd name="T5" fmla="*/ 880245 h 1558225"/>
              <a:gd name="T6" fmla="*/ 3507413 w 520262"/>
              <a:gd name="T7" fmla="*/ 0 h 1558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262" h="1558225">
                <a:moveTo>
                  <a:pt x="0" y="1545021"/>
                </a:moveTo>
                <a:cubicBezTo>
                  <a:pt x="106417" y="1562100"/>
                  <a:pt x="212834" y="1579180"/>
                  <a:pt x="283779" y="1481959"/>
                </a:cubicBezTo>
                <a:cubicBezTo>
                  <a:pt x="354724" y="1384738"/>
                  <a:pt x="386255" y="1208690"/>
                  <a:pt x="425669" y="961697"/>
                </a:cubicBezTo>
                <a:cubicBezTo>
                  <a:pt x="465083" y="714704"/>
                  <a:pt x="520262" y="0"/>
                  <a:pt x="520262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44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322513" y="1693863"/>
            <a:ext cx="412750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F0000"/>
                </a:solidFill>
                <a:latin typeface="Lucida Console" pitchFamily="49" charset="0"/>
              </a:rPr>
              <a:t>return len_rest + 1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3036888" y="2971800"/>
            <a:ext cx="414020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  <a:endParaRPr lang="en-US" altLang="en-US" sz="1800">
              <a:solidFill>
                <a:srgbClr val="FF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40966" name="Text Box 3"/>
          <p:cNvSpPr txBox="1">
            <a:spLocks noChangeArrowheads="1"/>
          </p:cNvSpPr>
          <p:nvPr/>
        </p:nvSpPr>
        <p:spPr bwMode="auto">
          <a:xfrm>
            <a:off x="3802063" y="4268788"/>
            <a:ext cx="4005262" cy="123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'p'        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return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0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+ 1 =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1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</a:t>
            </a:r>
          </a:p>
        </p:txBody>
      </p:sp>
      <p:sp>
        <p:nvSpPr>
          <p:cNvPr id="40967" name="Text Box 3"/>
          <p:cNvSpPr txBox="1">
            <a:spLocks noChangeArrowheads="1"/>
          </p:cNvSpPr>
          <p:nvPr/>
        </p:nvSpPr>
        <p:spPr bwMode="auto">
          <a:xfrm>
            <a:off x="1689100" y="398463"/>
            <a:ext cx="427355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40968" name="TextBox 7"/>
          <p:cNvSpPr txBox="1">
            <a:spLocks noChangeArrowheads="1"/>
          </p:cNvSpPr>
          <p:nvPr/>
        </p:nvSpPr>
        <p:spPr bwMode="auto">
          <a:xfrm>
            <a:off x="5164138" y="5795963"/>
            <a:ext cx="1300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len_rest</a:t>
            </a:r>
          </a:p>
        </p:txBody>
      </p:sp>
      <p:cxnSp>
        <p:nvCxnSpPr>
          <p:cNvPr id="40969" name="Straight Arrow Connector 8"/>
          <p:cNvCxnSpPr>
            <a:cxnSpLocks noChangeShapeType="1"/>
          </p:cNvCxnSpPr>
          <p:nvPr/>
        </p:nvCxnSpPr>
        <p:spPr bwMode="auto">
          <a:xfrm flipH="1" flipV="1">
            <a:off x="5211764" y="5368925"/>
            <a:ext cx="79375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0" name="TextBox 4"/>
          <p:cNvSpPr txBox="1">
            <a:spLocks noChangeArrowheads="1"/>
          </p:cNvSpPr>
          <p:nvPr/>
        </p:nvSpPr>
        <p:spPr bwMode="auto">
          <a:xfrm>
            <a:off x="8348663" y="3213100"/>
            <a:ext cx="2030412" cy="13223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40971" name="Freeform 21"/>
          <p:cNvSpPr>
            <a:spLocks/>
          </p:cNvSpPr>
          <p:nvPr/>
        </p:nvSpPr>
        <p:spPr bwMode="auto">
          <a:xfrm rot="-2762267">
            <a:off x="5782470" y="3839370"/>
            <a:ext cx="534987" cy="1450975"/>
          </a:xfrm>
          <a:custGeom>
            <a:avLst/>
            <a:gdLst>
              <a:gd name="T0" fmla="*/ 0 w 520262"/>
              <a:gd name="T1" fmla="*/ 656822 h 1558225"/>
              <a:gd name="T2" fmla="*/ 395987 w 520262"/>
              <a:gd name="T3" fmla="*/ 630012 h 1558225"/>
              <a:gd name="T4" fmla="*/ 593984 w 520262"/>
              <a:gd name="T5" fmla="*/ 408838 h 1558225"/>
              <a:gd name="T6" fmla="*/ 725978 w 520262"/>
              <a:gd name="T7" fmla="*/ 0 h 1558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262" h="1558225">
                <a:moveTo>
                  <a:pt x="0" y="1545021"/>
                </a:moveTo>
                <a:cubicBezTo>
                  <a:pt x="106417" y="1562100"/>
                  <a:pt x="212834" y="1579180"/>
                  <a:pt x="283779" y="1481959"/>
                </a:cubicBezTo>
                <a:cubicBezTo>
                  <a:pt x="354724" y="1384738"/>
                  <a:pt x="386255" y="1208690"/>
                  <a:pt x="425669" y="961697"/>
                </a:cubicBezTo>
                <a:cubicBezTo>
                  <a:pt x="465083" y="714704"/>
                  <a:pt x="520262" y="0"/>
                  <a:pt x="520262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30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322513" y="1693863"/>
            <a:ext cx="412750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F0000"/>
                </a:solidFill>
                <a:latin typeface="Lucida Console" pitchFamily="49" charset="0"/>
              </a:rPr>
              <a:t>return len_rest + 1</a:t>
            </a: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3036888" y="2971800"/>
            <a:ext cx="414020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return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1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+ 1 = </a:t>
            </a:r>
            <a:r>
              <a:rPr lang="en-US" altLang="en-US" sz="18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2</a:t>
            </a:r>
          </a:p>
        </p:txBody>
      </p:sp>
      <p:sp>
        <p:nvSpPr>
          <p:cNvPr id="44038" name="Text Box 3"/>
          <p:cNvSpPr txBox="1">
            <a:spLocks noChangeArrowheads="1"/>
          </p:cNvSpPr>
          <p:nvPr/>
        </p:nvSpPr>
        <p:spPr bwMode="auto">
          <a:xfrm>
            <a:off x="1689100" y="398463"/>
            <a:ext cx="427355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endParaRPr lang="en-US" altLang="en-US" sz="1800">
              <a:solidFill>
                <a:srgbClr val="0000FF"/>
              </a:solidFill>
              <a:latin typeface="Lucida Console" pitchFamily="49" charset="0"/>
              <a:ea typeface="MS PGothic" pitchFamily="34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44039" name="TextBox 4"/>
          <p:cNvSpPr txBox="1">
            <a:spLocks noChangeArrowheads="1"/>
          </p:cNvSpPr>
          <p:nvPr/>
        </p:nvSpPr>
        <p:spPr bwMode="auto">
          <a:xfrm>
            <a:off x="8348663" y="3213100"/>
            <a:ext cx="2030412" cy="13223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44040" name="TextBox 7"/>
          <p:cNvSpPr txBox="1">
            <a:spLocks noChangeArrowheads="1"/>
          </p:cNvSpPr>
          <p:nvPr/>
        </p:nvSpPr>
        <p:spPr bwMode="auto">
          <a:xfrm>
            <a:off x="4386263" y="4535488"/>
            <a:ext cx="1300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len_rest</a:t>
            </a:r>
          </a:p>
        </p:txBody>
      </p:sp>
      <p:cxnSp>
        <p:nvCxnSpPr>
          <p:cNvPr id="44041" name="Straight Arrow Connector 8"/>
          <p:cNvCxnSpPr>
            <a:cxnSpLocks noChangeShapeType="1"/>
          </p:cNvCxnSpPr>
          <p:nvPr/>
        </p:nvCxnSpPr>
        <p:spPr bwMode="auto">
          <a:xfrm flipH="1" flipV="1">
            <a:off x="4433889" y="4108450"/>
            <a:ext cx="79375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2" name="Freeform 21"/>
          <p:cNvSpPr>
            <a:spLocks/>
          </p:cNvSpPr>
          <p:nvPr/>
        </p:nvSpPr>
        <p:spPr bwMode="auto">
          <a:xfrm rot="-2762267">
            <a:off x="5050632" y="2593182"/>
            <a:ext cx="534988" cy="1450975"/>
          </a:xfrm>
          <a:custGeom>
            <a:avLst/>
            <a:gdLst>
              <a:gd name="T0" fmla="*/ 0 w 520262"/>
              <a:gd name="T1" fmla="*/ 656822 h 1558225"/>
              <a:gd name="T2" fmla="*/ 395987 w 520262"/>
              <a:gd name="T3" fmla="*/ 630012 h 1558225"/>
              <a:gd name="T4" fmla="*/ 593984 w 520262"/>
              <a:gd name="T5" fmla="*/ 408838 h 1558225"/>
              <a:gd name="T6" fmla="*/ 725978 w 520262"/>
              <a:gd name="T7" fmla="*/ 0 h 1558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262" h="1558225">
                <a:moveTo>
                  <a:pt x="0" y="1545021"/>
                </a:moveTo>
                <a:cubicBezTo>
                  <a:pt x="106417" y="1562100"/>
                  <a:pt x="212834" y="1579180"/>
                  <a:pt x="283779" y="1481959"/>
                </a:cubicBezTo>
                <a:cubicBezTo>
                  <a:pt x="354724" y="1384738"/>
                  <a:pt x="386255" y="1208690"/>
                  <a:pt x="425669" y="961697"/>
                </a:cubicBezTo>
                <a:cubicBezTo>
                  <a:pt x="465083" y="714704"/>
                  <a:pt x="520262" y="0"/>
                  <a:pt x="520262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9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322513" y="1693863"/>
            <a:ext cx="412750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return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2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+ 1 = </a:t>
            </a:r>
            <a:r>
              <a:rPr lang="en-US" altLang="en-US" sz="18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3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F0000"/>
                </a:solidFill>
                <a:latin typeface="Lucida Console" pitchFamily="49" charset="0"/>
              </a:rPr>
              <a:t>return len_rest + 1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1689100" y="398463"/>
            <a:ext cx="427355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</a:t>
            </a:r>
          </a:p>
        </p:txBody>
      </p:sp>
      <p:sp>
        <p:nvSpPr>
          <p:cNvPr id="47110" name="TextBox 4"/>
          <p:cNvSpPr txBox="1">
            <a:spLocks noChangeArrowheads="1"/>
          </p:cNvSpPr>
          <p:nvPr/>
        </p:nvSpPr>
        <p:spPr bwMode="auto">
          <a:xfrm>
            <a:off x="8348663" y="3213100"/>
            <a:ext cx="2030412" cy="13223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47111" name="TextBox 6"/>
          <p:cNvSpPr txBox="1">
            <a:spLocks noChangeArrowheads="1"/>
          </p:cNvSpPr>
          <p:nvPr/>
        </p:nvSpPr>
        <p:spPr bwMode="auto">
          <a:xfrm>
            <a:off x="3668713" y="3267075"/>
            <a:ext cx="130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len_rest</a:t>
            </a:r>
          </a:p>
        </p:txBody>
      </p:sp>
      <p:cxnSp>
        <p:nvCxnSpPr>
          <p:cNvPr id="47112" name="Straight Arrow Connector 7"/>
          <p:cNvCxnSpPr>
            <a:cxnSpLocks noChangeShapeType="1"/>
          </p:cNvCxnSpPr>
          <p:nvPr/>
        </p:nvCxnSpPr>
        <p:spPr bwMode="auto">
          <a:xfrm flipH="1" flipV="1">
            <a:off x="3716339" y="2840038"/>
            <a:ext cx="79375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3" name="Freeform 21"/>
          <p:cNvSpPr>
            <a:spLocks/>
          </p:cNvSpPr>
          <p:nvPr/>
        </p:nvSpPr>
        <p:spPr bwMode="auto">
          <a:xfrm rot="-2762267">
            <a:off x="4315620" y="1283495"/>
            <a:ext cx="534987" cy="1450975"/>
          </a:xfrm>
          <a:custGeom>
            <a:avLst/>
            <a:gdLst>
              <a:gd name="T0" fmla="*/ 0 w 520262"/>
              <a:gd name="T1" fmla="*/ 656822 h 1558225"/>
              <a:gd name="T2" fmla="*/ 395987 w 520262"/>
              <a:gd name="T3" fmla="*/ 630012 h 1558225"/>
              <a:gd name="T4" fmla="*/ 593984 w 520262"/>
              <a:gd name="T5" fmla="*/ 408838 h 1558225"/>
              <a:gd name="T6" fmla="*/ 725978 w 520262"/>
              <a:gd name="T7" fmla="*/ 0 h 1558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262" h="1558225">
                <a:moveTo>
                  <a:pt x="0" y="1545021"/>
                </a:moveTo>
                <a:cubicBezTo>
                  <a:pt x="106417" y="1562100"/>
                  <a:pt x="212834" y="1579180"/>
                  <a:pt x="283779" y="1481959"/>
                </a:cubicBezTo>
                <a:cubicBezTo>
                  <a:pt x="354724" y="1384738"/>
                  <a:pt x="386255" y="1208690"/>
                  <a:pt x="425669" y="961697"/>
                </a:cubicBezTo>
                <a:cubicBezTo>
                  <a:pt x="465083" y="714704"/>
                  <a:pt x="520262" y="0"/>
                  <a:pt x="520262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73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ounded Rectangle 4"/>
          <p:cNvSpPr>
            <a:spLocks noChangeArrowheads="1"/>
          </p:cNvSpPr>
          <p:nvPr/>
        </p:nvSpPr>
        <p:spPr bwMode="auto">
          <a:xfrm>
            <a:off x="6477000" y="65089"/>
            <a:ext cx="4191000" cy="2179637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477000" y="130175"/>
            <a:ext cx="4191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def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mylen(s):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if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s ==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B9520"/>
                </a:solidFill>
                <a:latin typeface="Lucida Console" pitchFamily="49" charset="0"/>
              </a:rPr>
              <a:t>''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return</a:t>
            </a: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0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EA30F"/>
                </a:solidFill>
                <a:latin typeface="Lucida Console" pitchFamily="49" charset="0"/>
              </a:rPr>
              <a:t>   else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:</a:t>
            </a:r>
            <a:endParaRPr lang="en-US" altLang="en-US" sz="1800" b="1">
              <a:solidFill>
                <a:srgbClr val="9103B9"/>
              </a:solidFill>
              <a:latin typeface="Lucida Console" pitchFamily="49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000000"/>
                </a:solidFill>
                <a:latin typeface="Lucida Console" pitchFamily="49" charset="0"/>
              </a:rPr>
              <a:t>len_rest = mylen(s[1:])</a:t>
            </a:r>
          </a:p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9103B9"/>
                </a:solidFill>
                <a:latin typeface="Lucida Console" pitchFamily="49" charset="0"/>
              </a:rPr>
              <a:t>      </a:t>
            </a:r>
            <a:r>
              <a:rPr lang="en-US" altLang="en-US" sz="1800" b="1">
                <a:solidFill>
                  <a:srgbClr val="FF0000"/>
                </a:solidFill>
                <a:latin typeface="Lucida Console" pitchFamily="49" charset="0"/>
              </a:rPr>
              <a:t>return len_rest + 1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689100" y="398463"/>
            <a:ext cx="427355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mylen(</a:t>
            </a:r>
            <a:r>
              <a:rPr lang="en-US" altLang="en-US" sz="1800" b="1" u="sng">
                <a:solidFill>
                  <a:srgbClr val="0B952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  <a:r>
              <a:rPr lang="en-US" altLang="en-US" sz="1800" b="1" u="sng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s = 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'step'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len_rest = mylen(</a:t>
            </a:r>
            <a:r>
              <a:rPr lang="en-US" altLang="en-US" sz="1800">
                <a:solidFill>
                  <a:srgbClr val="008000"/>
                </a:solidFill>
                <a:latin typeface="Lucida Console" pitchFamily="49" charset="0"/>
                <a:ea typeface="MS PGothic" pitchFamily="34" charset="-128"/>
              </a:rPr>
              <a:t>'tep'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)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= 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 return 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  <a:ea typeface="MS PGothic" pitchFamily="34" charset="-128"/>
              </a:rPr>
              <a:t>3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+ 1 = </a:t>
            </a:r>
            <a:r>
              <a:rPr lang="en-US" altLang="en-US" sz="1800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4</a:t>
            </a: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8348663" y="3213100"/>
            <a:ext cx="2030412" cy="13223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49158" name="Text Box 9"/>
          <p:cNvSpPr txBox="1">
            <a:spLocks noChangeArrowheads="1"/>
          </p:cNvSpPr>
          <p:nvPr/>
        </p:nvSpPr>
        <p:spPr bwMode="auto">
          <a:xfrm>
            <a:off x="2552700" y="2033588"/>
            <a:ext cx="1885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ea typeface="MS PGothic" pitchFamily="34" charset="-128"/>
              </a:rPr>
              <a:t>result:</a:t>
            </a:r>
            <a:r>
              <a:rPr lang="en-US" altLang="en-US" sz="1800">
                <a:solidFill>
                  <a:srgbClr val="000000"/>
                </a:solidFill>
                <a:ea typeface="MS PGothic" pitchFamily="34" charset="-128"/>
              </a:rPr>
              <a:t>   </a:t>
            </a:r>
            <a:r>
              <a:rPr lang="en-US" altLang="en-US" sz="2400" b="1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4</a:t>
            </a:r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auto">
          <a:xfrm>
            <a:off x="2209801" y="1881188"/>
            <a:ext cx="1895475" cy="762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45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1874839" y="76200"/>
            <a:ext cx="8428037" cy="914400"/>
          </a:xfrm>
        </p:spPr>
        <p:txBody>
          <a:bodyPr/>
          <a:lstStyle/>
          <a:p>
            <a:r>
              <a:rPr lang="en-US" altLang="en-US" dirty="0"/>
              <a:t>What is the output of this recursive program?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6600"/>
                </a:solidFill>
                <a:latin typeface="Lucida Console" pitchFamily="49" charset="0"/>
              </a:rPr>
              <a:t>def</a:t>
            </a:r>
            <a:r>
              <a:rPr lang="en-US" altLang="en-US">
                <a:latin typeface="Lucida Console" pitchFamily="49" charset="0"/>
              </a:rPr>
              <a:t> </a:t>
            </a:r>
            <a:r>
              <a:rPr lang="en-US" altLang="en-US">
                <a:solidFill>
                  <a:srgbClr val="800000"/>
                </a:solidFill>
                <a:latin typeface="Lucida Console" pitchFamily="49" charset="0"/>
              </a:rPr>
              <a:t>foo</a:t>
            </a:r>
            <a:r>
              <a:rPr lang="en-US" altLang="en-US">
                <a:latin typeface="Lucida Console" pitchFamily="49" charset="0"/>
              </a:rPr>
              <a:t>(x, y):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 </a:t>
            </a:r>
            <a:r>
              <a:rPr lang="en-US" altLang="en-US">
                <a:solidFill>
                  <a:srgbClr val="FF6600"/>
                </a:solidFill>
                <a:latin typeface="Lucida Console" pitchFamily="49" charset="0"/>
              </a:rPr>
              <a:t>if</a:t>
            </a:r>
            <a:r>
              <a:rPr lang="en-US" altLang="en-US">
                <a:latin typeface="Lucida Console" pitchFamily="49" charset="0"/>
              </a:rPr>
              <a:t> x &lt;= 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     </a:t>
            </a:r>
            <a:r>
              <a:rPr lang="en-US" altLang="en-US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>
                <a:latin typeface="Lucida Console" pitchFamily="49" charset="0"/>
              </a:rPr>
              <a:t>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 </a:t>
            </a:r>
            <a:r>
              <a:rPr lang="en-US" altLang="en-US">
                <a:solidFill>
                  <a:srgbClr val="FF6600"/>
                </a:solidFill>
                <a:latin typeface="Lucida Console" pitchFamily="49" charset="0"/>
              </a:rPr>
              <a:t>else</a:t>
            </a:r>
            <a:r>
              <a:rPr lang="en-US" altLang="en-US">
                <a:latin typeface="Lucida Console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Lucida Console" pitchFamily="49" charset="0"/>
              </a:rPr>
              <a:t>        </a:t>
            </a:r>
            <a:r>
              <a:rPr lang="en-US" altLang="en-US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>
                <a:latin typeface="Lucida Console" pitchFamily="49" charset="0"/>
              </a:rPr>
              <a:t> x + foo(x – 2, y + 1)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00080"/>
                </a:solidFill>
                <a:latin typeface="Lucida Console" pitchFamily="49" charset="0"/>
              </a:rPr>
              <a:t>print</a:t>
            </a:r>
            <a:r>
              <a:rPr lang="en-US" altLang="en-US">
                <a:latin typeface="Lucida Console" pitchFamily="49" charset="0"/>
              </a:rPr>
              <a:t>(foo(9, 2))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 typeface="Times New Roman" pitchFamily="18" charset="0"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 typeface="Times New Roman" pitchFamily="18" charset="0"/>
              <a:buNone/>
            </a:pPr>
            <a:endParaRPr lang="en-US" altLang="en-US">
              <a:latin typeface="Lucida Consol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Lucida Console" pitchFamily="49" charset="0"/>
            </a:endParaRPr>
          </a:p>
        </p:txBody>
      </p:sp>
      <p:sp>
        <p:nvSpPr>
          <p:cNvPr id="29700" name="TPAnswers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025650" y="4073525"/>
            <a:ext cx="7545388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14350" indent="-514350" defTabSz="447675"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3425" indent="-276225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76325" indent="-161925" defTabSz="447675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defTabSz="447675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7675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2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4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5</a:t>
            </a:r>
            <a:endParaRPr lang="en-US" altLang="en-US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21</a:t>
            </a:r>
            <a:endParaRPr lang="en-US" altLang="en-US" b="1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AutoNum type="alphaUcPeriod"/>
            </a:pPr>
            <a:r>
              <a:rPr lang="en-US" altLang="en-US" sz="280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26</a:t>
            </a:r>
            <a:endParaRPr lang="en-US" altLang="en-US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6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0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CF24-E974-1042-AC5A-5FBA17A9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8FF9-D39D-6A4F-8ACF-E56ABE31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Concrete datatypes are used to implement an ADT.  </a:t>
            </a:r>
          </a:p>
          <a:p>
            <a:r>
              <a:rPr lang="en-US" dirty="0"/>
              <a:t>They use a specific Data Structure to store the data, and specific Algorithms to implement the operations.</a:t>
            </a:r>
          </a:p>
          <a:p>
            <a:r>
              <a:rPr lang="en-US" dirty="0"/>
              <a:t>What are some possible Set implementations?</a:t>
            </a:r>
          </a:p>
          <a:p>
            <a:pPr lvl="1"/>
            <a:r>
              <a:rPr lang="en-US" dirty="0"/>
              <a:t>Data Structures for S?</a:t>
            </a:r>
          </a:p>
          <a:p>
            <a:pPr lvl="1"/>
            <a:r>
              <a:rPr lang="en-US" dirty="0"/>
              <a:t>Implementation of </a:t>
            </a:r>
            <a:r>
              <a:rPr lang="en-US" dirty="0" err="1"/>
              <a:t>Is_element_of</a:t>
            </a:r>
            <a:r>
              <a:rPr lang="en-US" dirty="0"/>
              <a:t>(</a:t>
            </a:r>
            <a:r>
              <a:rPr lang="en-US" dirty="0" err="1"/>
              <a:t>x,S</a:t>
            </a:r>
            <a:r>
              <a:rPr lang="en-US" dirty="0"/>
              <a:t>)?</a:t>
            </a:r>
          </a:p>
          <a:p>
            <a:pPr marL="400050" indent="-342900"/>
            <a:r>
              <a:rPr lang="en-US" dirty="0"/>
              <a:t>What are some Tradeoffs?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4811-9B93-6649-BF70-AD1068EE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28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ounded Rectangle 4"/>
          <p:cNvSpPr>
            <a:spLocks noChangeArrowheads="1"/>
          </p:cNvSpPr>
          <p:nvPr/>
        </p:nvSpPr>
        <p:spPr bwMode="auto">
          <a:xfrm>
            <a:off x="6049964" y="236538"/>
            <a:ext cx="4562475" cy="1619250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09800" y="2209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foo(9, 2)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800000"/>
                </a:solidFill>
                <a:ea typeface="MS PGothic" pitchFamily="34" charset="-128"/>
              </a:rPr>
              <a:t>How recursion works...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6067426" y="303213"/>
            <a:ext cx="46005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def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foo(x, y):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    if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x &lt;= y: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       return 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    else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: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       </a:t>
            </a: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x + foo(x-2,</a:t>
            </a:r>
            <a:r>
              <a:rPr lang="en-US" altLang="en-US" sz="10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y+1)</a:t>
            </a:r>
            <a:endParaRPr lang="en-US" altLang="en-US" sz="1500" b="1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2209800" y="3081338"/>
            <a:ext cx="812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9 + foo(7, 3)</a:t>
            </a:r>
            <a:endParaRPr lang="en-US" altLang="en-US" sz="2400">
              <a:solidFill>
                <a:srgbClr val="00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31751" name="Text Box 3"/>
          <p:cNvSpPr txBox="1">
            <a:spLocks noChangeArrowheads="1"/>
          </p:cNvSpPr>
          <p:nvPr/>
        </p:nvSpPr>
        <p:spPr bwMode="auto">
          <a:xfrm>
            <a:off x="2209801" y="3957638"/>
            <a:ext cx="457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9 + </a:t>
            </a: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7 +</a:t>
            </a: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foo(5, 4)</a:t>
            </a:r>
            <a:endParaRPr lang="en-US" altLang="en-US" sz="2400" b="1">
              <a:solidFill>
                <a:srgbClr val="80808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31752" name="Text Box 3"/>
          <p:cNvSpPr txBox="1">
            <a:spLocks noChangeArrowheads="1"/>
          </p:cNvSpPr>
          <p:nvPr/>
        </p:nvSpPr>
        <p:spPr bwMode="auto">
          <a:xfrm>
            <a:off x="2209801" y="4833938"/>
            <a:ext cx="5922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9 + 7 + </a:t>
            </a: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5 +</a:t>
            </a: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foo(3, 5)</a:t>
            </a:r>
            <a:endParaRPr lang="en-US" altLang="en-US" sz="2400" b="1">
              <a:solidFill>
                <a:srgbClr val="80808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31753" name="Text Box 3"/>
          <p:cNvSpPr txBox="1">
            <a:spLocks noChangeArrowheads="1"/>
          </p:cNvSpPr>
          <p:nvPr/>
        </p:nvSpPr>
        <p:spPr bwMode="auto">
          <a:xfrm>
            <a:off x="2209800" y="5710238"/>
            <a:ext cx="487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9 + 7 + 5 + </a:t>
            </a: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5</a:t>
            </a:r>
            <a:endParaRPr lang="en-US" altLang="en-US" sz="2400" b="1">
              <a:solidFill>
                <a:srgbClr val="80808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31754" name="Left Brace 1"/>
          <p:cNvSpPr>
            <a:spLocks/>
          </p:cNvSpPr>
          <p:nvPr/>
        </p:nvSpPr>
        <p:spPr bwMode="auto">
          <a:xfrm rot="5400000">
            <a:off x="3448050" y="1644650"/>
            <a:ext cx="457200" cy="2438400"/>
          </a:xfrm>
          <a:prstGeom prst="leftBrace">
            <a:avLst>
              <a:gd name="adj1" fmla="val 46222"/>
              <a:gd name="adj2" fmla="val 8145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55" name="Left Brace 11"/>
          <p:cNvSpPr>
            <a:spLocks/>
          </p:cNvSpPr>
          <p:nvPr/>
        </p:nvSpPr>
        <p:spPr bwMode="auto">
          <a:xfrm rot="5400000">
            <a:off x="4186238" y="2546351"/>
            <a:ext cx="457200" cy="2428875"/>
          </a:xfrm>
          <a:prstGeom prst="leftBrace">
            <a:avLst>
              <a:gd name="adj1" fmla="val 46189"/>
              <a:gd name="adj2" fmla="val 8145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56" name="Left Brace 12"/>
          <p:cNvSpPr>
            <a:spLocks/>
          </p:cNvSpPr>
          <p:nvPr/>
        </p:nvSpPr>
        <p:spPr bwMode="auto">
          <a:xfrm rot="5400000">
            <a:off x="4890294" y="3464719"/>
            <a:ext cx="457200" cy="2303462"/>
          </a:xfrm>
          <a:prstGeom prst="leftBrace">
            <a:avLst>
              <a:gd name="adj1" fmla="val 46183"/>
              <a:gd name="adj2" fmla="val 8145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57" name="Left Brace 13"/>
          <p:cNvSpPr>
            <a:spLocks/>
          </p:cNvSpPr>
          <p:nvPr/>
        </p:nvSpPr>
        <p:spPr bwMode="auto">
          <a:xfrm rot="5400000">
            <a:off x="4606132" y="5276057"/>
            <a:ext cx="457200" cy="484187"/>
          </a:xfrm>
          <a:prstGeom prst="leftBrace">
            <a:avLst>
              <a:gd name="adj1" fmla="val 22058"/>
              <a:gd name="adj2" fmla="val 3691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01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ounded Rectangle 4"/>
          <p:cNvSpPr>
            <a:spLocks noChangeArrowheads="1"/>
          </p:cNvSpPr>
          <p:nvPr/>
        </p:nvSpPr>
        <p:spPr bwMode="auto">
          <a:xfrm>
            <a:off x="6049964" y="236538"/>
            <a:ext cx="4562475" cy="1619250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09800" y="2209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foo(9, 2)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800000"/>
                </a:solidFill>
                <a:ea typeface="MS PGothic" pitchFamily="34" charset="-128"/>
              </a:rPr>
              <a:t>How recursion works...</a:t>
            </a: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6067426" y="303213"/>
            <a:ext cx="46005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def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foo(x, y):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    if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x &lt;= y: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       return 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    else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: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       </a:t>
            </a: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x + foo(x-2,</a:t>
            </a:r>
            <a:r>
              <a:rPr lang="en-US" altLang="en-US" sz="10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y+1)</a:t>
            </a:r>
            <a:endParaRPr lang="en-US" altLang="en-US" sz="1500" b="1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2209800" y="3081338"/>
            <a:ext cx="812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9 + foo(7, 3)</a:t>
            </a:r>
            <a:endParaRPr lang="en-US" altLang="en-US" sz="2400">
              <a:solidFill>
                <a:srgbClr val="00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32775" name="Text Box 3"/>
          <p:cNvSpPr txBox="1">
            <a:spLocks noChangeArrowheads="1"/>
          </p:cNvSpPr>
          <p:nvPr/>
        </p:nvSpPr>
        <p:spPr bwMode="auto">
          <a:xfrm>
            <a:off x="2209801" y="3957638"/>
            <a:ext cx="457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9 + </a:t>
            </a: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7 +</a:t>
            </a: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foo(5, 4)</a:t>
            </a:r>
            <a:endParaRPr lang="en-US" altLang="en-US" sz="2400" b="1">
              <a:solidFill>
                <a:srgbClr val="80808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32776" name="Text Box 3"/>
          <p:cNvSpPr txBox="1">
            <a:spLocks noChangeArrowheads="1"/>
          </p:cNvSpPr>
          <p:nvPr/>
        </p:nvSpPr>
        <p:spPr bwMode="auto">
          <a:xfrm>
            <a:off x="2209801" y="4833938"/>
            <a:ext cx="5922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9 + 7 + </a:t>
            </a: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5 +</a:t>
            </a: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5</a:t>
            </a:r>
          </a:p>
        </p:txBody>
      </p:sp>
      <p:sp>
        <p:nvSpPr>
          <p:cNvPr id="32777" name="Left Brace 1"/>
          <p:cNvSpPr>
            <a:spLocks/>
          </p:cNvSpPr>
          <p:nvPr/>
        </p:nvSpPr>
        <p:spPr bwMode="auto">
          <a:xfrm rot="5400000">
            <a:off x="3448050" y="1644650"/>
            <a:ext cx="457200" cy="2438400"/>
          </a:xfrm>
          <a:prstGeom prst="leftBrace">
            <a:avLst>
              <a:gd name="adj1" fmla="val 46222"/>
              <a:gd name="adj2" fmla="val 8145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8" name="Left Brace 11"/>
          <p:cNvSpPr>
            <a:spLocks/>
          </p:cNvSpPr>
          <p:nvPr/>
        </p:nvSpPr>
        <p:spPr bwMode="auto">
          <a:xfrm rot="5400000">
            <a:off x="4186238" y="2546351"/>
            <a:ext cx="457200" cy="2428875"/>
          </a:xfrm>
          <a:prstGeom prst="leftBrace">
            <a:avLst>
              <a:gd name="adj1" fmla="val 46189"/>
              <a:gd name="adj2" fmla="val 8145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9" name="Left Brace 12"/>
          <p:cNvSpPr>
            <a:spLocks/>
          </p:cNvSpPr>
          <p:nvPr/>
        </p:nvSpPr>
        <p:spPr bwMode="auto">
          <a:xfrm rot="5400000">
            <a:off x="4890294" y="3464719"/>
            <a:ext cx="457200" cy="2303462"/>
          </a:xfrm>
          <a:prstGeom prst="leftBrace">
            <a:avLst>
              <a:gd name="adj1" fmla="val 46183"/>
              <a:gd name="adj2" fmla="val 8145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80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84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ounded Rectangle 4"/>
          <p:cNvSpPr>
            <a:spLocks noChangeArrowheads="1"/>
          </p:cNvSpPr>
          <p:nvPr/>
        </p:nvSpPr>
        <p:spPr bwMode="auto">
          <a:xfrm>
            <a:off x="6049964" y="236538"/>
            <a:ext cx="4562475" cy="1619250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09800" y="2209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foo(9, 2)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800000"/>
                </a:solidFill>
                <a:ea typeface="MS PGothic" pitchFamily="34" charset="-128"/>
              </a:rPr>
              <a:t>How recursion works...</a:t>
            </a: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6067426" y="303213"/>
            <a:ext cx="46005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def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foo(x, y):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    if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x &lt;= y: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       return 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    else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: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       </a:t>
            </a: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x + foo(x-2,</a:t>
            </a:r>
            <a:r>
              <a:rPr lang="en-US" altLang="en-US" sz="10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y+1)</a:t>
            </a:r>
            <a:endParaRPr lang="en-US" altLang="en-US" sz="1500" b="1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2209800" y="3081338"/>
            <a:ext cx="812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9 + foo(7, 3)</a:t>
            </a:r>
            <a:endParaRPr lang="en-US" altLang="en-US" sz="2400">
              <a:solidFill>
                <a:srgbClr val="00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33799" name="Text Box 3"/>
          <p:cNvSpPr txBox="1">
            <a:spLocks noChangeArrowheads="1"/>
          </p:cNvSpPr>
          <p:nvPr/>
        </p:nvSpPr>
        <p:spPr bwMode="auto">
          <a:xfrm>
            <a:off x="2209801" y="3957638"/>
            <a:ext cx="457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9 + </a:t>
            </a: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7 +</a:t>
            </a:r>
            <a:r>
              <a:rPr lang="en-US" altLang="en-US" sz="2400" b="1">
                <a:solidFill>
                  <a:srgbClr val="808080"/>
                </a:solidFill>
                <a:latin typeface="Lucida Console" pitchFamily="49" charset="0"/>
                <a:ea typeface="MS PGothic" pitchFamily="34" charset="-128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10</a:t>
            </a:r>
          </a:p>
        </p:txBody>
      </p:sp>
      <p:sp>
        <p:nvSpPr>
          <p:cNvPr id="33800" name="Left Brace 1"/>
          <p:cNvSpPr>
            <a:spLocks/>
          </p:cNvSpPr>
          <p:nvPr/>
        </p:nvSpPr>
        <p:spPr bwMode="auto">
          <a:xfrm rot="5400000">
            <a:off x="3448050" y="1644650"/>
            <a:ext cx="457200" cy="2438400"/>
          </a:xfrm>
          <a:prstGeom prst="leftBrace">
            <a:avLst>
              <a:gd name="adj1" fmla="val 46222"/>
              <a:gd name="adj2" fmla="val 8145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801" name="Left Brace 11"/>
          <p:cNvSpPr>
            <a:spLocks/>
          </p:cNvSpPr>
          <p:nvPr/>
        </p:nvSpPr>
        <p:spPr bwMode="auto">
          <a:xfrm rot="5400000">
            <a:off x="4186238" y="2546351"/>
            <a:ext cx="457200" cy="2428875"/>
          </a:xfrm>
          <a:prstGeom prst="leftBrace">
            <a:avLst>
              <a:gd name="adj1" fmla="val 46189"/>
              <a:gd name="adj2" fmla="val 8145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802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37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ounded Rectangle 4"/>
          <p:cNvSpPr>
            <a:spLocks noChangeArrowheads="1"/>
          </p:cNvSpPr>
          <p:nvPr/>
        </p:nvSpPr>
        <p:spPr bwMode="auto">
          <a:xfrm>
            <a:off x="6049964" y="236538"/>
            <a:ext cx="4562475" cy="1619250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209800" y="2209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foo(9, 2)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800000"/>
                </a:solidFill>
                <a:ea typeface="MS PGothic" pitchFamily="34" charset="-128"/>
              </a:rPr>
              <a:t>How recursion works...</a:t>
            </a: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6067426" y="303213"/>
            <a:ext cx="46005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def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foo(x, y):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    if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x &lt;= y: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       return 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    else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: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       </a:t>
            </a: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x + foo(x-2,</a:t>
            </a:r>
            <a:r>
              <a:rPr lang="en-US" altLang="en-US" sz="10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y+1)</a:t>
            </a:r>
            <a:endParaRPr lang="en-US" altLang="en-US" sz="1500" b="1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2209800" y="3081338"/>
            <a:ext cx="812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9 + </a:t>
            </a:r>
            <a:r>
              <a:rPr lang="en-US" altLang="en-US" sz="2400" b="1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17</a:t>
            </a:r>
            <a:endParaRPr lang="en-US" altLang="en-US" sz="2400">
              <a:solidFill>
                <a:srgbClr val="FF0000"/>
              </a:solidFill>
              <a:latin typeface="Lucida Console" pitchFamily="49" charset="0"/>
              <a:ea typeface="MS PGothic" pitchFamily="34" charset="-128"/>
            </a:endParaRPr>
          </a:p>
        </p:txBody>
      </p:sp>
      <p:sp>
        <p:nvSpPr>
          <p:cNvPr id="34823" name="Left Brace 1"/>
          <p:cNvSpPr>
            <a:spLocks/>
          </p:cNvSpPr>
          <p:nvPr/>
        </p:nvSpPr>
        <p:spPr bwMode="auto">
          <a:xfrm rot="5400000">
            <a:off x="3448050" y="1644650"/>
            <a:ext cx="457200" cy="2438400"/>
          </a:xfrm>
          <a:prstGeom prst="leftBrace">
            <a:avLst>
              <a:gd name="adj1" fmla="val 46222"/>
              <a:gd name="adj2" fmla="val 8145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24" name="TextBox 4"/>
          <p:cNvSpPr txBox="1">
            <a:spLocks noChangeArrowheads="1"/>
          </p:cNvSpPr>
          <p:nvPr/>
        </p:nvSpPr>
        <p:spPr bwMode="auto">
          <a:xfrm>
            <a:off x="8397876" y="3128964"/>
            <a:ext cx="2030413" cy="13223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The final result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gets built up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Arial Narrow" pitchFamily="34" charset="0"/>
              </a:rPr>
              <a:t>on the way back</a:t>
            </a: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Arial Narrow" pitchFamily="34" charset="0"/>
              </a:rPr>
              <a:t>from the base case!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45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ounded Rectangle 4"/>
          <p:cNvSpPr>
            <a:spLocks noChangeArrowheads="1"/>
          </p:cNvSpPr>
          <p:nvPr/>
        </p:nvSpPr>
        <p:spPr bwMode="auto">
          <a:xfrm>
            <a:off x="6049964" y="236538"/>
            <a:ext cx="4562475" cy="1619250"/>
          </a:xfrm>
          <a:prstGeom prst="roundRect">
            <a:avLst>
              <a:gd name="adj" fmla="val 16667"/>
            </a:avLst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09800" y="2209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Lucida Console" pitchFamily="49" charset="0"/>
                <a:ea typeface="MS PGothic" pitchFamily="34" charset="-128"/>
              </a:rPr>
              <a:t> foo(9, 2)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828800" y="582613"/>
            <a:ext cx="41148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800000"/>
                </a:solidFill>
                <a:ea typeface="MS PGothic" pitchFamily="34" charset="-128"/>
              </a:rPr>
              <a:t>How recursion works...</a:t>
            </a: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6067426" y="303213"/>
            <a:ext cx="46005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def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foo(x, y):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    if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x &lt;= y: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       return 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    else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:</a:t>
            </a:r>
            <a:b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        </a:t>
            </a:r>
            <a:r>
              <a:rPr lang="en-US" altLang="en-US" sz="1800">
                <a:solidFill>
                  <a:srgbClr val="FF6600"/>
                </a:solidFill>
                <a:latin typeface="Lucida Console" pitchFamily="49" charset="0"/>
              </a:rPr>
              <a:t>return</a:t>
            </a:r>
            <a:r>
              <a:rPr lang="en-US" altLang="en-US" sz="180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x + foo(x-2,</a:t>
            </a:r>
            <a:r>
              <a:rPr lang="en-US" altLang="en-US" sz="10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Lucida Console" pitchFamily="49" charset="0"/>
              </a:rPr>
              <a:t>y+1)</a:t>
            </a:r>
            <a:endParaRPr lang="en-US" altLang="en-US" sz="1500" b="1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2552700" y="2914651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ea typeface="MS PGothic" pitchFamily="34" charset="-128"/>
              </a:rPr>
              <a:t>result:</a:t>
            </a:r>
            <a:r>
              <a:rPr lang="en-US" altLang="en-US" sz="1800">
                <a:solidFill>
                  <a:srgbClr val="000000"/>
                </a:solidFill>
                <a:ea typeface="MS PGothic" pitchFamily="34" charset="-128"/>
              </a:rPr>
              <a:t>   </a:t>
            </a:r>
            <a:r>
              <a:rPr lang="en-US" altLang="en-US" sz="2400" b="1">
                <a:solidFill>
                  <a:srgbClr val="FF0000"/>
                </a:solidFill>
                <a:latin typeface="Lucida Console" pitchFamily="49" charset="0"/>
                <a:ea typeface="MS PGothic" pitchFamily="34" charset="-128"/>
              </a:rPr>
              <a:t>26</a:t>
            </a:r>
          </a:p>
        </p:txBody>
      </p:sp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2209801" y="2762250"/>
            <a:ext cx="2309813" cy="762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03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itchFamily="34" charset="0"/>
              </a:rPr>
              <a:t>Designing a Recursive Function</a:t>
            </a:r>
            <a:endParaRPr lang="en-US" altLang="en-US" sz="2000" dirty="0">
              <a:latin typeface="Lucida Console" pitchFamily="49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1514" y="844550"/>
            <a:ext cx="8726487" cy="5614988"/>
          </a:xfrm>
        </p:spPr>
        <p:txBody>
          <a:bodyPr/>
          <a:lstStyle/>
          <a:p>
            <a:pPr marL="0" indent="0" eaLnBrk="1" hangingPunct="1">
              <a:buNone/>
              <a:tabLst>
                <a:tab pos="2743200" algn="l"/>
              </a:tabLst>
            </a:pPr>
            <a:r>
              <a:rPr lang="en-US" altLang="en-US" dirty="0"/>
              <a:t>Use Test-Driven Design! And, when you implement the function</a:t>
            </a:r>
          </a:p>
          <a:p>
            <a:pPr marL="0" indent="0" eaLnBrk="1" hangingPunct="1">
              <a:buNone/>
              <a:tabLst>
                <a:tab pos="2743200" algn="l"/>
              </a:tabLst>
            </a:pPr>
            <a:r>
              <a:rPr lang="en-US" altLang="en-US" dirty="0"/>
              <a:t>First, program the base case(s)</a:t>
            </a:r>
          </a:p>
          <a:p>
            <a:pPr marL="920750" lvl="1" indent="-342900" eaLnBrk="1" hangingPunct="1">
              <a:tabLst>
                <a:tab pos="2743200" algn="l"/>
              </a:tabLst>
            </a:pPr>
            <a:r>
              <a:rPr lang="en-US" altLang="en-US" i="1" dirty="0">
                <a:solidFill>
                  <a:srgbClr val="0000FF"/>
                </a:solidFill>
              </a:rPr>
              <a:t>What instance(s) of this problem can I solve directly </a:t>
            </a:r>
            <a:br>
              <a:rPr lang="en-US" altLang="en-US" i="1" dirty="0">
                <a:solidFill>
                  <a:srgbClr val="0000FF"/>
                </a:solidFill>
              </a:rPr>
            </a:br>
            <a:r>
              <a:rPr lang="en-US" altLang="en-US" i="1" dirty="0">
                <a:solidFill>
                  <a:srgbClr val="0000FF"/>
                </a:solidFill>
              </a:rPr>
              <a:t>(without looking at anything smaller)?</a:t>
            </a:r>
            <a:endParaRPr lang="en-US" altLang="en-US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  <a:tabLst>
                <a:tab pos="2743200" algn="l"/>
              </a:tabLst>
            </a:pPr>
            <a:r>
              <a:rPr lang="en-US" altLang="en-US" dirty="0"/>
              <a:t>Then, find and exploit a recursive structure.</a:t>
            </a:r>
          </a:p>
          <a:p>
            <a:pPr marL="920750" lvl="1" indent="-342900" eaLnBrk="1" hangingPunct="1">
              <a:tabLst>
                <a:tab pos="2743200" algn="l"/>
              </a:tabLst>
            </a:pPr>
            <a:r>
              <a:rPr lang="en-US" altLang="en-US" i="1" dirty="0">
                <a:solidFill>
                  <a:srgbClr val="0000FF"/>
                </a:solidFill>
              </a:rPr>
              <a:t>How can the solution to a smaller version </a:t>
            </a:r>
            <a:br>
              <a:rPr lang="en-US" altLang="en-US" i="1" dirty="0">
                <a:solidFill>
                  <a:srgbClr val="0000FF"/>
                </a:solidFill>
              </a:rPr>
            </a:br>
            <a:r>
              <a:rPr lang="en-US" altLang="en-US" i="1" dirty="0">
                <a:solidFill>
                  <a:srgbClr val="0000FF"/>
                </a:solidFill>
              </a:rPr>
              <a:t>of the problem solve be used to solve the overall problem?</a:t>
            </a:r>
          </a:p>
          <a:p>
            <a:pPr marL="457200" indent="-457200" eaLnBrk="1" hangingPunct="1">
              <a:buFontTx/>
              <a:buAutoNum type="arabicPeriod"/>
              <a:tabLst>
                <a:tab pos="2743200" algn="l"/>
              </a:tabLst>
            </a:pPr>
            <a:r>
              <a:rPr lang="en-US" altLang="en-US" dirty="0"/>
              <a:t>Do one step!</a:t>
            </a:r>
            <a:endParaRPr lang="en-US" altLang="en-US" i="1" dirty="0">
              <a:solidFill>
                <a:srgbClr val="0000FF"/>
              </a:solidFill>
            </a:endParaRPr>
          </a:p>
          <a:p>
            <a:pPr marL="457200" indent="-457200" eaLnBrk="1" hangingPunct="1">
              <a:buFontTx/>
              <a:buAutoNum type="arabicPeriod"/>
              <a:tabLst>
                <a:tab pos="2743200" algn="l"/>
              </a:tabLst>
            </a:pPr>
            <a:r>
              <a:rPr lang="en-US" altLang="en-US" dirty="0"/>
              <a:t>Delegate the rest to recursion!</a:t>
            </a:r>
          </a:p>
          <a:p>
            <a:pPr marL="457200" indent="-457200" eaLnBrk="1" hangingPunct="1">
              <a:buFontTx/>
              <a:buAutoNum type="arabicPeriod"/>
              <a:tabLst>
                <a:tab pos="2743200" algn="l"/>
              </a:tabLst>
            </a:pPr>
            <a:endParaRPr lang="en-US" altLang="en-US" dirty="0"/>
          </a:p>
          <a:p>
            <a:pPr marL="920750" lvl="1" indent="-342900" eaLnBrk="1" hangingPunct="1">
              <a:tabLst>
                <a:tab pos="2743200" algn="l"/>
              </a:tabLst>
            </a:pPr>
            <a:endParaRPr lang="en-US" altLang="en-US" dirty="0"/>
          </a:p>
          <a:p>
            <a:pPr marL="466725" lvl="2" indent="0" eaLnBrk="1" hangingPunct="1">
              <a:spcBef>
                <a:spcPts val="525"/>
              </a:spcBef>
              <a:tabLst>
                <a:tab pos="2743200" algn="l"/>
              </a:tabLst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tabLst>
                <a:tab pos="2743200" algn="l"/>
              </a:tabLst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tabLst>
                <a:tab pos="2743200" algn="l"/>
              </a:tabLst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tabLst>
                <a:tab pos="2743200" algn="l"/>
              </a:tabLst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tabLst>
                <a:tab pos="2743200" algn="l"/>
              </a:tabLst>
            </a:pPr>
            <a:endParaRPr lang="en-US" altLang="en-US" sz="2000" dirty="0"/>
          </a:p>
          <a:p>
            <a:pPr marL="457200" indent="-457200" eaLnBrk="1" hangingPunct="1">
              <a:spcBef>
                <a:spcPts val="525"/>
              </a:spcBef>
              <a:buNone/>
              <a:tabLst>
                <a:tab pos="2743200" algn="l"/>
              </a:tabLst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2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i="1" dirty="0">
                <a:latin typeface="Helvetica" pitchFamily="34" charset="0"/>
              </a:rPr>
              <a:t>Recursion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1514" y="844550"/>
            <a:ext cx="8726487" cy="5614988"/>
          </a:xfrm>
        </p:spPr>
        <p:txBody>
          <a:bodyPr/>
          <a:lstStyle/>
          <a:p>
            <a:pPr>
              <a:spcBef>
                <a:spcPts val="1000"/>
              </a:spcBef>
              <a:buNone/>
            </a:pPr>
            <a:endParaRPr lang="en-US" altLang="en-US" sz="1000">
              <a:latin typeface="Lucida Console" pitchFamily="49" charset="0"/>
            </a:endParaRPr>
          </a:p>
          <a:p>
            <a:pPr marL="733425" lvl="1" indent="-276225" eaLnBrk="1" hangingPunct="1"/>
            <a:endParaRPr lang="en-US" altLang="en-US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/>
          </a:p>
          <a:p>
            <a:pPr marL="466725" lvl="2" indent="0" eaLnBrk="1" hangingPunct="1">
              <a:spcBef>
                <a:spcPts val="525"/>
              </a:spcBef>
            </a:pPr>
            <a:endParaRPr lang="en-US" altLang="en-US" sz="2000"/>
          </a:p>
          <a:p>
            <a:pPr eaLnBrk="1" hangingPunct="1">
              <a:spcBef>
                <a:spcPts val="525"/>
              </a:spcBef>
              <a:buNone/>
            </a:pPr>
            <a:endParaRPr lang="en-US" alt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1B6E1E2-FE3B-BC44-BDCC-03BE63266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8750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7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Helvetica" pitchFamily="34" charset="0"/>
              </a:rPr>
              <a:t>Functions Calling Themselves: </a:t>
            </a:r>
            <a:r>
              <a:rPr lang="en-US" altLang="en-US" i="1">
                <a:latin typeface="Helvetica" pitchFamily="34" charset="0"/>
              </a:rPr>
              <a:t>Recursion!</a:t>
            </a:r>
            <a:endParaRPr lang="en-US" altLang="en-US" sz="2000" i="1">
              <a:latin typeface="Helvetica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5014" y="844550"/>
            <a:ext cx="8726487" cy="5614988"/>
          </a:xfrm>
        </p:spPr>
        <p:txBody>
          <a:bodyPr/>
          <a:lstStyle/>
          <a:p>
            <a:pPr>
              <a:spcBef>
                <a:spcPts val="1000"/>
              </a:spcBef>
              <a:buNone/>
              <a:defRPr/>
            </a:pPr>
            <a:endParaRPr lang="en-US" altLang="en-US" sz="1000" dirty="0">
              <a:latin typeface="Lucida Console" pitchFamily="49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altLang="en-US" dirty="0" err="1">
                <a:latin typeface="Lucida Console" pitchFamily="49" charset="0"/>
              </a:rPr>
              <a:t>def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 err="1">
                <a:latin typeface="Lucida Console" pitchFamily="49" charset="0"/>
              </a:rPr>
              <a:t>fac</a:t>
            </a:r>
            <a:r>
              <a:rPr lang="en-US" altLang="en-US" dirty="0">
                <a:latin typeface="Lucida Console" pitchFamily="49" charset="0"/>
              </a:rPr>
              <a:t>(n):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Lucida Console" pitchFamily="49" charset="0"/>
              </a:rPr>
              <a:t>    if n &lt;= 1: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Lucida Console" pitchFamily="49" charset="0"/>
              </a:rPr>
              <a:t>        return 1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Lucida Console" pitchFamily="49" charset="0"/>
              </a:rPr>
              <a:t>    else: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Lucida Console" pitchFamily="49" charset="0"/>
              </a:rPr>
              <a:t>        return n * </a:t>
            </a:r>
            <a:r>
              <a:rPr lang="en-US" altLang="en-US" b="1" dirty="0" err="1">
                <a:solidFill>
                  <a:srgbClr val="0000FF"/>
                </a:solidFill>
                <a:latin typeface="Lucida Console" pitchFamily="49" charset="0"/>
              </a:rPr>
              <a:t>fac</a:t>
            </a:r>
            <a:r>
              <a:rPr lang="en-US" altLang="en-US" b="1" dirty="0">
                <a:solidFill>
                  <a:srgbClr val="0000FF"/>
                </a:solidFill>
                <a:latin typeface="Lucida Console" pitchFamily="49" charset="0"/>
              </a:rPr>
              <a:t>(n – 1)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Recursion solves a problem by reducing it</a:t>
            </a:r>
            <a:br>
              <a:rPr lang="en-US" altLang="en-US" dirty="0"/>
            </a:br>
            <a:r>
              <a:rPr lang="en-US" altLang="en-US" dirty="0"/>
              <a:t>to a </a:t>
            </a:r>
            <a:r>
              <a:rPr lang="en-US" altLang="en-US" i="1" dirty="0"/>
              <a:t>simpler</a:t>
            </a:r>
            <a:r>
              <a:rPr lang="en-US" altLang="en-US" dirty="0"/>
              <a:t> or </a:t>
            </a:r>
            <a:r>
              <a:rPr lang="en-US" altLang="en-US" i="1" dirty="0"/>
              <a:t>smaller</a:t>
            </a:r>
            <a:r>
              <a:rPr lang="en-US" altLang="en-US" dirty="0"/>
              <a:t> problem </a:t>
            </a:r>
            <a:r>
              <a:rPr lang="en-US" altLang="en-US" i="1" dirty="0"/>
              <a:t>of the same kind</a:t>
            </a:r>
            <a:r>
              <a:rPr lang="en-US" altLang="en-US" dirty="0"/>
              <a:t>.</a:t>
            </a:r>
          </a:p>
          <a:p>
            <a:pPr lvl="1" eaLnBrk="1" hangingPunct="1">
              <a:defRPr/>
            </a:pPr>
            <a:r>
              <a:rPr lang="en-US" altLang="en-US" dirty="0"/>
              <a:t>the function calls itself to solve the smaller problem!</a:t>
            </a:r>
          </a:p>
          <a:p>
            <a:pPr eaLnBrk="1" hangingPunct="1">
              <a:defRPr/>
            </a:pPr>
            <a:r>
              <a:rPr lang="en-US" altLang="en-US" dirty="0"/>
              <a:t>We take advantage of </a:t>
            </a:r>
            <a:r>
              <a:rPr lang="en-US" altLang="en-US" i="1" dirty="0"/>
              <a:t>recursive substructure</a:t>
            </a:r>
            <a:r>
              <a:rPr lang="en-US" altLang="en-US" dirty="0"/>
              <a:t>.</a:t>
            </a:r>
          </a:p>
          <a:p>
            <a:pPr lvl="1" eaLnBrk="1" hangingPunct="1">
              <a:defRPr/>
            </a:pPr>
            <a:r>
              <a:rPr lang="en-US" altLang="en-US" dirty="0"/>
              <a:t>the fact that we can define the problem </a:t>
            </a:r>
            <a:r>
              <a:rPr lang="en-US" altLang="en-US" i="1" dirty="0"/>
              <a:t>in terms of itself</a:t>
            </a:r>
          </a:p>
          <a:p>
            <a:pPr lvl="2" eaLnBrk="1" hangingPunct="1">
              <a:defRPr/>
            </a:pPr>
            <a:r>
              <a:rPr lang="en-US" altLang="en-US" dirty="0"/>
              <a:t>n! = n * (n-1)!</a:t>
            </a:r>
          </a:p>
          <a:p>
            <a:pPr marL="733425" lvl="1" indent="-276225" eaLnBrk="1" hangingPunct="1">
              <a:defRPr/>
            </a:pPr>
            <a:endParaRPr lang="en-US" altLang="en-US" dirty="0"/>
          </a:p>
          <a:p>
            <a:pPr marL="466725" lvl="2" indent="0" eaLnBrk="1" hangingPunct="1">
              <a:spcBef>
                <a:spcPts val="525"/>
              </a:spcBef>
              <a:defRPr/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defRPr/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defRPr/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defRPr/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defRPr/>
            </a:pPr>
            <a:endParaRPr lang="en-US" altLang="en-US" sz="2000" dirty="0"/>
          </a:p>
          <a:p>
            <a:pPr eaLnBrk="1" hangingPunct="1">
              <a:spcBef>
                <a:spcPts val="525"/>
              </a:spcBef>
              <a:buNone/>
              <a:defRPr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Helvetica" pitchFamily="34" charset="0"/>
              </a:rPr>
              <a:t>Functions Calling Themselves: </a:t>
            </a:r>
            <a:r>
              <a:rPr lang="en-US" altLang="en-US" i="1">
                <a:latin typeface="Helvetica" pitchFamily="34" charset="0"/>
              </a:rPr>
              <a:t>Recursion!</a:t>
            </a:r>
            <a:r>
              <a:rPr lang="en-US" altLang="en-US" sz="2000">
                <a:latin typeface="Helvetica" pitchFamily="34" charset="0"/>
              </a:rPr>
              <a:t> (cont.)</a:t>
            </a:r>
            <a:endParaRPr lang="en-US" altLang="en-US" sz="2000" i="1">
              <a:latin typeface="Helvetica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7075" y="844550"/>
            <a:ext cx="8726488" cy="5614988"/>
          </a:xfrm>
        </p:spPr>
        <p:txBody>
          <a:bodyPr/>
          <a:lstStyle/>
          <a:p>
            <a:pPr>
              <a:spcBef>
                <a:spcPts val="1000"/>
              </a:spcBef>
              <a:buNone/>
              <a:defRPr/>
            </a:pPr>
            <a:endParaRPr lang="en-US" altLang="en-US" sz="1000" dirty="0">
              <a:latin typeface="Lucida Console" pitchFamily="49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altLang="en-US" dirty="0" err="1">
                <a:latin typeface="Lucida Console" pitchFamily="49" charset="0"/>
              </a:rPr>
              <a:t>def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 err="1">
                <a:latin typeface="Lucida Console" pitchFamily="49" charset="0"/>
              </a:rPr>
              <a:t>fac</a:t>
            </a:r>
            <a:r>
              <a:rPr lang="en-US" altLang="en-US" dirty="0">
                <a:latin typeface="Lucida Console" pitchFamily="49" charset="0"/>
              </a:rPr>
              <a:t>(n):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Lucida Console" pitchFamily="49" charset="0"/>
              </a:rPr>
              <a:t>    if n &lt;= 1: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Lucida Console" pitchFamily="49" charset="0"/>
              </a:rPr>
              <a:t>        return 1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Lucida Console" pitchFamily="49" charset="0"/>
              </a:rPr>
              <a:t>    else: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latin typeface="Lucida Console" pitchFamily="49" charset="0"/>
              </a:rPr>
              <a:t>        return n * </a:t>
            </a:r>
            <a:r>
              <a:rPr lang="en-US" altLang="en-US" dirty="0" err="1">
                <a:latin typeface="Lucida Console" pitchFamily="49" charset="0"/>
              </a:rPr>
              <a:t>fac</a:t>
            </a:r>
            <a:r>
              <a:rPr lang="en-US" altLang="en-US" dirty="0">
                <a:latin typeface="Lucida Console" pitchFamily="49" charset="0"/>
              </a:rPr>
              <a:t>(n – 1)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One recursive call leads to another...</a:t>
            </a:r>
          </a:p>
          <a:p>
            <a:pPr marL="457200" lvl="1" indent="0" eaLnBrk="1" hangingPunct="1">
              <a:buNone/>
              <a:defRPr/>
            </a:pPr>
            <a:r>
              <a:rPr lang="en-US" altLang="en-US" sz="2000" dirty="0" err="1">
                <a:latin typeface="Lucida Console" panose="020B0609040504020204" pitchFamily="49" charset="0"/>
              </a:rPr>
              <a:t>fac</a:t>
            </a:r>
            <a:r>
              <a:rPr lang="en-US" altLang="en-US" sz="2000" dirty="0">
                <a:latin typeface="Lucida Console" panose="020B0609040504020204" pitchFamily="49" charset="0"/>
              </a:rPr>
              <a:t>(5) = 5 * </a:t>
            </a:r>
            <a:r>
              <a:rPr lang="en-US" altLang="en-US" sz="2000" dirty="0" err="1">
                <a:latin typeface="Lucida Console" panose="020B0609040504020204" pitchFamily="49" charset="0"/>
              </a:rPr>
              <a:t>fac</a:t>
            </a:r>
            <a:r>
              <a:rPr lang="en-US" altLang="en-US" sz="2000" dirty="0">
                <a:latin typeface="Lucida Console" panose="020B0609040504020204" pitchFamily="49" charset="0"/>
              </a:rPr>
              <a:t>(4) 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 = 5 * 4 * </a:t>
            </a:r>
            <a:r>
              <a:rPr lang="en-US" altLang="en-US" sz="2000" dirty="0" err="1">
                <a:latin typeface="Lucida Console" panose="020B0609040504020204" pitchFamily="49" charset="0"/>
              </a:rPr>
              <a:t>fac</a:t>
            </a:r>
            <a:r>
              <a:rPr lang="en-US" altLang="en-US" sz="2000" dirty="0">
                <a:latin typeface="Lucida Console" panose="020B0609040504020204" pitchFamily="49" charset="0"/>
              </a:rPr>
              <a:t>(3) </a:t>
            </a:r>
            <a:br>
              <a:rPr lang="en-US" altLang="en-US" sz="2000" dirty="0">
                <a:latin typeface="Lucida Console" panose="020B0609040504020204" pitchFamily="49" charset="0"/>
              </a:rPr>
            </a:br>
            <a:r>
              <a:rPr lang="en-US" altLang="en-US" sz="2000" dirty="0">
                <a:latin typeface="Lucida Console" panose="020B0609040504020204" pitchFamily="49" charset="0"/>
              </a:rPr>
              <a:t>       = ...</a:t>
            </a:r>
          </a:p>
          <a:p>
            <a:pPr eaLnBrk="1" hangingPunct="1">
              <a:defRPr/>
            </a:pPr>
            <a:r>
              <a:rPr lang="en-US" altLang="en-US" dirty="0"/>
              <a:t>We eventually reach a problem that is small enough </a:t>
            </a:r>
            <a:br>
              <a:rPr lang="en-US" altLang="en-US" dirty="0"/>
            </a:br>
            <a:r>
              <a:rPr lang="en-US" altLang="en-US" dirty="0"/>
              <a:t>to be solved directly – a </a:t>
            </a:r>
            <a:r>
              <a:rPr lang="en-US" altLang="en-US" i="1" dirty="0"/>
              <a:t>base case.</a:t>
            </a:r>
          </a:p>
          <a:p>
            <a:pPr lvl="1" eaLnBrk="1" hangingPunct="1">
              <a:defRPr/>
            </a:pPr>
            <a:r>
              <a:rPr lang="en-US" altLang="en-US" dirty="0"/>
              <a:t>stops the recursion</a:t>
            </a:r>
          </a:p>
          <a:p>
            <a:pPr lvl="1" eaLnBrk="1" hangingPunct="1">
              <a:defRPr/>
            </a:pPr>
            <a:r>
              <a:rPr lang="en-US" altLang="en-US" dirty="0"/>
              <a:t>make sure that you always include one!</a:t>
            </a:r>
            <a:endParaRPr lang="en-US" altLang="en-US" i="1" dirty="0"/>
          </a:p>
          <a:p>
            <a:pPr lvl="1" eaLnBrk="1" hangingPunct="1">
              <a:defRPr/>
            </a:pPr>
            <a:endParaRPr lang="en-US" altLang="en-US" dirty="0"/>
          </a:p>
          <a:p>
            <a:pPr marL="733425" lvl="1" indent="-276225" eaLnBrk="1" hangingPunct="1">
              <a:defRPr/>
            </a:pPr>
            <a:endParaRPr lang="en-US" altLang="en-US" dirty="0"/>
          </a:p>
          <a:p>
            <a:pPr marL="466725" lvl="2" indent="0" eaLnBrk="1" hangingPunct="1">
              <a:spcBef>
                <a:spcPts val="525"/>
              </a:spcBef>
              <a:defRPr/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defRPr/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defRPr/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defRPr/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defRPr/>
            </a:pPr>
            <a:endParaRPr lang="en-US" altLang="en-US" sz="2000" dirty="0"/>
          </a:p>
          <a:p>
            <a:pPr eaLnBrk="1" hangingPunct="1">
              <a:spcBef>
                <a:spcPts val="525"/>
              </a:spcBef>
              <a:buNone/>
              <a:defRPr/>
            </a:pPr>
            <a:endParaRPr lang="en-US" altLang="en-US" sz="2000" dirty="0"/>
          </a:p>
        </p:txBody>
      </p:sp>
      <p:sp>
        <p:nvSpPr>
          <p:cNvPr id="5124" name="AutoShape 7"/>
          <p:cNvSpPr>
            <a:spLocks/>
          </p:cNvSpPr>
          <p:nvPr/>
        </p:nvSpPr>
        <p:spPr bwMode="auto">
          <a:xfrm>
            <a:off x="5203826" y="1458913"/>
            <a:ext cx="193675" cy="658812"/>
          </a:xfrm>
          <a:prstGeom prst="rightBrace">
            <a:avLst>
              <a:gd name="adj1" fmla="val 3242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51438" y="1585914"/>
            <a:ext cx="212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 charset="0"/>
              </a:rPr>
              <a:t>base case</a:t>
            </a:r>
          </a:p>
        </p:txBody>
      </p:sp>
      <p:sp>
        <p:nvSpPr>
          <p:cNvPr id="5126" name="AutoShape 7"/>
          <p:cNvSpPr>
            <a:spLocks/>
          </p:cNvSpPr>
          <p:nvPr/>
        </p:nvSpPr>
        <p:spPr bwMode="auto">
          <a:xfrm>
            <a:off x="7054851" y="2143126"/>
            <a:ext cx="193675" cy="658813"/>
          </a:xfrm>
          <a:prstGeom prst="rightBrace">
            <a:avLst>
              <a:gd name="adj1" fmla="val 3242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151688" y="2270126"/>
            <a:ext cx="212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 charset="0"/>
              </a:rPr>
              <a:t>recursive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8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itchFamily="34" charset="0"/>
              </a:rPr>
              <a:t>Designing a Recursive Function</a:t>
            </a:r>
            <a:endParaRPr lang="en-US" altLang="en-US" sz="2000" dirty="0">
              <a:latin typeface="Lucida Console" pitchFamily="49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1514" y="844550"/>
            <a:ext cx="8726487" cy="5614988"/>
          </a:xfrm>
        </p:spPr>
        <p:txBody>
          <a:bodyPr/>
          <a:lstStyle/>
          <a:p>
            <a:pPr marL="0" indent="0" eaLnBrk="1" hangingPunct="1">
              <a:buNone/>
              <a:tabLst>
                <a:tab pos="2743200" algn="l"/>
              </a:tabLst>
            </a:pPr>
            <a:r>
              <a:rPr lang="en-US" altLang="en-US" dirty="0"/>
              <a:t>Use Test-Driven Design! And, when you implement the function</a:t>
            </a:r>
          </a:p>
          <a:p>
            <a:pPr marL="0" indent="0" eaLnBrk="1" hangingPunct="1">
              <a:buNone/>
              <a:tabLst>
                <a:tab pos="2743200" algn="l"/>
              </a:tabLst>
            </a:pPr>
            <a:r>
              <a:rPr lang="en-US" altLang="en-US" dirty="0"/>
              <a:t>First, program the base case(s)</a:t>
            </a:r>
          </a:p>
          <a:p>
            <a:pPr marL="920750" lvl="1" indent="-342900" eaLnBrk="1" hangingPunct="1">
              <a:tabLst>
                <a:tab pos="2743200" algn="l"/>
              </a:tabLst>
            </a:pPr>
            <a:r>
              <a:rPr lang="en-US" altLang="en-US" i="1" dirty="0">
                <a:solidFill>
                  <a:srgbClr val="0000FF"/>
                </a:solidFill>
              </a:rPr>
              <a:t>What instance(s) of this problem can I solve directly </a:t>
            </a:r>
            <a:br>
              <a:rPr lang="en-US" altLang="en-US" i="1" dirty="0">
                <a:solidFill>
                  <a:srgbClr val="0000FF"/>
                </a:solidFill>
              </a:rPr>
            </a:br>
            <a:r>
              <a:rPr lang="en-US" altLang="en-US" i="1" dirty="0">
                <a:solidFill>
                  <a:srgbClr val="0000FF"/>
                </a:solidFill>
              </a:rPr>
              <a:t>(without looking at anything smaller)?</a:t>
            </a:r>
            <a:endParaRPr lang="en-US" altLang="en-US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  <a:tabLst>
                <a:tab pos="2743200" algn="l"/>
              </a:tabLst>
            </a:pPr>
            <a:r>
              <a:rPr lang="en-US" altLang="en-US" dirty="0"/>
              <a:t>Then, find and exploit a recursive structure.</a:t>
            </a:r>
          </a:p>
          <a:p>
            <a:pPr marL="920750" lvl="1" indent="-342900" eaLnBrk="1" hangingPunct="1">
              <a:tabLst>
                <a:tab pos="2743200" algn="l"/>
              </a:tabLst>
            </a:pPr>
            <a:r>
              <a:rPr lang="en-US" altLang="en-US" i="1" dirty="0">
                <a:solidFill>
                  <a:srgbClr val="0000FF"/>
                </a:solidFill>
              </a:rPr>
              <a:t>How can the solution to a smaller version </a:t>
            </a:r>
            <a:br>
              <a:rPr lang="en-US" altLang="en-US" i="1" dirty="0">
                <a:solidFill>
                  <a:srgbClr val="0000FF"/>
                </a:solidFill>
              </a:rPr>
            </a:br>
            <a:r>
              <a:rPr lang="en-US" altLang="en-US" i="1" dirty="0">
                <a:solidFill>
                  <a:srgbClr val="0000FF"/>
                </a:solidFill>
              </a:rPr>
              <a:t>of the problem solve be used to solve the overall problem?</a:t>
            </a:r>
          </a:p>
          <a:p>
            <a:pPr marL="457200" indent="-457200" eaLnBrk="1" hangingPunct="1">
              <a:buFontTx/>
              <a:buAutoNum type="arabicPeriod"/>
              <a:tabLst>
                <a:tab pos="2743200" algn="l"/>
              </a:tabLst>
            </a:pPr>
            <a:r>
              <a:rPr lang="en-US" altLang="en-US" dirty="0"/>
              <a:t>Do one step!</a:t>
            </a:r>
            <a:endParaRPr lang="en-US" altLang="en-US" i="1" dirty="0">
              <a:solidFill>
                <a:srgbClr val="0000FF"/>
              </a:solidFill>
            </a:endParaRPr>
          </a:p>
          <a:p>
            <a:pPr marL="457200" indent="-457200" eaLnBrk="1" hangingPunct="1">
              <a:buFontTx/>
              <a:buAutoNum type="arabicPeriod"/>
              <a:tabLst>
                <a:tab pos="2743200" algn="l"/>
              </a:tabLst>
            </a:pPr>
            <a:r>
              <a:rPr lang="en-US" altLang="en-US" dirty="0"/>
              <a:t>Delegate the rest to recursion!</a:t>
            </a:r>
          </a:p>
          <a:p>
            <a:pPr marL="457200" indent="-457200" eaLnBrk="1" hangingPunct="1">
              <a:buFontTx/>
              <a:buAutoNum type="arabicPeriod"/>
              <a:tabLst>
                <a:tab pos="2743200" algn="l"/>
              </a:tabLst>
            </a:pPr>
            <a:endParaRPr lang="en-US" altLang="en-US" dirty="0"/>
          </a:p>
          <a:p>
            <a:pPr marL="920750" lvl="1" indent="-342900" eaLnBrk="1" hangingPunct="1">
              <a:tabLst>
                <a:tab pos="2743200" algn="l"/>
              </a:tabLst>
            </a:pPr>
            <a:endParaRPr lang="en-US" altLang="en-US" dirty="0"/>
          </a:p>
          <a:p>
            <a:pPr marL="466725" lvl="2" indent="0" eaLnBrk="1" hangingPunct="1">
              <a:spcBef>
                <a:spcPts val="525"/>
              </a:spcBef>
              <a:tabLst>
                <a:tab pos="2743200" algn="l"/>
              </a:tabLst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tabLst>
                <a:tab pos="2743200" algn="l"/>
              </a:tabLst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tabLst>
                <a:tab pos="2743200" algn="l"/>
              </a:tabLst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tabLst>
                <a:tab pos="2743200" algn="l"/>
              </a:tabLst>
            </a:pPr>
            <a:endParaRPr lang="en-US" altLang="en-US" sz="2000" dirty="0"/>
          </a:p>
          <a:p>
            <a:pPr marL="466725" lvl="2" indent="0" eaLnBrk="1" hangingPunct="1">
              <a:spcBef>
                <a:spcPts val="525"/>
              </a:spcBef>
              <a:tabLst>
                <a:tab pos="2743200" algn="l"/>
              </a:tabLst>
            </a:pPr>
            <a:endParaRPr lang="en-US" altLang="en-US" sz="2000" dirty="0"/>
          </a:p>
          <a:p>
            <a:pPr marL="457200" indent="-457200" eaLnBrk="1" hangingPunct="1">
              <a:spcBef>
                <a:spcPts val="525"/>
              </a:spcBef>
              <a:buNone/>
              <a:tabLst>
                <a:tab pos="2743200" algn="l"/>
              </a:tabLst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2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ounded Rectangle 21"/>
          <p:cNvSpPr>
            <a:spLocks noChangeArrowheads="1"/>
          </p:cNvSpPr>
          <p:nvPr/>
        </p:nvSpPr>
        <p:spPr bwMode="auto">
          <a:xfrm>
            <a:off x="4495800" y="3321050"/>
            <a:ext cx="4724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171" name="Rounded Rectangle 21"/>
          <p:cNvSpPr>
            <a:spLocks noChangeArrowheads="1"/>
          </p:cNvSpPr>
          <p:nvPr/>
        </p:nvSpPr>
        <p:spPr bwMode="auto">
          <a:xfrm>
            <a:off x="4495800" y="3984625"/>
            <a:ext cx="4724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172" name="Rounded Rectangle 21"/>
          <p:cNvSpPr>
            <a:spLocks noChangeArrowheads="1"/>
          </p:cNvSpPr>
          <p:nvPr/>
        </p:nvSpPr>
        <p:spPr bwMode="auto">
          <a:xfrm>
            <a:off x="4495800" y="4681538"/>
            <a:ext cx="4724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173" name="Rounded Rectangle 21"/>
          <p:cNvSpPr>
            <a:spLocks noChangeArrowheads="1"/>
          </p:cNvSpPr>
          <p:nvPr/>
        </p:nvSpPr>
        <p:spPr bwMode="auto">
          <a:xfrm>
            <a:off x="4495800" y="5381625"/>
            <a:ext cx="4724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174" name="Rounded Rectangle 21"/>
          <p:cNvSpPr>
            <a:spLocks noChangeArrowheads="1"/>
          </p:cNvSpPr>
          <p:nvPr/>
        </p:nvSpPr>
        <p:spPr bwMode="auto">
          <a:xfrm>
            <a:off x="4495800" y="2636838"/>
            <a:ext cx="4724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572001" y="2667001"/>
            <a:ext cx="2970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fac(5)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570413" y="33528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5 * fac(4)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332413" y="4038601"/>
            <a:ext cx="3198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4 * fac(3)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051551" y="4724401"/>
            <a:ext cx="3198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3 * fac(2)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781801" y="5410201"/>
            <a:ext cx="3198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2 * fac(1)</a:t>
            </a:r>
          </a:p>
        </p:txBody>
      </p:sp>
      <p:sp>
        <p:nvSpPr>
          <p:cNvPr id="7180" name="AutoShape 12"/>
          <p:cNvSpPr>
            <a:spLocks/>
          </p:cNvSpPr>
          <p:nvPr/>
        </p:nvSpPr>
        <p:spPr bwMode="auto">
          <a:xfrm rot="5400000" flipV="1">
            <a:off x="5370513" y="2400300"/>
            <a:ext cx="228600" cy="1676400"/>
          </a:xfrm>
          <a:prstGeom prst="leftBrace">
            <a:avLst>
              <a:gd name="adj1" fmla="val 61111"/>
              <a:gd name="adj2" fmla="val 3412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181" name="AutoShape 13"/>
          <p:cNvSpPr>
            <a:spLocks/>
          </p:cNvSpPr>
          <p:nvPr/>
        </p:nvSpPr>
        <p:spPr bwMode="auto">
          <a:xfrm rot="5400000" flipV="1">
            <a:off x="6207920" y="3085307"/>
            <a:ext cx="188912" cy="1717675"/>
          </a:xfrm>
          <a:prstGeom prst="leftBrace">
            <a:avLst>
              <a:gd name="adj1" fmla="val 7577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182" name="AutoShape 14"/>
          <p:cNvSpPr>
            <a:spLocks/>
          </p:cNvSpPr>
          <p:nvPr/>
        </p:nvSpPr>
        <p:spPr bwMode="auto">
          <a:xfrm rot="5400000" flipV="1">
            <a:off x="6938170" y="3739357"/>
            <a:ext cx="138112" cy="1679575"/>
          </a:xfrm>
          <a:prstGeom prst="leftBrace">
            <a:avLst>
              <a:gd name="adj1" fmla="val 101341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183" name="AutoShape 15"/>
          <p:cNvSpPr>
            <a:spLocks/>
          </p:cNvSpPr>
          <p:nvPr/>
        </p:nvSpPr>
        <p:spPr bwMode="auto">
          <a:xfrm rot="5400000" flipV="1">
            <a:off x="7635876" y="4437063"/>
            <a:ext cx="204787" cy="1741488"/>
          </a:xfrm>
          <a:prstGeom prst="leftBrace">
            <a:avLst>
              <a:gd name="adj1" fmla="val 70866"/>
              <a:gd name="adj2" fmla="val 327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184" name="AutoShape 16"/>
          <p:cNvSpPr>
            <a:spLocks/>
          </p:cNvSpPr>
          <p:nvPr/>
        </p:nvSpPr>
        <p:spPr bwMode="auto">
          <a:xfrm rot="5400000" flipV="1">
            <a:off x="7908926" y="5556251"/>
            <a:ext cx="188913" cy="855663"/>
          </a:xfrm>
          <a:prstGeom prst="leftBrace">
            <a:avLst>
              <a:gd name="adj1" fmla="val 37745"/>
              <a:gd name="adj2" fmla="val 4582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185" name="Rectangle 18"/>
          <p:cNvSpPr>
            <a:spLocks noChangeArrowheads="1"/>
          </p:cNvSpPr>
          <p:nvPr/>
        </p:nvSpPr>
        <p:spPr bwMode="auto">
          <a:xfrm>
            <a:off x="7818438" y="6108701"/>
            <a:ext cx="3540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>
            <a:off x="4244976" y="2622550"/>
            <a:ext cx="22225" cy="3798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2005013" y="2867026"/>
            <a:ext cx="2057400" cy="52387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 charset="0"/>
              </a:rPr>
              <a:t>the stack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2362200" y="4403725"/>
            <a:ext cx="1638300" cy="175418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 charset="0"/>
              </a:rPr>
              <a:t>remembers </a:t>
            </a:r>
            <a:br>
              <a:rPr lang="en-US" sz="1800" dirty="0">
                <a:solidFill>
                  <a:srgbClr val="000000"/>
                </a:solidFill>
                <a:latin typeface="Arial"/>
                <a:cs typeface="Arial" charset="0"/>
              </a:rPr>
            </a:br>
            <a:r>
              <a:rPr lang="en-US" sz="1800" dirty="0">
                <a:solidFill>
                  <a:srgbClr val="000000"/>
                </a:solidFill>
                <a:latin typeface="Arial"/>
                <a:cs typeface="Arial" charset="0"/>
              </a:rPr>
              <a:t>all of the individual calls to </a:t>
            </a:r>
            <a:r>
              <a:rPr 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br>
              <a:rPr 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</a:br>
            <a:r>
              <a:rPr lang="en-US" sz="1800" dirty="0">
                <a:solidFill>
                  <a:srgbClr val="000000"/>
                </a:solidFill>
                <a:latin typeface="Arial"/>
                <a:cs typeface="Arial" charset="0"/>
              </a:rPr>
              <a:t>and their variables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676400" y="231775"/>
            <a:ext cx="4267200" cy="183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 err="1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0C0BC6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(n):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&lt;= 1: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latin typeface="Lucida Console" panose="020B0609040504020204" pitchFamily="49" charset="0"/>
              <a:cs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   </a:t>
            </a: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FF6600"/>
                </a:solidFill>
                <a:latin typeface="Lucida Console" panose="020B0609040504020204" pitchFamily="49" charset="0"/>
                <a:cs typeface="Arial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 n * </a:t>
            </a:r>
            <a:r>
              <a:rPr lang="en-US" sz="1800" b="1" dirty="0" err="1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fac</a:t>
            </a:r>
            <a:r>
              <a:rPr lang="en-US" sz="1800" b="1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(n-1)</a:t>
            </a:r>
          </a:p>
        </p:txBody>
      </p:sp>
      <p:sp>
        <p:nvSpPr>
          <p:cNvPr id="7190" name="Rectangle 1"/>
          <p:cNvSpPr>
            <a:spLocks noChangeArrowheads="1"/>
          </p:cNvSpPr>
          <p:nvPr/>
        </p:nvSpPr>
        <p:spPr bwMode="auto">
          <a:xfrm>
            <a:off x="9304339" y="2746376"/>
            <a:ext cx="6937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n=5</a:t>
            </a:r>
          </a:p>
        </p:txBody>
      </p:sp>
      <p:sp>
        <p:nvSpPr>
          <p:cNvPr id="7191" name="Rectangle 24"/>
          <p:cNvSpPr>
            <a:spLocks noChangeArrowheads="1"/>
          </p:cNvSpPr>
          <p:nvPr/>
        </p:nvSpPr>
        <p:spPr bwMode="auto">
          <a:xfrm>
            <a:off x="9307514" y="3432176"/>
            <a:ext cx="6937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n=4</a:t>
            </a:r>
          </a:p>
        </p:txBody>
      </p:sp>
      <p:sp>
        <p:nvSpPr>
          <p:cNvPr id="7192" name="Rectangle 25"/>
          <p:cNvSpPr>
            <a:spLocks noChangeArrowheads="1"/>
          </p:cNvSpPr>
          <p:nvPr/>
        </p:nvSpPr>
        <p:spPr bwMode="auto">
          <a:xfrm>
            <a:off x="9307514" y="4060826"/>
            <a:ext cx="6937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n=3</a:t>
            </a:r>
          </a:p>
        </p:txBody>
      </p:sp>
      <p:sp>
        <p:nvSpPr>
          <p:cNvPr id="7193" name="Rectangle 26"/>
          <p:cNvSpPr>
            <a:spLocks noChangeArrowheads="1"/>
          </p:cNvSpPr>
          <p:nvPr/>
        </p:nvSpPr>
        <p:spPr bwMode="auto">
          <a:xfrm>
            <a:off x="9307514" y="4735513"/>
            <a:ext cx="6937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n=2</a:t>
            </a:r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>
            <a:off x="9307514" y="5454651"/>
            <a:ext cx="6937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4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2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Lucida Console" pitchFamily="49" charset="0"/>
              </a:rPr>
              <a:t>n=1</a:t>
            </a:r>
          </a:p>
        </p:txBody>
      </p:sp>
      <p:sp>
        <p:nvSpPr>
          <p:cNvPr id="3" name="Rectangle 2"/>
          <p:cNvSpPr/>
          <p:nvPr/>
        </p:nvSpPr>
        <p:spPr>
          <a:xfrm rot="20963503">
            <a:off x="8916989" y="5907089"/>
            <a:ext cx="1671637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 charset="0"/>
              </a:rPr>
              <a:t>5 different 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Arial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 charset="0"/>
              </a:rPr>
              <a:t>'s are living in memory…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1" y="4054476"/>
            <a:ext cx="229552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1" y="4730751"/>
            <a:ext cx="229552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 4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1" y="5405438"/>
            <a:ext cx="2295525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 4 * 3 *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0" y="6110288"/>
            <a:ext cx="3246438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Arial" charset="0"/>
              </a:rPr>
              <a:t>5 * 4 * 3 * 2 * </a:t>
            </a:r>
            <a:endParaRPr lang="en-US" sz="2200" dirty="0">
              <a:solidFill>
                <a:srgbClr val="FFFFFF">
                  <a:lumMod val="65000"/>
                </a:srgbClr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9DE4DA-AE73-0648-91DF-B17E9AFBB17D}" type="slidenum">
              <a:rPr lang="en-US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33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447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447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3934</Words>
  <Application>Microsoft Macintosh PowerPoint</Application>
  <PresentationFormat>Widescreen</PresentationFormat>
  <Paragraphs>754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Narrow</vt:lpstr>
      <vt:lpstr>Calibri</vt:lpstr>
      <vt:lpstr>Courier New</vt:lpstr>
      <vt:lpstr>Helvetica</vt:lpstr>
      <vt:lpstr>Lucida Console</vt:lpstr>
      <vt:lpstr>Times New Roman</vt:lpstr>
      <vt:lpstr>Wingdings</vt:lpstr>
      <vt:lpstr>Default Design</vt:lpstr>
      <vt:lpstr>1_Default Design</vt:lpstr>
      <vt:lpstr>Abstract Data Types</vt:lpstr>
      <vt:lpstr>Set Abstract Data Type</vt:lpstr>
      <vt:lpstr>Test Driven Design, In class Problem</vt:lpstr>
      <vt:lpstr>Concrete Data Types</vt:lpstr>
      <vt:lpstr>Recursion</vt:lpstr>
      <vt:lpstr>Functions Calling Themselves: Recursion!</vt:lpstr>
      <vt:lpstr>Functions Calling Themselves: Recursion! (cont.)</vt:lpstr>
      <vt:lpstr>Designing a Recursive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Version of fac(n)</vt:lpstr>
      <vt:lpstr>PowerPoint Presentation</vt:lpstr>
      <vt:lpstr>Recursively Processing a List or String</vt:lpstr>
      <vt:lpstr>Recursively Finding the Length of a String</vt:lpstr>
      <vt:lpstr>PowerPoint Presentation</vt:lpstr>
      <vt:lpstr>Recursively Finding the Length of a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many times will mylen() be called?</vt:lpstr>
      <vt:lpstr>How many times will mylen() be called?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output of this recursive program?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a Recursive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Potter</dc:creator>
  <cp:lastModifiedBy>Dan Potter</cp:lastModifiedBy>
  <cp:revision>6</cp:revision>
  <dcterms:created xsi:type="dcterms:W3CDTF">2018-09-11T16:38:45Z</dcterms:created>
  <dcterms:modified xsi:type="dcterms:W3CDTF">2020-09-18T01:12:14Z</dcterms:modified>
</cp:coreProperties>
</file>