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60" r:id="rId4"/>
    <p:sldId id="290" r:id="rId5"/>
    <p:sldId id="289" r:id="rId6"/>
    <p:sldId id="270" r:id="rId7"/>
    <p:sldId id="271" r:id="rId8"/>
    <p:sldId id="274" r:id="rId9"/>
    <p:sldId id="275" r:id="rId10"/>
    <p:sldId id="282" r:id="rId11"/>
    <p:sldId id="272" r:id="rId12"/>
    <p:sldId id="276" r:id="rId13"/>
    <p:sldId id="273" r:id="rId14"/>
    <p:sldId id="277" r:id="rId15"/>
    <p:sldId id="279" r:id="rId16"/>
    <p:sldId id="278" r:id="rId17"/>
    <p:sldId id="285" r:id="rId18"/>
    <p:sldId id="280" r:id="rId19"/>
    <p:sldId id="286" r:id="rId20"/>
    <p:sldId id="287" r:id="rId21"/>
    <p:sldId id="288" r:id="rId22"/>
    <p:sldId id="28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D4F"/>
    <a:srgbClr val="D18811"/>
    <a:srgbClr val="D1890F"/>
    <a:srgbClr val="8EF7EB"/>
    <a:srgbClr val="97FFFF"/>
    <a:srgbClr val="E62400"/>
    <a:srgbClr val="00540E"/>
    <a:srgbClr val="C77604"/>
    <a:srgbClr val="D31A00"/>
    <a:srgbClr val="000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36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37FCD15-4418-468D-9232-2A54827F10FF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E822555-C7D6-4DF0-86D6-F31B806495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18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CD15-4418-468D-9232-2A54827F10FF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2555-C7D6-4DF0-86D6-F31B806495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54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7FCD15-4418-468D-9232-2A54827F10FF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E822555-C7D6-4DF0-86D6-F31B806495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963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7FCD15-4418-468D-9232-2A54827F10FF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E822555-C7D6-4DF0-86D6-F31B806495D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6746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7FCD15-4418-468D-9232-2A54827F10FF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E822555-C7D6-4DF0-86D6-F31B806495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91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CD15-4418-468D-9232-2A54827F10FF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2555-C7D6-4DF0-86D6-F31B806495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4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CD15-4418-468D-9232-2A54827F10FF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2555-C7D6-4DF0-86D6-F31B806495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181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CD15-4418-468D-9232-2A54827F10FF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2555-C7D6-4DF0-86D6-F31B806495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592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7FCD15-4418-468D-9232-2A54827F10FF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E822555-C7D6-4DF0-86D6-F31B806495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27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CD15-4418-468D-9232-2A54827F10FF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2555-C7D6-4DF0-86D6-F31B806495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53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7FCD15-4418-468D-9232-2A54827F10FF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E822555-C7D6-4DF0-86D6-F31B806495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23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CD15-4418-468D-9232-2A54827F10FF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2555-C7D6-4DF0-86D6-F31B806495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88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CD15-4418-468D-9232-2A54827F10FF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2555-C7D6-4DF0-86D6-F31B806495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63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CD15-4418-468D-9232-2A54827F10FF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2555-C7D6-4DF0-86D6-F31B806495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96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CD15-4418-468D-9232-2A54827F10FF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2555-C7D6-4DF0-86D6-F31B806495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09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CD15-4418-468D-9232-2A54827F10FF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2555-C7D6-4DF0-86D6-F31B806495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11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CD15-4418-468D-9232-2A54827F10FF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2555-C7D6-4DF0-86D6-F31B806495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32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FCD15-4418-468D-9232-2A54827F10FF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22555-C7D6-4DF0-86D6-F31B806495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948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4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4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4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4" Type="http://schemas.openxmlformats.org/officeDocument/2006/relationships/audio" Target="../media/audio1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4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4" Type="http://schemas.openxmlformats.org/officeDocument/2006/relationships/audio" Target="../media/audio1.wav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slide" Target="slide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audio" Target="../media/audio1.wav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slide" Target="slide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3" Type="http://schemas.openxmlformats.org/officeDocument/2006/relationships/slide" Target="slide5.xml"/><Relationship Id="rId21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" Type="http://schemas.openxmlformats.org/officeDocument/2006/relationships/slide" Target="slide3.xml"/><Relationship Id="rId16" Type="http://schemas.openxmlformats.org/officeDocument/2006/relationships/slide" Target="slide18.xml"/><Relationship Id="rId20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3.xml"/><Relationship Id="rId5" Type="http://schemas.openxmlformats.org/officeDocument/2006/relationships/slide" Target="slide7.xml"/><Relationship Id="rId15" Type="http://schemas.openxmlformats.org/officeDocument/2006/relationships/slide" Target="slide17.xml"/><Relationship Id="rId10" Type="http://schemas.openxmlformats.org/officeDocument/2006/relationships/slide" Target="slide12.xml"/><Relationship Id="rId19" Type="http://schemas.openxmlformats.org/officeDocument/2006/relationships/slide" Target="slide21.xml"/><Relationship Id="rId4" Type="http://schemas.openxmlformats.org/officeDocument/2006/relationships/slide" Target="slide6.xml"/><Relationship Id="rId9" Type="http://schemas.openxmlformats.org/officeDocument/2006/relationships/slide" Target="slide11.xml"/><Relationship Id="rId14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4" Type="http://schemas.openxmlformats.org/officeDocument/2006/relationships/audio" Target="../media/audio1.wav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4" Type="http://schemas.openxmlformats.org/officeDocument/2006/relationships/audio" Target="../media/audio1.wav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4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35196" y="3632201"/>
            <a:ext cx="3721608" cy="685800"/>
          </a:xfrm>
        </p:spPr>
        <p:txBody>
          <a:bodyPr/>
          <a:lstStyle/>
          <a:p>
            <a:pPr algn="ctr"/>
            <a:r>
              <a:rPr lang="en-US" dirty="0" smtClean="0"/>
              <a:t>20</a:t>
            </a:r>
            <a:r>
              <a:rPr lang="hy-AM" dirty="0" smtClean="0"/>
              <a:t> հրաց սկսնակներին․․․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267803" y="1551888"/>
            <a:ext cx="7656394" cy="1528549"/>
          </a:xfrm>
          <a:prstGeom prst="roundRect">
            <a:avLst/>
          </a:prstGeom>
          <a:solidFill>
            <a:srgbClr val="085C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 CSS3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434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267803" y="450376"/>
            <a:ext cx="7656394" cy="1528549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Թվարկվածներից ոնո՞նք են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hy-AM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ում հանդիսանում չափման միավորներ</a:t>
            </a:r>
            <a:endParaRPr 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Блок-схема: альтернативный процесс 5"/>
          <p:cNvSpPr/>
          <p:nvPr/>
        </p:nvSpPr>
        <p:spPr>
          <a:xfrm>
            <a:off x="3110127" y="4638142"/>
            <a:ext cx="5971746" cy="1640356"/>
          </a:xfrm>
          <a:prstGeom prst="flowChartAlternateProcess">
            <a:avLst/>
          </a:prstGeom>
          <a:solidFill>
            <a:srgbClr val="E62400">
              <a:alpha val="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A2AD4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| </a:t>
            </a:r>
            <a:r>
              <a:rPr lang="en-US" sz="3200" b="1" dirty="0" smtClean="0">
                <a:solidFill>
                  <a:srgbClr val="A2AD4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b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| </a:t>
            </a:r>
            <a:r>
              <a:rPr lang="en-US" sz="3200" b="1" dirty="0" smtClean="0">
                <a:solidFill>
                  <a:srgbClr val="A2AD4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| </a:t>
            </a:r>
            <a:r>
              <a:rPr lang="en-US" sz="3200" b="1" dirty="0" smtClean="0">
                <a:solidFill>
                  <a:srgbClr val="A2AD4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f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ru-RU" sz="3200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Блок-схема: альтернативный процесс 4"/>
          <p:cNvSpPr/>
          <p:nvPr/>
        </p:nvSpPr>
        <p:spPr>
          <a:xfrm>
            <a:off x="3110127" y="4634150"/>
            <a:ext cx="5971746" cy="1640356"/>
          </a:xfrm>
          <a:prstGeom prst="flowChartAlternateProcess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2000" b="1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ՊԱՏԱՍԽԱՆ</a:t>
            </a:r>
            <a:endParaRPr lang="ru-RU" b="1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3110127" y="4630158"/>
            <a:ext cx="5971746" cy="1644348"/>
          </a:xfrm>
          <a:prstGeom prst="flowChartAlternateProcess">
            <a:avLst/>
          </a:prstGeom>
          <a:solidFill>
            <a:srgbClr val="085C5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36000" bIns="252000" rtlCol="0" anchor="ctr"/>
          <a:lstStyle/>
          <a:p>
            <a:pPr algn="ctr"/>
            <a:r>
              <a:rPr lang="en-US" sz="4000" baseline="-25000" dirty="0"/>
              <a:t>30</a:t>
            </a:r>
            <a:r>
              <a:rPr lang="hy-AM" sz="4000" baseline="-25000" dirty="0"/>
              <a:t> վրկ․</a:t>
            </a:r>
            <a:endParaRPr lang="ru-RU" sz="4000" baseline="-25000" dirty="0"/>
          </a:p>
        </p:txBody>
      </p:sp>
      <p:pic>
        <p:nvPicPr>
          <p:cNvPr id="4" name="0261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82400" y="6878472"/>
            <a:ext cx="609600" cy="609600"/>
          </a:xfrm>
          <a:prstGeom prst="rect">
            <a:avLst/>
          </a:prstGeom>
        </p:spPr>
      </p:pic>
      <p:sp>
        <p:nvSpPr>
          <p:cNvPr id="8" name="Стрелка влево 7">
            <a:hlinkClick r:id="rId6" action="ppaction://hlinksldjump"/>
          </p:cNvPr>
          <p:cNvSpPr/>
          <p:nvPr/>
        </p:nvSpPr>
        <p:spPr>
          <a:xfrm>
            <a:off x="164592" y="6108192"/>
            <a:ext cx="868680" cy="541781"/>
          </a:xfrm>
          <a:prstGeom prst="leftArrow">
            <a:avLst>
              <a:gd name="adj1" fmla="val 50000"/>
              <a:gd name="adj2" fmla="val 47969"/>
            </a:avLst>
          </a:prstGeom>
          <a:solidFill>
            <a:srgbClr val="085C5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932176" y="2642526"/>
            <a:ext cx="6327648" cy="1328023"/>
          </a:xfrm>
          <a:prstGeom prst="roundRect">
            <a:avLst/>
          </a:prstGeom>
          <a:noFill/>
          <a:ln>
            <a:solidFill>
              <a:srgbClr val="8EF7E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>
            <a:spAutoFit/>
          </a:bodyPr>
          <a:lstStyle/>
          <a:p>
            <a:pPr marL="457200" indent="-457200" algn="ctr">
              <a:buClr>
                <a:srgbClr val="A2AD4F"/>
              </a:buClr>
              <a:buAutoNum type="alphaLcPeriod"/>
            </a:pPr>
            <a:r>
              <a:rPr lang="en-US" sz="2400" b="1" dirty="0" smtClean="0"/>
              <a:t>‘</a:t>
            </a:r>
            <a:r>
              <a:rPr lang="en-US" sz="2400" b="1" dirty="0" err="1" smtClean="0"/>
              <a:t>fr</a:t>
            </a:r>
            <a:r>
              <a:rPr lang="en-US" sz="2400" b="1" dirty="0" smtClean="0"/>
              <a:t>’    </a:t>
            </a:r>
            <a:r>
              <a:rPr lang="en-US" sz="2400" b="1" dirty="0" smtClean="0">
                <a:solidFill>
                  <a:srgbClr val="A2AD4F"/>
                </a:solidFill>
              </a:rPr>
              <a:t>b</a:t>
            </a:r>
            <a:r>
              <a:rPr lang="en-US" sz="2400" b="1" dirty="0" smtClean="0"/>
              <a:t>. ‘ram’    </a:t>
            </a:r>
            <a:r>
              <a:rPr lang="en-US" sz="2400" b="1" dirty="0" smtClean="0">
                <a:solidFill>
                  <a:srgbClr val="A2AD4F"/>
                </a:solidFill>
              </a:rPr>
              <a:t>c</a:t>
            </a:r>
            <a:r>
              <a:rPr lang="en-US" sz="2400" b="1" dirty="0" smtClean="0"/>
              <a:t>. ‘kg’ </a:t>
            </a:r>
          </a:p>
          <a:p>
            <a:pPr algn="ctr">
              <a:buClr>
                <a:srgbClr val="A2AD4F"/>
              </a:buClr>
            </a:pPr>
            <a:endParaRPr lang="en-US" sz="2400" b="1" dirty="0" smtClean="0"/>
          </a:p>
          <a:p>
            <a:pPr algn="ctr"/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A2AD4F"/>
                </a:solidFill>
              </a:rPr>
              <a:t>d</a:t>
            </a:r>
            <a:r>
              <a:rPr lang="en-US" sz="2400" b="1" dirty="0" smtClean="0"/>
              <a:t>. ‘</a:t>
            </a:r>
            <a:r>
              <a:rPr lang="en-US" sz="2400" b="1" dirty="0" err="1" smtClean="0"/>
              <a:t>px</a:t>
            </a:r>
            <a:r>
              <a:rPr lang="en-US" sz="2400" b="1" dirty="0" smtClean="0"/>
              <a:t>’    </a:t>
            </a:r>
            <a:r>
              <a:rPr lang="en-US" sz="2400" b="1" dirty="0" smtClean="0">
                <a:solidFill>
                  <a:srgbClr val="A2AD4F"/>
                </a:solidFill>
              </a:rPr>
              <a:t>e</a:t>
            </a:r>
            <a:r>
              <a:rPr lang="en-US" sz="2400" b="1" dirty="0" smtClean="0"/>
              <a:t>.’</a:t>
            </a:r>
            <a:r>
              <a:rPr lang="en-US" sz="2400" b="1" dirty="0" err="1" smtClean="0"/>
              <a:t>gt</a:t>
            </a:r>
            <a:r>
              <a:rPr lang="en-US" sz="2400" b="1" dirty="0" smtClean="0"/>
              <a:t>’     </a:t>
            </a:r>
            <a:r>
              <a:rPr lang="en-US" sz="2400" b="1" dirty="0" smtClean="0">
                <a:solidFill>
                  <a:srgbClr val="A2AD4F"/>
                </a:solidFill>
              </a:rPr>
              <a:t>f</a:t>
            </a:r>
            <a:r>
              <a:rPr lang="en-US" sz="2400" b="1" dirty="0" smtClean="0"/>
              <a:t>. ’%’  </a:t>
            </a:r>
            <a:r>
              <a:rPr lang="en-US" sz="2400" b="1" dirty="0" smtClean="0">
                <a:solidFill>
                  <a:srgbClr val="A2AD4F"/>
                </a:solidFill>
              </a:rPr>
              <a:t>g</a:t>
            </a:r>
            <a:r>
              <a:rPr lang="en-US" sz="2400" b="1" dirty="0" smtClean="0"/>
              <a:t>. ‘m’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93712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" dur="3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07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746"/>
                            </p:stCondLst>
                            <p:childTnLst>
                              <p:par>
                                <p:cTn id="1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267803" y="450376"/>
            <a:ext cx="7656394" cy="1528549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Ի՞նչ է նշանակում հետեվևալ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</a:t>
            </a:r>
            <a:r>
              <a:rPr lang="hy-AM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կանոնը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Блок-схема: альтернативный процесс 5"/>
          <p:cNvSpPr/>
          <p:nvPr/>
        </p:nvSpPr>
        <p:spPr>
          <a:xfrm>
            <a:off x="3110127" y="4638142"/>
            <a:ext cx="5971746" cy="1640356"/>
          </a:xfrm>
          <a:prstGeom prst="flowChartAlternateProcess">
            <a:avLst/>
          </a:prstGeom>
          <a:solidFill>
            <a:srgbClr val="E62400">
              <a:alpha val="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&lt;p&gt;</a:t>
            </a:r>
            <a:r>
              <a:rPr lang="hy-AM" sz="3200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էլեմենտների նախնական չափը մեծացնում է 2,5 անգամ</a:t>
            </a:r>
            <a:endParaRPr lang="ru-RU" sz="3200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Блок-схема: альтернативный процесс 4"/>
          <p:cNvSpPr/>
          <p:nvPr/>
        </p:nvSpPr>
        <p:spPr>
          <a:xfrm>
            <a:off x="3110127" y="4638142"/>
            <a:ext cx="5971746" cy="1640356"/>
          </a:xfrm>
          <a:prstGeom prst="flowChartAlternateProcess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2000" b="1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ՊԱՏԱՍԽԱՆ</a:t>
            </a:r>
            <a:endParaRPr lang="ru-RU" b="1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3110127" y="4634150"/>
            <a:ext cx="5971746" cy="1644348"/>
          </a:xfrm>
          <a:prstGeom prst="flowChartAlternateProcess">
            <a:avLst/>
          </a:prstGeom>
          <a:solidFill>
            <a:srgbClr val="085C5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36000" bIns="252000" rtlCol="0" anchor="ctr"/>
          <a:lstStyle/>
          <a:p>
            <a:pPr algn="ctr"/>
            <a:r>
              <a:rPr lang="en-US" sz="4000" baseline="-25000" dirty="0"/>
              <a:t>30</a:t>
            </a:r>
            <a:r>
              <a:rPr lang="hy-AM" sz="4000" baseline="-25000" dirty="0"/>
              <a:t> վրկ․</a:t>
            </a:r>
            <a:endParaRPr lang="ru-RU" sz="4000" baseline="-25000" dirty="0"/>
          </a:p>
        </p:txBody>
      </p:sp>
      <p:pic>
        <p:nvPicPr>
          <p:cNvPr id="4" name="0261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82400" y="6878472"/>
            <a:ext cx="609600" cy="609600"/>
          </a:xfrm>
          <a:prstGeom prst="rect">
            <a:avLst/>
          </a:prstGeom>
        </p:spPr>
      </p:pic>
      <p:sp>
        <p:nvSpPr>
          <p:cNvPr id="8" name="Стрелка влево 7">
            <a:hlinkClick r:id="rId6" action="ppaction://hlinksldjump"/>
          </p:cNvPr>
          <p:cNvSpPr/>
          <p:nvPr/>
        </p:nvSpPr>
        <p:spPr>
          <a:xfrm>
            <a:off x="164592" y="6108192"/>
            <a:ext cx="868680" cy="541781"/>
          </a:xfrm>
          <a:prstGeom prst="leftArrow">
            <a:avLst>
              <a:gd name="adj1" fmla="val 50000"/>
              <a:gd name="adj2" fmla="val 47969"/>
            </a:avLst>
          </a:prstGeom>
          <a:solidFill>
            <a:srgbClr val="085C5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871216" y="2694355"/>
            <a:ext cx="6702552" cy="510778"/>
          </a:xfrm>
          <a:prstGeom prst="roundRect">
            <a:avLst/>
          </a:prstGeom>
          <a:noFill/>
          <a:ln>
            <a:solidFill>
              <a:srgbClr val="8EF7E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p</a:t>
            </a:r>
            <a:r>
              <a:rPr lang="en-US" sz="2400" b="1" dirty="0" smtClean="0"/>
              <a:t>{ font-size:2.5em }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26203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" dur="3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07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746"/>
                            </p:stCondLst>
                            <p:childTnLst>
                              <p:par>
                                <p:cTn id="1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267803" y="450376"/>
            <a:ext cx="7656394" cy="1528549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Թվարկեք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‘position’</a:t>
            </a:r>
            <a:r>
              <a:rPr lang="hy-AM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հատկության բոլոր տիպերը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Блок-схема: альтернативный процесс 5"/>
          <p:cNvSpPr/>
          <p:nvPr/>
        </p:nvSpPr>
        <p:spPr>
          <a:xfrm>
            <a:off x="3110127" y="4638142"/>
            <a:ext cx="5971746" cy="1640356"/>
          </a:xfrm>
          <a:prstGeom prst="flowChartAlternateProcess">
            <a:avLst/>
          </a:prstGeom>
          <a:solidFill>
            <a:srgbClr val="E62400">
              <a:alpha val="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static| 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relative 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| absolute | | fixed | sticky |</a:t>
            </a:r>
            <a:endParaRPr lang="ru-RU" sz="3200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Блок-схема: альтернативный процесс 4"/>
          <p:cNvSpPr/>
          <p:nvPr/>
        </p:nvSpPr>
        <p:spPr>
          <a:xfrm>
            <a:off x="3110127" y="4638142"/>
            <a:ext cx="5971746" cy="1640356"/>
          </a:xfrm>
          <a:prstGeom prst="flowChartAlternateProcess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2000" b="1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ՊԱՏԱՍԽԱՆ</a:t>
            </a:r>
            <a:endParaRPr lang="ru-RU" b="1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3110127" y="4638142"/>
            <a:ext cx="5971746" cy="1644348"/>
          </a:xfrm>
          <a:prstGeom prst="flowChartAlternateProcess">
            <a:avLst/>
          </a:prstGeom>
          <a:solidFill>
            <a:srgbClr val="085C5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36000" bIns="252000" rtlCol="0" anchor="ctr"/>
          <a:lstStyle/>
          <a:p>
            <a:pPr algn="ctr"/>
            <a:r>
              <a:rPr lang="en-US" sz="4000" baseline="-25000" dirty="0"/>
              <a:t>30</a:t>
            </a:r>
            <a:r>
              <a:rPr lang="hy-AM" sz="4000" baseline="-25000" dirty="0"/>
              <a:t> վրկ․</a:t>
            </a:r>
            <a:endParaRPr lang="ru-RU" sz="4000" baseline="-25000" dirty="0"/>
          </a:p>
        </p:txBody>
      </p:sp>
      <p:pic>
        <p:nvPicPr>
          <p:cNvPr id="4" name="0261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82400" y="6878472"/>
            <a:ext cx="609600" cy="609600"/>
          </a:xfrm>
          <a:prstGeom prst="rect">
            <a:avLst/>
          </a:prstGeom>
        </p:spPr>
      </p:pic>
      <p:sp>
        <p:nvSpPr>
          <p:cNvPr id="8" name="Стрелка влево 7">
            <a:hlinkClick r:id="rId6" action="ppaction://hlinksldjump"/>
          </p:cNvPr>
          <p:cNvSpPr/>
          <p:nvPr/>
        </p:nvSpPr>
        <p:spPr>
          <a:xfrm>
            <a:off x="164592" y="6108192"/>
            <a:ext cx="868680" cy="541781"/>
          </a:xfrm>
          <a:prstGeom prst="leftArrow">
            <a:avLst>
              <a:gd name="adj1" fmla="val 50000"/>
              <a:gd name="adj2" fmla="val 47969"/>
            </a:avLst>
          </a:prstGeom>
          <a:solidFill>
            <a:srgbClr val="085C5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15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" dur="3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07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746"/>
                            </p:stCondLst>
                            <p:childTnLst>
                              <p:par>
                                <p:cTn id="1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267803" y="450376"/>
            <a:ext cx="7656394" cy="1528549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hy-AM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Ի՞նչ է անում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ru-RU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hy-AM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ում </a:t>
            </a:r>
            <a:r>
              <a:rPr lang="en-US" sz="28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animation-direction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հատկությունը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Блок-схема: альтернативный процесс 5"/>
          <p:cNvSpPr/>
          <p:nvPr/>
        </p:nvSpPr>
        <p:spPr>
          <a:xfrm>
            <a:off x="3110127" y="4638142"/>
            <a:ext cx="5971746" cy="1640356"/>
          </a:xfrm>
          <a:prstGeom prst="flowChartAlternateProcess">
            <a:avLst/>
          </a:prstGeom>
          <a:solidFill>
            <a:srgbClr val="E62400">
              <a:alpha val="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32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Ընտրում է անիմացիայի ուղղությունը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en-US" sz="20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alternate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ru-RU" sz="2400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Блок-схема: альтернативный процесс 4"/>
          <p:cNvSpPr/>
          <p:nvPr/>
        </p:nvSpPr>
        <p:spPr>
          <a:xfrm>
            <a:off x="3110127" y="4638142"/>
            <a:ext cx="5971746" cy="1640356"/>
          </a:xfrm>
          <a:prstGeom prst="flowChartAlternateProcess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2000" b="1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ՊԱՏԱՍԽԱՆ</a:t>
            </a:r>
            <a:endParaRPr lang="ru-RU" b="1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3110127" y="4629136"/>
            <a:ext cx="5971746" cy="1644348"/>
          </a:xfrm>
          <a:prstGeom prst="flowChartAlternateProcess">
            <a:avLst/>
          </a:prstGeom>
          <a:solidFill>
            <a:srgbClr val="085C5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36000" bIns="252000" rtlCol="0" anchor="ctr"/>
          <a:lstStyle/>
          <a:p>
            <a:pPr algn="ctr"/>
            <a:r>
              <a:rPr lang="en-US" sz="4000" baseline="-25000" dirty="0"/>
              <a:t>30</a:t>
            </a:r>
            <a:r>
              <a:rPr lang="hy-AM" sz="4000" baseline="-25000" dirty="0"/>
              <a:t> վրկ․</a:t>
            </a:r>
            <a:endParaRPr lang="ru-RU" sz="4000" baseline="-25000" dirty="0"/>
          </a:p>
        </p:txBody>
      </p:sp>
      <p:pic>
        <p:nvPicPr>
          <p:cNvPr id="4" name="0261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82400" y="6878472"/>
            <a:ext cx="609600" cy="609600"/>
          </a:xfrm>
          <a:prstGeom prst="rect">
            <a:avLst/>
          </a:prstGeom>
        </p:spPr>
      </p:pic>
      <p:sp>
        <p:nvSpPr>
          <p:cNvPr id="8" name="Стрелка влево 7">
            <a:hlinkClick r:id="rId6" action="ppaction://hlinksldjump"/>
          </p:cNvPr>
          <p:cNvSpPr/>
          <p:nvPr/>
        </p:nvSpPr>
        <p:spPr>
          <a:xfrm>
            <a:off x="164592" y="6108192"/>
            <a:ext cx="868680" cy="541781"/>
          </a:xfrm>
          <a:prstGeom prst="leftArrow">
            <a:avLst>
              <a:gd name="adj1" fmla="val 50000"/>
              <a:gd name="adj2" fmla="val 47969"/>
            </a:avLst>
          </a:prstGeom>
          <a:solidFill>
            <a:srgbClr val="085C5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09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" dur="3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07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746"/>
                            </p:stCondLst>
                            <p:childTnLst>
                              <p:par>
                                <p:cTn id="1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267803" y="450376"/>
            <a:ext cx="7656394" cy="1528549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hy-AM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Տվեք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‘line-height’ </a:t>
            </a:r>
            <a:r>
              <a:rPr lang="hy-AM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հակության սահմանումը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Блок-схема: альтернативный процесс 5"/>
          <p:cNvSpPr/>
          <p:nvPr/>
        </p:nvSpPr>
        <p:spPr>
          <a:xfrm>
            <a:off x="3110127" y="4638142"/>
            <a:ext cx="5971746" cy="1640356"/>
          </a:xfrm>
          <a:prstGeom prst="flowChartAlternateProcess">
            <a:avLst/>
          </a:prstGeom>
          <a:solidFill>
            <a:srgbClr val="E62400">
              <a:alpha val="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32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Սամանում է տողերի միջև եղած տարածության չափը</a:t>
            </a:r>
            <a:endParaRPr lang="ru-RU" sz="2400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Блок-схема: альтернативный процесс 4"/>
          <p:cNvSpPr/>
          <p:nvPr/>
        </p:nvSpPr>
        <p:spPr>
          <a:xfrm>
            <a:off x="3110127" y="4638142"/>
            <a:ext cx="5971746" cy="1640356"/>
          </a:xfrm>
          <a:prstGeom prst="flowChartAlternateProcess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2000" b="1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ՊԱՏԱՍԽԱՆ</a:t>
            </a:r>
            <a:endParaRPr lang="ru-RU" b="1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3110127" y="4634150"/>
            <a:ext cx="5971746" cy="1644348"/>
          </a:xfrm>
          <a:prstGeom prst="flowChartAlternateProcess">
            <a:avLst/>
          </a:prstGeom>
          <a:solidFill>
            <a:srgbClr val="085C5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36000" bIns="252000" rtlCol="0" anchor="ctr"/>
          <a:lstStyle/>
          <a:p>
            <a:pPr algn="ctr"/>
            <a:r>
              <a:rPr lang="en-US" sz="4000" baseline="-25000" dirty="0"/>
              <a:t>30</a:t>
            </a:r>
            <a:r>
              <a:rPr lang="hy-AM" sz="4000" baseline="-25000" dirty="0"/>
              <a:t> վրկ․</a:t>
            </a:r>
            <a:endParaRPr lang="ru-RU" sz="4000" baseline="-25000" dirty="0"/>
          </a:p>
        </p:txBody>
      </p:sp>
      <p:pic>
        <p:nvPicPr>
          <p:cNvPr id="4" name="0261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82400" y="6878472"/>
            <a:ext cx="609600" cy="609600"/>
          </a:xfrm>
          <a:prstGeom prst="rect">
            <a:avLst/>
          </a:prstGeom>
        </p:spPr>
      </p:pic>
      <p:sp>
        <p:nvSpPr>
          <p:cNvPr id="8" name="Стрелка влево 7">
            <a:hlinkClick r:id="rId6" action="ppaction://hlinksldjump"/>
          </p:cNvPr>
          <p:cNvSpPr/>
          <p:nvPr/>
        </p:nvSpPr>
        <p:spPr>
          <a:xfrm>
            <a:off x="164592" y="6108192"/>
            <a:ext cx="868680" cy="541781"/>
          </a:xfrm>
          <a:prstGeom prst="leftArrow">
            <a:avLst>
              <a:gd name="adj1" fmla="val 50000"/>
              <a:gd name="adj2" fmla="val 47969"/>
            </a:avLst>
          </a:prstGeom>
          <a:solidFill>
            <a:srgbClr val="085C5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15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" dur="3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07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746"/>
                            </p:stCondLst>
                            <p:childTnLst>
                              <p:par>
                                <p:cTn id="1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267803" y="450376"/>
            <a:ext cx="7656394" cy="1528549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hy-AM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Ի՞նչ է սահմանում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‘flex’ </a:t>
            </a:r>
            <a:r>
              <a:rPr lang="hy-AM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էլեմենտների համար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‘flex-flow’</a:t>
            </a:r>
            <a:r>
              <a:rPr lang="hy-AM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հատկությունը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Блок-схема: альтернативный процесс 5"/>
          <p:cNvSpPr/>
          <p:nvPr/>
        </p:nvSpPr>
        <p:spPr>
          <a:xfrm>
            <a:off x="3110127" y="4638142"/>
            <a:ext cx="5971746" cy="1640356"/>
          </a:xfrm>
          <a:prstGeom prst="flowChartAlternateProcess">
            <a:avLst/>
          </a:prstGeom>
          <a:solidFill>
            <a:srgbClr val="E62400">
              <a:alpha val="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24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Ընդունելով 2 արժեք․-սահմանում է 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‘flex’</a:t>
            </a:r>
            <a:r>
              <a:rPr lang="hy-AM" sz="24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տողերի ուղղվածությունը և տողադարձ չ/լինելու հնարավորությունը</a:t>
            </a:r>
            <a:endParaRPr lang="ru-RU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Блок-схема: альтернативный процесс 4"/>
          <p:cNvSpPr/>
          <p:nvPr/>
        </p:nvSpPr>
        <p:spPr>
          <a:xfrm>
            <a:off x="3110127" y="4638142"/>
            <a:ext cx="5971746" cy="1640356"/>
          </a:xfrm>
          <a:prstGeom prst="flowChartAlternateProcess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2000" b="1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ՊԱՏԱՍԽԱՆ</a:t>
            </a:r>
            <a:endParaRPr lang="ru-RU" b="1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3110127" y="4638142"/>
            <a:ext cx="5971746" cy="1644348"/>
          </a:xfrm>
          <a:prstGeom prst="flowChartAlternateProcess">
            <a:avLst/>
          </a:prstGeom>
          <a:solidFill>
            <a:srgbClr val="085C5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36000" bIns="252000" rtlCol="0" anchor="ctr"/>
          <a:lstStyle/>
          <a:p>
            <a:pPr algn="ctr"/>
            <a:r>
              <a:rPr lang="en-US" sz="4000" baseline="-25000" dirty="0"/>
              <a:t>30</a:t>
            </a:r>
            <a:r>
              <a:rPr lang="hy-AM" sz="4000" baseline="-25000" dirty="0"/>
              <a:t> վրկ․</a:t>
            </a:r>
            <a:endParaRPr lang="ru-RU" sz="4000" baseline="-25000" dirty="0"/>
          </a:p>
        </p:txBody>
      </p:sp>
      <p:pic>
        <p:nvPicPr>
          <p:cNvPr id="4" name="0261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82400" y="6878472"/>
            <a:ext cx="609600" cy="609600"/>
          </a:xfrm>
          <a:prstGeom prst="rect">
            <a:avLst/>
          </a:prstGeom>
        </p:spPr>
      </p:pic>
      <p:sp>
        <p:nvSpPr>
          <p:cNvPr id="8" name="Стрелка влево 7">
            <a:hlinkClick r:id="rId6" action="ppaction://hlinksldjump"/>
          </p:cNvPr>
          <p:cNvSpPr/>
          <p:nvPr/>
        </p:nvSpPr>
        <p:spPr>
          <a:xfrm>
            <a:off x="164592" y="6108192"/>
            <a:ext cx="868680" cy="541781"/>
          </a:xfrm>
          <a:prstGeom prst="leftArrow">
            <a:avLst>
              <a:gd name="adj1" fmla="val 50000"/>
              <a:gd name="adj2" fmla="val 47969"/>
            </a:avLst>
          </a:prstGeom>
          <a:solidFill>
            <a:srgbClr val="085C5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65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" dur="3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07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746"/>
                            </p:stCondLst>
                            <p:childTnLst>
                              <p:par>
                                <p:cTn id="1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267803" y="450376"/>
            <a:ext cx="7656394" cy="1528549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hy-AM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Ինչպիսի՞ դիրք կգրավի ՛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hy-AM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՛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hy-AM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ում 80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‘width’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y-AM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ունեցող էլեմետը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margin: 0 0 0 auto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  <a:r>
              <a:rPr lang="hy-AM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հատկություն նշելուց հետո</a:t>
            </a:r>
            <a:endParaRPr lang="ru-R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Блок-схема: альтернативный процесс 5"/>
          <p:cNvSpPr/>
          <p:nvPr/>
        </p:nvSpPr>
        <p:spPr>
          <a:xfrm>
            <a:off x="3110127" y="4638142"/>
            <a:ext cx="5971746" cy="1640356"/>
          </a:xfrm>
          <a:prstGeom prst="flowChartAlternateProcess">
            <a:avLst/>
          </a:prstGeom>
          <a:solidFill>
            <a:srgbClr val="E62400">
              <a:alpha val="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32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Էլեմենտը կկպնի 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body</a:t>
            </a:r>
            <a:r>
              <a:rPr lang="hy-AM" sz="32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-ի աջ պատին։</a:t>
            </a:r>
            <a:endParaRPr lang="ru-RU" sz="2400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Блок-схема: альтернативный процесс 4"/>
          <p:cNvSpPr/>
          <p:nvPr/>
        </p:nvSpPr>
        <p:spPr>
          <a:xfrm>
            <a:off x="3110127" y="4646763"/>
            <a:ext cx="5971746" cy="1640356"/>
          </a:xfrm>
          <a:prstGeom prst="flowChartAlternateProcess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2000" b="1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ՊԱՏԱՍԽԱՆ</a:t>
            </a:r>
            <a:endParaRPr lang="ru-RU" b="1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3110127" y="4638141"/>
            <a:ext cx="5971746" cy="1644348"/>
          </a:xfrm>
          <a:prstGeom prst="flowChartAlternateProcess">
            <a:avLst/>
          </a:prstGeom>
          <a:solidFill>
            <a:srgbClr val="085C5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36000" bIns="252000" rtlCol="0" anchor="ctr"/>
          <a:lstStyle/>
          <a:p>
            <a:pPr algn="ctr"/>
            <a:r>
              <a:rPr lang="en-US" sz="4000" baseline="-25000" dirty="0"/>
              <a:t>30</a:t>
            </a:r>
            <a:r>
              <a:rPr lang="hy-AM" sz="4000" baseline="-25000" dirty="0"/>
              <a:t> վրկ․</a:t>
            </a:r>
            <a:endParaRPr lang="ru-RU" sz="4000" baseline="-25000" dirty="0"/>
          </a:p>
        </p:txBody>
      </p:sp>
      <p:pic>
        <p:nvPicPr>
          <p:cNvPr id="4" name="0261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82400" y="6878472"/>
            <a:ext cx="609600" cy="609600"/>
          </a:xfrm>
          <a:prstGeom prst="rect">
            <a:avLst/>
          </a:prstGeom>
        </p:spPr>
      </p:pic>
      <p:sp>
        <p:nvSpPr>
          <p:cNvPr id="8" name="Стрелка влево 7">
            <a:hlinkClick r:id="rId6" action="ppaction://hlinksldjump"/>
          </p:cNvPr>
          <p:cNvSpPr/>
          <p:nvPr/>
        </p:nvSpPr>
        <p:spPr>
          <a:xfrm>
            <a:off x="164592" y="6108192"/>
            <a:ext cx="868680" cy="541781"/>
          </a:xfrm>
          <a:prstGeom prst="leftArrow">
            <a:avLst>
              <a:gd name="adj1" fmla="val 50000"/>
              <a:gd name="adj2" fmla="val 47969"/>
            </a:avLst>
          </a:prstGeom>
          <a:solidFill>
            <a:srgbClr val="085C5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066635" y="2207220"/>
            <a:ext cx="3931920" cy="919401"/>
          </a:xfrm>
          <a:prstGeom prst="roundRect">
            <a:avLst/>
          </a:prstGeom>
          <a:noFill/>
          <a:ln>
            <a:solidFill>
              <a:srgbClr val="8EF7E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a. </a:t>
            </a:r>
            <a:r>
              <a:rPr lang="hy-AM" sz="2400" b="1" dirty="0" smtClean="0"/>
              <a:t>Էլ․ կկպնի </a:t>
            </a:r>
            <a:r>
              <a:rPr lang="en-US" sz="2400" b="1" dirty="0" smtClean="0"/>
              <a:t>‘body’-</a:t>
            </a:r>
            <a:r>
              <a:rPr lang="hy-AM" sz="2400" b="1" dirty="0" smtClean="0"/>
              <a:t>ի  ձախ պատին</a:t>
            </a:r>
            <a:endParaRPr lang="ru-RU" sz="2400" b="1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373368" y="2207219"/>
            <a:ext cx="3931920" cy="919401"/>
          </a:xfrm>
          <a:prstGeom prst="roundRect">
            <a:avLst/>
          </a:prstGeom>
          <a:noFill/>
          <a:ln>
            <a:solidFill>
              <a:srgbClr val="8EF7E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b. </a:t>
            </a:r>
            <a:r>
              <a:rPr lang="hy-AM" sz="2400" b="1" dirty="0" smtClean="0"/>
              <a:t>Էլ․ կկպնի </a:t>
            </a:r>
            <a:r>
              <a:rPr lang="en-US" sz="2400" b="1" dirty="0" smtClean="0"/>
              <a:t>‘body’-</a:t>
            </a:r>
            <a:r>
              <a:rPr lang="hy-AM" sz="2400" b="1" dirty="0" smtClean="0"/>
              <a:t>ի  աջ պատին</a:t>
            </a:r>
            <a:endParaRPr lang="ru-RU" sz="2400" b="1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066635" y="3354916"/>
            <a:ext cx="3931920" cy="919401"/>
          </a:xfrm>
          <a:prstGeom prst="roundRect">
            <a:avLst/>
          </a:prstGeom>
          <a:noFill/>
          <a:ln>
            <a:solidFill>
              <a:srgbClr val="8EF7E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c</a:t>
            </a:r>
            <a:r>
              <a:rPr lang="en-US" sz="2400" b="1" dirty="0" smtClean="0"/>
              <a:t>. </a:t>
            </a:r>
            <a:r>
              <a:rPr lang="en-US" sz="2400" b="1" dirty="0" err="1" smtClean="0"/>
              <a:t>css</a:t>
            </a:r>
            <a:r>
              <a:rPr lang="en-US" sz="2400" b="1" dirty="0" smtClean="0"/>
              <a:t>-</a:t>
            </a:r>
            <a:r>
              <a:rPr lang="hy-AM" sz="2400" b="1" dirty="0" smtClean="0"/>
              <a:t>ում </a:t>
            </a:r>
            <a:r>
              <a:rPr lang="hy-AM" sz="2400" b="1" dirty="0"/>
              <a:t>չ</a:t>
            </a:r>
            <a:r>
              <a:rPr lang="hy-AM" sz="2400" b="1" dirty="0" smtClean="0"/>
              <a:t>կա այդպիսի հատկություն</a:t>
            </a:r>
            <a:endParaRPr lang="ru-RU" sz="2400" b="1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373368" y="3364889"/>
            <a:ext cx="3931920" cy="919401"/>
          </a:xfrm>
          <a:prstGeom prst="roundRect">
            <a:avLst/>
          </a:prstGeom>
          <a:noFill/>
          <a:ln>
            <a:solidFill>
              <a:srgbClr val="8EF7E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d</a:t>
            </a:r>
            <a:r>
              <a:rPr lang="en-US" sz="2400" b="1" dirty="0"/>
              <a:t>. </a:t>
            </a:r>
            <a:r>
              <a:rPr lang="en-US" sz="2400" b="1" dirty="0" err="1" smtClean="0"/>
              <a:t>css</a:t>
            </a:r>
            <a:r>
              <a:rPr lang="en-US" sz="2400" b="1" dirty="0" smtClean="0"/>
              <a:t> </a:t>
            </a:r>
            <a:r>
              <a:rPr lang="hy-AM" sz="2400" b="1" dirty="0" smtClean="0"/>
              <a:t>հատկությունը սխալ է գրված 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03760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" dur="3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07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746"/>
                            </p:stCondLst>
                            <p:childTnLst>
                              <p:par>
                                <p:cTn id="1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267803" y="450376"/>
            <a:ext cx="7656394" cy="1528549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Նշվածներից որո՞ք չեն հանդիսանում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&lt;input&gt; </a:t>
            </a:r>
            <a:r>
              <a:rPr lang="hy-AM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դաշտի տիպեր</a:t>
            </a:r>
            <a:endParaRPr lang="ru-R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Блок-схема: альтернативный процесс 5"/>
          <p:cNvSpPr/>
          <p:nvPr/>
        </p:nvSpPr>
        <p:spPr>
          <a:xfrm>
            <a:off x="3110127" y="4638142"/>
            <a:ext cx="5971746" cy="1640356"/>
          </a:xfrm>
          <a:prstGeom prst="flowChartAlternateProcess">
            <a:avLst/>
          </a:prstGeom>
          <a:solidFill>
            <a:srgbClr val="E62400">
              <a:alpha val="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| e</a:t>
            </a:r>
            <a:endParaRPr lang="ru-RU" sz="2400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Блок-схема: альтернативный процесс 4"/>
          <p:cNvSpPr/>
          <p:nvPr/>
        </p:nvSpPr>
        <p:spPr>
          <a:xfrm>
            <a:off x="3110127" y="4646378"/>
            <a:ext cx="5971746" cy="1640356"/>
          </a:xfrm>
          <a:prstGeom prst="flowChartAlternateProcess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2000" b="1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ՊԱՏԱՍԽԱՆ</a:t>
            </a:r>
            <a:endParaRPr lang="ru-RU" b="1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3120175" y="4644996"/>
            <a:ext cx="5971746" cy="1644348"/>
          </a:xfrm>
          <a:prstGeom prst="flowChartAlternateProcess">
            <a:avLst/>
          </a:prstGeom>
          <a:solidFill>
            <a:srgbClr val="085C5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36000" bIns="252000" rtlCol="0" anchor="ctr"/>
          <a:lstStyle/>
          <a:p>
            <a:pPr algn="ctr"/>
            <a:r>
              <a:rPr lang="en-US" sz="4000" baseline="-25000" dirty="0"/>
              <a:t>30</a:t>
            </a:r>
            <a:r>
              <a:rPr lang="hy-AM" sz="4000" baseline="-25000" dirty="0"/>
              <a:t> վրկ․</a:t>
            </a:r>
            <a:endParaRPr lang="ru-RU" sz="4000" baseline="-25000" dirty="0"/>
          </a:p>
        </p:txBody>
      </p:sp>
      <p:pic>
        <p:nvPicPr>
          <p:cNvPr id="4" name="0261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82400" y="6878472"/>
            <a:ext cx="609600" cy="609600"/>
          </a:xfrm>
          <a:prstGeom prst="rect">
            <a:avLst/>
          </a:prstGeom>
        </p:spPr>
      </p:pic>
      <p:sp>
        <p:nvSpPr>
          <p:cNvPr id="8" name="Стрелка влево 7">
            <a:hlinkClick r:id="rId6" action="ppaction://hlinksldjump"/>
          </p:cNvPr>
          <p:cNvSpPr/>
          <p:nvPr/>
        </p:nvSpPr>
        <p:spPr>
          <a:xfrm>
            <a:off x="164592" y="6108192"/>
            <a:ext cx="868680" cy="541781"/>
          </a:xfrm>
          <a:prstGeom prst="leftArrow">
            <a:avLst>
              <a:gd name="adj1" fmla="val 50000"/>
              <a:gd name="adj2" fmla="val 47969"/>
            </a:avLst>
          </a:prstGeom>
          <a:solidFill>
            <a:srgbClr val="085C5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066635" y="2207220"/>
            <a:ext cx="3931920" cy="510778"/>
          </a:xfrm>
          <a:prstGeom prst="roundRect">
            <a:avLst/>
          </a:prstGeom>
          <a:noFill/>
          <a:ln>
            <a:solidFill>
              <a:srgbClr val="8EF7E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D1890F"/>
                </a:solidFill>
              </a:rPr>
              <a:t>			a</a:t>
            </a:r>
            <a:r>
              <a:rPr lang="en-US" sz="2400" b="1" dirty="0" smtClean="0"/>
              <a:t>. </a:t>
            </a:r>
            <a:r>
              <a:rPr lang="hy-AM" sz="2400" b="1" dirty="0"/>
              <a:t> </a:t>
            </a:r>
            <a:r>
              <a:rPr lang="en-US" sz="2400" b="1" dirty="0" smtClean="0"/>
              <a:t>week</a:t>
            </a:r>
            <a:endParaRPr lang="ru-RU" sz="2400" b="1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373368" y="2207219"/>
            <a:ext cx="3931920" cy="510778"/>
          </a:xfrm>
          <a:prstGeom prst="roundRect">
            <a:avLst/>
          </a:prstGeom>
          <a:noFill/>
          <a:ln>
            <a:solidFill>
              <a:srgbClr val="8EF7E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D1890F"/>
                </a:solidFill>
              </a:rPr>
              <a:t>			b</a:t>
            </a:r>
            <a:r>
              <a:rPr lang="en-US" sz="2400" b="1" dirty="0" smtClean="0"/>
              <a:t>. date</a:t>
            </a:r>
            <a:endParaRPr lang="ru-RU" sz="2400" b="1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066635" y="2914839"/>
            <a:ext cx="3931920" cy="510778"/>
          </a:xfrm>
          <a:prstGeom prst="roundRect">
            <a:avLst/>
          </a:prstGeom>
          <a:noFill/>
          <a:ln>
            <a:solidFill>
              <a:srgbClr val="8EF7E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D1890F"/>
                </a:solidFill>
              </a:rPr>
              <a:t>			c</a:t>
            </a:r>
            <a:r>
              <a:rPr lang="en-US" sz="2400" b="1" dirty="0" smtClean="0"/>
              <a:t>. </a:t>
            </a:r>
            <a:r>
              <a:rPr lang="en-US" sz="2400" b="1" dirty="0" err="1" smtClean="0"/>
              <a:t>tel</a:t>
            </a:r>
            <a:endParaRPr lang="ru-RU" sz="2400" b="1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373368" y="2921079"/>
            <a:ext cx="3931920" cy="510778"/>
          </a:xfrm>
          <a:prstGeom prst="roundRect">
            <a:avLst/>
          </a:prstGeom>
          <a:noFill/>
          <a:ln>
            <a:solidFill>
              <a:srgbClr val="8EF7E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D1890F"/>
                </a:solidFill>
              </a:rPr>
              <a:t>			d</a:t>
            </a:r>
            <a:r>
              <a:rPr lang="en-US" sz="2400" b="1" dirty="0"/>
              <a:t>. </a:t>
            </a:r>
            <a:r>
              <a:rPr lang="en-US" sz="2400" b="1" dirty="0" smtClean="0"/>
              <a:t>required</a:t>
            </a:r>
            <a:endParaRPr lang="ru-RU" sz="2400" b="1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066635" y="3616218"/>
            <a:ext cx="3931920" cy="510778"/>
          </a:xfrm>
          <a:prstGeom prst="roundRect">
            <a:avLst/>
          </a:prstGeom>
          <a:noFill/>
          <a:ln>
            <a:solidFill>
              <a:srgbClr val="8EF7E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D1890F"/>
                </a:solidFill>
              </a:rPr>
              <a:t>			e</a:t>
            </a:r>
            <a:r>
              <a:rPr lang="en-US" sz="2400" b="1" dirty="0" smtClean="0"/>
              <a:t>. select</a:t>
            </a:r>
            <a:endParaRPr lang="ru-RU" sz="2400" b="1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373368" y="3622458"/>
            <a:ext cx="3931920" cy="510778"/>
          </a:xfrm>
          <a:prstGeom prst="roundRect">
            <a:avLst/>
          </a:prstGeom>
          <a:noFill/>
          <a:ln>
            <a:solidFill>
              <a:srgbClr val="8EF7E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D1890F"/>
                </a:solidFill>
              </a:rPr>
              <a:t>			f</a:t>
            </a:r>
            <a:r>
              <a:rPr lang="en-US" sz="2400" b="1" dirty="0" smtClean="0"/>
              <a:t>. color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24198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" dur="3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07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746"/>
                            </p:stCondLst>
                            <p:childTnLst>
                              <p:par>
                                <p:cTn id="1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267803" y="450376"/>
            <a:ext cx="7656394" cy="1528549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hy-AM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Քանի՞ արգումենտ է ընդունում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hy-AM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ում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“box-shadow”</a:t>
            </a:r>
            <a:r>
              <a:rPr lang="hy-AM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հատկությունը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Блок-схема: альтернативный процесс 5"/>
          <p:cNvSpPr/>
          <p:nvPr/>
        </p:nvSpPr>
        <p:spPr>
          <a:xfrm>
            <a:off x="3110127" y="4638142"/>
            <a:ext cx="5971746" cy="1640356"/>
          </a:xfrm>
          <a:prstGeom prst="flowChartAlternateProcess">
            <a:avLst/>
          </a:prstGeom>
          <a:solidFill>
            <a:srgbClr val="E62400">
              <a:alpha val="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32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5</a:t>
            </a:r>
            <a:endParaRPr lang="ru-RU" sz="2400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3" t="42436" r="7316" b="46695"/>
          <a:stretch/>
        </p:blipFill>
        <p:spPr>
          <a:xfrm>
            <a:off x="3403092" y="4745088"/>
            <a:ext cx="5385816" cy="475488"/>
          </a:xfrm>
          <a:prstGeom prst="rect">
            <a:avLst/>
          </a:prstGeom>
        </p:spPr>
      </p:pic>
      <p:sp>
        <p:nvSpPr>
          <p:cNvPr id="5" name="Блок-схема: альтернативный процесс 4"/>
          <p:cNvSpPr/>
          <p:nvPr/>
        </p:nvSpPr>
        <p:spPr>
          <a:xfrm>
            <a:off x="3110127" y="4638142"/>
            <a:ext cx="5971746" cy="1640356"/>
          </a:xfrm>
          <a:prstGeom prst="flowChartAlternateProcess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2000" b="1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ՊԱՏԱՍԽԱՆ</a:t>
            </a:r>
            <a:endParaRPr lang="ru-RU" b="1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3110127" y="4638142"/>
            <a:ext cx="5971746" cy="1644348"/>
          </a:xfrm>
          <a:prstGeom prst="flowChartAlternateProcess">
            <a:avLst/>
          </a:prstGeom>
          <a:solidFill>
            <a:srgbClr val="085C5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36000" bIns="252000" rtlCol="0" anchor="ctr"/>
          <a:lstStyle/>
          <a:p>
            <a:pPr algn="ctr"/>
            <a:r>
              <a:rPr lang="en-US" sz="4000" baseline="-25000" dirty="0"/>
              <a:t>30</a:t>
            </a:r>
            <a:r>
              <a:rPr lang="hy-AM" sz="4000" baseline="-25000" dirty="0"/>
              <a:t> վրկ․</a:t>
            </a:r>
            <a:endParaRPr lang="ru-RU" sz="4000" baseline="-25000" dirty="0"/>
          </a:p>
        </p:txBody>
      </p:sp>
      <p:pic>
        <p:nvPicPr>
          <p:cNvPr id="4" name="0261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582400" y="6878472"/>
            <a:ext cx="609600" cy="609600"/>
          </a:xfrm>
          <a:prstGeom prst="rect">
            <a:avLst/>
          </a:prstGeom>
        </p:spPr>
      </p:pic>
      <p:sp>
        <p:nvSpPr>
          <p:cNvPr id="8" name="Стрелка влево 7">
            <a:hlinkClick r:id="rId7" action="ppaction://hlinksldjump"/>
          </p:cNvPr>
          <p:cNvSpPr/>
          <p:nvPr/>
        </p:nvSpPr>
        <p:spPr>
          <a:xfrm>
            <a:off x="164592" y="6108192"/>
            <a:ext cx="868680" cy="541781"/>
          </a:xfrm>
          <a:prstGeom prst="leftArrow">
            <a:avLst>
              <a:gd name="adj1" fmla="val 50000"/>
              <a:gd name="adj2" fmla="val 47969"/>
            </a:avLst>
          </a:prstGeom>
          <a:solidFill>
            <a:srgbClr val="085C5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72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" dur="3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07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746"/>
                            </p:stCondLst>
                            <p:childTnLst>
                              <p:par>
                                <p:cTn id="1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72" y="4810745"/>
            <a:ext cx="2553056" cy="13146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Скругленный прямоугольник 1"/>
          <p:cNvSpPr/>
          <p:nvPr/>
        </p:nvSpPr>
        <p:spPr>
          <a:xfrm>
            <a:off x="2267803" y="450376"/>
            <a:ext cx="7656394" cy="1528549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hy-AM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Ինչպե՞ս ստանալ հետևյալ պատկերը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HTML-</a:t>
            </a:r>
            <a:r>
              <a:rPr lang="hy-AM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ով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Блок-схема: альтернативный процесс 5"/>
          <p:cNvSpPr/>
          <p:nvPr/>
        </p:nvSpPr>
        <p:spPr>
          <a:xfrm>
            <a:off x="3110127" y="4638142"/>
            <a:ext cx="5971746" cy="1640356"/>
          </a:xfrm>
          <a:prstGeom prst="flowChartAlternateProcess">
            <a:avLst/>
          </a:prstGeom>
          <a:solidFill>
            <a:srgbClr val="E62400">
              <a:alpha val="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Блок-схема: альтернативный процесс 4"/>
          <p:cNvSpPr/>
          <p:nvPr/>
        </p:nvSpPr>
        <p:spPr>
          <a:xfrm>
            <a:off x="3110127" y="4647883"/>
            <a:ext cx="5971746" cy="1640356"/>
          </a:xfrm>
          <a:prstGeom prst="flowChartAlternateProcess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2000" b="1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ՊԱՏԱՍԽԱՆ</a:t>
            </a:r>
            <a:endParaRPr lang="ru-RU" b="1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3110126" y="4634150"/>
            <a:ext cx="5971746" cy="1644348"/>
          </a:xfrm>
          <a:prstGeom prst="flowChartAlternateProcess">
            <a:avLst/>
          </a:prstGeom>
          <a:solidFill>
            <a:srgbClr val="085C5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36000" bIns="252000" rtlCol="0" anchor="ctr"/>
          <a:lstStyle/>
          <a:p>
            <a:pPr algn="ctr"/>
            <a:r>
              <a:rPr lang="en-US" sz="4000" baseline="-25000" dirty="0"/>
              <a:t>30</a:t>
            </a:r>
            <a:r>
              <a:rPr lang="hy-AM" sz="4000" baseline="-25000" dirty="0"/>
              <a:t> վրկ․</a:t>
            </a:r>
            <a:endParaRPr lang="ru-RU" sz="4000" baseline="-25000" dirty="0"/>
          </a:p>
        </p:txBody>
      </p:sp>
      <p:pic>
        <p:nvPicPr>
          <p:cNvPr id="4" name="0261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582400" y="6878472"/>
            <a:ext cx="609600" cy="609600"/>
          </a:xfrm>
          <a:prstGeom prst="rect">
            <a:avLst/>
          </a:prstGeom>
        </p:spPr>
      </p:pic>
      <p:sp>
        <p:nvSpPr>
          <p:cNvPr id="8" name="Стрелка влево 7">
            <a:hlinkClick r:id="rId7" action="ppaction://hlinksldjump"/>
          </p:cNvPr>
          <p:cNvSpPr/>
          <p:nvPr/>
        </p:nvSpPr>
        <p:spPr>
          <a:xfrm>
            <a:off x="164592" y="6108192"/>
            <a:ext cx="868680" cy="541781"/>
          </a:xfrm>
          <a:prstGeom prst="leftArrow">
            <a:avLst>
              <a:gd name="adj1" fmla="val 50000"/>
              <a:gd name="adj2" fmla="val 47969"/>
            </a:avLst>
          </a:prstGeom>
          <a:solidFill>
            <a:srgbClr val="085C5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638988" y="2642526"/>
            <a:ext cx="3197420" cy="1328023"/>
          </a:xfrm>
          <a:prstGeom prst="roundRect">
            <a:avLst/>
          </a:prstGeom>
          <a:noFill/>
          <a:ln>
            <a:solidFill>
              <a:srgbClr val="8EF7E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>
            <a:spAutoFit/>
          </a:bodyPr>
          <a:lstStyle/>
          <a:p>
            <a:pPr algn="just">
              <a:buSzPct val="100000"/>
            </a:pPr>
            <a:r>
              <a:rPr lang="en-US" sz="2400" b="1" dirty="0" smtClean="0"/>
              <a:t>		50. </a:t>
            </a:r>
            <a:r>
              <a:rPr lang="en-US" sz="2400" b="1" dirty="0" err="1" smtClean="0"/>
              <a:t>Cofee</a:t>
            </a:r>
            <a:endParaRPr lang="en-US" sz="2400" b="1" dirty="0"/>
          </a:p>
          <a:p>
            <a:pPr algn="just">
              <a:buSzPct val="100000"/>
            </a:pPr>
            <a:r>
              <a:rPr lang="en-US" sz="2400" b="1" dirty="0" smtClean="0"/>
              <a:t>		49.Tea</a:t>
            </a:r>
          </a:p>
          <a:p>
            <a:pPr algn="just">
              <a:buSzPct val="100000"/>
            </a:pPr>
            <a:r>
              <a:rPr lang="en-US" sz="2400" b="1" dirty="0" smtClean="0"/>
              <a:t>		48.Milk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58210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" dur="3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07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746"/>
                            </p:stCondLst>
                            <p:childTnLst>
                              <p:par>
                                <p:cTn id="1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>
            <a:hlinkClick r:id="rId2" action="ppaction://hlinksldjump"/>
          </p:cNvPr>
          <p:cNvSpPr/>
          <p:nvPr/>
        </p:nvSpPr>
        <p:spPr>
          <a:xfrm>
            <a:off x="1864107" y="1206332"/>
            <a:ext cx="851981" cy="725285"/>
          </a:xfrm>
          <a:prstGeom prst="roundRect">
            <a:avLst/>
          </a:prstGeom>
          <a:solidFill>
            <a:srgbClr val="EA7000">
              <a:alpha val="81176"/>
            </a:srgbClr>
          </a:solidFill>
          <a:effectLst>
            <a:glow rad="63500">
              <a:srgbClr val="B7FFFF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Скругленный прямоугольник 5">
            <a:hlinkClick r:id="rId3" action="ppaction://hlinksldjump"/>
          </p:cNvPr>
          <p:cNvSpPr/>
          <p:nvPr/>
        </p:nvSpPr>
        <p:spPr>
          <a:xfrm>
            <a:off x="5553551" y="1206330"/>
            <a:ext cx="851981" cy="725285"/>
          </a:xfrm>
          <a:prstGeom prst="roundRect">
            <a:avLst/>
          </a:prstGeom>
          <a:solidFill>
            <a:srgbClr val="EA7000">
              <a:alpha val="81176"/>
            </a:srgbClr>
          </a:solidFill>
          <a:effectLst>
            <a:glow rad="63500">
              <a:srgbClr val="B7FFFF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Скругленный прямоугольник 6">
            <a:hlinkClick r:id="rId4" action="ppaction://hlinksldjump"/>
          </p:cNvPr>
          <p:cNvSpPr/>
          <p:nvPr/>
        </p:nvSpPr>
        <p:spPr>
          <a:xfrm>
            <a:off x="7398273" y="1206329"/>
            <a:ext cx="851981" cy="725285"/>
          </a:xfrm>
          <a:prstGeom prst="roundRect">
            <a:avLst/>
          </a:prstGeom>
          <a:solidFill>
            <a:srgbClr val="EA7000">
              <a:alpha val="81176"/>
            </a:srgbClr>
          </a:solidFill>
          <a:effectLst>
            <a:glow rad="63500">
              <a:srgbClr val="B7FFFF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Скругленный прямоугольник 7">
            <a:hlinkClick r:id="rId5" action="ppaction://hlinksldjump"/>
          </p:cNvPr>
          <p:cNvSpPr/>
          <p:nvPr/>
        </p:nvSpPr>
        <p:spPr>
          <a:xfrm>
            <a:off x="9242995" y="1206328"/>
            <a:ext cx="851981" cy="725285"/>
          </a:xfrm>
          <a:prstGeom prst="roundRect">
            <a:avLst/>
          </a:prstGeom>
          <a:solidFill>
            <a:srgbClr val="EA7000">
              <a:alpha val="81176"/>
            </a:srgbClr>
          </a:solidFill>
          <a:effectLst>
            <a:glow rad="63500">
              <a:srgbClr val="B7FFFF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Скругленный прямоугольник 8">
            <a:hlinkClick r:id="rId6" action="ppaction://hlinksldjump"/>
          </p:cNvPr>
          <p:cNvSpPr/>
          <p:nvPr/>
        </p:nvSpPr>
        <p:spPr>
          <a:xfrm>
            <a:off x="1864107" y="2461288"/>
            <a:ext cx="851981" cy="725285"/>
          </a:xfrm>
          <a:prstGeom prst="roundRect">
            <a:avLst/>
          </a:prstGeom>
          <a:solidFill>
            <a:srgbClr val="EA7000">
              <a:alpha val="81176"/>
            </a:srgbClr>
          </a:solidFill>
          <a:effectLst>
            <a:glow rad="63500">
              <a:srgbClr val="B7FFFF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Скругленный прямоугольник 9">
            <a:hlinkClick r:id="rId7" action="ppaction://hlinksldjump"/>
          </p:cNvPr>
          <p:cNvSpPr/>
          <p:nvPr/>
        </p:nvSpPr>
        <p:spPr>
          <a:xfrm>
            <a:off x="3708829" y="2461287"/>
            <a:ext cx="851981" cy="725285"/>
          </a:xfrm>
          <a:prstGeom prst="roundRect">
            <a:avLst/>
          </a:prstGeom>
          <a:solidFill>
            <a:srgbClr val="EA7000">
              <a:alpha val="81176"/>
            </a:srgbClr>
          </a:solidFill>
          <a:effectLst>
            <a:glow rad="63500">
              <a:srgbClr val="B7FFFF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Скругленный прямоугольник 10">
            <a:hlinkClick r:id="rId8" action="ppaction://hlinksldjump"/>
          </p:cNvPr>
          <p:cNvSpPr/>
          <p:nvPr/>
        </p:nvSpPr>
        <p:spPr>
          <a:xfrm>
            <a:off x="5553551" y="2461286"/>
            <a:ext cx="851981" cy="725285"/>
          </a:xfrm>
          <a:prstGeom prst="roundRect">
            <a:avLst/>
          </a:prstGeom>
          <a:solidFill>
            <a:srgbClr val="EA7000">
              <a:alpha val="81176"/>
            </a:srgbClr>
          </a:solidFill>
          <a:effectLst>
            <a:glow rad="63500">
              <a:srgbClr val="B7FFFF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Скругленный прямоугольник 11">
            <a:hlinkClick r:id="rId9" action="ppaction://hlinksldjump"/>
          </p:cNvPr>
          <p:cNvSpPr/>
          <p:nvPr/>
        </p:nvSpPr>
        <p:spPr>
          <a:xfrm>
            <a:off x="7398273" y="2461285"/>
            <a:ext cx="851981" cy="725285"/>
          </a:xfrm>
          <a:prstGeom prst="roundRect">
            <a:avLst/>
          </a:prstGeom>
          <a:solidFill>
            <a:srgbClr val="EA7000">
              <a:alpha val="81176"/>
            </a:srgbClr>
          </a:solidFill>
          <a:effectLst>
            <a:glow rad="63500">
              <a:srgbClr val="B7FFFF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Скругленный прямоугольник 12">
            <a:hlinkClick r:id="rId10" action="ppaction://hlinksldjump"/>
          </p:cNvPr>
          <p:cNvSpPr/>
          <p:nvPr/>
        </p:nvSpPr>
        <p:spPr>
          <a:xfrm>
            <a:off x="9242995" y="2461284"/>
            <a:ext cx="851981" cy="725285"/>
          </a:xfrm>
          <a:prstGeom prst="roundRect">
            <a:avLst/>
          </a:prstGeom>
          <a:solidFill>
            <a:srgbClr val="EA7000">
              <a:alpha val="81176"/>
            </a:srgbClr>
          </a:solidFill>
          <a:effectLst>
            <a:glow rad="63500">
              <a:srgbClr val="B7FFFF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559777" y="160227"/>
            <a:ext cx="6959127" cy="516430"/>
          </a:xfrm>
          <a:prstGeom prst="roundRect">
            <a:avLst/>
          </a:prstGeom>
          <a:solidFill>
            <a:srgbClr val="EA7000">
              <a:alpha val="8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Հարցի ընտրություն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Скругленный прямоугольник 14">
            <a:hlinkClick r:id="rId11" action="ppaction://hlinksldjump"/>
          </p:cNvPr>
          <p:cNvSpPr/>
          <p:nvPr/>
        </p:nvSpPr>
        <p:spPr>
          <a:xfrm>
            <a:off x="1864107" y="3716241"/>
            <a:ext cx="851981" cy="725285"/>
          </a:xfrm>
          <a:prstGeom prst="roundRect">
            <a:avLst/>
          </a:prstGeom>
          <a:solidFill>
            <a:srgbClr val="EA7000">
              <a:alpha val="81176"/>
            </a:srgbClr>
          </a:solidFill>
          <a:effectLst>
            <a:glow rad="63500">
              <a:srgbClr val="B7FFFF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Скругленный прямоугольник 15">
            <a:hlinkClick r:id="rId12" action="ppaction://hlinksldjump"/>
          </p:cNvPr>
          <p:cNvSpPr/>
          <p:nvPr/>
        </p:nvSpPr>
        <p:spPr>
          <a:xfrm>
            <a:off x="3708829" y="3716240"/>
            <a:ext cx="851981" cy="725285"/>
          </a:xfrm>
          <a:prstGeom prst="roundRect">
            <a:avLst/>
          </a:prstGeom>
          <a:solidFill>
            <a:srgbClr val="EA7000">
              <a:alpha val="81176"/>
            </a:srgbClr>
          </a:solidFill>
          <a:effectLst>
            <a:glow rad="63500">
              <a:srgbClr val="B7FFFF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Скругленный прямоугольник 16">
            <a:hlinkClick r:id="rId13" action="ppaction://hlinksldjump"/>
          </p:cNvPr>
          <p:cNvSpPr/>
          <p:nvPr/>
        </p:nvSpPr>
        <p:spPr>
          <a:xfrm>
            <a:off x="5553551" y="3716239"/>
            <a:ext cx="851981" cy="725285"/>
          </a:xfrm>
          <a:prstGeom prst="roundRect">
            <a:avLst/>
          </a:prstGeom>
          <a:solidFill>
            <a:srgbClr val="EA7000">
              <a:alpha val="81176"/>
            </a:srgbClr>
          </a:solidFill>
          <a:effectLst>
            <a:glow rad="63500">
              <a:srgbClr val="B7FFFF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Скругленный прямоугольник 17">
            <a:hlinkClick r:id="rId14" action="ppaction://hlinksldjump"/>
          </p:cNvPr>
          <p:cNvSpPr/>
          <p:nvPr/>
        </p:nvSpPr>
        <p:spPr>
          <a:xfrm>
            <a:off x="7398273" y="3716238"/>
            <a:ext cx="851981" cy="725285"/>
          </a:xfrm>
          <a:prstGeom prst="roundRect">
            <a:avLst/>
          </a:prstGeom>
          <a:solidFill>
            <a:srgbClr val="EA7000">
              <a:alpha val="81176"/>
            </a:srgbClr>
          </a:solidFill>
          <a:effectLst>
            <a:glow rad="63500">
              <a:srgbClr val="B7FFFF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Скругленный прямоугольник 18">
            <a:hlinkClick r:id="rId15" action="ppaction://hlinksldjump"/>
          </p:cNvPr>
          <p:cNvSpPr/>
          <p:nvPr/>
        </p:nvSpPr>
        <p:spPr>
          <a:xfrm>
            <a:off x="9242995" y="3716237"/>
            <a:ext cx="851981" cy="725285"/>
          </a:xfrm>
          <a:prstGeom prst="roundRect">
            <a:avLst/>
          </a:prstGeom>
          <a:solidFill>
            <a:srgbClr val="EA7000">
              <a:alpha val="81176"/>
            </a:srgbClr>
          </a:solidFill>
          <a:effectLst>
            <a:glow rad="63500">
              <a:srgbClr val="B7FFFF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Скругленный прямоугольник 19">
            <a:hlinkClick r:id="rId16" action="ppaction://hlinksldjump"/>
          </p:cNvPr>
          <p:cNvSpPr/>
          <p:nvPr/>
        </p:nvSpPr>
        <p:spPr>
          <a:xfrm>
            <a:off x="1864107" y="4971194"/>
            <a:ext cx="851981" cy="725285"/>
          </a:xfrm>
          <a:prstGeom prst="roundRect">
            <a:avLst/>
          </a:prstGeom>
          <a:solidFill>
            <a:srgbClr val="EA7000">
              <a:alpha val="81176"/>
            </a:srgbClr>
          </a:solidFill>
          <a:effectLst>
            <a:glow rad="63500">
              <a:srgbClr val="B7FFFF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Скругленный прямоугольник 20">
            <a:hlinkClick r:id="rId17" action="ppaction://hlinksldjump"/>
          </p:cNvPr>
          <p:cNvSpPr/>
          <p:nvPr/>
        </p:nvSpPr>
        <p:spPr>
          <a:xfrm>
            <a:off x="3708829" y="4971193"/>
            <a:ext cx="851981" cy="725285"/>
          </a:xfrm>
          <a:prstGeom prst="roundRect">
            <a:avLst/>
          </a:prstGeom>
          <a:solidFill>
            <a:srgbClr val="EA7000">
              <a:alpha val="81176"/>
            </a:srgbClr>
          </a:solidFill>
          <a:effectLst>
            <a:glow rad="63500">
              <a:srgbClr val="B7FFFF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hy-AM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Скругленный прямоугольник 21">
            <a:hlinkClick r:id="rId18" action="ppaction://hlinksldjump"/>
          </p:cNvPr>
          <p:cNvSpPr/>
          <p:nvPr/>
        </p:nvSpPr>
        <p:spPr>
          <a:xfrm>
            <a:off x="5553551" y="4971192"/>
            <a:ext cx="851981" cy="725285"/>
          </a:xfrm>
          <a:prstGeom prst="roundRect">
            <a:avLst/>
          </a:prstGeom>
          <a:solidFill>
            <a:srgbClr val="EA7000">
              <a:alpha val="81176"/>
            </a:srgbClr>
          </a:solidFill>
          <a:effectLst>
            <a:glow rad="63500">
              <a:srgbClr val="B7FFFF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hy-AM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Скругленный прямоугольник 22">
            <a:hlinkClick r:id="rId19" action="ppaction://hlinksldjump"/>
          </p:cNvPr>
          <p:cNvSpPr/>
          <p:nvPr/>
        </p:nvSpPr>
        <p:spPr>
          <a:xfrm>
            <a:off x="7398273" y="4971191"/>
            <a:ext cx="851981" cy="725285"/>
          </a:xfrm>
          <a:prstGeom prst="roundRect">
            <a:avLst/>
          </a:prstGeom>
          <a:solidFill>
            <a:srgbClr val="EA7000">
              <a:alpha val="81176"/>
            </a:srgbClr>
          </a:solidFill>
          <a:effectLst>
            <a:glow rad="63500">
              <a:srgbClr val="B7FFFF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hy-AM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Скругленный прямоугольник 23">
            <a:hlinkClick r:id="rId20" action="ppaction://hlinksldjump"/>
          </p:cNvPr>
          <p:cNvSpPr/>
          <p:nvPr/>
        </p:nvSpPr>
        <p:spPr>
          <a:xfrm>
            <a:off x="9242995" y="4971190"/>
            <a:ext cx="851981" cy="725285"/>
          </a:xfrm>
          <a:prstGeom prst="roundRect">
            <a:avLst/>
          </a:prstGeom>
          <a:solidFill>
            <a:srgbClr val="EA7000">
              <a:alpha val="81176"/>
            </a:srgbClr>
          </a:solidFill>
          <a:effectLst>
            <a:glow rad="63500">
              <a:srgbClr val="B7FFFF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hy-AM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Скругленный прямоугольник 43">
            <a:hlinkClick r:id="rId21" action="ppaction://hlinksldjump"/>
          </p:cNvPr>
          <p:cNvSpPr/>
          <p:nvPr/>
        </p:nvSpPr>
        <p:spPr>
          <a:xfrm>
            <a:off x="3779209" y="1206328"/>
            <a:ext cx="851981" cy="725285"/>
          </a:xfrm>
          <a:prstGeom prst="roundRect">
            <a:avLst/>
          </a:prstGeom>
          <a:solidFill>
            <a:srgbClr val="EA7000">
              <a:alpha val="81176"/>
            </a:srgbClr>
          </a:solidFill>
          <a:effectLst>
            <a:glow rad="63500">
              <a:srgbClr val="B7FFFF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972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6262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4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Блок-схема: альтернативный процесс 5"/>
          <p:cNvSpPr/>
          <p:nvPr/>
        </p:nvSpPr>
        <p:spPr>
          <a:xfrm>
            <a:off x="3110127" y="4638142"/>
            <a:ext cx="5971746" cy="1640356"/>
          </a:xfrm>
          <a:prstGeom prst="flowChartAlternateProcess">
            <a:avLst/>
          </a:prstGeom>
          <a:solidFill>
            <a:srgbClr val="E62400">
              <a:alpha val="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| c | d </a:t>
            </a:r>
            <a:endParaRPr lang="ru-RU" sz="2400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267803" y="450376"/>
            <a:ext cx="7656394" cy="1528549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hy-AM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Նշվածներից որո՞նք </a:t>
            </a:r>
            <a:r>
              <a:rPr lang="hy-AM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«transform» հատկության  արժեքներ </a:t>
            </a:r>
            <a:r>
              <a:rPr lang="hy-AM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չեն։</a:t>
            </a:r>
            <a:endParaRPr 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Блок-схема: альтернативный процесс 4"/>
          <p:cNvSpPr/>
          <p:nvPr/>
        </p:nvSpPr>
        <p:spPr>
          <a:xfrm>
            <a:off x="3110127" y="4638142"/>
            <a:ext cx="5971746" cy="1640356"/>
          </a:xfrm>
          <a:prstGeom prst="flowChartAlternateProcess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2000" b="1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ՊԱՏԱՍԽԱՆ</a:t>
            </a:r>
            <a:endParaRPr lang="ru-RU" b="1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3110127" y="4638142"/>
            <a:ext cx="5971746" cy="1644348"/>
          </a:xfrm>
          <a:prstGeom prst="flowChartAlternateProcess">
            <a:avLst/>
          </a:prstGeom>
          <a:solidFill>
            <a:srgbClr val="085C5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36000" bIns="252000" rtlCol="0" anchor="ctr"/>
          <a:lstStyle/>
          <a:p>
            <a:pPr algn="ctr"/>
            <a:r>
              <a:rPr lang="en-US" sz="4000" baseline="-25000" dirty="0"/>
              <a:t>30</a:t>
            </a:r>
            <a:r>
              <a:rPr lang="hy-AM" sz="4000" baseline="-25000" dirty="0"/>
              <a:t> վրկ․</a:t>
            </a:r>
            <a:endParaRPr lang="ru-RU" sz="4000" baseline="-25000" dirty="0"/>
          </a:p>
        </p:txBody>
      </p:sp>
      <p:pic>
        <p:nvPicPr>
          <p:cNvPr id="4" name="0261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82400" y="6878472"/>
            <a:ext cx="609600" cy="609600"/>
          </a:xfrm>
          <a:prstGeom prst="rect">
            <a:avLst/>
          </a:prstGeom>
        </p:spPr>
      </p:pic>
      <p:sp>
        <p:nvSpPr>
          <p:cNvPr id="8" name="Стрелка влево 7">
            <a:hlinkClick r:id="rId6" action="ppaction://hlinksldjump"/>
          </p:cNvPr>
          <p:cNvSpPr/>
          <p:nvPr/>
        </p:nvSpPr>
        <p:spPr>
          <a:xfrm>
            <a:off x="164592" y="6108192"/>
            <a:ext cx="868680" cy="541781"/>
          </a:xfrm>
          <a:prstGeom prst="leftArrow">
            <a:avLst>
              <a:gd name="adj1" fmla="val 50000"/>
              <a:gd name="adj2" fmla="val 47969"/>
            </a:avLst>
          </a:prstGeom>
          <a:solidFill>
            <a:srgbClr val="085C5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014472" y="2440210"/>
            <a:ext cx="6163056" cy="1736646"/>
          </a:xfrm>
          <a:prstGeom prst="roundRect">
            <a:avLst/>
          </a:prstGeom>
          <a:noFill/>
          <a:ln>
            <a:solidFill>
              <a:srgbClr val="8EF7E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numCol="2" anchor="t">
            <a:spAutoFit/>
          </a:bodyPr>
          <a:lstStyle/>
          <a:p>
            <a:pPr marL="457200" lvl="0" indent="-457200">
              <a:buSzPct val="100000"/>
              <a:buFont typeface="+mj-lt"/>
              <a:buAutoNum type="alphaLcPeriod"/>
            </a:pPr>
            <a:r>
              <a:rPr lang="en-US" sz="2400" b="1" dirty="0" err="1" smtClean="0"/>
              <a:t>animationX</a:t>
            </a:r>
            <a:r>
              <a:rPr lang="en-US" sz="2400" b="1" dirty="0"/>
              <a:t>()</a:t>
            </a:r>
            <a:endParaRPr lang="ru-RU" sz="2400" b="1" dirty="0"/>
          </a:p>
          <a:p>
            <a:pPr marL="457200" lvl="0" indent="-457200">
              <a:buSzPct val="100000"/>
              <a:buFont typeface="+mj-lt"/>
              <a:buAutoNum type="alphaLcPeriod"/>
            </a:pPr>
            <a:r>
              <a:rPr lang="en-US" sz="2400" b="1" dirty="0" err="1"/>
              <a:t>translateX</a:t>
            </a:r>
            <a:r>
              <a:rPr lang="en-US" sz="2400" b="1" dirty="0" smtClean="0"/>
              <a:t>()</a:t>
            </a:r>
            <a:endParaRPr lang="ru-RU" sz="2400" b="1" dirty="0"/>
          </a:p>
          <a:p>
            <a:pPr marL="457200" lvl="0" indent="-457200">
              <a:buSzPct val="100000"/>
              <a:buFont typeface="+mj-lt"/>
              <a:buAutoNum type="alphaLcPeriod"/>
            </a:pPr>
            <a:r>
              <a:rPr lang="en-US" sz="2400" b="1" dirty="0"/>
              <a:t>width() </a:t>
            </a:r>
            <a:endParaRPr lang="ru-RU" sz="2400" b="1" dirty="0"/>
          </a:p>
          <a:p>
            <a:pPr marL="457200" lvl="0" indent="-457200">
              <a:buSzPct val="100000"/>
              <a:buFont typeface="+mj-lt"/>
              <a:buAutoNum type="alphaLcPeriod"/>
            </a:pPr>
            <a:r>
              <a:rPr lang="en-US" sz="2400" b="1" dirty="0" err="1"/>
              <a:t>toString</a:t>
            </a:r>
            <a:r>
              <a:rPr lang="en-US" sz="2400" b="1" dirty="0"/>
              <a:t>()</a:t>
            </a:r>
            <a:endParaRPr lang="ru-RU" sz="2400" b="1" dirty="0"/>
          </a:p>
          <a:p>
            <a:pPr marL="457200" lvl="0" indent="-457200">
              <a:buSzPct val="100000"/>
              <a:buFont typeface="+mj-lt"/>
              <a:buAutoNum type="alphaLcPeriod"/>
            </a:pPr>
            <a:r>
              <a:rPr lang="en-US" sz="2400" b="1" dirty="0"/>
              <a:t>matrix()</a:t>
            </a:r>
            <a:endParaRPr lang="ru-RU" sz="2400" b="1" dirty="0"/>
          </a:p>
          <a:p>
            <a:pPr marL="457200" lvl="0" indent="-457200">
              <a:buSzPct val="100000"/>
              <a:buFont typeface="+mj-lt"/>
              <a:buAutoNum type="alphaLcPeriod"/>
            </a:pPr>
            <a:r>
              <a:rPr lang="en-US" sz="2400" b="1" dirty="0"/>
              <a:t>rotate()</a:t>
            </a:r>
            <a:endParaRPr lang="ru-RU" sz="2400" b="1" dirty="0"/>
          </a:p>
          <a:p>
            <a:pPr marL="457200" lvl="0" indent="-457200">
              <a:buSzPct val="100000"/>
              <a:buFont typeface="+mj-lt"/>
              <a:buAutoNum type="alphaLcPeriod"/>
            </a:pPr>
            <a:r>
              <a:rPr lang="en-US" sz="2400" b="1" dirty="0"/>
              <a:t>skew()</a:t>
            </a:r>
            <a:endParaRPr lang="ru-RU" sz="2400" b="1" dirty="0"/>
          </a:p>
          <a:p>
            <a:pPr marL="457200" lvl="0" indent="-457200">
              <a:buSzPct val="100000"/>
              <a:buFont typeface="+mj-lt"/>
              <a:buAutoNum type="alphaLcPeriod"/>
            </a:pPr>
            <a:r>
              <a:rPr lang="en-US" sz="2400" b="1" dirty="0" err="1"/>
              <a:t>scaleX</a:t>
            </a:r>
            <a:r>
              <a:rPr lang="en-US" sz="2400" b="1" dirty="0"/>
              <a:t>()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32749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" dur="3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07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746"/>
                            </p:stCondLst>
                            <p:childTnLst>
                              <p:par>
                                <p:cTn id="1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Блок-схема: альтернативный процесс 5"/>
          <p:cNvSpPr/>
          <p:nvPr/>
        </p:nvSpPr>
        <p:spPr>
          <a:xfrm>
            <a:off x="3110127" y="4638142"/>
            <a:ext cx="5971746" cy="1640356"/>
          </a:xfrm>
          <a:prstGeom prst="flowChartAlternateProcess">
            <a:avLst/>
          </a:prstGeom>
          <a:solidFill>
            <a:srgbClr val="E62400">
              <a:alpha val="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| c |  </a:t>
            </a:r>
            <a:endParaRPr lang="ru-RU" sz="2400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267802" y="450376"/>
            <a:ext cx="7909469" cy="1528549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hy-AM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ՆշվԵ՞րբ կաշխատի տվյալ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 </a:t>
            </a:r>
            <a:r>
              <a:rPr lang="hy-AM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կանոնը․՝</a:t>
            </a:r>
            <a:endParaRPr 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@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 screen and (max-width: 992px);</a:t>
            </a:r>
            <a:endParaRPr 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Блок-схема: альтернативный процесс 4"/>
          <p:cNvSpPr/>
          <p:nvPr/>
        </p:nvSpPr>
        <p:spPr>
          <a:xfrm>
            <a:off x="3110127" y="4638142"/>
            <a:ext cx="5971746" cy="1640356"/>
          </a:xfrm>
          <a:prstGeom prst="flowChartAlternateProcess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2000" b="1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ՊԱՏԱՍԽԱՆ</a:t>
            </a:r>
            <a:endParaRPr lang="ru-RU" b="1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3110127" y="4634150"/>
            <a:ext cx="5971746" cy="1644348"/>
          </a:xfrm>
          <a:prstGeom prst="flowChartAlternateProcess">
            <a:avLst/>
          </a:prstGeom>
          <a:solidFill>
            <a:srgbClr val="085C5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36000" bIns="252000" rtlCol="0" anchor="ctr"/>
          <a:lstStyle/>
          <a:p>
            <a:pPr algn="ctr"/>
            <a:r>
              <a:rPr lang="en-US" sz="4000" baseline="-25000" dirty="0"/>
              <a:t>30</a:t>
            </a:r>
            <a:r>
              <a:rPr lang="hy-AM" sz="4000" baseline="-25000" dirty="0"/>
              <a:t> վրկ․</a:t>
            </a:r>
            <a:endParaRPr lang="ru-RU" sz="4000" baseline="-25000" dirty="0"/>
          </a:p>
        </p:txBody>
      </p:sp>
      <p:pic>
        <p:nvPicPr>
          <p:cNvPr id="4" name="0261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82400" y="6878472"/>
            <a:ext cx="609600" cy="609600"/>
          </a:xfrm>
          <a:prstGeom prst="rect">
            <a:avLst/>
          </a:prstGeom>
        </p:spPr>
      </p:pic>
      <p:sp>
        <p:nvSpPr>
          <p:cNvPr id="8" name="Стрелка влево 7">
            <a:hlinkClick r:id="rId6" action="ppaction://hlinksldjump"/>
          </p:cNvPr>
          <p:cNvSpPr/>
          <p:nvPr/>
        </p:nvSpPr>
        <p:spPr>
          <a:xfrm>
            <a:off x="164592" y="6108192"/>
            <a:ext cx="868680" cy="541781"/>
          </a:xfrm>
          <a:prstGeom prst="leftArrow">
            <a:avLst>
              <a:gd name="adj1" fmla="val 50000"/>
              <a:gd name="adj2" fmla="val 47969"/>
            </a:avLst>
          </a:prstGeom>
          <a:solidFill>
            <a:srgbClr val="085C5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98932" y="2389131"/>
            <a:ext cx="4818798" cy="715089"/>
          </a:xfrm>
          <a:prstGeom prst="roundRect">
            <a:avLst/>
          </a:prstGeom>
          <a:noFill/>
          <a:ln>
            <a:solidFill>
              <a:srgbClr val="8EF7E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numCol="1" anchor="t">
            <a:spAutoFit/>
          </a:bodyPr>
          <a:lstStyle/>
          <a:p>
            <a:pPr marL="342900" indent="-342900">
              <a:buClr>
                <a:srgbClr val="D18811"/>
              </a:buClr>
              <a:buSzPct val="100000"/>
              <a:buFont typeface="+mj-lt"/>
              <a:buAutoNum type="alphaLcPeriod"/>
            </a:pPr>
            <a:r>
              <a:rPr lang="hy-AM" b="1" dirty="0" smtClean="0"/>
              <a:t>Էկրանի </a:t>
            </a:r>
            <a:r>
              <a:rPr lang="en-US" b="1" dirty="0" smtClean="0"/>
              <a:t>‘</a:t>
            </a:r>
            <a:r>
              <a:rPr lang="hy-AM" b="1" dirty="0" smtClean="0"/>
              <a:t>&gt;992</a:t>
            </a:r>
            <a:r>
              <a:rPr lang="en-US" b="1" dirty="0" err="1" smtClean="0"/>
              <a:t>px</a:t>
            </a:r>
            <a:r>
              <a:rPr lang="en-US" b="1" dirty="0" smtClean="0"/>
              <a:t>’ </a:t>
            </a:r>
            <a:r>
              <a:rPr lang="hy-AM" b="1" dirty="0" smtClean="0"/>
              <a:t>լինելու </a:t>
            </a:r>
            <a:r>
              <a:rPr lang="hy-AM" b="1" dirty="0"/>
              <a:t>դեպքեում։</a:t>
            </a:r>
            <a:endParaRPr lang="ru-RU" b="1" dirty="0"/>
          </a:p>
          <a:p>
            <a:pPr marL="342900" lvl="0" indent="-342900">
              <a:buSzPct val="100000"/>
              <a:buFont typeface="+mj-lt"/>
              <a:buAutoNum type="alphaLcPeriod"/>
            </a:pPr>
            <a:endParaRPr lang="ru-RU" b="1" dirty="0" smtClean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763602" y="2389131"/>
            <a:ext cx="4818798" cy="715089"/>
          </a:xfrm>
          <a:prstGeom prst="roundRect">
            <a:avLst/>
          </a:prstGeom>
          <a:noFill/>
          <a:ln>
            <a:solidFill>
              <a:srgbClr val="8EF7E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numCol="1" anchor="t">
            <a:spAutoFit/>
          </a:bodyPr>
          <a:lstStyle/>
          <a:p>
            <a:pPr marL="342900" indent="-342900">
              <a:buClr>
                <a:srgbClr val="D18811"/>
              </a:buClr>
              <a:buSzPct val="100000"/>
              <a:buFont typeface="+mj-lt"/>
              <a:buAutoNum type="alphaLcPeriod" startAt="2"/>
            </a:pPr>
            <a:r>
              <a:rPr lang="hy-AM" b="1" dirty="0"/>
              <a:t>Էկրանն անջատելու դեպքում</a:t>
            </a:r>
            <a:r>
              <a:rPr lang="en-US" b="1" dirty="0"/>
              <a:t>:</a:t>
            </a:r>
            <a:endParaRPr lang="ru-RU" b="1" dirty="0"/>
          </a:p>
          <a:p>
            <a:pPr marL="342900" lvl="0" indent="-342900">
              <a:buClr>
                <a:srgbClr val="D18811"/>
              </a:buClr>
              <a:buSzPct val="100000"/>
              <a:buFont typeface="+mj-lt"/>
              <a:buAutoNum type="alphaLcPeriod" startAt="2"/>
            </a:pPr>
            <a:endParaRPr lang="ru-RU" b="1" dirty="0" smtClean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98932" y="3431547"/>
            <a:ext cx="4818798" cy="715089"/>
          </a:xfrm>
          <a:prstGeom prst="roundRect">
            <a:avLst/>
          </a:prstGeom>
          <a:noFill/>
          <a:ln>
            <a:solidFill>
              <a:srgbClr val="8EF7E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numCol="1" anchor="t">
            <a:spAutoFit/>
          </a:bodyPr>
          <a:lstStyle/>
          <a:p>
            <a:pPr marL="342900" indent="-342900">
              <a:buClr>
                <a:srgbClr val="D18811"/>
              </a:buClr>
              <a:buSzPct val="100000"/>
              <a:buFont typeface="+mj-lt"/>
              <a:buAutoNum type="alphaLcPeriod" startAt="3"/>
            </a:pPr>
            <a:r>
              <a:rPr lang="hy-AM" b="1" dirty="0"/>
              <a:t>Էկրանի </a:t>
            </a:r>
            <a:r>
              <a:rPr lang="en-US" b="1" dirty="0" smtClean="0"/>
              <a:t>‘</a:t>
            </a:r>
            <a:r>
              <a:rPr lang="hy-AM" b="1" dirty="0" smtClean="0"/>
              <a:t>&lt; </a:t>
            </a:r>
            <a:r>
              <a:rPr lang="hy-AM" b="1" dirty="0"/>
              <a:t>992</a:t>
            </a:r>
            <a:r>
              <a:rPr lang="en-US" b="1" dirty="0" err="1" smtClean="0"/>
              <a:t>px</a:t>
            </a:r>
            <a:r>
              <a:rPr lang="en-US" b="1" dirty="0" smtClean="0"/>
              <a:t>’ </a:t>
            </a:r>
            <a:r>
              <a:rPr lang="hy-AM" b="1" dirty="0"/>
              <a:t>լինելու դեպքեում</a:t>
            </a:r>
            <a:r>
              <a:rPr lang="hy-AM" dirty="0" smtClean="0"/>
              <a:t>։</a:t>
            </a:r>
            <a:endParaRPr lang="ru-RU" b="1" dirty="0"/>
          </a:p>
          <a:p>
            <a:pPr marL="342900" lvl="0" indent="-342900">
              <a:buClr>
                <a:srgbClr val="D18811"/>
              </a:buClr>
              <a:buSzPct val="100000"/>
              <a:buFont typeface="+mj-lt"/>
              <a:buAutoNum type="alphaLcPeriod" startAt="3"/>
            </a:pPr>
            <a:endParaRPr lang="ru-RU" b="1" dirty="0" smtClean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763602" y="3465598"/>
            <a:ext cx="4818798" cy="681038"/>
          </a:xfrm>
          <a:prstGeom prst="roundRect">
            <a:avLst/>
          </a:prstGeom>
          <a:noFill/>
          <a:ln>
            <a:solidFill>
              <a:srgbClr val="8EF7E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numCol="1" anchor="t">
            <a:spAutoFit/>
          </a:bodyPr>
          <a:lstStyle/>
          <a:p>
            <a:pPr marL="342900" indent="-342900">
              <a:buClr>
                <a:srgbClr val="D18811"/>
              </a:buClr>
              <a:buSzPct val="100000"/>
              <a:buFont typeface="+mj-lt"/>
              <a:buAutoNum type="alphaLcPeriod" startAt="4"/>
            </a:pPr>
            <a:r>
              <a:rPr lang="en-US" sz="1600" dirty="0" smtClean="0"/>
              <a:t>“</a:t>
            </a:r>
            <a:r>
              <a:rPr lang="en-US" sz="1600" b="1" dirty="0"/>
              <a:t>body”-</a:t>
            </a:r>
            <a:r>
              <a:rPr lang="hy-AM" sz="1600" b="1" dirty="0"/>
              <a:t>ին </a:t>
            </a:r>
            <a:r>
              <a:rPr lang="en-US" sz="1600" b="1" dirty="0"/>
              <a:t>“width:</a:t>
            </a:r>
            <a:r>
              <a:rPr lang="hy-AM" sz="1600" b="1" dirty="0"/>
              <a:t>992</a:t>
            </a:r>
            <a:r>
              <a:rPr lang="en-US" sz="1600" b="1" dirty="0" err="1"/>
              <a:t>px</a:t>
            </a:r>
            <a:r>
              <a:rPr lang="en-US" sz="1600" b="1" dirty="0" smtClean="0"/>
              <a:t>” </a:t>
            </a:r>
            <a:r>
              <a:rPr lang="hy-AM" sz="1600" b="1" dirty="0" smtClean="0"/>
              <a:t>տալու </a:t>
            </a:r>
            <a:r>
              <a:rPr lang="hy-AM" sz="1600" b="1" dirty="0"/>
              <a:t>դեպքում։</a:t>
            </a:r>
            <a:endParaRPr lang="ru-RU" sz="1600" b="1" dirty="0"/>
          </a:p>
          <a:p>
            <a:pPr marL="342900" lvl="0" indent="-342900">
              <a:buSzPct val="100000"/>
              <a:buFont typeface="+mj-lt"/>
              <a:buAutoNum type="alphaLcPeriod" startAt="4"/>
            </a:pP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26831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" dur="3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07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746"/>
                            </p:stCondLst>
                            <p:childTnLst>
                              <p:par>
                                <p:cTn id="1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267803" y="450376"/>
            <a:ext cx="7656394" cy="1528549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hy-AM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Ի՞նչ հատկություն և ո՞ր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“flex”</a:t>
            </a:r>
            <a:r>
              <a:rPr lang="hy-AM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էլեմենտին պետք է տրվի, որպեսզի ստացվի հետևյալ պատկերը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Блок-схема: альтернативный процесс 5"/>
          <p:cNvSpPr/>
          <p:nvPr/>
        </p:nvSpPr>
        <p:spPr>
          <a:xfrm>
            <a:off x="3110127" y="4638142"/>
            <a:ext cx="5971746" cy="1640356"/>
          </a:xfrm>
          <a:prstGeom prst="flowChartAlternateProcess">
            <a:avLst/>
          </a:prstGeom>
          <a:solidFill>
            <a:srgbClr val="E62400">
              <a:alpha val="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2-</a:t>
            </a:r>
            <a:r>
              <a:rPr lang="hy-AM" sz="32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րդ «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flex </a:t>
            </a:r>
            <a:r>
              <a:rPr lang="hy-AM" sz="32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»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hy-AM" sz="32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Էլեմետին պետք է տրվի</a:t>
            </a:r>
            <a:br>
              <a:rPr lang="hy-AM" sz="32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hy-AM" sz="32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« 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margin-left : auto</a:t>
            </a:r>
            <a:r>
              <a:rPr lang="hy-AM" sz="32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»</a:t>
            </a:r>
            <a:endParaRPr lang="ru-RU" sz="2400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Блок-схема: альтернативный процесс 4"/>
          <p:cNvSpPr/>
          <p:nvPr/>
        </p:nvSpPr>
        <p:spPr>
          <a:xfrm>
            <a:off x="3110127" y="4635638"/>
            <a:ext cx="5971746" cy="1640356"/>
          </a:xfrm>
          <a:prstGeom prst="flowChartAlternateProcess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2000" b="1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ՊԱՏԱՍԽԱՆ</a:t>
            </a:r>
            <a:endParaRPr lang="ru-RU" b="1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3110127" y="4631646"/>
            <a:ext cx="5971746" cy="1644348"/>
          </a:xfrm>
          <a:prstGeom prst="flowChartAlternateProcess">
            <a:avLst/>
          </a:prstGeom>
          <a:solidFill>
            <a:srgbClr val="085C5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36000" bIns="252000" rtlCol="0" anchor="ctr"/>
          <a:lstStyle/>
          <a:p>
            <a:pPr algn="ctr"/>
            <a:r>
              <a:rPr lang="hy-AM" sz="4000" baseline="-25000" dirty="0" smtClean="0"/>
              <a:t>1 րոպե․․․</a:t>
            </a:r>
            <a:endParaRPr lang="ru-RU" sz="4000" baseline="-25000" dirty="0"/>
          </a:p>
        </p:txBody>
      </p:sp>
      <p:pic>
        <p:nvPicPr>
          <p:cNvPr id="4" name="0261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82400" y="6878472"/>
            <a:ext cx="609600" cy="609600"/>
          </a:xfrm>
          <a:prstGeom prst="rect">
            <a:avLst/>
          </a:prstGeom>
        </p:spPr>
      </p:pic>
      <p:sp>
        <p:nvSpPr>
          <p:cNvPr id="8" name="Стрелка влево 7">
            <a:hlinkClick r:id="rId6" action="ppaction://hlinksldjump"/>
          </p:cNvPr>
          <p:cNvSpPr/>
          <p:nvPr/>
        </p:nvSpPr>
        <p:spPr>
          <a:xfrm>
            <a:off x="164592" y="6108192"/>
            <a:ext cx="868680" cy="541781"/>
          </a:xfrm>
          <a:prstGeom prst="leftArrow">
            <a:avLst>
              <a:gd name="adj1" fmla="val 50000"/>
              <a:gd name="adj2" fmla="val 47969"/>
            </a:avLst>
          </a:prstGeom>
          <a:solidFill>
            <a:srgbClr val="085C5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3"/>
          <a:stretch/>
        </p:blipFill>
        <p:spPr>
          <a:xfrm>
            <a:off x="1339818" y="2828657"/>
            <a:ext cx="9924383" cy="126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7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" dur="59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07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9000"/>
                            </p:stCondLst>
                            <p:childTnLst>
                              <p:par>
                                <p:cTn id="1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267803" y="450376"/>
            <a:ext cx="7656394" cy="1528549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Ինչպե՞ս է բացվում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</a:t>
            </a:r>
            <a:r>
              <a:rPr lang="hy-AM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հապավումը </a:t>
            </a:r>
            <a:endParaRPr 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Блок-схема: альтернативный процесс 5"/>
          <p:cNvSpPr/>
          <p:nvPr/>
        </p:nvSpPr>
        <p:spPr>
          <a:xfrm>
            <a:off x="3110127" y="4638142"/>
            <a:ext cx="5971746" cy="1640356"/>
          </a:xfrm>
          <a:prstGeom prst="flowChartAlternateProcess">
            <a:avLst/>
          </a:prstGeom>
          <a:solidFill>
            <a:srgbClr val="E62400">
              <a:alpha val="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HyperText</a:t>
            </a:r>
            <a:r>
              <a:rPr lang="en-US" sz="3200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Markup Language</a:t>
            </a:r>
            <a:endParaRPr lang="ru-RU" sz="3200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Блок-схема: альтернативный процесс 4"/>
          <p:cNvSpPr/>
          <p:nvPr/>
        </p:nvSpPr>
        <p:spPr>
          <a:xfrm>
            <a:off x="3110127" y="4638142"/>
            <a:ext cx="5971746" cy="1640356"/>
          </a:xfrm>
          <a:prstGeom prst="flowChartAlternateProcess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2000" b="1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ՊԱՏԱՍԽԱՆ</a:t>
            </a:r>
            <a:endParaRPr lang="ru-RU" b="1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3110127" y="4638142"/>
            <a:ext cx="5971746" cy="1644348"/>
          </a:xfrm>
          <a:prstGeom prst="flowChartAlternateProcess">
            <a:avLst/>
          </a:prstGeom>
          <a:solidFill>
            <a:srgbClr val="085C5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36000" bIns="252000" rtlCol="0" anchor="ctr"/>
          <a:lstStyle/>
          <a:p>
            <a:pPr algn="ctr"/>
            <a:r>
              <a:rPr lang="en-US" sz="4000" baseline="-25000" dirty="0"/>
              <a:t>30</a:t>
            </a:r>
            <a:r>
              <a:rPr lang="hy-AM" sz="4000" baseline="-25000" dirty="0"/>
              <a:t> վրկ․</a:t>
            </a:r>
            <a:endParaRPr lang="ru-RU" sz="4000" baseline="-25000" dirty="0"/>
          </a:p>
        </p:txBody>
      </p:sp>
      <p:pic>
        <p:nvPicPr>
          <p:cNvPr id="4" name="0261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82400" y="6878472"/>
            <a:ext cx="609600" cy="609600"/>
          </a:xfrm>
          <a:prstGeom prst="rect">
            <a:avLst/>
          </a:prstGeom>
        </p:spPr>
      </p:pic>
      <p:sp>
        <p:nvSpPr>
          <p:cNvPr id="8" name="Стрелка влево 7">
            <a:hlinkClick r:id="rId6" action="ppaction://hlinksldjump"/>
          </p:cNvPr>
          <p:cNvSpPr/>
          <p:nvPr/>
        </p:nvSpPr>
        <p:spPr>
          <a:xfrm>
            <a:off x="164592" y="6108192"/>
            <a:ext cx="868680" cy="541781"/>
          </a:xfrm>
          <a:prstGeom prst="leftArrow">
            <a:avLst>
              <a:gd name="adj1" fmla="val 50000"/>
              <a:gd name="adj2" fmla="val 47969"/>
            </a:avLst>
          </a:prstGeom>
          <a:solidFill>
            <a:srgbClr val="085C5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28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" dur="3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07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746"/>
                            </p:stCondLst>
                            <p:childTnLst>
                              <p:par>
                                <p:cTn id="1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267803" y="450376"/>
            <a:ext cx="7656394" cy="1528549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Ի՞նչ է սահմանում </a:t>
            </a:r>
            <a:r>
              <a:rPr lang="hy-AM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transform-style</a:t>
            </a:r>
            <a:r>
              <a:rPr lang="hy-AM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հատկությունը։</a:t>
            </a:r>
            <a:endParaRPr lang="ru-R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Блок-схема: альтернативный процесс 5"/>
          <p:cNvSpPr/>
          <p:nvPr/>
        </p:nvSpPr>
        <p:spPr>
          <a:xfrm>
            <a:off x="3110127" y="4638142"/>
            <a:ext cx="5971746" cy="1640356"/>
          </a:xfrm>
          <a:prstGeom prst="flowChartAlternateProcess">
            <a:avLst/>
          </a:prstGeom>
          <a:solidFill>
            <a:srgbClr val="E62400">
              <a:alpha val="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28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Սահմանում է, </a:t>
            </a:r>
            <a:r>
              <a:rPr lang="hy-AM" sz="2800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թե ինչպես </a:t>
            </a:r>
            <a:r>
              <a:rPr lang="hy-AM" sz="28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«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child</a:t>
            </a:r>
            <a:r>
              <a:rPr lang="hy-AM" sz="28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»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-</a:t>
            </a:r>
            <a:r>
              <a:rPr lang="hy-AM" sz="28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ը </a:t>
            </a:r>
            <a:r>
              <a:rPr lang="hy-AM" sz="2800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կցուցադրվեն 3</a:t>
            </a:r>
            <a:r>
              <a:rPr lang="en-US" sz="2800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 </a:t>
            </a:r>
            <a:r>
              <a:rPr lang="hy-AM" sz="2800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տարածության մեջ</a:t>
            </a:r>
            <a:r>
              <a:rPr lang="hy-AM" sz="28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( flat | preserve-3d )</a:t>
            </a:r>
            <a:endParaRPr lang="ru-RU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Блок-схема: альтернативный процесс 4"/>
          <p:cNvSpPr/>
          <p:nvPr/>
        </p:nvSpPr>
        <p:spPr>
          <a:xfrm>
            <a:off x="3117668" y="4638142"/>
            <a:ext cx="5971746" cy="1640356"/>
          </a:xfrm>
          <a:prstGeom prst="flowChartAlternateProcess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2000" b="1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ՊԱՏԱՍԽԱՆ</a:t>
            </a:r>
            <a:endParaRPr lang="ru-RU" b="1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3102586" y="4638142"/>
            <a:ext cx="5971746" cy="1644348"/>
          </a:xfrm>
          <a:prstGeom prst="flowChartAlternateProcess">
            <a:avLst/>
          </a:prstGeom>
          <a:solidFill>
            <a:srgbClr val="085C5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36000" bIns="252000" rtlCol="0" anchor="ctr"/>
          <a:lstStyle/>
          <a:p>
            <a:pPr algn="ctr"/>
            <a:r>
              <a:rPr lang="en-US" sz="4000" baseline="-25000" dirty="0"/>
              <a:t>30</a:t>
            </a:r>
            <a:r>
              <a:rPr lang="hy-AM" sz="4000" baseline="-25000" dirty="0"/>
              <a:t> վրկ․</a:t>
            </a:r>
            <a:endParaRPr lang="ru-RU" sz="4000" baseline="-25000" dirty="0"/>
          </a:p>
        </p:txBody>
      </p:sp>
      <p:pic>
        <p:nvPicPr>
          <p:cNvPr id="4" name="0261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82400" y="6878472"/>
            <a:ext cx="609600" cy="609600"/>
          </a:xfrm>
          <a:prstGeom prst="rect">
            <a:avLst/>
          </a:prstGeom>
        </p:spPr>
      </p:pic>
      <p:sp>
        <p:nvSpPr>
          <p:cNvPr id="8" name="Стрелка влево 7">
            <a:hlinkClick r:id="rId6" action="ppaction://hlinksldjump"/>
          </p:cNvPr>
          <p:cNvSpPr/>
          <p:nvPr/>
        </p:nvSpPr>
        <p:spPr>
          <a:xfrm>
            <a:off x="164592" y="6108192"/>
            <a:ext cx="868680" cy="541781"/>
          </a:xfrm>
          <a:prstGeom prst="leftArrow">
            <a:avLst>
              <a:gd name="adj1" fmla="val 50000"/>
              <a:gd name="adj2" fmla="val 47969"/>
            </a:avLst>
          </a:prstGeom>
          <a:solidFill>
            <a:srgbClr val="085C5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15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" dur="3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07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746"/>
                            </p:stCondLst>
                            <p:childTnLst>
                              <p:par>
                                <p:cTn id="1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267803" y="450376"/>
            <a:ext cx="7656394" cy="1528549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hy-AM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Ինչի՞ համար է նախատեսված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hy-AM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ում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“box-sizing”</a:t>
            </a:r>
            <a:r>
              <a:rPr lang="hy-AM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հատկությունը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Блок-схема: альтернативный процесс 5"/>
          <p:cNvSpPr/>
          <p:nvPr/>
        </p:nvSpPr>
        <p:spPr>
          <a:xfrm>
            <a:off x="3110127" y="4638142"/>
            <a:ext cx="5971746" cy="1640356"/>
          </a:xfrm>
          <a:prstGeom prst="flowChartAlternateProcess">
            <a:avLst/>
          </a:prstGeom>
          <a:solidFill>
            <a:srgbClr val="E62400">
              <a:alpha val="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24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Փոփոխում է բլոկի չափման ալգորիթմը</a:t>
            </a:r>
            <a:endParaRPr lang="en-US" sz="2400" b="1" dirty="0" smtClean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(width | </a:t>
            </a:r>
            <a:r>
              <a:rPr lang="en-US" sz="1400" b="1" dirty="0" err="1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heght</a:t>
            </a:r>
            <a:r>
              <a:rPr lang="en-US" sz="14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hy-AM" sz="14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հատկություննրը սահմանում են ոչ թե բլոկի պարունակության այլ հենց նրա չափերը</a:t>
            </a:r>
            <a:r>
              <a:rPr lang="en-US" sz="14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ru-RU" sz="2400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Блок-схема: альтернативный процесс 4"/>
          <p:cNvSpPr/>
          <p:nvPr/>
        </p:nvSpPr>
        <p:spPr>
          <a:xfrm>
            <a:off x="3110127" y="4638142"/>
            <a:ext cx="5971746" cy="1640356"/>
          </a:xfrm>
          <a:prstGeom prst="flowChartAlternateProcess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2000" b="1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ՊԱՏԱՍԽԱՆ</a:t>
            </a:r>
            <a:endParaRPr lang="ru-RU" b="1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3110127" y="4638142"/>
            <a:ext cx="5971746" cy="1644348"/>
          </a:xfrm>
          <a:prstGeom prst="flowChartAlternateProcess">
            <a:avLst/>
          </a:prstGeom>
          <a:solidFill>
            <a:srgbClr val="085C5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36000" bIns="252000" rtlCol="0" anchor="ctr"/>
          <a:lstStyle/>
          <a:p>
            <a:pPr algn="ctr"/>
            <a:r>
              <a:rPr lang="en-US" sz="4000" baseline="-25000" dirty="0"/>
              <a:t>30</a:t>
            </a:r>
            <a:r>
              <a:rPr lang="hy-AM" sz="4000" baseline="-25000" dirty="0"/>
              <a:t> վրկ․</a:t>
            </a:r>
            <a:endParaRPr lang="ru-RU" sz="4000" baseline="-25000" dirty="0"/>
          </a:p>
        </p:txBody>
      </p:sp>
      <p:pic>
        <p:nvPicPr>
          <p:cNvPr id="4" name="0261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82400" y="6878472"/>
            <a:ext cx="609600" cy="609600"/>
          </a:xfrm>
          <a:prstGeom prst="rect">
            <a:avLst/>
          </a:prstGeom>
        </p:spPr>
      </p:pic>
      <p:sp>
        <p:nvSpPr>
          <p:cNvPr id="8" name="Стрелка влево 7">
            <a:hlinkClick r:id="rId6" action="ppaction://hlinksldjump"/>
          </p:cNvPr>
          <p:cNvSpPr/>
          <p:nvPr/>
        </p:nvSpPr>
        <p:spPr>
          <a:xfrm>
            <a:off x="164592" y="6108192"/>
            <a:ext cx="868680" cy="541781"/>
          </a:xfrm>
          <a:prstGeom prst="leftArrow">
            <a:avLst>
              <a:gd name="adj1" fmla="val 50000"/>
              <a:gd name="adj2" fmla="val 47969"/>
            </a:avLst>
          </a:prstGeom>
          <a:solidFill>
            <a:srgbClr val="085C5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92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" dur="3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07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746"/>
                            </p:stCondLst>
                            <p:childTnLst>
                              <p:par>
                                <p:cTn id="1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267803" y="450376"/>
            <a:ext cx="7656394" cy="1528549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Ի՞նչ է անում &lt;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hy-AM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թեգի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target=“_blank” </a:t>
            </a:r>
            <a:r>
              <a:rPr lang="hy-AM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ատրիբուտը</a:t>
            </a:r>
            <a:endParaRPr 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Блок-схема: альтернативный процесс 5"/>
          <p:cNvSpPr/>
          <p:nvPr/>
        </p:nvSpPr>
        <p:spPr>
          <a:xfrm>
            <a:off x="3110127" y="4638142"/>
            <a:ext cx="5971746" cy="1640356"/>
          </a:xfrm>
          <a:prstGeom prst="flowChartAlternateProcess">
            <a:avLst/>
          </a:prstGeom>
          <a:solidFill>
            <a:srgbClr val="E62400">
              <a:alpha val="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32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Բացում է հղումը նոր էջում</a:t>
            </a:r>
            <a:endParaRPr lang="ru-RU" sz="3200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Блок-схема: альтернативный процесс 4"/>
          <p:cNvSpPr/>
          <p:nvPr/>
        </p:nvSpPr>
        <p:spPr>
          <a:xfrm>
            <a:off x="3110127" y="4638142"/>
            <a:ext cx="5971746" cy="1640356"/>
          </a:xfrm>
          <a:prstGeom prst="flowChartAlternateProcess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2000" b="1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ՊԱՏԱՍԽԱՆ</a:t>
            </a:r>
            <a:endParaRPr lang="ru-RU" b="1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3110127" y="4634150"/>
            <a:ext cx="5971746" cy="1644348"/>
          </a:xfrm>
          <a:prstGeom prst="flowChartAlternateProcess">
            <a:avLst/>
          </a:prstGeom>
          <a:solidFill>
            <a:srgbClr val="085C5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36000" bIns="252000" rtlCol="0" anchor="ctr"/>
          <a:lstStyle/>
          <a:p>
            <a:pPr algn="ctr"/>
            <a:r>
              <a:rPr lang="hy-AM" sz="4000" baseline="-25000" dirty="0" smtClean="0"/>
              <a:t>30 վրկ․</a:t>
            </a:r>
            <a:endParaRPr lang="ru-RU" sz="4000" baseline="-25000" dirty="0"/>
          </a:p>
        </p:txBody>
      </p:sp>
      <p:pic>
        <p:nvPicPr>
          <p:cNvPr id="4" name="0261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82400" y="6878472"/>
            <a:ext cx="609600" cy="609600"/>
          </a:xfrm>
          <a:prstGeom prst="rect">
            <a:avLst/>
          </a:prstGeom>
        </p:spPr>
      </p:pic>
      <p:sp>
        <p:nvSpPr>
          <p:cNvPr id="8" name="Стрелка влево 7">
            <a:hlinkClick r:id="rId6" action="ppaction://hlinksldjump"/>
          </p:cNvPr>
          <p:cNvSpPr/>
          <p:nvPr/>
        </p:nvSpPr>
        <p:spPr>
          <a:xfrm>
            <a:off x="164592" y="6108192"/>
            <a:ext cx="868680" cy="541781"/>
          </a:xfrm>
          <a:prstGeom prst="leftArrow">
            <a:avLst>
              <a:gd name="adj1" fmla="val 50000"/>
              <a:gd name="adj2" fmla="val 47969"/>
            </a:avLst>
          </a:prstGeom>
          <a:solidFill>
            <a:srgbClr val="085C5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1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" dur="3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07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746"/>
                            </p:stCondLst>
                            <p:childTnLst>
                              <p:par>
                                <p:cTn id="1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267803" y="450376"/>
            <a:ext cx="7656394" cy="1528549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Նշվածներից, ո՞ր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hy-AM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ի կանոնով կարելի է ընտրել &lt;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hy-AM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թեգի առաջին տողերը</a:t>
            </a:r>
            <a:endParaRPr 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Блок-схема: альтернативный процесс 5"/>
          <p:cNvSpPr/>
          <p:nvPr/>
        </p:nvSpPr>
        <p:spPr>
          <a:xfrm>
            <a:off x="3110127" y="4638142"/>
            <a:ext cx="5971746" cy="1640356"/>
          </a:xfrm>
          <a:prstGeom prst="flowChartAlternateProcess">
            <a:avLst/>
          </a:prstGeom>
          <a:solidFill>
            <a:srgbClr val="E62400">
              <a:alpha val="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::first-line{}</a:t>
            </a:r>
            <a:endParaRPr lang="ru-RU" sz="3200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Блок-схема: альтернативный процесс 4"/>
          <p:cNvSpPr/>
          <p:nvPr/>
        </p:nvSpPr>
        <p:spPr>
          <a:xfrm>
            <a:off x="3110127" y="4638142"/>
            <a:ext cx="5971746" cy="1640356"/>
          </a:xfrm>
          <a:prstGeom prst="flowChartAlternateProcess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2000" b="1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ՊԱՏԱՍԽԱՆ</a:t>
            </a:r>
            <a:endParaRPr lang="ru-RU" b="1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3110127" y="4634150"/>
            <a:ext cx="5971746" cy="1644348"/>
          </a:xfrm>
          <a:prstGeom prst="flowChartAlternateProcess">
            <a:avLst/>
          </a:prstGeom>
          <a:solidFill>
            <a:srgbClr val="085C5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36000" bIns="252000" rtlCol="0" anchor="ctr"/>
          <a:lstStyle/>
          <a:p>
            <a:pPr algn="ctr"/>
            <a:r>
              <a:rPr lang="en-US" sz="4000" baseline="-25000" dirty="0"/>
              <a:t>30</a:t>
            </a:r>
            <a:r>
              <a:rPr lang="hy-AM" sz="4000" baseline="-25000" dirty="0"/>
              <a:t> վրկ․</a:t>
            </a:r>
            <a:endParaRPr lang="ru-RU" sz="4000" baseline="-25000" dirty="0"/>
          </a:p>
        </p:txBody>
      </p:sp>
      <p:pic>
        <p:nvPicPr>
          <p:cNvPr id="4" name="0261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82400" y="6878472"/>
            <a:ext cx="609600" cy="609600"/>
          </a:xfrm>
          <a:prstGeom prst="rect">
            <a:avLst/>
          </a:prstGeom>
        </p:spPr>
      </p:pic>
      <p:sp>
        <p:nvSpPr>
          <p:cNvPr id="8" name="Стрелка влево 7">
            <a:hlinkClick r:id="rId6" action="ppaction://hlinksldjump"/>
          </p:cNvPr>
          <p:cNvSpPr/>
          <p:nvPr/>
        </p:nvSpPr>
        <p:spPr>
          <a:xfrm>
            <a:off x="164592" y="6108192"/>
            <a:ext cx="868680" cy="541781"/>
          </a:xfrm>
          <a:prstGeom prst="leftArrow">
            <a:avLst>
              <a:gd name="adj1" fmla="val 50000"/>
              <a:gd name="adj2" fmla="val 47969"/>
            </a:avLst>
          </a:prstGeom>
          <a:solidFill>
            <a:srgbClr val="085C5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871216" y="2694355"/>
            <a:ext cx="6702552" cy="1328023"/>
          </a:xfrm>
          <a:prstGeom prst="roundRect">
            <a:avLst/>
          </a:prstGeom>
          <a:noFill/>
          <a:ln>
            <a:solidFill>
              <a:srgbClr val="8EF7E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a. p</a:t>
            </a:r>
            <a:r>
              <a:rPr lang="en-US" sz="2400" b="1" dirty="0"/>
              <a:t>::first{}                    </a:t>
            </a:r>
            <a:r>
              <a:rPr lang="en-US" sz="2400" b="1" dirty="0" smtClean="0"/>
              <a:t> b. </a:t>
            </a:r>
            <a:r>
              <a:rPr lang="en-US" sz="2400" b="1" dirty="0"/>
              <a:t>p::only-first-line</a:t>
            </a:r>
            <a:r>
              <a:rPr lang="en-US" sz="2400" b="1" dirty="0" smtClean="0"/>
              <a:t>{}</a:t>
            </a:r>
          </a:p>
          <a:p>
            <a:endParaRPr lang="ru-RU" sz="2400" b="1" dirty="0"/>
          </a:p>
          <a:p>
            <a:r>
              <a:rPr lang="en-US" sz="2400" b="1" dirty="0" smtClean="0"/>
              <a:t>  c. </a:t>
            </a:r>
            <a:r>
              <a:rPr lang="en-US" sz="2400" b="1" dirty="0"/>
              <a:t>p::first-line{}	           </a:t>
            </a:r>
            <a:r>
              <a:rPr lang="en-US" sz="2400" b="1" dirty="0" smtClean="0"/>
              <a:t>  d. </a:t>
            </a:r>
            <a:r>
              <a:rPr lang="en-US" sz="2400" b="1" dirty="0"/>
              <a:t>p::first-letter{}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16114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" dur="3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07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746"/>
                            </p:stCondLst>
                            <p:childTnLst>
                              <p:par>
                                <p:cTn id="1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267803" y="450376"/>
            <a:ext cx="7656394" cy="1528549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Նշվածներից, ո՞ր արժեքը </a:t>
            </a:r>
            <a:r>
              <a:rPr lang="hy-AM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չէ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հանդիսանում «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border-style</a:t>
            </a:r>
            <a:r>
              <a:rPr lang="hy-AM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հատկության արժեք</a:t>
            </a:r>
            <a:endParaRPr 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Блок-схема: альтернативный процесс 5"/>
          <p:cNvSpPr/>
          <p:nvPr/>
        </p:nvSpPr>
        <p:spPr>
          <a:xfrm>
            <a:off x="3110127" y="4638142"/>
            <a:ext cx="5971746" cy="1640356"/>
          </a:xfrm>
          <a:prstGeom prst="flowChartAlternateProcess">
            <a:avLst/>
          </a:prstGeom>
          <a:solidFill>
            <a:srgbClr val="E62400">
              <a:alpha val="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c. grey</a:t>
            </a:r>
            <a:endParaRPr lang="ru-RU" sz="3200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Блок-схема: альтернативный процесс 4"/>
          <p:cNvSpPr/>
          <p:nvPr/>
        </p:nvSpPr>
        <p:spPr>
          <a:xfrm>
            <a:off x="3110127" y="4638142"/>
            <a:ext cx="5971746" cy="1640356"/>
          </a:xfrm>
          <a:prstGeom prst="flowChartAlternateProcess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2000" b="1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ՊԱՏԱՍԽԱՆ</a:t>
            </a:r>
            <a:endParaRPr lang="ru-RU" b="1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3110127" y="4634150"/>
            <a:ext cx="5971746" cy="1644348"/>
          </a:xfrm>
          <a:prstGeom prst="flowChartAlternateProcess">
            <a:avLst/>
          </a:prstGeom>
          <a:solidFill>
            <a:srgbClr val="085C5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36000" bIns="252000" rtlCol="0" anchor="ctr"/>
          <a:lstStyle/>
          <a:p>
            <a:pPr algn="ctr"/>
            <a:r>
              <a:rPr lang="en-US" sz="4000" baseline="-25000" dirty="0"/>
              <a:t>30</a:t>
            </a:r>
            <a:r>
              <a:rPr lang="hy-AM" sz="4000" baseline="-25000" dirty="0"/>
              <a:t> վրկ․</a:t>
            </a:r>
            <a:endParaRPr lang="ru-RU" sz="4000" baseline="-25000" dirty="0"/>
          </a:p>
        </p:txBody>
      </p:sp>
      <p:pic>
        <p:nvPicPr>
          <p:cNvPr id="4" name="0261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82400" y="6878472"/>
            <a:ext cx="609600" cy="609600"/>
          </a:xfrm>
          <a:prstGeom prst="rect">
            <a:avLst/>
          </a:prstGeom>
        </p:spPr>
      </p:pic>
      <p:sp>
        <p:nvSpPr>
          <p:cNvPr id="8" name="Стрелка влево 7">
            <a:hlinkClick r:id="rId6" action="ppaction://hlinksldjump"/>
          </p:cNvPr>
          <p:cNvSpPr/>
          <p:nvPr/>
        </p:nvSpPr>
        <p:spPr>
          <a:xfrm>
            <a:off x="164592" y="6108192"/>
            <a:ext cx="868680" cy="541781"/>
          </a:xfrm>
          <a:prstGeom prst="leftArrow">
            <a:avLst>
              <a:gd name="adj1" fmla="val 50000"/>
              <a:gd name="adj2" fmla="val 47969"/>
            </a:avLst>
          </a:prstGeom>
          <a:solidFill>
            <a:srgbClr val="085C5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871216" y="2694355"/>
            <a:ext cx="6702552" cy="1328023"/>
          </a:xfrm>
          <a:prstGeom prst="roundRect">
            <a:avLst/>
          </a:prstGeom>
          <a:noFill/>
          <a:ln>
            <a:solidFill>
              <a:srgbClr val="8EF7E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a. outset                      b. hidden</a:t>
            </a:r>
          </a:p>
          <a:p>
            <a:endParaRPr lang="ru-RU" sz="2400" b="1" dirty="0"/>
          </a:p>
          <a:p>
            <a:r>
              <a:rPr lang="en-US" sz="2400" b="1" dirty="0" smtClean="0"/>
              <a:t>  		c. grey</a:t>
            </a:r>
            <a:r>
              <a:rPr lang="en-US" sz="2400" b="1" dirty="0"/>
              <a:t>	          </a:t>
            </a:r>
            <a:r>
              <a:rPr lang="en-US" sz="2400" b="1" dirty="0" smtClean="0"/>
              <a:t>		     d. dotted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96030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" dur="3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07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746"/>
                            </p:stCondLst>
                            <p:childTnLst>
                              <p:par>
                                <p:cTn id="1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267803" y="450376"/>
            <a:ext cx="7656394" cy="1528549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Ի՞նչ են ընտրում հետևյալ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սելեքտորները</a:t>
            </a:r>
            <a:endParaRPr 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Блок-схема: альтернативный процесс 5"/>
          <p:cNvSpPr/>
          <p:nvPr/>
        </p:nvSpPr>
        <p:spPr>
          <a:xfrm>
            <a:off x="3110127" y="4638142"/>
            <a:ext cx="5971746" cy="1640356"/>
          </a:xfrm>
          <a:prstGeom prst="flowChartAlternateProcess">
            <a:avLst/>
          </a:prstGeom>
          <a:solidFill>
            <a:srgbClr val="E62400">
              <a:alpha val="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c. grey</a:t>
            </a:r>
            <a:endParaRPr lang="ru-RU" sz="3200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Блок-схема: альтернативный процесс 4"/>
          <p:cNvSpPr/>
          <p:nvPr/>
        </p:nvSpPr>
        <p:spPr>
          <a:xfrm>
            <a:off x="3110127" y="4638142"/>
            <a:ext cx="5971746" cy="1640356"/>
          </a:xfrm>
          <a:prstGeom prst="flowChartAlternateProcess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2000" b="1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ՊԱՏԱՍԽԱՆ</a:t>
            </a:r>
            <a:endParaRPr lang="ru-RU" b="1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3110127" y="4634150"/>
            <a:ext cx="5971746" cy="1644348"/>
          </a:xfrm>
          <a:prstGeom prst="flowChartAlternateProcess">
            <a:avLst/>
          </a:prstGeom>
          <a:solidFill>
            <a:srgbClr val="085C5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36000" bIns="252000" rtlCol="0" anchor="ctr"/>
          <a:lstStyle/>
          <a:p>
            <a:pPr algn="ctr"/>
            <a:r>
              <a:rPr lang="en-US" sz="4000" baseline="-25000" dirty="0"/>
              <a:t>30</a:t>
            </a:r>
            <a:r>
              <a:rPr lang="hy-AM" sz="4000" baseline="-25000" dirty="0"/>
              <a:t> վրկ․</a:t>
            </a:r>
            <a:endParaRPr lang="ru-RU" sz="4000" baseline="-25000" dirty="0"/>
          </a:p>
        </p:txBody>
      </p:sp>
      <p:pic>
        <p:nvPicPr>
          <p:cNvPr id="4" name="0261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82400" y="6878472"/>
            <a:ext cx="609600" cy="609600"/>
          </a:xfrm>
          <a:prstGeom prst="rect">
            <a:avLst/>
          </a:prstGeom>
        </p:spPr>
      </p:pic>
      <p:sp>
        <p:nvSpPr>
          <p:cNvPr id="8" name="Стрелка влево 7">
            <a:hlinkClick r:id="rId6" action="ppaction://hlinksldjump"/>
          </p:cNvPr>
          <p:cNvSpPr/>
          <p:nvPr/>
        </p:nvSpPr>
        <p:spPr>
          <a:xfrm>
            <a:off x="164592" y="6108192"/>
            <a:ext cx="868680" cy="541781"/>
          </a:xfrm>
          <a:prstGeom prst="leftArrow">
            <a:avLst>
              <a:gd name="adj1" fmla="val 50000"/>
              <a:gd name="adj2" fmla="val 47969"/>
            </a:avLst>
          </a:prstGeom>
          <a:solidFill>
            <a:srgbClr val="085C5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871216" y="2694355"/>
            <a:ext cx="6702552" cy="1328023"/>
          </a:xfrm>
          <a:prstGeom prst="roundRect">
            <a:avLst/>
          </a:prstGeom>
          <a:noFill/>
          <a:ln>
            <a:solidFill>
              <a:srgbClr val="8EF7E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a. [id$=</a:t>
            </a:r>
            <a:r>
              <a:rPr lang="en-US" sz="2400" b="1" dirty="0" err="1" smtClean="0"/>
              <a:t>ess</a:t>
            </a:r>
            <a:r>
              <a:rPr lang="en-US" sz="2400" b="1" dirty="0" smtClean="0"/>
              <a:t>]                      b. </a:t>
            </a:r>
            <a:r>
              <a:rPr lang="en-US" sz="2400" b="1" dirty="0" err="1" smtClean="0"/>
              <a:t>tr:nth-child</a:t>
            </a:r>
            <a:r>
              <a:rPr lang="en-US" sz="2400" b="1" dirty="0" smtClean="0"/>
              <a:t>(odd)</a:t>
            </a:r>
          </a:p>
          <a:p>
            <a:endParaRPr lang="ru-RU" sz="2400" b="1" dirty="0"/>
          </a:p>
          <a:p>
            <a:r>
              <a:rPr lang="en-US" sz="2400" b="1" dirty="0" smtClean="0"/>
              <a:t>  </a:t>
            </a:r>
            <a:r>
              <a:rPr lang="en-US" sz="2400" b="1" dirty="0" err="1" smtClean="0"/>
              <a:t>c.li:nth-child</a:t>
            </a:r>
            <a:r>
              <a:rPr lang="en-US" sz="2400" b="1" dirty="0" smtClean="0"/>
              <a:t>(4n+2) </a:t>
            </a:r>
            <a:r>
              <a:rPr lang="en-US" sz="2400" b="1" dirty="0"/>
              <a:t>	     </a:t>
            </a:r>
            <a:r>
              <a:rPr lang="en-US" sz="2400" b="1" dirty="0" smtClean="0"/>
              <a:t>d. </a:t>
            </a:r>
            <a:r>
              <a:rPr lang="en-US" sz="2400" b="1" dirty="0" err="1" smtClean="0"/>
              <a:t>li:last-li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87580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" dur="3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07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746"/>
                            </p:stCondLst>
                            <p:childTnLst>
                              <p:par>
                                <p:cTn id="1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" grpId="0" animBg="1"/>
    </p:bld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323</TotalTime>
  <Words>618</Words>
  <Application>Microsoft Office PowerPoint</Application>
  <PresentationFormat>Широкоэкранный</PresentationFormat>
  <Paragraphs>154</Paragraphs>
  <Slides>22</Slides>
  <Notes>0</Notes>
  <HiddenSlides>0</HiddenSlides>
  <MMClips>20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5" baseType="lpstr">
      <vt:lpstr>Arial</vt:lpstr>
      <vt:lpstr>Century Gothic</vt:lpstr>
      <vt:lpstr>След самолета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Sebo</cp:lastModifiedBy>
  <cp:revision>41</cp:revision>
  <dcterms:created xsi:type="dcterms:W3CDTF">2020-02-23T15:44:50Z</dcterms:created>
  <dcterms:modified xsi:type="dcterms:W3CDTF">2020-05-31T11:14:10Z</dcterms:modified>
</cp:coreProperties>
</file>