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285" r:id="rId4"/>
    <p:sldId id="277" r:id="rId5"/>
    <p:sldId id="278" r:id="rId6"/>
    <p:sldId id="317" r:id="rId7"/>
    <p:sldId id="333" r:id="rId8"/>
    <p:sldId id="334" r:id="rId9"/>
    <p:sldId id="343" r:id="rId10"/>
    <p:sldId id="344" r:id="rId11"/>
    <p:sldId id="348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5" r:id="rId21"/>
    <p:sldId id="346" r:id="rId22"/>
    <p:sldId id="347" r:id="rId23"/>
    <p:sldId id="349" r:id="rId24"/>
    <p:sldId id="350" r:id="rId25"/>
    <p:sldId id="352" r:id="rId26"/>
    <p:sldId id="351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3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869229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sz="3600" dirty="0"/>
              <a:t>Graph Searching Techniques</a:t>
            </a:r>
            <a:br>
              <a:rPr lang="en-US" sz="3600" dirty="0"/>
            </a:br>
            <a:r>
              <a:rPr lang="en-US" sz="3600" dirty="0"/>
              <a:t>Topological Sorting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BFS – Algorithm (Auxiliary Space Complexity)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:r>
                  <a:rPr lang="en-US" dirty="0" err="1"/>
                  <a:t>src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blipFill>
                <a:blip r:embed="rId2"/>
                <a:stretch>
                  <a:fillRect l="-475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3167DF-EFE9-7551-F71F-20B040179805}"/>
              </a:ext>
            </a:extLst>
          </p:cNvPr>
          <p:cNvCxnSpPr>
            <a:cxnSpLocks/>
          </p:cNvCxnSpPr>
          <p:nvPr/>
        </p:nvCxnSpPr>
        <p:spPr>
          <a:xfrm flipH="1" flipV="1">
            <a:off x="3994030" y="2277374"/>
            <a:ext cx="2872596" cy="448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7047781" y="2541281"/>
            <a:ext cx="24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2CC1D-B895-FB9B-851B-ACAA5B4639A8}"/>
              </a:ext>
            </a:extLst>
          </p:cNvPr>
          <p:cNvCxnSpPr>
            <a:cxnSpLocks/>
          </p:cNvCxnSpPr>
          <p:nvPr/>
        </p:nvCxnSpPr>
        <p:spPr>
          <a:xfrm flipH="1">
            <a:off x="3265714" y="3926444"/>
            <a:ext cx="37820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47F0E-5877-1087-A461-1B997D309DD1}"/>
              </a:ext>
            </a:extLst>
          </p:cNvPr>
          <p:cNvSpPr txBox="1"/>
          <p:nvPr/>
        </p:nvSpPr>
        <p:spPr>
          <a:xfrm>
            <a:off x="7047781" y="3741778"/>
            <a:ext cx="405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every vertex, but only once. (Why?)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F47996-66D2-C1DD-647D-E0F8114E6FD5}"/>
              </a:ext>
            </a:extLst>
          </p:cNvPr>
          <p:cNvSpPr txBox="1"/>
          <p:nvPr/>
        </p:nvSpPr>
        <p:spPr>
          <a:xfrm>
            <a:off x="7047781" y="4942275"/>
            <a:ext cx="303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required auxiliary space: </a:t>
            </a:r>
          </a:p>
          <a:p>
            <a:r>
              <a:rPr lang="en-GB" dirty="0">
                <a:solidFill>
                  <a:srgbClr val="FF0000"/>
                </a:solidFill>
              </a:rPr>
              <a:t>O(V)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07D8EE-3212-7524-02D8-D0F94BD252AF}"/>
              </a:ext>
            </a:extLst>
          </p:cNvPr>
          <p:cNvCxnSpPr>
            <a:cxnSpLocks/>
          </p:cNvCxnSpPr>
          <p:nvPr/>
        </p:nvCxnSpPr>
        <p:spPr>
          <a:xfrm flipH="1">
            <a:off x="3480318" y="2725947"/>
            <a:ext cx="3386308" cy="703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7FC993-F3B9-ED73-2565-05CC0E775F42}"/>
              </a:ext>
            </a:extLst>
          </p:cNvPr>
          <p:cNvCxnSpPr>
            <a:cxnSpLocks/>
          </p:cNvCxnSpPr>
          <p:nvPr/>
        </p:nvCxnSpPr>
        <p:spPr>
          <a:xfrm flipH="1">
            <a:off x="3349690" y="2725947"/>
            <a:ext cx="3516936" cy="940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76580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91010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98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Step1</a:t>
            </a:r>
            <a:r>
              <a:rPr lang="en-US" dirty="0"/>
              <a:t>: Initially queue is empty and all nodes are unvisited (here, 0 means unvisited and 1 means visited).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34953"/>
              </p:ext>
            </p:extLst>
          </p:nvPr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3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45980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61320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496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r>
              <a:rPr lang="en-US" dirty="0"/>
              <a:t>: Push node 0 into queue and mark it visited.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5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53613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6185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4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r>
              <a:rPr lang="en-US" dirty="0"/>
              <a:t>: Remove node 0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65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09275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85268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r>
              <a:rPr lang="en-US" dirty="0"/>
              <a:t>: Remove node 1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4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94991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9597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5</a:t>
            </a:r>
            <a:r>
              <a:rPr lang="en-US" dirty="0"/>
              <a:t>: Remove node 2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89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/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29348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6</a:t>
            </a:r>
            <a:r>
              <a:rPr lang="en-US" dirty="0"/>
              <a:t>: Remove node 3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98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/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5825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7</a:t>
            </a:r>
            <a:r>
              <a:rPr lang="en-US" dirty="0"/>
              <a:t>: Remove node 4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219FD2-402E-B0E5-CBF6-490E19B61B0D}"/>
              </a:ext>
            </a:extLst>
          </p:cNvPr>
          <p:cNvSpPr txBox="1"/>
          <p:nvPr/>
        </p:nvSpPr>
        <p:spPr>
          <a:xfrm>
            <a:off x="908882" y="5141663"/>
            <a:ext cx="668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Queue becomes empty, So, terminate these process of iteration.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86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Output: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19FD2-402E-B0E5-CBF6-490E19B61B0D}"/>
              </a:ext>
            </a:extLst>
          </p:cNvPr>
          <p:cNvSpPr txBox="1"/>
          <p:nvPr/>
        </p:nvSpPr>
        <p:spPr>
          <a:xfrm>
            <a:off x="2225615" y="5055527"/>
            <a:ext cx="18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BFS Spanning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96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disconnected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5340665" y="3022115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18442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Graph Searching</a:t>
            </a: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693D49D8-7354-3205-D5C0-EC792F0D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1937548"/>
            <a:ext cx="10255582" cy="40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Given: a graph G = (V, E), directed or undirected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Goal: methodically explore every vertex and every edge.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Ultimately: build a tree on the graph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vertex as the root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Choose certain edges to produce a tree</a:t>
            </a:r>
          </a:p>
          <a:p>
            <a:pPr lvl="1" indent="0" algn="just">
              <a:lnSpc>
                <a:spcPct val="150000"/>
              </a:lnSpc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might also build a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forest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if graph is not connected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There are two standard graph traversal techniques: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Breadth-First Search (BFS)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Depth-First Search (DFS)</a:t>
            </a:r>
          </a:p>
          <a:p>
            <a:pPr lvl="1" indent="0" algn="just">
              <a:lnSpc>
                <a:spcPct val="150000"/>
              </a:lnSpc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99D50-2162-413B-7B6D-BE0CE2A268B8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CD5CD-F9BD-53A1-15C3-4992A97DE5D6}"/>
              </a:ext>
            </a:extLst>
          </p:cNvPr>
          <p:cNvSpPr txBox="1"/>
          <p:nvPr/>
        </p:nvSpPr>
        <p:spPr>
          <a:xfrm>
            <a:off x="1131286" y="2019300"/>
            <a:ext cx="994311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BFS calculated the </a:t>
            </a:r>
            <a:r>
              <a:rPr lang="en-US" i="1" dirty="0">
                <a:solidFill>
                  <a:srgbClr val="FF0000"/>
                </a:solidFill>
              </a:rPr>
              <a:t>shortest-path distance</a:t>
            </a:r>
            <a:r>
              <a:rPr lang="en-US" dirty="0"/>
              <a:t> to the source node.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BFS builds </a:t>
            </a:r>
            <a:r>
              <a:rPr lang="en-US" i="1" dirty="0">
                <a:solidFill>
                  <a:srgbClr val="FF0000"/>
                </a:solidFill>
              </a:rPr>
              <a:t>breadth-first spanning tree (forest)</a:t>
            </a:r>
            <a:r>
              <a:rPr lang="en-US" dirty="0"/>
              <a:t>, in which paths to root(s) represent shortest paths in 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Thus can use BFS to calculate shortest path from one vertex to another in O(V + E) time in an unweighted graph.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24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Depth-First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CD5CD-F9BD-53A1-15C3-4992A97DE5D6}"/>
              </a:ext>
            </a:extLst>
          </p:cNvPr>
          <p:cNvSpPr txBox="1"/>
          <p:nvPr/>
        </p:nvSpPr>
        <p:spPr>
          <a:xfrm>
            <a:off x="1131286" y="2019300"/>
            <a:ext cx="9943114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Depth-first search </a:t>
            </a:r>
            <a:r>
              <a:rPr lang="en-US" dirty="0"/>
              <a:t>is another strategy for exploring a graph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Depth first Search or Depth first traversal is a </a:t>
            </a:r>
            <a:r>
              <a:rPr lang="en-GB" dirty="0">
                <a:solidFill>
                  <a:srgbClr val="FF0000"/>
                </a:solidFill>
              </a:rPr>
              <a:t>recursive algorithm </a:t>
            </a:r>
            <a:r>
              <a:rPr lang="en-GB" dirty="0"/>
              <a:t>for searching all the vertices of a graph.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divide the vertices into two categories: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Visited and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 visited.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Initially all vertices will be not visited.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DFS employs a </a:t>
            </a:r>
            <a:r>
              <a:rPr lang="en-GB" dirty="0">
                <a:solidFill>
                  <a:srgbClr val="FF0000"/>
                </a:solidFill>
              </a:rPr>
              <a:t>backtracking technique</a:t>
            </a:r>
            <a:r>
              <a:rPr lang="en-GB" dirty="0"/>
              <a:t> for traversing graphs and trees.</a:t>
            </a:r>
          </a:p>
        </p:txBody>
      </p:sp>
    </p:spTree>
    <p:extLst>
      <p:ext uri="{BB962C8B-B14F-4D97-AF65-F5344CB8AC3E}">
        <p14:creationId xmlns:p14="http://schemas.microsoft.com/office/powerpoint/2010/main" val="104319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DFS -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</a:t>
                </a:r>
                <a:r>
                  <a:rPr lang="en-US"/>
                  <a:t>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49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Directed Acyclic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711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directed acyclic graph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DAG</a:t>
            </a:r>
            <a:r>
              <a:rPr lang="en-US" dirty="0"/>
              <a:t> is a directed graph with no directed cycles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58E67-8F9F-7629-61B1-75CA11506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33" y="2636587"/>
            <a:ext cx="7221733" cy="352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48244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topological sort</a:t>
            </a:r>
            <a:r>
              <a:rPr lang="en-US" dirty="0"/>
              <a:t> of a DAG 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A linear ordering of all vertices of the graph G such that vertex u comes before vertex v if (u, v) is an edge in 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DAG indicates precedence among events: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Events are graph vertices, edge from u to v means event u has precedence over even v.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Real-world example: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Course registration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Tasks for eating meal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99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Precedence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7" y="2090462"/>
            <a:ext cx="457282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Tasks that have to be done to eat breakfast: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Get glass, pour juice, get bowl, pour cereal, pour milk, get spoon, eat.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Certain evens must happen in a certain order (ex: get bowl before pouring milk)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For other evens, it doesn’t matter (ex: get bowl and get spoon)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708F1-4F37-2627-B160-BBDD50600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5" y="2090462"/>
            <a:ext cx="544906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2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Why Acyclic?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7" y="2090462"/>
            <a:ext cx="1030620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Why must directed graph by acyclic for the topological sort problem?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Otherwise, no way to order events linearly without violating a precedence constraint.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267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7" y="2090462"/>
            <a:ext cx="103062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Steps for finding the topological ordering of DAG: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Step-1:</a:t>
            </a:r>
            <a:r>
              <a:rPr lang="en-GB" dirty="0"/>
              <a:t> </a:t>
            </a:r>
            <a:r>
              <a:rPr lang="en-GB" b="1" dirty="0"/>
              <a:t>Compute in-degree</a:t>
            </a:r>
            <a:r>
              <a:rPr lang="en-GB" dirty="0"/>
              <a:t> for each of the vertices present in the DAG and initialize the count of visited nodes as 0;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Step-2: </a:t>
            </a:r>
            <a:r>
              <a:rPr lang="en-GB" dirty="0"/>
              <a:t>Add all </a:t>
            </a:r>
            <a:r>
              <a:rPr lang="en-GB" b="1" dirty="0"/>
              <a:t>vertices with in-degree equal 0 </a:t>
            </a:r>
            <a:r>
              <a:rPr lang="en-GB" dirty="0"/>
              <a:t>into a queue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Step-3: </a:t>
            </a:r>
            <a:r>
              <a:rPr lang="en-GB" dirty="0"/>
              <a:t>Remove a vertex from the queue and then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Increment count of visited nodes by 1;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Decrease in-degree by 1 for all its </a:t>
            </a:r>
            <a:r>
              <a:rPr lang="en-GB" dirty="0" err="1"/>
              <a:t>neighboring</a:t>
            </a:r>
            <a:r>
              <a:rPr lang="en-GB" dirty="0"/>
              <a:t> nodes;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If in-degree of a </a:t>
            </a:r>
            <a:r>
              <a:rPr lang="en-GB" dirty="0" err="1"/>
              <a:t>neighboring</a:t>
            </a:r>
            <a:r>
              <a:rPr lang="en-GB" dirty="0"/>
              <a:t> node is reduced to zero, then add it to the queue;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Step-4: </a:t>
            </a:r>
            <a:r>
              <a:rPr lang="en-GB" dirty="0"/>
              <a:t>Repeat Step-3 until </a:t>
            </a:r>
            <a:r>
              <a:rPr lang="en-GB" b="1" dirty="0"/>
              <a:t>the queue is empty;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 5: </a:t>
            </a:r>
            <a:r>
              <a:rPr lang="en-GB" dirty="0"/>
              <a:t>If count of visited nodes is not equal to the number of nodes in the graph then the topological sort is not possible for the given graph.</a:t>
            </a:r>
          </a:p>
        </p:txBody>
      </p:sp>
    </p:spTree>
    <p:extLst>
      <p:ext uri="{BB962C8B-B14F-4D97-AF65-F5344CB8AC3E}">
        <p14:creationId xmlns:p14="http://schemas.microsoft.com/office/powerpoint/2010/main" val="3654659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0882D-54EE-78DD-97D5-153BB7D9F92B}"/>
              </a:ext>
            </a:extLst>
          </p:cNvPr>
          <p:cNvSpPr/>
          <p:nvPr/>
        </p:nvSpPr>
        <p:spPr>
          <a:xfrm>
            <a:off x="2733368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123EF-0623-FA58-ABEC-C4EE8E813D09}"/>
              </a:ext>
            </a:extLst>
          </p:cNvPr>
          <p:cNvSpPr/>
          <p:nvPr/>
        </p:nvSpPr>
        <p:spPr>
          <a:xfrm>
            <a:off x="3711677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2E4D9-538C-01E4-82D8-F04B742F8758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087329" y="2566220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EE97DC-5BC7-2BB1-3546-3A815AF95D90}"/>
              </a:ext>
            </a:extLst>
          </p:cNvPr>
          <p:cNvCxnSpPr/>
          <p:nvPr/>
        </p:nvCxnSpPr>
        <p:spPr>
          <a:xfrm>
            <a:off x="4065638" y="2566219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9A5B8-1F50-EEDB-6070-7345485BADE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013802" y="2698317"/>
            <a:ext cx="728019" cy="1087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417852-B1D4-1D20-FCB1-08366A291310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>
            <a:off x="3035493" y="2698317"/>
            <a:ext cx="1654492" cy="1219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71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0882D-54EE-78DD-97D5-153BB7D9F92B}"/>
              </a:ext>
            </a:extLst>
          </p:cNvPr>
          <p:cNvSpPr/>
          <p:nvPr/>
        </p:nvSpPr>
        <p:spPr>
          <a:xfrm>
            <a:off x="2733368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123EF-0623-FA58-ABEC-C4EE8E813D09}"/>
              </a:ext>
            </a:extLst>
          </p:cNvPr>
          <p:cNvSpPr/>
          <p:nvPr/>
        </p:nvSpPr>
        <p:spPr>
          <a:xfrm>
            <a:off x="3711677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2E4D9-538C-01E4-82D8-F04B742F8758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087329" y="2566220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EE97DC-5BC7-2BB1-3546-3A815AF95D90}"/>
              </a:ext>
            </a:extLst>
          </p:cNvPr>
          <p:cNvCxnSpPr/>
          <p:nvPr/>
        </p:nvCxnSpPr>
        <p:spPr>
          <a:xfrm>
            <a:off x="4065638" y="2566219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9A5B8-1F50-EEDB-6070-7345485BADE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013802" y="2698317"/>
            <a:ext cx="728019" cy="1087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417852-B1D4-1D20-FCB1-08366A291310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>
            <a:off x="3035493" y="2698317"/>
            <a:ext cx="1654492" cy="1219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0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63404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16439"/>
              </p:ext>
            </p:extLst>
          </p:nvPr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42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a Graph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17700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What is level?</a:t>
            </a:r>
          </a:p>
        </p:txBody>
      </p:sp>
      <p:sp>
        <p:nvSpPr>
          <p:cNvPr id="67" name="Oval 66"/>
          <p:cNvSpPr/>
          <p:nvPr/>
        </p:nvSpPr>
        <p:spPr>
          <a:xfrm>
            <a:off x="8797409" y="217482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86114" y="22337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8112321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201026" y="29116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9040964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129669" y="29116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9969607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058312" y="291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671017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59722" y="37049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7" name="Oval 76"/>
          <p:cNvSpPr/>
          <p:nvPr/>
        </p:nvSpPr>
        <p:spPr>
          <a:xfrm>
            <a:off x="8634072" y="36485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722777" y="37074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9597127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685832" y="37049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10560182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648887" y="3704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5" name="Straight Connector 4"/>
          <p:cNvCxnSpPr>
            <a:stCxn id="67" idx="3"/>
            <a:endCxn id="69" idx="0"/>
          </p:cNvCxnSpPr>
          <p:nvPr/>
        </p:nvCxnSpPr>
        <p:spPr>
          <a:xfrm flipH="1">
            <a:off x="8355876" y="2590600"/>
            <a:ext cx="51286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4"/>
            <a:endCxn id="71" idx="0"/>
          </p:cNvCxnSpPr>
          <p:nvPr/>
        </p:nvCxnSpPr>
        <p:spPr>
          <a:xfrm>
            <a:off x="9040964" y="2661936"/>
            <a:ext cx="243555" cy="19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7" idx="5"/>
            <a:endCxn id="73" idx="0"/>
          </p:cNvCxnSpPr>
          <p:nvPr/>
        </p:nvCxnSpPr>
        <p:spPr>
          <a:xfrm>
            <a:off x="9213183" y="2590600"/>
            <a:ext cx="99997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9" idx="3"/>
            <a:endCxn id="75" idx="0"/>
          </p:cNvCxnSpPr>
          <p:nvPr/>
        </p:nvCxnSpPr>
        <p:spPr>
          <a:xfrm flipH="1">
            <a:off x="7914572" y="3268545"/>
            <a:ext cx="269085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9" idx="5"/>
            <a:endCxn id="77" idx="1"/>
          </p:cNvCxnSpPr>
          <p:nvPr/>
        </p:nvCxnSpPr>
        <p:spPr>
          <a:xfrm>
            <a:off x="8528095" y="3268545"/>
            <a:ext cx="177313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1" idx="3"/>
            <a:endCxn id="77" idx="7"/>
          </p:cNvCxnSpPr>
          <p:nvPr/>
        </p:nvCxnSpPr>
        <p:spPr>
          <a:xfrm flipH="1">
            <a:off x="9049846" y="3268545"/>
            <a:ext cx="62454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3" idx="3"/>
            <a:endCxn id="79" idx="0"/>
          </p:cNvCxnSpPr>
          <p:nvPr/>
        </p:nvCxnSpPr>
        <p:spPr>
          <a:xfrm flipH="1">
            <a:off x="9840682" y="3268545"/>
            <a:ext cx="200261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3" idx="5"/>
            <a:endCxn id="81" idx="0"/>
          </p:cNvCxnSpPr>
          <p:nvPr/>
        </p:nvCxnSpPr>
        <p:spPr>
          <a:xfrm>
            <a:off x="10385381" y="3268545"/>
            <a:ext cx="418356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797409" y="2175651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886114" y="2234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0595" y="2249530"/>
            <a:ext cx="332334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Source vertex is from Level-0</a:t>
            </a:r>
          </a:p>
        </p:txBody>
      </p:sp>
      <p:sp>
        <p:nvSpPr>
          <p:cNvPr id="2" name="Rectangle 1"/>
          <p:cNvSpPr/>
          <p:nvPr/>
        </p:nvSpPr>
        <p:spPr>
          <a:xfrm>
            <a:off x="7413358" y="2157734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00272" y="2249530"/>
            <a:ext cx="9396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20595" y="2580381"/>
            <a:ext cx="45782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Level-i+1 contains all the undiscovered adjacent vertices of Level-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13358" y="2832057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09876" y="2923260"/>
            <a:ext cx="8915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39953" y="3637228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26867" y="3729024"/>
            <a:ext cx="9316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7280" y="4340093"/>
            <a:ext cx="18101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Level-0 vertices: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97119" y="4331452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7279" y="4678080"/>
            <a:ext cx="3651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Undiscovered Adjacent vertices of 5: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43941" y="4681426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11621" y="4678079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79301" y="4678078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37964" y="3194409"/>
            <a:ext cx="47019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 is considered as the minimum distance from the source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7279" y="5047195"/>
            <a:ext cx="2464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So, Level-1 vertices are: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1415" y="5047195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9095" y="5043848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96775" y="5043847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66" name="Oval 65"/>
          <p:cNvSpPr/>
          <p:nvPr/>
        </p:nvSpPr>
        <p:spPr>
          <a:xfrm>
            <a:off x="8109471" y="2854444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198176" y="29133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86" name="Oval 85"/>
          <p:cNvSpPr/>
          <p:nvPr/>
        </p:nvSpPr>
        <p:spPr>
          <a:xfrm>
            <a:off x="9040964" y="2851676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29669" y="291056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9969607" y="2849425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058312" y="29083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922946" y="4264351"/>
            <a:ext cx="5216962" cy="144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624319" y="4267380"/>
            <a:ext cx="17620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Level-1 vertices: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4158" y="4258739"/>
            <a:ext cx="8611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1     4     6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24318" y="4605367"/>
            <a:ext cx="4097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Undiscovered Adjacent vertices of {1,4,6}: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87116" y="4599219"/>
            <a:ext cx="1194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7     2     0     3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24318" y="4974482"/>
            <a:ext cx="2504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So, Level-2 vertices are:</a:t>
            </a:r>
          </a:p>
        </p:txBody>
      </p:sp>
      <p:sp>
        <p:nvSpPr>
          <p:cNvPr id="90" name="Oval 89"/>
          <p:cNvSpPr/>
          <p:nvPr/>
        </p:nvSpPr>
        <p:spPr>
          <a:xfrm>
            <a:off x="7675826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764531" y="37132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94" name="Oval 93"/>
          <p:cNvSpPr/>
          <p:nvPr/>
        </p:nvSpPr>
        <p:spPr>
          <a:xfrm>
            <a:off x="8630178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718883" y="371326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96" name="Oval 95"/>
          <p:cNvSpPr/>
          <p:nvPr/>
        </p:nvSpPr>
        <p:spPr>
          <a:xfrm>
            <a:off x="9596325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685030" y="37132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8" name="Oval 97"/>
          <p:cNvSpPr/>
          <p:nvPr/>
        </p:nvSpPr>
        <p:spPr>
          <a:xfrm>
            <a:off x="10566521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655226" y="3713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46662" y="4976801"/>
            <a:ext cx="1194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7     2     0     3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05191-89F2-1EA8-03E9-8A675103FF20}"/>
              </a:ext>
            </a:extLst>
          </p:cNvPr>
          <p:cNvSpPr txBox="1"/>
          <p:nvPr/>
        </p:nvSpPr>
        <p:spPr>
          <a:xfrm>
            <a:off x="6711351" y="6487741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8139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32" grpId="0"/>
      <p:bldP spid="2" grpId="0" animBg="1"/>
      <p:bldP spid="34" grpId="0"/>
      <p:bldP spid="35" grpId="0"/>
      <p:bldP spid="36" grpId="0" animBg="1"/>
      <p:bldP spid="37" grpId="0"/>
      <p:bldP spid="38" grpId="0" animBg="1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 animBg="1"/>
      <p:bldP spid="85" grpId="0"/>
      <p:bldP spid="86" grpId="0" animBg="1"/>
      <p:bldP spid="87" grpId="0"/>
      <p:bldP spid="88" grpId="0" animBg="1"/>
      <p:bldP spid="89" grpId="0"/>
      <p:bldP spid="3" grpId="0" animBg="1"/>
      <p:bldP spid="53" grpId="0"/>
      <p:bldP spid="54" grpId="0"/>
      <p:bldP spid="55" grpId="0"/>
      <p:bldP spid="56" grpId="0"/>
      <p:bldP spid="59" grpId="0"/>
      <p:bldP spid="90" grpId="0" animBg="1"/>
      <p:bldP spid="91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123EF-0623-FA58-ABEC-C4EE8E813D09}"/>
              </a:ext>
            </a:extLst>
          </p:cNvPr>
          <p:cNvSpPr/>
          <p:nvPr/>
        </p:nvSpPr>
        <p:spPr>
          <a:xfrm>
            <a:off x="3711677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EE97DC-5BC7-2BB1-3546-3A815AF95D90}"/>
              </a:ext>
            </a:extLst>
          </p:cNvPr>
          <p:cNvCxnSpPr/>
          <p:nvPr/>
        </p:nvCxnSpPr>
        <p:spPr>
          <a:xfrm>
            <a:off x="4065638" y="2566219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9A5B8-1F50-EEDB-6070-7345485BADE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013802" y="2698317"/>
            <a:ext cx="728019" cy="1087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1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95696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636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2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91582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630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3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43285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298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4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99375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839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5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00000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3 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48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3  4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52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107AA-41F6-462F-6C4A-E36AF0DAC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10" y="1909129"/>
            <a:ext cx="4808380" cy="4289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2E8EB-7CC0-62CA-E23D-93307884B275}"/>
              </a:ext>
            </a:extLst>
          </p:cNvPr>
          <p:cNvSpPr txBox="1"/>
          <p:nvPr/>
        </p:nvSpPr>
        <p:spPr>
          <a:xfrm>
            <a:off x="6241351" y="5737097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71221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a Graph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10307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Find the total number of levels in the graph and list down the vertices of all level considering 5 as source</a:t>
            </a:r>
          </a:p>
        </p:txBody>
      </p:sp>
      <p:sp>
        <p:nvSpPr>
          <p:cNvPr id="67" name="Oval 66"/>
          <p:cNvSpPr/>
          <p:nvPr/>
        </p:nvSpPr>
        <p:spPr>
          <a:xfrm>
            <a:off x="8899458" y="263672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988163" y="2695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8214370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03075" y="33735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9143013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231718" y="337355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10071656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160361" y="33735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73066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861771" y="4166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7" name="Oval 76"/>
          <p:cNvSpPr/>
          <p:nvPr/>
        </p:nvSpPr>
        <p:spPr>
          <a:xfrm>
            <a:off x="8736121" y="411046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824826" y="41693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9699176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787881" y="41668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10662231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750936" y="41668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5" name="Straight Connector 4"/>
          <p:cNvCxnSpPr>
            <a:stCxn id="67" idx="3"/>
            <a:endCxn id="69" idx="0"/>
          </p:cNvCxnSpPr>
          <p:nvPr/>
        </p:nvCxnSpPr>
        <p:spPr>
          <a:xfrm flipH="1">
            <a:off x="8457925" y="3052495"/>
            <a:ext cx="51286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4"/>
            <a:endCxn id="71" idx="0"/>
          </p:cNvCxnSpPr>
          <p:nvPr/>
        </p:nvCxnSpPr>
        <p:spPr>
          <a:xfrm>
            <a:off x="9143013" y="3123831"/>
            <a:ext cx="243555" cy="19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7" idx="5"/>
            <a:endCxn id="73" idx="0"/>
          </p:cNvCxnSpPr>
          <p:nvPr/>
        </p:nvCxnSpPr>
        <p:spPr>
          <a:xfrm>
            <a:off x="9315232" y="3052495"/>
            <a:ext cx="99997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9" idx="3"/>
            <a:endCxn id="75" idx="0"/>
          </p:cNvCxnSpPr>
          <p:nvPr/>
        </p:nvCxnSpPr>
        <p:spPr>
          <a:xfrm flipH="1">
            <a:off x="8016621" y="3730440"/>
            <a:ext cx="269085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9" idx="5"/>
            <a:endCxn id="77" idx="1"/>
          </p:cNvCxnSpPr>
          <p:nvPr/>
        </p:nvCxnSpPr>
        <p:spPr>
          <a:xfrm>
            <a:off x="8630144" y="3730440"/>
            <a:ext cx="177313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1" idx="3"/>
            <a:endCxn id="77" idx="7"/>
          </p:cNvCxnSpPr>
          <p:nvPr/>
        </p:nvCxnSpPr>
        <p:spPr>
          <a:xfrm flipH="1">
            <a:off x="9151895" y="3730440"/>
            <a:ext cx="62454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3" idx="3"/>
            <a:endCxn id="79" idx="0"/>
          </p:cNvCxnSpPr>
          <p:nvPr/>
        </p:nvCxnSpPr>
        <p:spPr>
          <a:xfrm flipH="1">
            <a:off x="9942731" y="3730440"/>
            <a:ext cx="200261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3" idx="5"/>
            <a:endCxn id="81" idx="0"/>
          </p:cNvCxnSpPr>
          <p:nvPr/>
        </p:nvCxnSpPr>
        <p:spPr>
          <a:xfrm>
            <a:off x="10487430" y="3730440"/>
            <a:ext cx="418356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99458" y="2637546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211520" y="3316339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143013" y="3313571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071656" y="3311320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777875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732227" y="4116267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698374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668570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3" idx="4"/>
            <a:endCxn id="94" idx="0"/>
          </p:cNvCxnSpPr>
          <p:nvPr/>
        </p:nvCxnSpPr>
        <p:spPr>
          <a:xfrm flipH="1">
            <a:off x="8975782" y="3124656"/>
            <a:ext cx="167231" cy="991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60774" y="2307067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Level-0 :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71903" y="2314653"/>
            <a:ext cx="4603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{5}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369459" y="2662468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Level-1 :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693069" y="2672264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{1, 2, 4, 6}</a:t>
            </a:r>
          </a:p>
        </p:txBody>
      </p:sp>
      <p:sp>
        <p:nvSpPr>
          <p:cNvPr id="103" name="Oval 102"/>
          <p:cNvSpPr/>
          <p:nvPr/>
        </p:nvSpPr>
        <p:spPr>
          <a:xfrm>
            <a:off x="8281632" y="499273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370337" y="50516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105" name="Oval 104"/>
          <p:cNvSpPr/>
          <p:nvPr/>
        </p:nvSpPr>
        <p:spPr>
          <a:xfrm>
            <a:off x="8286418" y="4992734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0" idx="4"/>
            <a:endCxn id="103" idx="1"/>
          </p:cNvCxnSpPr>
          <p:nvPr/>
        </p:nvCxnSpPr>
        <p:spPr>
          <a:xfrm>
            <a:off x="8021430" y="4603377"/>
            <a:ext cx="331538" cy="460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4" idx="4"/>
            <a:endCxn id="103" idx="7"/>
          </p:cNvCxnSpPr>
          <p:nvPr/>
        </p:nvCxnSpPr>
        <p:spPr>
          <a:xfrm flipH="1">
            <a:off x="8697406" y="4603377"/>
            <a:ext cx="278376" cy="460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369459" y="3047535"/>
            <a:ext cx="1306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Level-2 :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93069" y="3057331"/>
            <a:ext cx="10695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{0, 3, 7, 8}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7279" y="3432098"/>
            <a:ext cx="56538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So, here number of level=3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7279" y="3785450"/>
            <a:ext cx="61886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In short: Level of a vertex denotes its shortest distance from the source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97279" y="4367516"/>
            <a:ext cx="56538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Levels of a graph is not fixed. It depends on the source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97279" y="4883142"/>
            <a:ext cx="68408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Here, consider vertex-0 as source and then identify different levels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85908" y="5372713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Level-0 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97037" y="5380299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{0}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85908" y="5703094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Level-1 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97037" y="5710680"/>
            <a:ext cx="45397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{6}</a:t>
            </a:r>
          </a:p>
        </p:txBody>
      </p:sp>
      <p:sp>
        <p:nvSpPr>
          <p:cNvPr id="117" name="Oval 116"/>
          <p:cNvSpPr/>
          <p:nvPr/>
        </p:nvSpPr>
        <p:spPr>
          <a:xfrm>
            <a:off x="9698374" y="4116267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8899458" y="2642527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071656" y="3316214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668570" y="4119832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787079" y="417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23" name="Oval 122"/>
          <p:cNvSpPr/>
          <p:nvPr/>
        </p:nvSpPr>
        <p:spPr>
          <a:xfrm>
            <a:off x="9148001" y="3313496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215661" y="3314666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775013" y="4121369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8737269" y="4116267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291204" y="4983099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071656" y="331776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160361" y="337020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385908" y="6059927"/>
            <a:ext cx="1306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Level-2 :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697037" y="6067513"/>
            <a:ext cx="6254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{3,5}</a:t>
            </a:r>
          </a:p>
        </p:txBody>
      </p:sp>
      <p:sp>
        <p:nvSpPr>
          <p:cNvPr id="132" name="Oval 131"/>
          <p:cNvSpPr/>
          <p:nvPr/>
        </p:nvSpPr>
        <p:spPr>
          <a:xfrm>
            <a:off x="10663528" y="4117900"/>
            <a:ext cx="487110" cy="487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757275" y="4175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33" name="Oval 132"/>
          <p:cNvSpPr/>
          <p:nvPr/>
        </p:nvSpPr>
        <p:spPr>
          <a:xfrm>
            <a:off x="8894470" y="2641992"/>
            <a:ext cx="487110" cy="487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988163" y="26964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799103" y="5380371"/>
            <a:ext cx="13099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Level-3 :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067271" y="5387957"/>
            <a:ext cx="7489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{1,2,4}</a:t>
            </a:r>
          </a:p>
        </p:txBody>
      </p:sp>
      <p:sp>
        <p:nvSpPr>
          <p:cNvPr id="137" name="Oval 136"/>
          <p:cNvSpPr/>
          <p:nvPr/>
        </p:nvSpPr>
        <p:spPr>
          <a:xfrm>
            <a:off x="9147116" y="3317762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231718" y="33724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38" name="Oval 137"/>
          <p:cNvSpPr/>
          <p:nvPr/>
        </p:nvSpPr>
        <p:spPr>
          <a:xfrm>
            <a:off x="8216508" y="3317762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300225" y="33752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8731958" y="4116840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820932" y="41751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62593" y="5777226"/>
            <a:ext cx="13179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Level-4 :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73722" y="5784812"/>
            <a:ext cx="6238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{7,8}</a:t>
            </a:r>
          </a:p>
        </p:txBody>
      </p:sp>
      <p:sp>
        <p:nvSpPr>
          <p:cNvPr id="142" name="Oval 141"/>
          <p:cNvSpPr/>
          <p:nvPr/>
        </p:nvSpPr>
        <p:spPr>
          <a:xfrm>
            <a:off x="8285812" y="4993307"/>
            <a:ext cx="487110" cy="4871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774497" y="4110619"/>
            <a:ext cx="487110" cy="4871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866580" y="41751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386521" y="50440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A428EB-C833-9BDD-898B-8BC7D7899AB2}"/>
              </a:ext>
            </a:extLst>
          </p:cNvPr>
          <p:cNvSpPr txBox="1"/>
          <p:nvPr/>
        </p:nvSpPr>
        <p:spPr>
          <a:xfrm>
            <a:off x="6711351" y="6487741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4927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83" grpId="0" animBg="1"/>
      <p:bldP spid="66" grpId="0" animBg="1"/>
      <p:bldP spid="86" grpId="0" animBg="1"/>
      <p:bldP spid="88" grpId="0" animBg="1"/>
      <p:bldP spid="90" grpId="0" animBg="1"/>
      <p:bldP spid="94" grpId="0" animBg="1"/>
      <p:bldP spid="96" grpId="0" animBg="1"/>
      <p:bldP spid="98" grpId="0" animBg="1"/>
      <p:bldP spid="92" grpId="0"/>
      <p:bldP spid="93" grpId="0"/>
      <p:bldP spid="101" grpId="0"/>
      <p:bldP spid="102" grpId="0"/>
      <p:bldP spid="105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9" grpId="0" animBg="1"/>
      <p:bldP spid="121" grpId="0" animBg="1"/>
      <p:bldP spid="122" grpId="0" animBg="1"/>
      <p:bldP spid="97" grpId="0"/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89" grpId="0"/>
      <p:bldP spid="130" grpId="0"/>
      <p:bldP spid="131" grpId="0"/>
      <p:bldP spid="132" grpId="0" animBg="1"/>
      <p:bldP spid="99" grpId="0"/>
      <p:bldP spid="133" grpId="0" animBg="1"/>
      <p:bldP spid="84" grpId="0"/>
      <p:bldP spid="134" grpId="0"/>
      <p:bldP spid="135" grpId="0"/>
      <p:bldP spid="137" grpId="0" animBg="1"/>
      <p:bldP spid="87" grpId="0"/>
      <p:bldP spid="138" grpId="0" animBg="1"/>
      <p:bldP spid="85" grpId="0"/>
      <p:bldP spid="139" grpId="0" animBg="1"/>
      <p:bldP spid="95" grpId="0"/>
      <p:bldP spid="140" grpId="0"/>
      <p:bldP spid="141" grpId="0"/>
      <p:bldP spid="142" grpId="0" animBg="1"/>
      <p:bldP spid="144" grpId="0" animBg="1"/>
      <p:bldP spid="91" grpId="0"/>
      <p:bldP spid="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Breadth-First Search (BFS)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81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involves visiting all the connected nodes of a graph in a </a:t>
            </a:r>
            <a:r>
              <a:rPr lang="en-US" sz="1800" dirty="0">
                <a:solidFill>
                  <a:schemeClr val="accent6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level-by-level manner.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Builds a tree over the graph – BFS Spanning tree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source vertex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be the root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 (“discover”) its children, then their children,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Applications: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is commonly used in algorithms for </a:t>
            </a:r>
            <a:r>
              <a:rPr lang="en-US" sz="1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pathfinding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connected components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and </a:t>
            </a:r>
            <a:r>
              <a:rPr lang="en-US" sz="18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shortest path problems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graphs.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06084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Breadth-First Search (BFS)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25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divide the vertices into two categories: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Visited and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 visited.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Initially all vertices will be not visited.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uses a queue data structure for traversal. </a:t>
            </a:r>
          </a:p>
          <a:p>
            <a:pPr lvl="1" indent="0" algn="just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99742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- Algorithm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364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Let’s discuss the algorithm for the BFS:</a:t>
            </a: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Initialization: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source node into the queue and mark it as visited.</a:t>
            </a: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the queue is not empty:</a:t>
            </a:r>
          </a:p>
          <a:p>
            <a:pPr marL="857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Dequeue a node from the queue</a:t>
            </a:r>
          </a:p>
          <a:p>
            <a:pPr marL="857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unvisited neighbor of the dequeued node:</a:t>
            </a:r>
          </a:p>
          <a:p>
            <a:pPr marL="160020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neighbor into the queue.</a:t>
            </a:r>
          </a:p>
          <a:p>
            <a:pPr marL="160020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Mark the neighbor as visited.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Termination: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step 2 until the queue is empty. </a:t>
            </a:r>
          </a:p>
          <a:p>
            <a:pPr lvl="1" indent="0" algn="just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5C7C3-90B0-D9C4-01EE-84DA714B1130}"/>
              </a:ext>
            </a:extLst>
          </p:cNvPr>
          <p:cNvSpPr txBox="1"/>
          <p:nvPr/>
        </p:nvSpPr>
        <p:spPr>
          <a:xfrm>
            <a:off x="900242" y="5645519"/>
            <a:ext cx="109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algorithm ensures that all nodes in the graph are visited in a breadth-first manner, starting from a source vertex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-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6634065" y="1679096"/>
                <a:ext cx="497967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      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𝑠𝑟𝑐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 </a:t>
                </a:r>
              </a:p>
              <a:p>
                <a:r>
                  <a:rPr lang="en-US" dirty="0"/>
                  <a:t>	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65" y="1679096"/>
                <a:ext cx="4979670" cy="4524315"/>
              </a:xfrm>
              <a:prstGeom prst="rect">
                <a:avLst/>
              </a:prstGeom>
              <a:blipFill>
                <a:blip r:embed="rId2"/>
                <a:stretch>
                  <a:fillRect l="-979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1">
            <a:extLst>
              <a:ext uri="{FF2B5EF4-FFF2-40B4-BE49-F238E27FC236}">
                <a16:creationId xmlns:a16="http://schemas.microsoft.com/office/drawing/2014/main" id="{B676F308-CB31-87DE-BD87-C5AD7D36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76" y="1679096"/>
            <a:ext cx="5409473" cy="474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Initialization: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source node into the queue and mark it as visited.</a:t>
            </a:r>
          </a:p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the queue is not empty:</a:t>
            </a:r>
          </a:p>
          <a:p>
            <a:pPr marL="8572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Dequeue a node from the queue</a:t>
            </a:r>
          </a:p>
          <a:p>
            <a:pPr marL="8572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unvisited neighbor of the dequeued node:</a:t>
            </a:r>
          </a:p>
          <a:p>
            <a:pPr marL="1600200"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neighbor into the queue.</a:t>
            </a:r>
          </a:p>
          <a:p>
            <a:pPr marL="1600200"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Mark the neighbor as visited.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Termination: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step 2 until the queue is empty. </a:t>
            </a:r>
          </a:p>
          <a:p>
            <a:pPr lvl="1" indent="0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Algorithm (Time Complexity)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:r>
                  <a:rPr lang="en-US" dirty="0" err="1"/>
                  <a:t>src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blipFill>
                <a:blip r:embed="rId2"/>
                <a:stretch>
                  <a:fillRect l="-475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3167DF-EFE9-7551-F71F-20B040179805}"/>
              </a:ext>
            </a:extLst>
          </p:cNvPr>
          <p:cNvCxnSpPr>
            <a:cxnSpLocks/>
          </p:cNvCxnSpPr>
          <p:nvPr/>
        </p:nvCxnSpPr>
        <p:spPr>
          <a:xfrm flipH="1" flipV="1">
            <a:off x="3994030" y="2277374"/>
            <a:ext cx="2872596" cy="448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7047781" y="2541281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2CC1D-B895-FB9B-851B-ACAA5B4639A8}"/>
              </a:ext>
            </a:extLst>
          </p:cNvPr>
          <p:cNvCxnSpPr>
            <a:cxnSpLocks/>
          </p:cNvCxnSpPr>
          <p:nvPr/>
        </p:nvCxnSpPr>
        <p:spPr>
          <a:xfrm flipH="1">
            <a:off x="3726664" y="3926444"/>
            <a:ext cx="3321117" cy="259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47F0E-5877-1087-A461-1B997D309DD1}"/>
              </a:ext>
            </a:extLst>
          </p:cNvPr>
          <p:cNvSpPr txBox="1"/>
          <p:nvPr/>
        </p:nvSpPr>
        <p:spPr>
          <a:xfrm>
            <a:off x="7047781" y="3741778"/>
            <a:ext cx="351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Every vertex, but only once. (Why?)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57EAA1-7E3B-5CCB-5F6A-E395C8A6BB35}"/>
              </a:ext>
            </a:extLst>
          </p:cNvPr>
          <p:cNvCxnSpPr>
            <a:cxnSpLocks/>
          </p:cNvCxnSpPr>
          <p:nvPr/>
        </p:nvCxnSpPr>
        <p:spPr>
          <a:xfrm flipH="1" flipV="1">
            <a:off x="4175185" y="4440235"/>
            <a:ext cx="3303917" cy="28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7565261" y="4133311"/>
                <a:ext cx="2740237" cy="73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261" y="4133311"/>
                <a:ext cx="2740237" cy="735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0F47996-66D2-C1DD-647D-E0F8114E6FD5}"/>
              </a:ext>
            </a:extLst>
          </p:cNvPr>
          <p:cNvSpPr txBox="1"/>
          <p:nvPr/>
        </p:nvSpPr>
        <p:spPr>
          <a:xfrm>
            <a:off x="7047781" y="4942275"/>
            <a:ext cx="2016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running time: </a:t>
            </a:r>
          </a:p>
          <a:p>
            <a:r>
              <a:rPr lang="en-GB" dirty="0">
                <a:solidFill>
                  <a:srgbClr val="FF0000"/>
                </a:solidFill>
              </a:rPr>
              <a:t>O(V + E)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4241</TotalTime>
  <Words>2541</Words>
  <Application>Microsoft Office PowerPoint</Application>
  <PresentationFormat>Widescreen</PresentationFormat>
  <Paragraphs>582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Bahnschrift</vt:lpstr>
      <vt:lpstr>Bell MT</vt:lpstr>
      <vt:lpstr>Calibri</vt:lpstr>
      <vt:lpstr>Cambria Math</vt:lpstr>
      <vt:lpstr>Courier New</vt:lpstr>
      <vt:lpstr>Georgia</vt:lpstr>
      <vt:lpstr>Segoe UI Symbol</vt:lpstr>
      <vt:lpstr>Times New Roman</vt:lpstr>
      <vt:lpstr>Wingdings</vt:lpstr>
      <vt:lpstr>Swapnil</vt:lpstr>
      <vt:lpstr>Office Theme</vt:lpstr>
      <vt:lpstr>Graph Searching Techniques Topological Sorting</vt:lpstr>
      <vt:lpstr>Graph Searching</vt:lpstr>
      <vt:lpstr>Level of a Graph</vt:lpstr>
      <vt:lpstr>Level of a Graph</vt:lpstr>
      <vt:lpstr>Breadth-First Search (BFS)</vt:lpstr>
      <vt:lpstr>Breadth-First Search (BFS)</vt:lpstr>
      <vt:lpstr>BFS - Algorithm</vt:lpstr>
      <vt:lpstr>BFS - Algorithm</vt:lpstr>
      <vt:lpstr>BFS – Algorithm (Time Complexity)</vt:lpstr>
      <vt:lpstr>BFS – Algorithm (Auxiliary Space Complexity)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BFS – disconnected Graph</vt:lpstr>
      <vt:lpstr>BFS – Properties</vt:lpstr>
      <vt:lpstr>Depth-First Search</vt:lpstr>
      <vt:lpstr>DFS - Algorithm</vt:lpstr>
      <vt:lpstr>Directed Acyclic Graphs</vt:lpstr>
      <vt:lpstr>Topological Sort</vt:lpstr>
      <vt:lpstr>Precedence Example</vt:lpstr>
      <vt:lpstr>Why Acyclic?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444</cp:revision>
  <dcterms:created xsi:type="dcterms:W3CDTF">2021-09-27T14:31:20Z</dcterms:created>
  <dcterms:modified xsi:type="dcterms:W3CDTF">2024-07-06T18:27:10Z</dcterms:modified>
</cp:coreProperties>
</file>