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316" r:id="rId3"/>
    <p:sldId id="285" r:id="rId4"/>
    <p:sldId id="317" r:id="rId5"/>
    <p:sldId id="284" r:id="rId6"/>
    <p:sldId id="286" r:id="rId7"/>
    <p:sldId id="287" r:id="rId8"/>
    <p:sldId id="288" r:id="rId9"/>
    <p:sldId id="323" r:id="rId10"/>
    <p:sldId id="290" r:id="rId11"/>
    <p:sldId id="318" r:id="rId12"/>
    <p:sldId id="319" r:id="rId13"/>
    <p:sldId id="320" r:id="rId14"/>
    <p:sldId id="321" r:id="rId15"/>
    <p:sldId id="322" r:id="rId16"/>
    <p:sldId id="325" r:id="rId17"/>
    <p:sldId id="291" r:id="rId18"/>
    <p:sldId id="324" r:id="rId19"/>
    <p:sldId id="326" r:id="rId20"/>
    <p:sldId id="327" r:id="rId21"/>
    <p:sldId id="328" r:id="rId22"/>
    <p:sldId id="329" r:id="rId23"/>
    <p:sldId id="292" r:id="rId24"/>
    <p:sldId id="330" r:id="rId25"/>
    <p:sldId id="331" r:id="rId26"/>
    <p:sldId id="33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65217" units="1/cm"/>
          <inkml:channelProperty channel="Y" name="resolution" value="55.6701" units="1/cm"/>
        </inkml:channelProperties>
      </inkml:inkSource>
      <inkml:timestamp xml:id="ts0" timeString="2022-05-24T04:40:07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12777 13955</inkml:trace>
  <inkml:trace contextRef="#ctx0" brushRef="#br0" timeOffset="29282.87">13589 9666,'0'65,"32"0,-32 16,0 1,16 15,1-15,-1-1,-16-17,0-15,0-16,0-17,0 33,0-33,0 0,0 17,0-17,-16 0,-17 1,17 15,-16 0,-1-15,0 32,33-34,-16 2,-17-17,1 32,16-15,-17-17,18 16,-2 0,0-16,-15 0,16 32,0-32,-1 17,-15-17,16 16,0-16,-1 16,-31 17,31-17,1 0,-17 1,18-17,-2 32,1-16,-17 0,1 1,15 15,-31-15,32-2,-33 34,32-32,2-1,-34 0,16 33,17-33,-33 0,17 33,-1-33,17 1,0 15,-33 0,32-15,2 15,-34-15,32-17,2 16,-2 0,-15 16,15-15,1-1,-33 0,33 16,0-15,0 0,-17-17,17 15,0 18,-1-17,-15 1,15-1,2 16,-2-16,17 1,-32-1,15 16,17-15,-16-1,0 0,-16 98,32-98,0 16,-17 2,1-2,16-17,0 19,0-2,-16 17,16-33,0 0,0 33,0-33,0 16,0 1,0-17,0 1,0-1,0 17,0-18,0 2,0-1,0 17,0-18,0 2,0 0,0 15,0 0,0-15,0 15,0-16,0 0,-32 1,32 15,0 1,-17-17,0 33,2-33,15 0,-33 17,17-1,16-15,-17 32,1-17,-16 0,15-15,1 15,0 0,-16 1,32-17,-33 33,17-17,-16 1,-2-1,19-15,15 15,-33-15,17-2,-1 2,-47 64,31-49,-15 1,31 15,1-31,-33 15,17 1,-17 16,17-1,-1-15,0 16,-16-17,34 17,-18 15,0-47,1 15,15 1,-15 0,16 15,0-32,-1 17,17-1,-48 1,32 16,16-17,-49 17,49-33,-16 1,16 32,0-34,0 2,-17 32,17-34,0 18,0 0,0-17,0 16,0 17,0-33,0 33,0-16,0-17,0 32,0-15,0 15,0-31,0 32,33-33,-33 0,16 33,0-33,1 17,15-1,-32 1,32 16,-15-34,15 2,0 32,-15-33,15 0,1 1,15 15,-31-15,0-17,31 0,-32 0,1 15,31-15,-32 0,17 0,16 0,-17 0,17 17,-17-17,17 0,-32 0,-2 0,34 0,-32 0,-2 0,34 0,-32 0,-1 0,33 0,-17-17,17 17,-17-32,17 15,-32 17,-2 0,34-15,-32 15,-1 0,17-17,-18 17,2 0,-1-32,17 32,-33-17,16 17,0 0,1-16,15 0,-16 16,-16-32,16 15,49-15,-48 32,-1-33,16 17,-16 0,1-1,-1-15,17 32,-33-16,15 0,-15-1,17 17,0-32,-17 15,32 2,-16-2,0-15,1 15,15 1,-32 0,17-16,-2-1,2 17,-17-17,32 17,-15-1,-1-31,0 32,16-17,-32 1,0 15,17 1,-17 0,16-16,0 15,17 1,-33 0,16-16,-16 15,16 0,-16 2,0-18,0 17,17-1,-17 1,0-16,0 16,0-1,0 1,0-17,0 17,0 0,0 0,0-17,0 17,0-16,0-1,0 17,0-1,0-32,0-32,0 33,0-1,0 33,0-33,0 33,0-17,0-15,0 31,0 1,0-17,0 18,0-18,0 0,0 18,0-2,0 0,0-15,0 16,0 0,32-1,-32-15,0 16,0 0,0-1,16 17,-16-32,0 15,0 1,16 0,-16-17,17 17,-17 0,32 0,-32-17,0 17,17 0,-17-1,15-15,-15 15,17 17,-17-15,32 15,-15 0,-1 0,0 0,-16 32,32-15,-32-2,0 2,17-17,-17 32,0 1,0-17,16-16,-16 49,0-33,16 33,-16-33,0 17,33 16,-33-34,0 34,0-32,0-2,0 2,0 15,0-15,16-1,-16 0,0 16,0-15,0-1,16 0,-16 17,0-17,0 0,0 1,0 15,0-16,17 0,-17 1,0 15,0-15,0-1,32 0,-32 16,0-15,0 0,0 47,0-32,0 17,0-16,0-1,0 1,0-17,0 33,0-33,0 0,0 17,0-17,0 0,0 0,0 33,0-32,0-2,0 19,0-19,0 2,0-1,0 17,0-18,0 18,0 0,0-17,0 0,0 0,0 17,0-17,0 0,0 0,0 17,0-17,-16 1,16-1,0 17,-16-18,16 2,0-1,-17 17,17-18,0 2,-32 0,32 15,0-16,-16 17,16-1,-17-16,1 0,16 1,-33 15,18-16,-2 1,17-1,-16 17,-17-18,33 2,-16-1,0 17,16-17,-17 0,-15 1,16 15,0-15,-1-2,-15-15,15 17,17 15,-15-15,-2-17,-15 15,15 2,1 15,0-15,-17-1,17 0,0 17,0-17,-17 0,17 0,0 17,-1-17,-15 0,15 1,2-17,-2 0,-15 32,15-15,2-2,-2-15,-15 0,32 17,-17-17,1 0,0 0,16 32,-33-32,17 17,0-2,0-15,-17 17,17-17,0 32,-1-32,-15 17,32-1,-17 0,2-16,15 32,-17-15,17-1,-32 0,32 17,-17-17,17 17,-16-1,0 0,16 17,-32-16,32-17,-17 33,17-17,0 0,-16 2,16-19,0 18,0-17,0 1,0-1,0 32,0-31,0-1,0 49,0-49,0 33,33-17,-33 1,15 0,2 16,-1-34,17 2,-17 32,0-49,1 15,15-15,0 17,33-17,-48 0,47 16,-31-16,15 0,-14 0,14 0,-32 0,1 0,32 0,-34 0,34 0,-16 0,-17 0,33 0,-33 0,33 0,-33 0,17 0,-1 0,-16 0,0 0,1 0,32 0,-34 0,34 0,-16 0,-17 0,33 0,-33 0,0 0,17 0,-17 0,0-16,65-16,-64 15,32 1,-17 0,0-16,-15 15,-1 17,0-17,16 2,1-34,-33 32,16 2,17-18,-17 17,-16-1,17 17,-1-16,-16-17,32 17,-16 0,1 0,-17-17,16 17,-16 0,32 0,-32-33,0 32,17 2,-17-34,16 17,-16-2,16 2,-16 16,0-17,0 1,0 15,32-15,-32 0,0-17,0 33,17-17,-17-15,16 15,-16 0,0 1,16 15,-16-15,0 0,0 15,0-15,33 16,-33-17,0 1,0 15,16-15,-16-17,0 33,17-33,-17 33,0 0,0-1,0-32,15 34,-15-2,0-32,0 34,0-2,0-15,0 15,0 1,33 0,-33-33,0 33,16 0,-16-17,17 17,-17 0,15-1,-15-15,0 16,0 0,34-1,-34-15,15 15,2 17,-1 0,17 17,-33-1,0 0,16-16,-16 65,0-49,0 1,16 31,-16-31,0-1,0 32,0-31,0-1,0 17,0-17,0 0,0 33,0-32,0 15,0 17,0-34,0 2,0 15,0 1,0-17,0 17,0-17,0 0,0 0,0 17,0-17,0 0,0 1,0 15,0-15,-32-2,32 2,0 15,0 0,0-15,-17 15,17-15,-16-1,16 32,0-31,0-1,-16 0,16 17,-32-17,32 0,0 1,0 15,0-15,0-2,-17 2,17 15,-17-15,17-1,0 0,-15 16,15-15,-33 0,33-2,0 17,0-15,-16 0,16-2,-17 51,2-50,15 16,0-16,0 1,0-1,0 16,0-15,0-1,0 0,0 17,0-17,0 1,0-2,0 18,15-33,-15 16,0 1,33-2,-17 19,-16-19,17 2,-17-1,15 17,19-18,-19-15,51 33,-50-33,16 33,1-33,-17 0,0 16,0-16,17 0,0 0,-18 0,19 0,-19 0,2 0,-1 0,17 0,-1 0,-16 0,17 0,-17 0,0 0,33 0,-33 0,0 0,1-16,15 16,-16 0,1-17,-1 1,17 16,-18 0,2-16,-1-16,32 15,-31 1,32-32,-33 31,0 0,1 2,15-18,-15 17,15-1,0 2,-15-18,-1 33,0-16,16 16,-15-17,-1 1,0-17,17 33,-17-16,-16 0,16 16,-16-16,17-17,15 33,-32-16,17 16,-17-16,15 0,2-17,15 33,-15-16,-2-16,2-2,15 2,-15-32,-17 31,0 0,16 17,-16-17,0-15,16 32,-16-1,0-15,0 16,32-1,-32 1,0-17,17 1,-17 16,0-32,0 31,0-48,0 32,0 1,0-17,0 0,0 17,0 0,0-1,0-32,0 49,0-33,0 0,0 17,0-17,0 0,0 17,0-17,0-16,0 49,-17 0,17-33,0 33,0 0,0-1,0-15,0 15,0-15,0 0,-15 15,15 1,0 0,0-16,-17 15,17 1,0 0,-16-17,16 17,0-1,-33 1,33-16,-16 16,16-1,-16 1,16-16,0 15,-17 1,-15 0,32-16,-16 15,0 1,-1 0,-15-16,15 15,2 0,15 2,-17-18,-15 17,15-1,17 1,-16-16,0 16,-17-1,17 1,0-17,0 17,-17 0,17 0,0 16,-1-33,-15 33,15-16,2 16,-2-16,-15 16,15-16,2-17,-2 17,-15-1,15 17,1 0,0-15,-16 15,32-34,-17 34,17-15,-16-2,0 17,-17-15,17-19,0 19,16-2,-17 1,-15-17,15 17,17 0,-15-1,-2-15,-15 0,15 32,17-17,-16-15,16 16,-16-1,-16 17,32-16,-17-32,1 31,16 1,0-17,-16 18,-16-19,15 2,0 0,17 15,-15-15,-18 0,33 15,-16-15,16 15,0 1,-17 0,17-17,-16 1,-16 16,32-33,-16 33,-1-1,17-15,0 15,-16 2,16-2,-32-15,32 0,-17 15,17-15,-16 15,16 1,0 0,-16-16,16 15,-32 1,15 0,17-17,-17 17,17 0,0-1,-15-64,-18 17,17 15,16 16,-17-15,17 15,0 17,0-17,-15 0,15-15,0 32,0-1,0 1,0-33,0 33,0-32,0 31,0 0,0 2,0-34,0 17,0-1,0 0,0 17,0-32,0 31,0 1,0-33,0 17,0-1,0 17,0-16,0-17,0 32,0-32,0 34,0-2,0 1,15-17,-15 18,0-2,33-32,-33 17,16 15,1-31,-17 15,0 1,0 16,15-17,19 0,-34 18,15-18,2 0,-17 18,16-2,17 0,-33-15,16 16,0 0,-16-1,16-15,17 16,-17 16,-16-16,16 16,0-17,17 17,-17 0,1-32,-2 32,19 0,-19 0,2 0,64 16,-32 0,-17 1,33 31,-49-32,49 1,-48 15,32-15,-34-2,2 2,-1 15,32-15,-31-1,32 0,-33-16,0 32,1-15,32 15,-34-32,2 33,32-17,-49 0,16-16,0 17,16 15,-15 0,-1-15,33-17,-17 32,-15-15,15-1,-15 0,15 16,17-15,-49 15,32-32,0 0,17 32,16-15,-16 0,-17-2,17 18,-33-17,0 1,33-1,-32 16,-2-16,2 1,-17-1,32 16,-15-15,-1-1,-16 0,16 17,16-17,-32 0,17 0,-17 17,0-17,0 1,0-2,0 19,0-19,0 2,0-2,0 19,0-19,0 2,0-1,-17 33,17-33,-15 0,15 17,-33 15,-15 18,48-17,-17-34,0 2,-15 47,16-47,16 0,-33 31,1-32,32 1,-32 31,32-32,0 1,-17 15,-31 1,48-17,-17 17,1-1,16-16,-33 17,33-17,-15 17,-2-1,1-15,-17 15,17 0,16-15,-16 15,-1 0,-15-15,16-1,0 32,16-15,-17-17,-15 33,32-33,-17 33,17-32,-15 15,15 0,0-15,-17 15,17 0,0-15,-32 15,32 0,0-15,0-1,0 33,0-33,0 0,0 1,0 15,0-16,0 0,0 1,0 15,16-32,-16 17,0-1,16 0,1 16,15-32,-32 17,17 0,-17-2,15 17,2-15,15-17,-32 17,17-2,-17 18,15-17,2 1,-17-1,0 16,32-16,-32 1,0-1,17 16,-17-15,0-1,16 0,0 17,-16-17,32 0,-32 0,0 17,17-17,-17 1,0-2,16 19,-16-19,16 2,-16-1,33 17,-33-18,0 51,0-50,16 0,-16 0,0 17,0-17,16 16,1-32,-17 33,0-17,0 1,32-1,-32 17,16-33,-16 15,0 2,16-1,-16 17,17-1,-17-15,32 15,-32-16,17-16,-17 16,0 1,15 15,2-16,15 0,-15 1,-1-17,0 32,16-16,-15 1,-1-17,0 0,17 0,-17 0,1 0,-1 0,16 0,-16 0,1 0,-1 0,16 0,-15-33,-1 17,0 0,33-33,-33 33,0 0,16-1,-15 17,0-32,-2 15,18 2,-17-2,1-15,-17 15,16 17,-16-32,33 32,-33-32,15 15,-15 1,17 16,-17-16,16-17,-16 17,33-1,-33 1,0-16,16 16,-16-1,0 1,16-16,0 15,-16-15,33 0,-17 15,-16 1,0 0,16-16,-16 15,0 0,0 2,16-18,-16 17,0-1,33 1,-33-16,16 16,-16-1,17 1,-17-17,0 17,0 0,15 0,-15-17,0 17,0 0,0 0,34-17,-34 17,0-1,0 2,0-19,0 19,0-2,0 2,15-19,-15 19,0-2,0 1,0-17,0 17,0 0,0-1,0-15,0 0,-15-99,15 116,0-2,0 1,-17-32,17 31,0-32,0 33,0-17,0-15,0 32,0-1,0-15,0-1,0 17,0-17,0 17,0 0,0 0,0-17,0 17,0 0,0-1,0-15,0 15,0 2,0-2,0-15,0 15,17 2,-17-2,15 17,18 0,0 0,-18 0,2 0,-1 0,17 0,-17 0,0 0,1 17,15 15,-32-15,16-2,-16 2,16 15,-16-15,17-2,-17 2,0 32,0-33,0 0,0 33,0-17,0 1,0-17,0 17,0-1,0-15,0 15,0 0,0-15,0-2,0 34,0-32,0-1,0 32,0-31,0-1,0 33,0-33,-17 0,17 33,0-33,0 17,0 16,0-33,0 32,0-31,0 15,0 17,0-32,0 31,0-32,0 17,0 15,0-15,0 32,0-16,0-17,0 17,0-16,17 16,-17-34,0 2,0-1,32 17,-16-18,-16 2,0-1,17 17,-17-17,16 0,17 0,-33 17,15-17,2 0,-1 0,-16 17,48 0,-31-17,0 17,31-1,-15-16,16 17,-17-18,17 2,-33-17,33 17,-17 15,17-32,-17 16,17 0,-17-16,17 17,-17-17,34 0,-34 0,17 0,-17 32,17-32,-16 0,-1 0,-15 0,-2 0,34 0,-32 0,-2 0,34 0,-32 0,15 0,0 0,1 0,-17 0,33-16,-32 16,-1 0,16-16,-16-1,1 17,-1-32,33 0,-33 32,0-17,16-32,-15 33,0 0,-2-16,17-1,-15-16,0 16,-2-15,18 32,-33-1,16-31,17 15,-33 17,0-16,33-1,-33-15,0 14,0-14,0 15,0 17,0-16,15-1,-15-16,0 17,0-17,0 17,0-33,0 33,-15-34,15 2,0 31,-17-16,17 16,-16-15,0 15,16 1,0 16,0-1,-33-32,17 34,16-2,-17-32,2 34,-19-2,34-32,0 33,-15 0,-2-33,17 33,-15 0,-19-33,19 32,15 1,-17 0,1-17,-17 17,17 0,0 0,0-17,-17 17,17 0,0-1,0-15,-33 0,32 15,1-15,-17 32,1-32,16 15,-17-15,-48-17,65 17,0 15,-1 1,-15 0,16-17,0 33,-1-32,-15 32,32-17,-16-15,-1 15,1 2,-17-2,1-15,16 32,-17-17,17 2,0-2,-1 17,-15-32,16 32,16-17,-16 1,16 0,-17-16,-15 15,32 1,-17 0,17-17,0 17,0-1,0-31,0 32,17-1,-17 1,0-16,17-1,-17 17,15-33,2 49,-17-17,32 2,-32-17,17 15,-2 0,2 2,-17-18,32 17,-15-1,-1-31,0 32,16-17,-15 0,-17 17,16 0,0 0,-16-17,0 1,33 16,-33-17,0 17,0-1,0 2,0-19,-16 2,16-32,-17 31,17-16,-16-16,-17 33,18-33,-2 32,1-32,-17 16,1 17,15-17,-15 33,16-17,0 1,-33 0,32 32,2-17,-2-15,-32 32,33-17,-32 17,31 0,-15-16,-1 16,1-16,15 16,-15-33,0 17,-17 16,17-16,-17 16,16-16,-32-17,49 33,-33-16,17 16,-17 0,17-16,-17 16,0 0,0 0,-15 0,30 0,-14-17,15 17,17 0,-32 0,31 0,-31 0,15 0,17 0,-33 0,17 0,-17 0,32 0,-32 0,17 0,-17 0,17 0,16 0,-17 0,1 0,16 0,-33 0,33 0,-33 0,33 0,-1 0,-32 0,34 0,-2 0,1 0,-17 0,18 0,15-32,-17 32,0 0,-15-17,16 2,0-2,-1 17,-15-32,16 15,0 2,-1-2,-15-15,16 15,-1 17,1-16,-17 0,18-17,-2 17,17 0,-16 0,-17 16,33-33,0 17,-16 0,16-1,0-15,0 15,0 2,0-2,0-15,0 15,0 2,0-2,0-15,0 15,0 1,0 0,0-16,0 15,0 1,0 0,0-17,0 17,0-1,0 1,0-16,0 15,0 1,0 0,0 32</inkml:trace>
  <inkml:trace contextRef="#ctx0" brushRef="#br0" timeOffset="31214.84">15522 9796,'-33'16,"17"-16,0 33,-1-17,-15 0,32 0,0 17,-49 16,49-16,-32-18,32 2,0-1,0 17,-17-18,17 2,-15 0,15 15</inkml:trace>
  <inkml:trace contextRef="#ctx0" brushRef="#br0" timeOffset="32543">15489 9877,'17'0,"15"49,17-33,-17-16,1 17,-1-1,-15 17,15-18,-16-15,0 17,1-1,15-16,-15 33,-2-18,2-15,15 17,-15-17,-1 17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754183"/>
            <a:ext cx="10058400" cy="105697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040E837-FEC6-4EA6-A30E-3BFCAE58EFC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99467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05467" y="4673600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PREPARED  BY</a:t>
            </a:r>
          </a:p>
          <a:p>
            <a:r>
              <a:rPr lang="en-US" sz="1600" b="1" dirty="0">
                <a:latin typeface="Georgia" panose="02040502050405020303" pitchFamily="18" charset="0"/>
              </a:rPr>
              <a:t>SWAPNIL  BISWAS</a:t>
            </a:r>
          </a:p>
        </p:txBody>
      </p:sp>
    </p:spTree>
    <p:extLst>
      <p:ext uri="{BB962C8B-B14F-4D97-AF65-F5344CB8AC3E}">
        <p14:creationId xmlns:p14="http://schemas.microsoft.com/office/powerpoint/2010/main" val="248263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42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4255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1073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6154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2881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901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0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hank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60852"/>
            <a:ext cx="10058400" cy="8917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1215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200" baseline="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82533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9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7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1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3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40E837-FEC6-4EA6-A30E-3BFCAE58EFC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2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040E837-FEC6-4EA6-A30E-3BFCAE58EFC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407469"/>
            <a:ext cx="1117546" cy="10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6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88719" y="4200144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52339" y="1404106"/>
            <a:ext cx="1376806" cy="127305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3002407"/>
            <a:ext cx="9839350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476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7202" y="4728541"/>
            <a:ext cx="2050414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PREPARED</a:t>
            </a:r>
            <a:r>
              <a:rPr kumimoji="0" sz="1200" b="0" i="0" u="none" strike="noStrike" kern="1200" cap="none" spc="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BY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SWAPNIL</a:t>
            </a:r>
            <a:r>
              <a:rPr kumimoji="0" sz="1600" b="1" i="0" u="none" strike="noStrike" kern="1200" cap="none" spc="3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BISWAS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3" y="3002407"/>
            <a:ext cx="7148167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4995" algn="l"/>
              </a:tabLst>
            </a:pPr>
            <a:r>
              <a:rPr lang="en-US" dirty="0"/>
              <a:t>Trees and Tree Traversals</a:t>
            </a:r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176324" y="4605033"/>
            <a:ext cx="2872740" cy="662940"/>
          </a:xfrm>
          <a:custGeom>
            <a:avLst/>
            <a:gdLst/>
            <a:ahLst/>
            <a:cxnLst/>
            <a:rect l="l" t="t" r="r" b="b"/>
            <a:pathLst>
              <a:path w="2872740" h="662939">
                <a:moveTo>
                  <a:pt x="2872740" y="0"/>
                </a:moveTo>
                <a:lnTo>
                  <a:pt x="0" y="0"/>
                </a:lnTo>
                <a:lnTo>
                  <a:pt x="0" y="662939"/>
                </a:lnTo>
                <a:lnTo>
                  <a:pt x="2872740" y="662939"/>
                </a:lnTo>
                <a:lnTo>
                  <a:pt x="28727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324" y="4492497"/>
            <a:ext cx="28727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Prepared</a:t>
            </a:r>
            <a:r>
              <a:rPr kumimoji="0" sz="24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by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1" u="none" strike="noStrike" kern="1200" cap="none" spc="-18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Lec</a:t>
            </a:r>
            <a:r>
              <a:rPr kumimoji="0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</a:t>
            </a:r>
            <a:r>
              <a:rPr kumimoji="0" lang="en-US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Shekh. Md. </a:t>
            </a:r>
            <a:r>
              <a:rPr kumimoji="0" sz="2000" b="0" i="1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S</a:t>
            </a:r>
            <a:r>
              <a:rPr kumimoji="0" sz="2000" b="0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i</a:t>
            </a:r>
            <a:r>
              <a:rPr kumimoji="0" sz="2000" b="0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fu</a:t>
            </a:r>
            <a:r>
              <a:rPr kumimoji="0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r</a:t>
            </a:r>
            <a:r>
              <a:rPr kumimoji="0" sz="2000" b="0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</a:t>
            </a:r>
            <a:r>
              <a:rPr kumimoji="0" sz="2000" b="0" i="1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R</a:t>
            </a:r>
            <a:r>
              <a:rPr kumimoji="0" sz="2000" b="0" i="1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hm</a:t>
            </a:r>
            <a:r>
              <a:rPr kumimoji="0" sz="20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n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Types of Binary Tree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9" y="2008325"/>
            <a:ext cx="993192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Perfect Binary Tree</a:t>
            </a: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b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 perfect binary tree is a type of binary tree in which every internal node has exactly two child nodes and all the leaf nodes are at the same level.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C08824E-BE74-8DAF-FFDB-49E629E285A9}"/>
              </a:ext>
            </a:extLst>
          </p:cNvPr>
          <p:cNvSpPr/>
          <p:nvPr/>
        </p:nvSpPr>
        <p:spPr>
          <a:xfrm>
            <a:off x="7281593" y="3356933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29111E-4A17-7AA6-3DD7-4B6D061B92A6}"/>
              </a:ext>
            </a:extLst>
          </p:cNvPr>
          <p:cNvSpPr/>
          <p:nvPr/>
        </p:nvSpPr>
        <p:spPr>
          <a:xfrm>
            <a:off x="6332687" y="4152239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E3EE90-8FFB-D213-D5A7-2BEA28E01C06}"/>
              </a:ext>
            </a:extLst>
          </p:cNvPr>
          <p:cNvSpPr/>
          <p:nvPr/>
        </p:nvSpPr>
        <p:spPr>
          <a:xfrm>
            <a:off x="8391524" y="4152239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E2E777-1020-7A4C-0C6D-ADC05F3552AB}"/>
              </a:ext>
            </a:extLst>
          </p:cNvPr>
          <p:cNvSpPr/>
          <p:nvPr/>
        </p:nvSpPr>
        <p:spPr>
          <a:xfrm>
            <a:off x="5815102" y="4916818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FCB16C-56DE-3DE5-629F-3F2AD352A8E3}"/>
              </a:ext>
            </a:extLst>
          </p:cNvPr>
          <p:cNvSpPr/>
          <p:nvPr/>
        </p:nvSpPr>
        <p:spPr>
          <a:xfrm>
            <a:off x="6990020" y="4915767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9B1534-8A33-C045-9349-DA30C190720B}"/>
              </a:ext>
            </a:extLst>
          </p:cNvPr>
          <p:cNvSpPr/>
          <p:nvPr/>
        </p:nvSpPr>
        <p:spPr>
          <a:xfrm>
            <a:off x="8909109" y="4882312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662744-F946-9488-2B6B-D3C021CE7995}"/>
              </a:ext>
            </a:extLst>
          </p:cNvPr>
          <p:cNvSpPr/>
          <p:nvPr/>
        </p:nvSpPr>
        <p:spPr>
          <a:xfrm>
            <a:off x="7856382" y="4887738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B544FD-01C1-82FD-1995-0A2F77BD5AE3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6591480" y="3736496"/>
            <a:ext cx="948906" cy="4157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85236A-62CC-3607-7C78-E877AA4F5AF8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7540386" y="3736496"/>
            <a:ext cx="1109931" cy="4157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138D2D-0EAD-DE87-7B74-5F366C6025B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6073895" y="4531802"/>
            <a:ext cx="517585" cy="3850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9DF76E-B8B0-397A-54FF-E29FFD1DAE5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591480" y="4531802"/>
            <a:ext cx="657333" cy="383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602EBD4-749F-5EF9-B044-AB276F502D8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8650317" y="4531802"/>
            <a:ext cx="517585" cy="3505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BC03A6-EBB8-DFD7-799C-4772558C2B60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115175" y="4537228"/>
            <a:ext cx="517585" cy="3505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B1243A-F2C8-0249-E02D-0D46F533DBF8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1432948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Types of Binary Tree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9" y="2008325"/>
            <a:ext cx="6104380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Complete Binary Tree</a:t>
            </a: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b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 complete binary tree is just like a full binary tree, but with some major differences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Every level must be completely filled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All the leaf elements must lean towards the left.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 last leaf element might not have a right sibling i.e. a complete binary tree doesn't have to be a full binary tree.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GB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C08824E-BE74-8DAF-FFDB-49E629E285A9}"/>
              </a:ext>
            </a:extLst>
          </p:cNvPr>
          <p:cNvSpPr/>
          <p:nvPr/>
        </p:nvSpPr>
        <p:spPr>
          <a:xfrm>
            <a:off x="9447578" y="2566358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29111E-4A17-7AA6-3DD7-4B6D061B92A6}"/>
              </a:ext>
            </a:extLst>
          </p:cNvPr>
          <p:cNvSpPr/>
          <p:nvPr/>
        </p:nvSpPr>
        <p:spPr>
          <a:xfrm>
            <a:off x="8498672" y="3361664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E3EE90-8FFB-D213-D5A7-2BEA28E01C06}"/>
              </a:ext>
            </a:extLst>
          </p:cNvPr>
          <p:cNvSpPr/>
          <p:nvPr/>
        </p:nvSpPr>
        <p:spPr>
          <a:xfrm>
            <a:off x="10557509" y="3361664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E2E777-1020-7A4C-0C6D-ADC05F3552AB}"/>
              </a:ext>
            </a:extLst>
          </p:cNvPr>
          <p:cNvSpPr/>
          <p:nvPr/>
        </p:nvSpPr>
        <p:spPr>
          <a:xfrm>
            <a:off x="7636004" y="4091736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FCB16C-56DE-3DE5-629F-3F2AD352A8E3}"/>
              </a:ext>
            </a:extLst>
          </p:cNvPr>
          <p:cNvSpPr/>
          <p:nvPr/>
        </p:nvSpPr>
        <p:spPr>
          <a:xfrm>
            <a:off x="9156005" y="4125192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9B1534-8A33-C045-9349-DA30C190720B}"/>
              </a:ext>
            </a:extLst>
          </p:cNvPr>
          <p:cNvSpPr/>
          <p:nvPr/>
        </p:nvSpPr>
        <p:spPr>
          <a:xfrm>
            <a:off x="11075094" y="4091737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662744-F946-9488-2B6B-D3C021CE7995}"/>
              </a:ext>
            </a:extLst>
          </p:cNvPr>
          <p:cNvSpPr/>
          <p:nvPr/>
        </p:nvSpPr>
        <p:spPr>
          <a:xfrm>
            <a:off x="10022367" y="4097163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6C89B1-F7ED-C491-3561-B191A591F2FC}"/>
              </a:ext>
            </a:extLst>
          </p:cNvPr>
          <p:cNvSpPr/>
          <p:nvPr/>
        </p:nvSpPr>
        <p:spPr>
          <a:xfrm>
            <a:off x="8087034" y="4777906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CBD286B-DCE3-6438-60BC-727544EFA386}"/>
              </a:ext>
            </a:extLst>
          </p:cNvPr>
          <p:cNvSpPr/>
          <p:nvPr/>
        </p:nvSpPr>
        <p:spPr>
          <a:xfrm>
            <a:off x="7359095" y="4783775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B544FD-01C1-82FD-1995-0A2F77BD5AE3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8757465" y="2945921"/>
            <a:ext cx="948906" cy="4157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85236A-62CC-3607-7C78-E877AA4F5AF8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9706371" y="2945921"/>
            <a:ext cx="1109931" cy="4157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138D2D-0EAD-DE87-7B74-5F366C6025B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7894797" y="3741227"/>
            <a:ext cx="862668" cy="350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9DF76E-B8B0-397A-54FF-E29FFD1DAE5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8757465" y="3741227"/>
            <a:ext cx="657333" cy="383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602EBD4-749F-5EF9-B044-AB276F502D8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10816302" y="3741227"/>
            <a:ext cx="517585" cy="3505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BC03A6-EBB8-DFD7-799C-4772558C2B60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0281160" y="3746653"/>
            <a:ext cx="517585" cy="3505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D9700EB-4206-6602-5E99-FBC47E29C03C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7894797" y="4471299"/>
            <a:ext cx="451030" cy="3066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FE60F1-5A7D-7B86-9BD0-B28CD9BFAF16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flipH="1">
            <a:off x="7617888" y="4471299"/>
            <a:ext cx="276909" cy="3124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796486D-D5C0-77B1-68ED-D0964365F323}"/>
              </a:ext>
            </a:extLst>
          </p:cNvPr>
          <p:cNvSpPr/>
          <p:nvPr/>
        </p:nvSpPr>
        <p:spPr>
          <a:xfrm>
            <a:off x="8744367" y="4797589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B3F8976-6488-9CF4-1AFE-9CB788778E3F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 flipH="1">
            <a:off x="9003160" y="4504755"/>
            <a:ext cx="411638" cy="2928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CFE79AF-6F96-4B41-99B1-0D158EF400C1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3382190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Types of Binary Tree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9" y="2008325"/>
            <a:ext cx="993192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Degenerate of Pathological Tree</a:t>
            </a:r>
            <a:b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 degenerate or pathological tree is the tree having a single child either left or right.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C08824E-BE74-8DAF-FFDB-49E629E285A9}"/>
              </a:ext>
            </a:extLst>
          </p:cNvPr>
          <p:cNvSpPr/>
          <p:nvPr/>
        </p:nvSpPr>
        <p:spPr>
          <a:xfrm>
            <a:off x="7281593" y="3356933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29111E-4A17-7AA6-3DD7-4B6D061B92A6}"/>
              </a:ext>
            </a:extLst>
          </p:cNvPr>
          <p:cNvSpPr/>
          <p:nvPr/>
        </p:nvSpPr>
        <p:spPr>
          <a:xfrm>
            <a:off x="6332687" y="4152239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FCB16C-56DE-3DE5-629F-3F2AD352A8E3}"/>
              </a:ext>
            </a:extLst>
          </p:cNvPr>
          <p:cNvSpPr/>
          <p:nvPr/>
        </p:nvSpPr>
        <p:spPr>
          <a:xfrm>
            <a:off x="6990020" y="4915767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6C89B1-F7ED-C491-3561-B191A591F2FC}"/>
              </a:ext>
            </a:extLst>
          </p:cNvPr>
          <p:cNvSpPr/>
          <p:nvPr/>
        </p:nvSpPr>
        <p:spPr>
          <a:xfrm>
            <a:off x="7513787" y="5612384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B544FD-01C1-82FD-1995-0A2F77BD5AE3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6591480" y="3736496"/>
            <a:ext cx="948906" cy="4157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9DF76E-B8B0-397A-54FF-E29FFD1DAE5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591480" y="4531802"/>
            <a:ext cx="657333" cy="383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D9700EB-4206-6602-5E99-FBC47E29C03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254995" y="5296381"/>
            <a:ext cx="517585" cy="3160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0A4A58-EDB6-2E42-4C30-5EB8B076B087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1926700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Types of Binary Tree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9" y="2008325"/>
            <a:ext cx="993192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Skewed Binary Tree</a:t>
            </a:r>
            <a:b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 skewed binary tree is a pathological/degenerate tree in which the tree is either dominated by the left nodes or the right nodes. Thus, there are two types of skewed binary tree: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C08824E-BE74-8DAF-FFDB-49E629E285A9}"/>
              </a:ext>
            </a:extLst>
          </p:cNvPr>
          <p:cNvSpPr/>
          <p:nvPr/>
        </p:nvSpPr>
        <p:spPr>
          <a:xfrm>
            <a:off x="3672117" y="3356933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29111E-4A17-7AA6-3DD7-4B6D061B92A6}"/>
              </a:ext>
            </a:extLst>
          </p:cNvPr>
          <p:cNvSpPr/>
          <p:nvPr/>
        </p:nvSpPr>
        <p:spPr>
          <a:xfrm>
            <a:off x="3154532" y="4203259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FCB16C-56DE-3DE5-629F-3F2AD352A8E3}"/>
              </a:ext>
            </a:extLst>
          </p:cNvPr>
          <p:cNvSpPr/>
          <p:nvPr/>
        </p:nvSpPr>
        <p:spPr>
          <a:xfrm>
            <a:off x="2778564" y="4924254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B544FD-01C1-82FD-1995-0A2F77BD5AE3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3413325" y="3736496"/>
            <a:ext cx="517585" cy="4667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9DF76E-B8B0-397A-54FF-E29FFD1DAE5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3037357" y="4582822"/>
            <a:ext cx="375968" cy="3414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E2EBC9-0FF6-FBAB-B2FC-8D4F74A94E7A}"/>
              </a:ext>
            </a:extLst>
          </p:cNvPr>
          <p:cNvSpPr/>
          <p:nvPr/>
        </p:nvSpPr>
        <p:spPr>
          <a:xfrm>
            <a:off x="8153837" y="3356933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C33270F-6DCF-DF01-EDB0-480D6215049E}"/>
              </a:ext>
            </a:extLst>
          </p:cNvPr>
          <p:cNvSpPr/>
          <p:nvPr/>
        </p:nvSpPr>
        <p:spPr>
          <a:xfrm>
            <a:off x="8671422" y="4203258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E5239BB-F5FE-3072-6F12-6050FF0CEB1B}"/>
              </a:ext>
            </a:extLst>
          </p:cNvPr>
          <p:cNvSpPr/>
          <p:nvPr/>
        </p:nvSpPr>
        <p:spPr>
          <a:xfrm>
            <a:off x="9154643" y="4925988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D7F24B-77F5-41B1-3151-9AA3BD1638FD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8412630" y="3736496"/>
            <a:ext cx="517585" cy="4667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D703B01-47FD-F0C7-021E-13432C34AF69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930215" y="4582821"/>
            <a:ext cx="483221" cy="3431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7910EAB-4D3A-335F-9F83-EB04E007E4F1}"/>
              </a:ext>
            </a:extLst>
          </p:cNvPr>
          <p:cNvSpPr txBox="1"/>
          <p:nvPr/>
        </p:nvSpPr>
        <p:spPr>
          <a:xfrm>
            <a:off x="2202095" y="5460583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Left-skewed Binary Tree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450BB8-0A3B-3059-368D-FEB9726046C0}"/>
              </a:ext>
            </a:extLst>
          </p:cNvPr>
          <p:cNvSpPr txBox="1"/>
          <p:nvPr/>
        </p:nvSpPr>
        <p:spPr>
          <a:xfrm>
            <a:off x="7718984" y="5428932"/>
            <a:ext cx="257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Right-skewed Binary Tree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44379B-122C-9BB1-A674-9BE8B2D9B37C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2214025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Types of Binary Tree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9" y="2008325"/>
            <a:ext cx="993192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Balanced Binary Tree</a:t>
            </a: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b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It is a type of binary tree in which the difference between the height of the left and the right subtree for each node is either 0 or 1.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C08824E-BE74-8DAF-FFDB-49E629E285A9}"/>
              </a:ext>
            </a:extLst>
          </p:cNvPr>
          <p:cNvSpPr/>
          <p:nvPr/>
        </p:nvSpPr>
        <p:spPr>
          <a:xfrm>
            <a:off x="7281593" y="3356933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29111E-4A17-7AA6-3DD7-4B6D061B92A6}"/>
              </a:ext>
            </a:extLst>
          </p:cNvPr>
          <p:cNvSpPr/>
          <p:nvPr/>
        </p:nvSpPr>
        <p:spPr>
          <a:xfrm>
            <a:off x="6332687" y="4152239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E3EE90-8FFB-D213-D5A7-2BEA28E01C06}"/>
              </a:ext>
            </a:extLst>
          </p:cNvPr>
          <p:cNvSpPr/>
          <p:nvPr/>
        </p:nvSpPr>
        <p:spPr>
          <a:xfrm>
            <a:off x="8391524" y="4152239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E2E777-1020-7A4C-0C6D-ADC05F3552AB}"/>
              </a:ext>
            </a:extLst>
          </p:cNvPr>
          <p:cNvSpPr/>
          <p:nvPr/>
        </p:nvSpPr>
        <p:spPr>
          <a:xfrm>
            <a:off x="5815102" y="4916818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FCB16C-56DE-3DE5-629F-3F2AD352A8E3}"/>
              </a:ext>
            </a:extLst>
          </p:cNvPr>
          <p:cNvSpPr/>
          <p:nvPr/>
        </p:nvSpPr>
        <p:spPr>
          <a:xfrm>
            <a:off x="6990020" y="4915767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B544FD-01C1-82FD-1995-0A2F77BD5AE3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6591480" y="3736496"/>
            <a:ext cx="948906" cy="4157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85236A-62CC-3607-7C78-E877AA4F5AF8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7540386" y="3736496"/>
            <a:ext cx="1109931" cy="4157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138D2D-0EAD-DE87-7B74-5F366C6025B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6073895" y="4531802"/>
            <a:ext cx="517585" cy="3850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9DF76E-B8B0-397A-54FF-E29FFD1DAE5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591480" y="4531802"/>
            <a:ext cx="657333" cy="383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99FE89B-E4FE-660C-36C1-136FF2532366}"/>
              </a:ext>
            </a:extLst>
          </p:cNvPr>
          <p:cNvSpPr txBox="1"/>
          <p:nvPr/>
        </p:nvSpPr>
        <p:spPr>
          <a:xfrm>
            <a:off x="5388188" y="4607990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df</a:t>
            </a:r>
            <a:r>
              <a:rPr lang="en-US" sz="1400" dirty="0">
                <a:solidFill>
                  <a:srgbClr val="FF0000"/>
                </a:solidFill>
              </a:rPr>
              <a:t> = 0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C2F775-AB3C-8318-DE13-D6E81DDE9735}"/>
              </a:ext>
            </a:extLst>
          </p:cNvPr>
          <p:cNvSpPr txBox="1"/>
          <p:nvPr/>
        </p:nvSpPr>
        <p:spPr>
          <a:xfrm>
            <a:off x="7248812" y="4607990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df</a:t>
            </a:r>
            <a:r>
              <a:rPr lang="en-US" sz="1400" dirty="0">
                <a:solidFill>
                  <a:srgbClr val="FF0000"/>
                </a:solidFill>
              </a:rPr>
              <a:t> = 0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1543D2-FB57-FF6B-105F-4B34DAC0E883}"/>
              </a:ext>
            </a:extLst>
          </p:cNvPr>
          <p:cNvSpPr txBox="1"/>
          <p:nvPr/>
        </p:nvSpPr>
        <p:spPr>
          <a:xfrm>
            <a:off x="6035169" y="3827555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df</a:t>
            </a:r>
            <a:r>
              <a:rPr lang="en-US" sz="1400" dirty="0">
                <a:solidFill>
                  <a:srgbClr val="FF0000"/>
                </a:solidFill>
              </a:rPr>
              <a:t> = 0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E0D978-722E-6243-3219-4AB40479F3C3}"/>
              </a:ext>
            </a:extLst>
          </p:cNvPr>
          <p:cNvSpPr txBox="1"/>
          <p:nvPr/>
        </p:nvSpPr>
        <p:spPr>
          <a:xfrm>
            <a:off x="8611591" y="3808278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df</a:t>
            </a:r>
            <a:r>
              <a:rPr lang="en-US" sz="1400" dirty="0">
                <a:solidFill>
                  <a:srgbClr val="FF0000"/>
                </a:solidFill>
              </a:rPr>
              <a:t> = 0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86A04E-93D1-2BA7-6998-CB7121BDE866}"/>
              </a:ext>
            </a:extLst>
          </p:cNvPr>
          <p:cNvSpPr txBox="1"/>
          <p:nvPr/>
        </p:nvSpPr>
        <p:spPr>
          <a:xfrm>
            <a:off x="7204143" y="3023366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df</a:t>
            </a:r>
            <a:r>
              <a:rPr lang="en-US" sz="1400" dirty="0">
                <a:solidFill>
                  <a:srgbClr val="FF0000"/>
                </a:solidFill>
              </a:rPr>
              <a:t> =1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424FA8-786B-59E6-C2FE-8D7B66BC561C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3692409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5712-1AF7-A729-3F7D-48437A31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Ordered Trees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Text Box 31">
            <a:extLst>
              <a:ext uri="{FF2B5EF4-FFF2-40B4-BE49-F238E27FC236}">
                <a16:creationId xmlns:a16="http://schemas.microsoft.com/office/drawing/2014/main" id="{CA88C9E8-0387-744B-075E-DE0E6592C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79" y="2007983"/>
            <a:ext cx="10058399" cy="2395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 tree is </a:t>
            </a: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ordered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if there is a linear ordering defined for each child of each node.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An ordered tree is a type of tree data structure where the </a:t>
            </a:r>
            <a:r>
              <a:rPr lang="en-GB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order of the children of each node 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matters. This means that the children of a node are not just a set or a collection, but a sequence with a specific order.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This is in contrast to unordered trees, where the children are just a set without any particular sequence.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1F7215-CAF6-F825-F1EE-5A5F2C27228C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3441538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Traversal of Trees</a:t>
            </a:r>
          </a:p>
        </p:txBody>
      </p:sp>
      <p:sp>
        <p:nvSpPr>
          <p:cNvPr id="6" name="Text Box 31">
            <a:extLst>
              <a:ext uri="{FF2B5EF4-FFF2-40B4-BE49-F238E27FC236}">
                <a16:creationId xmlns:a16="http://schemas.microsoft.com/office/drawing/2014/main" id="{77BFFBB5-A2DD-A2E9-66E7-EF1BA60D8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2007983"/>
            <a:ext cx="10058400" cy="4438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800" dirty="0"/>
              <a:t>A traversal of a tree T is a systematic way of visiting all the nodes of 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800" dirty="0"/>
              <a:t>Traversing a tree involves visiting the root and traversing its subtrees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800" dirty="0"/>
              <a:t>There are the following traversal methods: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/>
              <a:t>Preorder Traversal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 err="1"/>
              <a:t>Postorder</a:t>
            </a:r>
            <a:r>
              <a:rPr lang="en-GB" sz="1800" dirty="0"/>
              <a:t> Traversal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 err="1"/>
              <a:t>Inorder</a:t>
            </a:r>
            <a:r>
              <a:rPr lang="en-GB" sz="1800" dirty="0"/>
              <a:t> Traversal 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/>
              <a:t>Level Order Traversal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/>
              <a:t>Euler Tour Traversal</a:t>
            </a:r>
          </a:p>
          <a:p>
            <a:pPr marL="1028700" lvl="1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GB" sz="1800" dirty="0"/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02B74-A5D4-10B2-6D17-420894E657E0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792010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Preorder Traversal</a:t>
            </a:r>
          </a:p>
        </p:txBody>
      </p:sp>
      <p:sp>
        <p:nvSpPr>
          <p:cNvPr id="6" name="Text Box 31">
            <a:extLst>
              <a:ext uri="{FF2B5EF4-FFF2-40B4-BE49-F238E27FC236}">
                <a16:creationId xmlns:a16="http://schemas.microsoft.com/office/drawing/2014/main" id="{77BFFBB5-A2DD-A2E9-66E7-EF1BA60D8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2007983"/>
            <a:ext cx="484632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 a preorder traversal, a node is visited before its descendants.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a tree is ordered, then the subtrees are traversed according to the order of the children.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B20AE486-4B3F-7899-7EE2-28A5A87D6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3661637"/>
            <a:ext cx="4846320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b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Algorithm</a:t>
            </a:r>
          </a:p>
          <a:p>
            <a:pPr algn="just"/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just"/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	</a:t>
            </a:r>
            <a:r>
              <a:rPr lang="en-US" sz="1800" dirty="0" err="1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preOrder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(v)</a:t>
            </a:r>
          </a:p>
          <a:p>
            <a:pPr algn="just"/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	    </a:t>
            </a:r>
            <a:r>
              <a:rPr lang="en-US" sz="1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visit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(v)</a:t>
            </a:r>
          </a:p>
          <a:p>
            <a:pPr algn="just"/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	    </a:t>
            </a:r>
            <a:r>
              <a:rPr lang="en-US" sz="1800" dirty="0" err="1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preOrder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leftChild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(v))</a:t>
            </a:r>
          </a:p>
          <a:p>
            <a:pPr algn="just"/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	    </a:t>
            </a:r>
            <a:r>
              <a:rPr lang="en-US" sz="1800" dirty="0" err="1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preOrder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rightChild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(v))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92CCAB-FCC6-D3CA-5228-944A7E5395BC}"/>
              </a:ext>
            </a:extLst>
          </p:cNvPr>
          <p:cNvSpPr/>
          <p:nvPr/>
        </p:nvSpPr>
        <p:spPr>
          <a:xfrm>
            <a:off x="8550837" y="2306052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13D850-E4F2-DF35-5940-BE633014DAF5}"/>
              </a:ext>
            </a:extLst>
          </p:cNvPr>
          <p:cNvSpPr/>
          <p:nvPr/>
        </p:nvSpPr>
        <p:spPr>
          <a:xfrm>
            <a:off x="7601931" y="3101358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43BCE2-BB59-9705-8419-020A2F924F6D}"/>
              </a:ext>
            </a:extLst>
          </p:cNvPr>
          <p:cNvSpPr/>
          <p:nvPr/>
        </p:nvSpPr>
        <p:spPr>
          <a:xfrm>
            <a:off x="9660768" y="3101358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253621-D3F2-CDE8-D3C4-5838075E3505}"/>
              </a:ext>
            </a:extLst>
          </p:cNvPr>
          <p:cNvSpPr/>
          <p:nvPr/>
        </p:nvSpPr>
        <p:spPr>
          <a:xfrm>
            <a:off x="7084346" y="3865937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78450C7-FECF-8E6F-1D4D-AF3B1E49AA49}"/>
              </a:ext>
            </a:extLst>
          </p:cNvPr>
          <p:cNvSpPr/>
          <p:nvPr/>
        </p:nvSpPr>
        <p:spPr>
          <a:xfrm>
            <a:off x="8259264" y="3864886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DED3A4B-6F7A-5D31-DAA2-3F2CF094FDBB}"/>
              </a:ext>
            </a:extLst>
          </p:cNvPr>
          <p:cNvSpPr/>
          <p:nvPr/>
        </p:nvSpPr>
        <p:spPr>
          <a:xfrm>
            <a:off x="10178353" y="3831431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28A39A-327F-D3C0-7322-1E9719CCBC79}"/>
              </a:ext>
            </a:extLst>
          </p:cNvPr>
          <p:cNvSpPr/>
          <p:nvPr/>
        </p:nvSpPr>
        <p:spPr>
          <a:xfrm>
            <a:off x="9125626" y="3836857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3E8B23F-7630-CBC9-EEE6-6821F5B2DCEF}"/>
              </a:ext>
            </a:extLst>
          </p:cNvPr>
          <p:cNvSpPr/>
          <p:nvPr/>
        </p:nvSpPr>
        <p:spPr>
          <a:xfrm>
            <a:off x="8783031" y="4561503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4EAE5F0-1B48-5863-3748-69B3431297EF}"/>
              </a:ext>
            </a:extLst>
          </p:cNvPr>
          <p:cNvSpPr/>
          <p:nvPr/>
        </p:nvSpPr>
        <p:spPr>
          <a:xfrm>
            <a:off x="7747861" y="4582712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D604F6-508B-43DA-E0F0-C1B7798E78F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7860724" y="2685615"/>
            <a:ext cx="948906" cy="4157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66B22C-4E66-E727-0A4E-8DA0E5E8C7B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8809630" y="2685615"/>
            <a:ext cx="1109931" cy="4157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635A7D-BEE0-95D3-BF55-7C625735BA1B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7343139" y="3480921"/>
            <a:ext cx="517585" cy="3850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9F285F-5406-67F5-BC1D-E27F190CE831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7860724" y="3480921"/>
            <a:ext cx="657333" cy="383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2F1B9E-11FD-3176-671E-39AC7E9C14BD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9919561" y="3480921"/>
            <a:ext cx="517585" cy="3505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FF80D1-2DAB-E8C0-A399-DAB61D2B92E0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9384419" y="3486347"/>
            <a:ext cx="517585" cy="3505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80EBCA-95CB-2E9E-0817-0D9B88874158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524239" y="4245500"/>
            <a:ext cx="517585" cy="3160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FB64EB-1E4B-1F01-6FDD-BDB94034A382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006654" y="4245500"/>
            <a:ext cx="517585" cy="3372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Box 31">
            <a:extLst>
              <a:ext uri="{FF2B5EF4-FFF2-40B4-BE49-F238E27FC236}">
                <a16:creationId xmlns:a16="http://schemas.microsoft.com/office/drawing/2014/main" id="{CEF0BCB8-E8A4-B209-7B0C-83D912431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269" y="5437786"/>
            <a:ext cx="24231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Preorder: ABDEGHCIF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0F81DD-31B9-4B59-511D-95279E58141D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232967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Postorder</a:t>
            </a:r>
            <a:r>
              <a:rPr lang="en-US" dirty="0">
                <a:solidFill>
                  <a:srgbClr val="FF0000"/>
                </a:solidFill>
              </a:rPr>
              <a:t> Traversal</a:t>
            </a:r>
          </a:p>
        </p:txBody>
      </p:sp>
      <p:sp>
        <p:nvSpPr>
          <p:cNvPr id="6" name="Text Box 31">
            <a:extLst>
              <a:ext uri="{FF2B5EF4-FFF2-40B4-BE49-F238E27FC236}">
                <a16:creationId xmlns:a16="http://schemas.microsoft.com/office/drawing/2014/main" id="{77BFFBB5-A2DD-A2E9-66E7-EF1BA60D8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2007983"/>
            <a:ext cx="48463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 a post order traversal, a node is visited after its descendants. 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B20AE486-4B3F-7899-7EE2-28A5A87D6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3661637"/>
            <a:ext cx="4846320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b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Algorithm</a:t>
            </a:r>
          </a:p>
          <a:p>
            <a:pPr algn="just"/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just"/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	</a:t>
            </a: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postOrder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(v)</a:t>
            </a:r>
          </a:p>
          <a:p>
            <a:pPr algn="just"/>
            <a:r>
              <a:rPr lang="en-US" sz="1800" b="1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	     </a:t>
            </a:r>
            <a:r>
              <a:rPr lang="en-US" sz="1800" dirty="0" err="1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postOrder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leftChild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(v))</a:t>
            </a:r>
          </a:p>
          <a:p>
            <a:pPr algn="just"/>
            <a:r>
              <a:rPr lang="en-US" sz="1800" b="1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	     </a:t>
            </a:r>
            <a:r>
              <a:rPr lang="en-US" sz="1800" dirty="0" err="1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postOrder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rightChild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(v))</a:t>
            </a:r>
          </a:p>
          <a:p>
            <a:pPr algn="just"/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	     </a:t>
            </a:r>
            <a:r>
              <a:rPr lang="en-US" sz="1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visit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(v)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92CCAB-FCC6-D3CA-5228-944A7E5395BC}"/>
              </a:ext>
            </a:extLst>
          </p:cNvPr>
          <p:cNvSpPr/>
          <p:nvPr/>
        </p:nvSpPr>
        <p:spPr>
          <a:xfrm>
            <a:off x="8550837" y="2306052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13D850-E4F2-DF35-5940-BE633014DAF5}"/>
              </a:ext>
            </a:extLst>
          </p:cNvPr>
          <p:cNvSpPr/>
          <p:nvPr/>
        </p:nvSpPr>
        <p:spPr>
          <a:xfrm>
            <a:off x="7601931" y="3101358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43BCE2-BB59-9705-8419-020A2F924F6D}"/>
              </a:ext>
            </a:extLst>
          </p:cNvPr>
          <p:cNvSpPr/>
          <p:nvPr/>
        </p:nvSpPr>
        <p:spPr>
          <a:xfrm>
            <a:off x="9660768" y="3101358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253621-D3F2-CDE8-D3C4-5838075E3505}"/>
              </a:ext>
            </a:extLst>
          </p:cNvPr>
          <p:cNvSpPr/>
          <p:nvPr/>
        </p:nvSpPr>
        <p:spPr>
          <a:xfrm>
            <a:off x="7084346" y="3865937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78450C7-FECF-8E6F-1D4D-AF3B1E49AA49}"/>
              </a:ext>
            </a:extLst>
          </p:cNvPr>
          <p:cNvSpPr/>
          <p:nvPr/>
        </p:nvSpPr>
        <p:spPr>
          <a:xfrm>
            <a:off x="8259264" y="3864886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DED3A4B-6F7A-5D31-DAA2-3F2CF094FDBB}"/>
              </a:ext>
            </a:extLst>
          </p:cNvPr>
          <p:cNvSpPr/>
          <p:nvPr/>
        </p:nvSpPr>
        <p:spPr>
          <a:xfrm>
            <a:off x="10178353" y="3831431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28A39A-327F-D3C0-7322-1E9719CCBC79}"/>
              </a:ext>
            </a:extLst>
          </p:cNvPr>
          <p:cNvSpPr/>
          <p:nvPr/>
        </p:nvSpPr>
        <p:spPr>
          <a:xfrm>
            <a:off x="9125626" y="3836857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3E8B23F-7630-CBC9-EEE6-6821F5B2DCEF}"/>
              </a:ext>
            </a:extLst>
          </p:cNvPr>
          <p:cNvSpPr/>
          <p:nvPr/>
        </p:nvSpPr>
        <p:spPr>
          <a:xfrm>
            <a:off x="8783031" y="4561503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4EAE5F0-1B48-5863-3748-69B3431297EF}"/>
              </a:ext>
            </a:extLst>
          </p:cNvPr>
          <p:cNvSpPr/>
          <p:nvPr/>
        </p:nvSpPr>
        <p:spPr>
          <a:xfrm>
            <a:off x="7747861" y="4582712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D604F6-508B-43DA-E0F0-C1B7798E78F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7860724" y="2685615"/>
            <a:ext cx="948906" cy="4157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66B22C-4E66-E727-0A4E-8DA0E5E8C7B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8809630" y="2685615"/>
            <a:ext cx="1109931" cy="4157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635A7D-BEE0-95D3-BF55-7C625735BA1B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7343139" y="3480921"/>
            <a:ext cx="517585" cy="3850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9F285F-5406-67F5-BC1D-E27F190CE831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7860724" y="3480921"/>
            <a:ext cx="657333" cy="383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2F1B9E-11FD-3176-671E-39AC7E9C14BD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9919561" y="3480921"/>
            <a:ext cx="517585" cy="3505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FF80D1-2DAB-E8C0-A399-DAB61D2B92E0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9384419" y="3486347"/>
            <a:ext cx="517585" cy="3505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80EBCA-95CB-2E9E-0817-0D9B88874158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524239" y="4245500"/>
            <a:ext cx="517585" cy="3160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FB64EB-1E4B-1F01-6FDD-BDB94034A382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006654" y="4245500"/>
            <a:ext cx="517585" cy="3372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Box 31">
            <a:extLst>
              <a:ext uri="{FF2B5EF4-FFF2-40B4-BE49-F238E27FC236}">
                <a16:creationId xmlns:a16="http://schemas.microsoft.com/office/drawing/2014/main" id="{CEF0BCB8-E8A4-B209-7B0C-83D912431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269" y="5437786"/>
            <a:ext cx="24231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Preorder: DGHEBIFCA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AB24FF-7098-5DE3-6136-8FC60000B2AA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18443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Inorder</a:t>
            </a:r>
            <a:r>
              <a:rPr lang="en-US" dirty="0">
                <a:solidFill>
                  <a:srgbClr val="FF0000"/>
                </a:solidFill>
              </a:rPr>
              <a:t> Traversal</a:t>
            </a:r>
          </a:p>
        </p:txBody>
      </p:sp>
      <p:sp>
        <p:nvSpPr>
          <p:cNvPr id="6" name="Text Box 31">
            <a:extLst>
              <a:ext uri="{FF2B5EF4-FFF2-40B4-BE49-F238E27FC236}">
                <a16:creationId xmlns:a16="http://schemas.microsoft.com/office/drawing/2014/main" id="{77BFFBB5-A2DD-A2E9-66E7-EF1BA60D8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2007983"/>
            <a:ext cx="484632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 an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inorder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traversal a node is visited after its left subtree and before its right subtree.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B20AE486-4B3F-7899-7EE2-28A5A87D6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3661637"/>
            <a:ext cx="4846320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b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Algorithm</a:t>
            </a:r>
          </a:p>
          <a:p>
            <a:pPr algn="just"/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just"/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	</a:t>
            </a:r>
            <a:r>
              <a:rPr lang="en-US" sz="1800" dirty="0" err="1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inOrder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(v)</a:t>
            </a:r>
          </a:p>
          <a:p>
            <a:pPr algn="just"/>
            <a:r>
              <a:rPr lang="en-US" sz="1800" b="1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	    </a:t>
            </a:r>
            <a:r>
              <a:rPr lang="en-US" sz="1800" dirty="0" err="1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inOrder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leftChild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(v))</a:t>
            </a:r>
          </a:p>
          <a:p>
            <a:pPr algn="just"/>
            <a:r>
              <a:rPr lang="en-US" sz="1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	    visit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(v)</a:t>
            </a:r>
          </a:p>
          <a:p>
            <a:pPr algn="just"/>
            <a:r>
              <a:rPr lang="en-US" sz="1800" b="1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	    </a:t>
            </a:r>
            <a:r>
              <a:rPr lang="en-US" sz="1800" dirty="0" err="1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inOrder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rightChild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(v))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92CCAB-FCC6-D3CA-5228-944A7E5395BC}"/>
              </a:ext>
            </a:extLst>
          </p:cNvPr>
          <p:cNvSpPr/>
          <p:nvPr/>
        </p:nvSpPr>
        <p:spPr>
          <a:xfrm>
            <a:off x="8550837" y="2306052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13D850-E4F2-DF35-5940-BE633014DAF5}"/>
              </a:ext>
            </a:extLst>
          </p:cNvPr>
          <p:cNvSpPr/>
          <p:nvPr/>
        </p:nvSpPr>
        <p:spPr>
          <a:xfrm>
            <a:off x="7601931" y="3101358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43BCE2-BB59-9705-8419-020A2F924F6D}"/>
              </a:ext>
            </a:extLst>
          </p:cNvPr>
          <p:cNvSpPr/>
          <p:nvPr/>
        </p:nvSpPr>
        <p:spPr>
          <a:xfrm>
            <a:off x="9660768" y="3101358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253621-D3F2-CDE8-D3C4-5838075E3505}"/>
              </a:ext>
            </a:extLst>
          </p:cNvPr>
          <p:cNvSpPr/>
          <p:nvPr/>
        </p:nvSpPr>
        <p:spPr>
          <a:xfrm>
            <a:off x="7084346" y="3865937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78450C7-FECF-8E6F-1D4D-AF3B1E49AA49}"/>
              </a:ext>
            </a:extLst>
          </p:cNvPr>
          <p:cNvSpPr/>
          <p:nvPr/>
        </p:nvSpPr>
        <p:spPr>
          <a:xfrm>
            <a:off x="8259264" y="3864886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DED3A4B-6F7A-5D31-DAA2-3F2CF094FDBB}"/>
              </a:ext>
            </a:extLst>
          </p:cNvPr>
          <p:cNvSpPr/>
          <p:nvPr/>
        </p:nvSpPr>
        <p:spPr>
          <a:xfrm>
            <a:off x="10178353" y="3831431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28A39A-327F-D3C0-7322-1E9719CCBC79}"/>
              </a:ext>
            </a:extLst>
          </p:cNvPr>
          <p:cNvSpPr/>
          <p:nvPr/>
        </p:nvSpPr>
        <p:spPr>
          <a:xfrm>
            <a:off x="9125626" y="3836857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3E8B23F-7630-CBC9-EEE6-6821F5B2DCEF}"/>
              </a:ext>
            </a:extLst>
          </p:cNvPr>
          <p:cNvSpPr/>
          <p:nvPr/>
        </p:nvSpPr>
        <p:spPr>
          <a:xfrm>
            <a:off x="8783031" y="4561503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4EAE5F0-1B48-5863-3748-69B3431297EF}"/>
              </a:ext>
            </a:extLst>
          </p:cNvPr>
          <p:cNvSpPr/>
          <p:nvPr/>
        </p:nvSpPr>
        <p:spPr>
          <a:xfrm>
            <a:off x="7747861" y="4582712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D604F6-508B-43DA-E0F0-C1B7798E78F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7860724" y="2685615"/>
            <a:ext cx="948906" cy="4157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66B22C-4E66-E727-0A4E-8DA0E5E8C7B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8809630" y="2685615"/>
            <a:ext cx="1109931" cy="4157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635A7D-BEE0-95D3-BF55-7C625735BA1B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7343139" y="3480921"/>
            <a:ext cx="517585" cy="3850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9F285F-5406-67F5-BC1D-E27F190CE831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7860724" y="3480921"/>
            <a:ext cx="657333" cy="383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2F1B9E-11FD-3176-671E-39AC7E9C14BD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9919561" y="3480921"/>
            <a:ext cx="517585" cy="3505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FF80D1-2DAB-E8C0-A399-DAB61D2B92E0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9384419" y="3486347"/>
            <a:ext cx="517585" cy="3505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80EBCA-95CB-2E9E-0817-0D9B88874158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524239" y="4245500"/>
            <a:ext cx="517585" cy="3160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FB64EB-1E4B-1F01-6FDD-BDB94034A382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006654" y="4245500"/>
            <a:ext cx="517585" cy="3372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Box 31">
            <a:extLst>
              <a:ext uri="{FF2B5EF4-FFF2-40B4-BE49-F238E27FC236}">
                <a16:creationId xmlns:a16="http://schemas.microsoft.com/office/drawing/2014/main" id="{CEF0BCB8-E8A4-B209-7B0C-83D912431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269" y="5437786"/>
            <a:ext cx="24231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sz="1800" b="1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Preorder: DBGEHAICF</a:t>
            </a:r>
            <a:endParaRPr lang="en-US" sz="18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7C67B2-0591-6C79-457C-AE0A3D053F2D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424527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0000"/>
                </a:solidFill>
              </a:rPr>
              <a:t>What is a Tree?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85F19D-25D3-C88C-3D2B-7FAB420B3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228" y="1955909"/>
            <a:ext cx="3066435" cy="3066435"/>
          </a:xfrm>
          <a:prstGeom prst="rect">
            <a:avLst/>
          </a:prstGeom>
        </p:spPr>
      </p:pic>
      <p:sp>
        <p:nvSpPr>
          <p:cNvPr id="17" name="Text Box 31">
            <a:extLst>
              <a:ext uri="{FF2B5EF4-FFF2-40B4-BE49-F238E27FC236}">
                <a16:creationId xmlns:a16="http://schemas.microsoft.com/office/drawing/2014/main" id="{06304C9F-2152-06B0-FC0B-26A2105B6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6" y="5042129"/>
            <a:ext cx="3913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sz="1800" b="1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Correct!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It is a tree. </a:t>
            </a:r>
            <a:endParaRPr lang="en-US" sz="1800" b="1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06C7702-AE3F-72D3-E75D-6FD404D58AE5}"/>
              </a:ext>
            </a:extLst>
          </p:cNvPr>
          <p:cNvSpPr/>
          <p:nvPr/>
        </p:nvSpPr>
        <p:spPr>
          <a:xfrm>
            <a:off x="5779698" y="3677009"/>
            <a:ext cx="931653" cy="4960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70778C-BA75-5CCE-2A7C-D4192A98F70C}"/>
              </a:ext>
            </a:extLst>
          </p:cNvPr>
          <p:cNvSpPr/>
          <p:nvPr/>
        </p:nvSpPr>
        <p:spPr>
          <a:xfrm>
            <a:off x="9287219" y="2955275"/>
            <a:ext cx="848299" cy="4737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9B7C928-0681-A27B-A34A-4F874DE234D0}"/>
              </a:ext>
            </a:extLst>
          </p:cNvPr>
          <p:cNvSpPr/>
          <p:nvPr/>
        </p:nvSpPr>
        <p:spPr>
          <a:xfrm>
            <a:off x="7748339" y="4504063"/>
            <a:ext cx="848299" cy="4737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9A1580-EA7F-A722-9735-19F7A4B878D0}"/>
              </a:ext>
            </a:extLst>
          </p:cNvPr>
          <p:cNvSpPr/>
          <p:nvPr/>
        </p:nvSpPr>
        <p:spPr>
          <a:xfrm>
            <a:off x="9287219" y="4504062"/>
            <a:ext cx="848299" cy="4737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6FF23BB-3843-DC57-32F9-4A407FE01B8C}"/>
              </a:ext>
            </a:extLst>
          </p:cNvPr>
          <p:cNvSpPr/>
          <p:nvPr/>
        </p:nvSpPr>
        <p:spPr>
          <a:xfrm>
            <a:off x="10826099" y="4504061"/>
            <a:ext cx="848299" cy="4737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756E50-00FB-CA52-493F-DADC5BDBE455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 flipH="1">
            <a:off x="8172489" y="3429000"/>
            <a:ext cx="1538880" cy="1075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D7BAFC3-D34A-F5D1-2C9F-3C86164EA636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9711369" y="3429000"/>
            <a:ext cx="0" cy="1075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EB0B055-609F-B266-A79E-E9BF6B79FE30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9711369" y="3429000"/>
            <a:ext cx="1538880" cy="1075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 Box 31">
            <a:extLst>
              <a:ext uri="{FF2B5EF4-FFF2-40B4-BE49-F238E27FC236}">
                <a16:creationId xmlns:a16="http://schemas.microsoft.com/office/drawing/2014/main" id="{693D49D8-7354-3205-D5C0-EC792F0D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6" y="5431246"/>
            <a:ext cx="39137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sz="1800" kern="1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rPr>
              <a:t>But in DSA, </a:t>
            </a:r>
            <a:r>
              <a:rPr lang="en-GB" sz="1800" kern="1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rPr>
              <a:t>when we refer to a tree, we typically mean a structure similar to this.</a:t>
            </a:r>
            <a:endParaRPr lang="en-US" sz="1800" b="1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B99D50-2162-413B-7B6D-BE0CE2A268B8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78222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20" grpId="0" animBg="1"/>
      <p:bldP spid="22" grpId="0" animBg="1"/>
      <p:bldP spid="24" grpId="0" animBg="1"/>
      <p:bldP spid="26" grpId="0" animBg="1"/>
      <p:bldP spid="5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Level Order Traversal</a:t>
            </a:r>
          </a:p>
        </p:txBody>
      </p:sp>
      <p:sp>
        <p:nvSpPr>
          <p:cNvPr id="6" name="Text Box 31">
            <a:extLst>
              <a:ext uri="{FF2B5EF4-FFF2-40B4-BE49-F238E27FC236}">
                <a16:creationId xmlns:a16="http://schemas.microsoft.com/office/drawing/2014/main" id="{77BFFBB5-A2DD-A2E9-66E7-EF1BA60D8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2007983"/>
            <a:ext cx="484632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 a level order traversal, every node on a level is visited before going to a lower level.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B20AE486-4B3F-7899-7EE2-28A5A87D6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060" y="2966885"/>
            <a:ext cx="550787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b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Algorithm</a:t>
            </a:r>
          </a:p>
          <a:p>
            <a:pPr algn="just"/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just"/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    </a:t>
            </a:r>
            <a:r>
              <a:rPr lang="en-GB" sz="1800" dirty="0" err="1">
                <a:solidFill>
                  <a:srgbClr val="FF0000"/>
                </a:solidFill>
              </a:rPr>
              <a:t>levelOrder</a:t>
            </a:r>
            <a:r>
              <a:rPr lang="en-GB" sz="1800" dirty="0"/>
              <a:t>(v)</a:t>
            </a:r>
          </a:p>
          <a:p>
            <a:pPr algn="just"/>
            <a:r>
              <a:rPr lang="en-GB" sz="1800" dirty="0"/>
              <a:t>          initialize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queue</a:t>
            </a:r>
            <a:r>
              <a:rPr lang="en-GB" sz="1800" dirty="0"/>
              <a:t> with </a:t>
            </a:r>
            <a:r>
              <a:rPr lang="en-GB" sz="1800" dirty="0">
                <a:solidFill>
                  <a:srgbClr val="FF0000"/>
                </a:solidFill>
              </a:rPr>
              <a:t>v</a:t>
            </a:r>
          </a:p>
          <a:p>
            <a:pPr algn="just"/>
            <a:r>
              <a:rPr lang="en-GB" sz="1800" dirty="0"/>
              <a:t>          while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queue</a:t>
            </a:r>
            <a:r>
              <a:rPr lang="en-GB" sz="1800" dirty="0"/>
              <a:t> is not empty</a:t>
            </a:r>
          </a:p>
          <a:p>
            <a:r>
              <a:rPr lang="en-GB" sz="1800" dirty="0"/>
              <a:t>               current &lt;-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dequeue queue</a:t>
            </a:r>
            <a:r>
              <a:rPr lang="en-GB" sz="1800" dirty="0"/>
              <a:t>    </a:t>
            </a:r>
          </a:p>
          <a:p>
            <a:r>
              <a:rPr lang="en-GB" sz="1800" dirty="0"/>
              <a:t>               </a:t>
            </a:r>
            <a:r>
              <a:rPr lang="en-GB" sz="1800" dirty="0">
                <a:solidFill>
                  <a:schemeClr val="accent2"/>
                </a:solidFill>
              </a:rPr>
              <a:t>visit</a:t>
            </a:r>
            <a:r>
              <a:rPr lang="en-GB" sz="1800" dirty="0"/>
              <a:t>(current)               </a:t>
            </a:r>
          </a:p>
          <a:p>
            <a:r>
              <a:rPr lang="en-GB" sz="1800" dirty="0"/>
              <a:t>               if </a:t>
            </a:r>
            <a:r>
              <a:rPr lang="en-GB" sz="1800" dirty="0" err="1"/>
              <a:t>current.left</a:t>
            </a:r>
            <a:r>
              <a:rPr lang="en-GB" sz="1800" dirty="0"/>
              <a:t> is not null </a:t>
            </a:r>
          </a:p>
          <a:p>
            <a:r>
              <a:rPr lang="en-GB" sz="1800" dirty="0"/>
              <a:t>                   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enqueue queue</a:t>
            </a:r>
            <a:r>
              <a:rPr lang="en-GB" sz="1800" dirty="0"/>
              <a:t> with </a:t>
            </a:r>
            <a:r>
              <a:rPr lang="en-GB" sz="1800" dirty="0" err="1"/>
              <a:t>current.left</a:t>
            </a:r>
            <a:endParaRPr lang="en-GB" sz="1800" dirty="0"/>
          </a:p>
          <a:p>
            <a:r>
              <a:rPr lang="en-GB" sz="1800" dirty="0"/>
              <a:t>               if </a:t>
            </a:r>
            <a:r>
              <a:rPr lang="en-GB" sz="1800" dirty="0" err="1"/>
              <a:t>current.right</a:t>
            </a:r>
            <a:r>
              <a:rPr lang="en-GB" sz="1800" dirty="0"/>
              <a:t> is not null </a:t>
            </a:r>
          </a:p>
          <a:p>
            <a:r>
              <a:rPr lang="en-GB" sz="1800" dirty="0"/>
              <a:t>                   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enqueue queue</a:t>
            </a:r>
            <a:r>
              <a:rPr lang="en-GB" sz="1800" dirty="0"/>
              <a:t> with </a:t>
            </a:r>
            <a:r>
              <a:rPr lang="en-GB" sz="1800" dirty="0" err="1"/>
              <a:t>current.right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92CCAB-FCC6-D3CA-5228-944A7E5395BC}"/>
              </a:ext>
            </a:extLst>
          </p:cNvPr>
          <p:cNvSpPr/>
          <p:nvPr/>
        </p:nvSpPr>
        <p:spPr>
          <a:xfrm>
            <a:off x="8550837" y="2306052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13D850-E4F2-DF35-5940-BE633014DAF5}"/>
              </a:ext>
            </a:extLst>
          </p:cNvPr>
          <p:cNvSpPr/>
          <p:nvPr/>
        </p:nvSpPr>
        <p:spPr>
          <a:xfrm>
            <a:off x="7601931" y="3101358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43BCE2-BB59-9705-8419-020A2F924F6D}"/>
              </a:ext>
            </a:extLst>
          </p:cNvPr>
          <p:cNvSpPr/>
          <p:nvPr/>
        </p:nvSpPr>
        <p:spPr>
          <a:xfrm>
            <a:off x="9660768" y="3101358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253621-D3F2-CDE8-D3C4-5838075E3505}"/>
              </a:ext>
            </a:extLst>
          </p:cNvPr>
          <p:cNvSpPr/>
          <p:nvPr/>
        </p:nvSpPr>
        <p:spPr>
          <a:xfrm>
            <a:off x="7084346" y="3865937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78450C7-FECF-8E6F-1D4D-AF3B1E49AA49}"/>
              </a:ext>
            </a:extLst>
          </p:cNvPr>
          <p:cNvSpPr/>
          <p:nvPr/>
        </p:nvSpPr>
        <p:spPr>
          <a:xfrm>
            <a:off x="8259264" y="3864886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DED3A4B-6F7A-5D31-DAA2-3F2CF094FDBB}"/>
              </a:ext>
            </a:extLst>
          </p:cNvPr>
          <p:cNvSpPr/>
          <p:nvPr/>
        </p:nvSpPr>
        <p:spPr>
          <a:xfrm>
            <a:off x="10178353" y="3831431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28A39A-327F-D3C0-7322-1E9719CCBC79}"/>
              </a:ext>
            </a:extLst>
          </p:cNvPr>
          <p:cNvSpPr/>
          <p:nvPr/>
        </p:nvSpPr>
        <p:spPr>
          <a:xfrm>
            <a:off x="9125626" y="3836857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3E8B23F-7630-CBC9-EEE6-6821F5B2DCEF}"/>
              </a:ext>
            </a:extLst>
          </p:cNvPr>
          <p:cNvSpPr/>
          <p:nvPr/>
        </p:nvSpPr>
        <p:spPr>
          <a:xfrm>
            <a:off x="8783031" y="4561503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4EAE5F0-1B48-5863-3748-69B3431297EF}"/>
              </a:ext>
            </a:extLst>
          </p:cNvPr>
          <p:cNvSpPr/>
          <p:nvPr/>
        </p:nvSpPr>
        <p:spPr>
          <a:xfrm>
            <a:off x="7747861" y="4582712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D604F6-508B-43DA-E0F0-C1B7798E78F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7860724" y="2685615"/>
            <a:ext cx="948906" cy="4157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66B22C-4E66-E727-0A4E-8DA0E5E8C7B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8809630" y="2685615"/>
            <a:ext cx="1109931" cy="4157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635A7D-BEE0-95D3-BF55-7C625735BA1B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7343139" y="3480921"/>
            <a:ext cx="517585" cy="3850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9F285F-5406-67F5-BC1D-E27F190CE831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7860724" y="3480921"/>
            <a:ext cx="657333" cy="383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2F1B9E-11FD-3176-671E-39AC7E9C14BD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9919561" y="3480921"/>
            <a:ext cx="517585" cy="3505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FF80D1-2DAB-E8C0-A399-DAB61D2B92E0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9384419" y="3486347"/>
            <a:ext cx="517585" cy="3505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80EBCA-95CB-2E9E-0817-0D9B88874158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524239" y="4245500"/>
            <a:ext cx="517585" cy="3160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FB64EB-1E4B-1F01-6FDD-BDB94034A382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006654" y="4245500"/>
            <a:ext cx="517585" cy="3372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Box 31">
            <a:extLst>
              <a:ext uri="{FF2B5EF4-FFF2-40B4-BE49-F238E27FC236}">
                <a16:creationId xmlns:a16="http://schemas.microsoft.com/office/drawing/2014/main" id="{CEF0BCB8-E8A4-B209-7B0C-83D912431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269" y="5437786"/>
            <a:ext cx="24231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Preorder: ABCDEIFGH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FB3853-396A-C260-546F-0149C9217AB7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401219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Euler Tour Traversal</a:t>
            </a:r>
          </a:p>
        </p:txBody>
      </p:sp>
      <p:sp>
        <p:nvSpPr>
          <p:cNvPr id="6" name="Text Box 31">
            <a:extLst>
              <a:ext uri="{FF2B5EF4-FFF2-40B4-BE49-F238E27FC236}">
                <a16:creationId xmlns:a16="http://schemas.microsoft.com/office/drawing/2014/main" id="{77BFFBB5-A2DD-A2E9-66E7-EF1BA60D8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2007983"/>
            <a:ext cx="484632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Euler tour is defined as a way of traversing tree such that each vertex is added to the tour when we visit it (either moving down from parent vertex or returning from child vertex).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We start from root and reach back to root after visiting all vertices.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It requires exactly </a:t>
            </a:r>
            <a:r>
              <a:rPr lang="en-GB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2*N-1 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vertices to store Euler tour.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Approach: 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using </a:t>
            </a: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DFS (depth first search)</a:t>
            </a:r>
            <a:endParaRPr lang="en-US" sz="18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2" name="Text Box 31">
            <a:extLst>
              <a:ext uri="{FF2B5EF4-FFF2-40B4-BE49-F238E27FC236}">
                <a16:creationId xmlns:a16="http://schemas.microsoft.com/office/drawing/2014/main" id="{CEF0BCB8-E8A4-B209-7B0C-83D912431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3403" y="4591870"/>
            <a:ext cx="24231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Preorder: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766B4B9-CD4B-8752-3AF6-577057F5518C}"/>
                  </a:ext>
                </a:extLst>
              </p14:cNvPr>
              <p14:cNvContentPartPr/>
              <p14:nvPr/>
            </p14:nvContentPartPr>
            <p14:xfrm>
              <a:off x="7428528" y="1806460"/>
              <a:ext cx="3058951" cy="2760881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766B4B9-CD4B-8752-3AF6-577057F551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19168" y="1797100"/>
                <a:ext cx="3077671" cy="2779601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2E709B40-CDFA-15F2-2348-3859028CF9FB}"/>
              </a:ext>
            </a:extLst>
          </p:cNvPr>
          <p:cNvSpPr/>
          <p:nvPr/>
        </p:nvSpPr>
        <p:spPr>
          <a:xfrm>
            <a:off x="8677455" y="1806460"/>
            <a:ext cx="396240" cy="36257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71852CE-E1E5-2B90-A26B-040305C2FE33}"/>
              </a:ext>
            </a:extLst>
          </p:cNvPr>
          <p:cNvSpPr/>
          <p:nvPr/>
        </p:nvSpPr>
        <p:spPr>
          <a:xfrm>
            <a:off x="8060235" y="2576080"/>
            <a:ext cx="396240" cy="36257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DE6634E-A6E7-F419-000B-F23B81C5FE8C}"/>
              </a:ext>
            </a:extLst>
          </p:cNvPr>
          <p:cNvSpPr/>
          <p:nvPr/>
        </p:nvSpPr>
        <p:spPr>
          <a:xfrm>
            <a:off x="7663995" y="3390424"/>
            <a:ext cx="396240" cy="36257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9BBBB27-39E7-D4E6-C600-2FCC71A7BDAA}"/>
              </a:ext>
            </a:extLst>
          </p:cNvPr>
          <p:cNvSpPr/>
          <p:nvPr/>
        </p:nvSpPr>
        <p:spPr>
          <a:xfrm>
            <a:off x="8486955" y="3390423"/>
            <a:ext cx="396240" cy="36257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93C8B02-7BB8-BA76-05DA-9BB7634491BE}"/>
              </a:ext>
            </a:extLst>
          </p:cNvPr>
          <p:cNvSpPr/>
          <p:nvPr/>
        </p:nvSpPr>
        <p:spPr>
          <a:xfrm>
            <a:off x="8090715" y="4116817"/>
            <a:ext cx="396240" cy="36257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D90B97C-C8E6-DE55-117B-B9174316679D}"/>
              </a:ext>
            </a:extLst>
          </p:cNvPr>
          <p:cNvSpPr/>
          <p:nvPr/>
        </p:nvSpPr>
        <p:spPr>
          <a:xfrm>
            <a:off x="8723175" y="3986502"/>
            <a:ext cx="396240" cy="36257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09EFBAC-CFE1-B1F5-7F83-1B7AF3880D7D}"/>
              </a:ext>
            </a:extLst>
          </p:cNvPr>
          <p:cNvSpPr/>
          <p:nvPr/>
        </p:nvSpPr>
        <p:spPr>
          <a:xfrm>
            <a:off x="9562128" y="2465418"/>
            <a:ext cx="396240" cy="36257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7473AA3-0ACF-BBD5-3C72-9A07C560E6B1}"/>
              </a:ext>
            </a:extLst>
          </p:cNvPr>
          <p:cNvSpPr/>
          <p:nvPr/>
        </p:nvSpPr>
        <p:spPr>
          <a:xfrm>
            <a:off x="9196368" y="3186900"/>
            <a:ext cx="396240" cy="36257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25DCD45-576F-41C2-6606-4515BE706CB3}"/>
              </a:ext>
            </a:extLst>
          </p:cNvPr>
          <p:cNvSpPr/>
          <p:nvPr/>
        </p:nvSpPr>
        <p:spPr>
          <a:xfrm>
            <a:off x="9964596" y="3305661"/>
            <a:ext cx="396240" cy="36257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6EAEF68-0B90-96EB-177A-9EF755D70F66}"/>
              </a:ext>
            </a:extLst>
          </p:cNvPr>
          <p:cNvCxnSpPr>
            <a:stCxn id="24" idx="3"/>
            <a:endCxn id="25" idx="7"/>
          </p:cNvCxnSpPr>
          <p:nvPr/>
        </p:nvCxnSpPr>
        <p:spPr>
          <a:xfrm flipH="1">
            <a:off x="8398447" y="2115934"/>
            <a:ext cx="337036" cy="513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3558BB-B3BA-DC2C-125C-9446F77DA597}"/>
              </a:ext>
            </a:extLst>
          </p:cNvPr>
          <p:cNvCxnSpPr>
            <a:cxnSpLocks/>
            <a:stCxn id="25" idx="3"/>
          </p:cNvCxnSpPr>
          <p:nvPr/>
        </p:nvCxnSpPr>
        <p:spPr>
          <a:xfrm flipH="1">
            <a:off x="7887907" y="2885554"/>
            <a:ext cx="230356" cy="498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F2E865-F6F6-ADA5-03E1-6FF25F61E368}"/>
              </a:ext>
            </a:extLst>
          </p:cNvPr>
          <p:cNvCxnSpPr>
            <a:stCxn id="25" idx="5"/>
            <a:endCxn id="27" idx="0"/>
          </p:cNvCxnSpPr>
          <p:nvPr/>
        </p:nvCxnSpPr>
        <p:spPr>
          <a:xfrm>
            <a:off x="8398447" y="2885554"/>
            <a:ext cx="286628" cy="504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43BFE8-FDB6-6BF5-1002-0FCA982489D3}"/>
              </a:ext>
            </a:extLst>
          </p:cNvPr>
          <p:cNvCxnSpPr>
            <a:stCxn id="27" idx="3"/>
            <a:endCxn id="28" idx="0"/>
          </p:cNvCxnSpPr>
          <p:nvPr/>
        </p:nvCxnSpPr>
        <p:spPr>
          <a:xfrm flipH="1">
            <a:off x="8288835" y="3699897"/>
            <a:ext cx="256148" cy="416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5CA7F54-6CEF-7B74-B7F1-468277CA82C1}"/>
              </a:ext>
            </a:extLst>
          </p:cNvPr>
          <p:cNvCxnSpPr>
            <a:stCxn id="27" idx="5"/>
            <a:endCxn id="29" idx="0"/>
          </p:cNvCxnSpPr>
          <p:nvPr/>
        </p:nvCxnSpPr>
        <p:spPr>
          <a:xfrm>
            <a:off x="8825167" y="3699897"/>
            <a:ext cx="96128" cy="286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E3B5F9D-DB76-87BD-0FEA-1213F81E135C}"/>
              </a:ext>
            </a:extLst>
          </p:cNvPr>
          <p:cNvCxnSpPr>
            <a:stCxn id="24" idx="5"/>
            <a:endCxn id="30" idx="1"/>
          </p:cNvCxnSpPr>
          <p:nvPr/>
        </p:nvCxnSpPr>
        <p:spPr>
          <a:xfrm>
            <a:off x="9015667" y="2115934"/>
            <a:ext cx="604489" cy="4025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09EDDC-A8D6-429C-2B6B-58E38F4298A4}"/>
              </a:ext>
            </a:extLst>
          </p:cNvPr>
          <p:cNvCxnSpPr>
            <a:stCxn id="30" idx="3"/>
            <a:endCxn id="31" idx="0"/>
          </p:cNvCxnSpPr>
          <p:nvPr/>
        </p:nvCxnSpPr>
        <p:spPr>
          <a:xfrm flipH="1">
            <a:off x="9394488" y="2774892"/>
            <a:ext cx="225668" cy="41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6B5B2D3-9C97-CB00-867A-4A769CF23BAD}"/>
              </a:ext>
            </a:extLst>
          </p:cNvPr>
          <p:cNvCxnSpPr>
            <a:stCxn id="30" idx="5"/>
            <a:endCxn id="32" idx="0"/>
          </p:cNvCxnSpPr>
          <p:nvPr/>
        </p:nvCxnSpPr>
        <p:spPr>
          <a:xfrm>
            <a:off x="9900340" y="2774892"/>
            <a:ext cx="262376" cy="530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Box 31">
            <a:extLst>
              <a:ext uri="{FF2B5EF4-FFF2-40B4-BE49-F238E27FC236}">
                <a16:creationId xmlns:a16="http://schemas.microsoft.com/office/drawing/2014/main" id="{A81A6A9E-509E-D24E-E9DC-BAFDD1694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3403" y="5027349"/>
            <a:ext cx="24231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sz="1800" b="1" dirty="0" err="1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Inorder</a:t>
            </a:r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:</a:t>
            </a:r>
          </a:p>
        </p:txBody>
      </p:sp>
      <p:sp>
        <p:nvSpPr>
          <p:cNvPr id="5" name="Text Box 31">
            <a:extLst>
              <a:ext uri="{FF2B5EF4-FFF2-40B4-BE49-F238E27FC236}">
                <a16:creationId xmlns:a16="http://schemas.microsoft.com/office/drawing/2014/main" id="{054BB916-A137-C1FA-E2F0-BE2B907B8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3403" y="5421433"/>
            <a:ext cx="29147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sz="1800" b="1" dirty="0" err="1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Postorder</a:t>
            </a:r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:</a:t>
            </a:r>
          </a:p>
        </p:txBody>
      </p:sp>
      <p:sp>
        <p:nvSpPr>
          <p:cNvPr id="7" name="Text Box 31">
            <a:extLst>
              <a:ext uri="{FF2B5EF4-FFF2-40B4-BE49-F238E27FC236}">
                <a16:creationId xmlns:a16="http://schemas.microsoft.com/office/drawing/2014/main" id="{37DAA239-F7EA-4842-69DB-470F90D3B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3403" y="5815517"/>
            <a:ext cx="43295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sz="18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Euler Tour:</a:t>
            </a:r>
          </a:p>
        </p:txBody>
      </p:sp>
      <p:sp>
        <p:nvSpPr>
          <p:cNvPr id="8" name="Text Box 31">
            <a:extLst>
              <a:ext uri="{FF2B5EF4-FFF2-40B4-BE49-F238E27FC236}">
                <a16:creationId xmlns:a16="http://schemas.microsoft.com/office/drawing/2014/main" id="{94C39EF3-F56C-945C-0C4B-DCDF7EF79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8938" y="4607086"/>
            <a:ext cx="24231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ABCDEFGHI</a:t>
            </a:r>
          </a:p>
        </p:txBody>
      </p:sp>
      <p:sp>
        <p:nvSpPr>
          <p:cNvPr id="10" name="Text Box 31">
            <a:extLst>
              <a:ext uri="{FF2B5EF4-FFF2-40B4-BE49-F238E27FC236}">
                <a16:creationId xmlns:a16="http://schemas.microsoft.com/office/drawing/2014/main" id="{7B082B61-7A8A-B364-EEED-453283301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8938" y="5042565"/>
            <a:ext cx="24231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sz="1800" b="1" kern="1200" dirty="0">
                <a:solidFill>
                  <a:srgbClr val="FF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rPr>
              <a:t>CBEDFAHGI</a:t>
            </a:r>
            <a:endParaRPr lang="en-US" sz="18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" name="Text Box 31">
            <a:extLst>
              <a:ext uri="{FF2B5EF4-FFF2-40B4-BE49-F238E27FC236}">
                <a16:creationId xmlns:a16="http://schemas.microsoft.com/office/drawing/2014/main" id="{405E2A55-513E-2986-4885-0433047C2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8938" y="5419401"/>
            <a:ext cx="29147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sz="1800" b="1" kern="1200" dirty="0">
                <a:solidFill>
                  <a:srgbClr val="FF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rPr>
              <a:t>CEFDBHIGA</a:t>
            </a:r>
            <a:endParaRPr lang="en-US" sz="18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Text Box 31">
            <a:extLst>
              <a:ext uri="{FF2B5EF4-FFF2-40B4-BE49-F238E27FC236}">
                <a16:creationId xmlns:a16="http://schemas.microsoft.com/office/drawing/2014/main" id="{F895F8C0-CA00-7D76-ADD1-1C60FD4E1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6955" y="5831146"/>
            <a:ext cx="43295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sz="18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ABCBDEDFDBAGHGIGA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8E935-4D30-DF77-3E66-D3CC5A6FABF9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39106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  <p:bldP spid="5" grpId="0"/>
      <p:bldP spid="7" grpId="0"/>
      <p:bldP spid="8" grpId="0"/>
      <p:bldP spid="10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Applications of Proper Binary Tree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7CD54D93-D796-D12A-5FAB-5A1E87E50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269" y="2141788"/>
            <a:ext cx="4191653" cy="128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Arithmetic expressions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Decision processes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Searching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E5C53-0E2B-873A-0316-C4067731E431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2052596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Arithmetic Expression Tree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7CD54D93-D796-D12A-5FAB-5A1E87E50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269" y="2141788"/>
            <a:ext cx="7267508" cy="3780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Binary tree associated with an arithmetic expression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internal nodes: operators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external nodes: operands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Example: arithmetic expression tree for the expression 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	(2 x (a - 1) + (3 x b))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600" dirty="0" err="1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Inorder</a:t>
            </a:r>
            <a:r>
              <a:rPr lang="en-GB" sz="1600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traversal</a:t>
            </a:r>
            <a:r>
              <a:rPr lang="en-GB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of expression tree produces </a:t>
            </a:r>
            <a:r>
              <a:rPr lang="en-GB" sz="1600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infix version,</a:t>
            </a:r>
          </a:p>
          <a:p>
            <a:pPr algn="just">
              <a:lnSpc>
                <a:spcPct val="150000"/>
              </a:lnSpc>
            </a:pPr>
            <a:r>
              <a:rPr lang="en-GB" sz="1600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    </a:t>
            </a:r>
            <a:r>
              <a:rPr lang="en-GB" sz="1600" dirty="0" err="1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Postorder</a:t>
            </a:r>
            <a:r>
              <a:rPr lang="en-GB" sz="1600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traversal</a:t>
            </a:r>
            <a:r>
              <a:rPr lang="en-GB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of expression tree produces </a:t>
            </a:r>
            <a:r>
              <a:rPr lang="en-GB" sz="1600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postfix version,</a:t>
            </a:r>
          </a:p>
          <a:p>
            <a:pPr algn="just">
              <a:lnSpc>
                <a:spcPct val="150000"/>
              </a:lnSpc>
            </a:pPr>
            <a:r>
              <a:rPr lang="en-GB" sz="1600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    Preorder traversal </a:t>
            </a:r>
            <a:r>
              <a:rPr lang="en-GB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of expression tree produces </a:t>
            </a:r>
            <a:r>
              <a:rPr lang="en-GB" sz="1600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prefix version</a:t>
            </a:r>
            <a:r>
              <a:rPr lang="en-GB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endParaRPr lang="en-GB" sz="1600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GB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   expression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0D6F2-2D9D-27E6-230B-199262821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521" y="2161998"/>
            <a:ext cx="3677163" cy="2534004"/>
          </a:xfrm>
          <a:prstGeom prst="rect">
            <a:avLst/>
          </a:prstGeom>
        </p:spPr>
      </p:pic>
      <p:sp>
        <p:nvSpPr>
          <p:cNvPr id="6" name="Text Box 31">
            <a:extLst>
              <a:ext uri="{FF2B5EF4-FFF2-40B4-BE49-F238E27FC236}">
                <a16:creationId xmlns:a16="http://schemas.microsoft.com/office/drawing/2014/main" id="{C6486C4F-9879-A140-AF62-0BC56F0F4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6522" y="4716212"/>
            <a:ext cx="1057890" cy="456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Inorder</a:t>
            </a: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: </a:t>
            </a:r>
            <a:endParaRPr lang="en-GB" sz="1800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Text Box 31">
            <a:extLst>
              <a:ext uri="{FF2B5EF4-FFF2-40B4-BE49-F238E27FC236}">
                <a16:creationId xmlns:a16="http://schemas.microsoft.com/office/drawing/2014/main" id="{403A4472-2C00-4E35-AAB2-F588984A2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6521" y="5172427"/>
            <a:ext cx="1259456" cy="456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Postorder</a:t>
            </a: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: </a:t>
            </a:r>
            <a:endParaRPr lang="en-GB" sz="1800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" name="Text Box 31">
            <a:extLst>
              <a:ext uri="{FF2B5EF4-FFF2-40B4-BE49-F238E27FC236}">
                <a16:creationId xmlns:a16="http://schemas.microsoft.com/office/drawing/2014/main" id="{982149E7-3399-D84A-3CF1-C814AB86D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6520" y="5612449"/>
            <a:ext cx="1181819" cy="456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Preorder: </a:t>
            </a:r>
            <a:endParaRPr lang="en-GB" sz="1800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" name="Text Box 31">
            <a:extLst>
              <a:ext uri="{FF2B5EF4-FFF2-40B4-BE49-F238E27FC236}">
                <a16:creationId xmlns:a16="http://schemas.microsoft.com/office/drawing/2014/main" id="{0B5A4A12-05EB-07FB-6001-FF1DD73C6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411" y="4706107"/>
            <a:ext cx="2021740" cy="456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 x a – 1 + 3 x b</a:t>
            </a:r>
            <a:endParaRPr lang="en-GB" sz="1800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" name="Text Box 31">
            <a:extLst>
              <a:ext uri="{FF2B5EF4-FFF2-40B4-BE49-F238E27FC236}">
                <a16:creationId xmlns:a16="http://schemas.microsoft.com/office/drawing/2014/main" id="{C1FD0362-DD56-9B72-0F44-9C9B099EC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411" y="5194472"/>
            <a:ext cx="2021740" cy="456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 a 1 – x 3 b x +</a:t>
            </a:r>
            <a:endParaRPr lang="en-GB" sz="1800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" name="Text Box 31">
            <a:extLst>
              <a:ext uri="{FF2B5EF4-FFF2-40B4-BE49-F238E27FC236}">
                <a16:creationId xmlns:a16="http://schemas.microsoft.com/office/drawing/2014/main" id="{2B0440F2-6CDE-FD17-037D-8E8FECEE2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7556" y="5602344"/>
            <a:ext cx="2021740" cy="456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+ x 2 – a 1 x 3 b</a:t>
            </a:r>
            <a:endParaRPr lang="en-GB" sz="1800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CE895-97D8-8BB2-6CE0-E211D611CA69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343076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Decision Tree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7CD54D93-D796-D12A-5FAB-5A1E87E50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269" y="2141788"/>
            <a:ext cx="7267508" cy="128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Binary tree associated with a decision process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internal nodes: questions with yes/no answer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external nodes: decisions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0668DD-958C-27F4-5D48-D82089FE4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892" y="3640347"/>
            <a:ext cx="5710215" cy="2197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EE1942-69BE-F874-4798-C18ADBD921E2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3331535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658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What is a Tree?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49CB113B-D5EC-4BBB-4384-F43B78924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6" y="2003816"/>
            <a:ext cx="10070114" cy="2499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connected acyclic graph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is a tree. (what is a forest?)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 tree </a:t>
            </a: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is a set of nodes in a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parent-child relationship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with the following properties:</a:t>
            </a:r>
          </a:p>
          <a:p>
            <a:pPr marL="1028700"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 </a:t>
            </a: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has a special node </a:t>
            </a: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called the root of </a:t>
            </a: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with no parent node</a:t>
            </a:r>
          </a:p>
          <a:p>
            <a:pPr marL="1028700"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Each node </a:t>
            </a: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of </a:t>
            </a: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different from </a:t>
            </a: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has a unique parent node </a:t>
            </a: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 tree cannot be empty, since it must have at least one node – the root.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206084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Tree Terminology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91AD4AC-18FD-14A4-4CC5-75814ADF5EE7}"/>
              </a:ext>
            </a:extLst>
          </p:cNvPr>
          <p:cNvSpPr/>
          <p:nvPr/>
        </p:nvSpPr>
        <p:spPr>
          <a:xfrm>
            <a:off x="5907509" y="2803351"/>
            <a:ext cx="445169" cy="3489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EAC200F-0A98-7353-30A7-C209EAB831DD}"/>
              </a:ext>
            </a:extLst>
          </p:cNvPr>
          <p:cNvSpPr/>
          <p:nvPr/>
        </p:nvSpPr>
        <p:spPr>
          <a:xfrm>
            <a:off x="5253794" y="3437014"/>
            <a:ext cx="445169" cy="3489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A6B87C4-942F-78F2-90B2-0A5944DD9F38}"/>
              </a:ext>
            </a:extLst>
          </p:cNvPr>
          <p:cNvSpPr/>
          <p:nvPr/>
        </p:nvSpPr>
        <p:spPr>
          <a:xfrm>
            <a:off x="6516893" y="3437014"/>
            <a:ext cx="445169" cy="3489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0CF2F0E-8221-5B22-2228-0230318A668B}"/>
              </a:ext>
            </a:extLst>
          </p:cNvPr>
          <p:cNvSpPr/>
          <p:nvPr/>
        </p:nvSpPr>
        <p:spPr>
          <a:xfrm>
            <a:off x="4808625" y="4299279"/>
            <a:ext cx="445169" cy="3489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6D8172D-4D53-E27C-0E69-A3152199DF4A}"/>
              </a:ext>
            </a:extLst>
          </p:cNvPr>
          <p:cNvSpPr/>
          <p:nvPr/>
        </p:nvSpPr>
        <p:spPr>
          <a:xfrm>
            <a:off x="6017798" y="4299279"/>
            <a:ext cx="445169" cy="3489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9355535-6463-C33B-8BD0-1DC41B364148}"/>
              </a:ext>
            </a:extLst>
          </p:cNvPr>
          <p:cNvSpPr/>
          <p:nvPr/>
        </p:nvSpPr>
        <p:spPr>
          <a:xfrm>
            <a:off x="7058312" y="4295268"/>
            <a:ext cx="445169" cy="3489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882B72E-810E-B46A-11F4-FBE7925A4CE5}"/>
              </a:ext>
            </a:extLst>
          </p:cNvPr>
          <p:cNvSpPr/>
          <p:nvPr/>
        </p:nvSpPr>
        <p:spPr>
          <a:xfrm>
            <a:off x="7385171" y="5165551"/>
            <a:ext cx="445169" cy="3489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1ED2D96-976F-F723-2A69-DAEF4945D91E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 flipH="1">
            <a:off x="5476379" y="3152267"/>
            <a:ext cx="653715" cy="284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B09A311-1BE8-86B7-08AA-1E49E43C0B29}"/>
              </a:ext>
            </a:extLst>
          </p:cNvPr>
          <p:cNvCxnSpPr>
            <a:stCxn id="34" idx="2"/>
            <a:endCxn id="59" idx="0"/>
          </p:cNvCxnSpPr>
          <p:nvPr/>
        </p:nvCxnSpPr>
        <p:spPr>
          <a:xfrm>
            <a:off x="6130094" y="3152267"/>
            <a:ext cx="609384" cy="284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21C1039-5C2E-8610-138F-4E5E086CB4F2}"/>
              </a:ext>
            </a:extLst>
          </p:cNvPr>
          <p:cNvCxnSpPr>
            <a:stCxn id="35" idx="2"/>
            <a:endCxn id="61" idx="0"/>
          </p:cNvCxnSpPr>
          <p:nvPr/>
        </p:nvCxnSpPr>
        <p:spPr>
          <a:xfrm flipH="1">
            <a:off x="5031210" y="3785930"/>
            <a:ext cx="445169" cy="513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05C83FA-54BA-1EFC-A856-754E8DACF84F}"/>
              </a:ext>
            </a:extLst>
          </p:cNvPr>
          <p:cNvCxnSpPr>
            <a:stCxn id="59" idx="2"/>
            <a:endCxn id="63" idx="0"/>
          </p:cNvCxnSpPr>
          <p:nvPr/>
        </p:nvCxnSpPr>
        <p:spPr>
          <a:xfrm flipH="1">
            <a:off x="6240382" y="3785930"/>
            <a:ext cx="499096" cy="50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B3454F1-18CF-A1F3-70AF-21EBF5EBB551}"/>
              </a:ext>
            </a:extLst>
          </p:cNvPr>
          <p:cNvCxnSpPr>
            <a:stCxn id="59" idx="2"/>
            <a:endCxn id="64" idx="0"/>
          </p:cNvCxnSpPr>
          <p:nvPr/>
        </p:nvCxnSpPr>
        <p:spPr>
          <a:xfrm>
            <a:off x="6739478" y="3785930"/>
            <a:ext cx="541419" cy="50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1918796-6F82-61C1-1D1E-CFDC5F621A09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>
            <a:off x="7280897" y="4644184"/>
            <a:ext cx="326859" cy="52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 Box 31">
            <a:extLst>
              <a:ext uri="{FF2B5EF4-FFF2-40B4-BE49-F238E27FC236}">
                <a16:creationId xmlns:a16="http://schemas.microsoft.com/office/drawing/2014/main" id="{4501AF63-8A60-8DB3-4F34-135B3F57B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6" y="2003816"/>
            <a:ext cx="381391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Root: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node without parent (A)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Internal node: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node with at least one child (A, B, C, F)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External node </a:t>
            </a:r>
            <a:r>
              <a:rPr lang="en-US" sz="18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(Leaf)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node without children (D, E, G)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Ancestors of a node: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parent, grandparent, grand-grandparent, etc.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Descendants of a node: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child, grandchild, grand-grandchild, etc.</a:t>
            </a:r>
          </a:p>
          <a:p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1" name="Text Box 31">
            <a:extLst>
              <a:ext uri="{FF2B5EF4-FFF2-40B4-BE49-F238E27FC236}">
                <a16:creationId xmlns:a16="http://schemas.microsoft.com/office/drawing/2014/main" id="{99406E9D-387E-1BF0-8B1A-D582ECE09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0517" y="2018411"/>
            <a:ext cx="3699614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Depth of a node: 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number of ancestors, excluding the node itself.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Height of a tree: 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maximum depth of any node.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Siblings: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two nodes that are children of the same parent.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Subtree: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tree consisting of a node and its descendants.</a:t>
            </a:r>
            <a:endParaRPr lang="en-GB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9A4305E1-4619-074B-A04E-D087D55A0CC4}"/>
              </a:ext>
            </a:extLst>
          </p:cNvPr>
          <p:cNvSpPr/>
          <p:nvPr/>
        </p:nvSpPr>
        <p:spPr>
          <a:xfrm>
            <a:off x="5199648" y="3072070"/>
            <a:ext cx="3112385" cy="2585323"/>
          </a:xfrm>
          <a:prstGeom prst="triangl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7AE7F6D-8BC6-FEA7-AF81-51025CF4F2F2}"/>
              </a:ext>
            </a:extLst>
          </p:cNvPr>
          <p:cNvSpPr txBox="1"/>
          <p:nvPr/>
        </p:nvSpPr>
        <p:spPr>
          <a:xfrm>
            <a:off x="5966150" y="4966901"/>
            <a:ext cx="1161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Subtree</a:t>
            </a:r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18718A-0DFF-BC93-0A7F-9245011E2F6A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267190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Depth of a Node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E5B3C250-1B12-13D3-ADCA-8844B3CB0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5" y="1940774"/>
            <a:ext cx="991052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 depth of a node is the number of edges present in path from the root node of a tree to that node (excluding the node itself).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 depth of a node </a:t>
            </a:r>
            <a:r>
              <a:rPr lang="en-GB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can be recursively defined as follows: 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GB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is the root, then the depth of </a:t>
            </a:r>
            <a:r>
              <a:rPr lang="en-GB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is 0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Otherwise, the depth of </a:t>
            </a:r>
            <a:r>
              <a:rPr lang="en-GB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is one plus the depth of the parent of </a:t>
            </a:r>
            <a:r>
              <a:rPr lang="en-GB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sp>
        <p:nvSpPr>
          <p:cNvPr id="4" name="Text Box 31">
            <a:extLst>
              <a:ext uri="{FF2B5EF4-FFF2-40B4-BE49-F238E27FC236}">
                <a16:creationId xmlns:a16="http://schemas.microsoft.com/office/drawing/2014/main" id="{45300134-38BD-D4A3-1013-750AD8EFE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5" y="3831058"/>
            <a:ext cx="5097237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Algorithm</a:t>
            </a:r>
          </a:p>
          <a:p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	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depth(T, v)</a:t>
            </a:r>
          </a:p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	    if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T.isRoot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(v) 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then</a:t>
            </a:r>
          </a:p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	        </a:t>
            </a:r>
            <a:r>
              <a:rPr lang="en-US" sz="1800" b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retrun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	    else</a:t>
            </a:r>
          </a:p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	        return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 + depth(T,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T.parent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(v))</a:t>
            </a:r>
            <a:endParaRPr lang="en-GB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31">
                <a:extLst>
                  <a:ext uri="{FF2B5EF4-FFF2-40B4-BE49-F238E27FC236}">
                    <a16:creationId xmlns:a16="http://schemas.microsoft.com/office/drawing/2014/main" id="{09E29387-C523-CEA2-51BC-A7B98FC0A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28522" y="4662054"/>
                <a:ext cx="5737055" cy="1292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r>
                  <a:rPr lang="en-GB" sz="1800" b="1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Running time: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Segoe UI Symbol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Segoe UI Symbol" panose="020B0502040204020203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egoe UI Symbol" panose="020B0502040204020203" pitchFamily="34" charset="0"/>
                          </a:rPr>
                          <m:t>1+ </m:t>
                        </m:r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Segoe UI Symbol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egoe UI Symbol" panose="020B0502040204020203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egoe UI Symbol" panose="020B0502040204020203" pitchFamily="34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ea typeface="Segoe UI Symbol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egoe UI Symbol" panose="020B0502040204020203" pitchFamily="34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  <a:ea typeface="Segoe UI Symbol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  <a:ea typeface="Segoe UI Symbol" panose="020B0502040204020203" pitchFamily="34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 is depth of v in T</a:t>
                </a:r>
                <a:endParaRPr lang="en-US" sz="1800" dirty="0">
                  <a:solidFill>
                    <a:schemeClr val="accent3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endParaRPr lang="en-US" sz="1800" dirty="0">
                  <a:solidFill>
                    <a:schemeClr val="accent3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r>
                  <a:rPr lang="en-US" sz="1800" dirty="0">
                    <a:solidFill>
                      <a:srgbClr val="FF0000"/>
                    </a:solidFill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Note: In worst case O(n), n is the number of nodes in T</a:t>
                </a:r>
              </a:p>
            </p:txBody>
          </p:sp>
        </mc:Choice>
        <mc:Fallback xmlns="">
          <p:sp>
            <p:nvSpPr>
              <p:cNvPr id="5" name="Text Box 31">
                <a:extLst>
                  <a:ext uri="{FF2B5EF4-FFF2-40B4-BE49-F238E27FC236}">
                    <a16:creationId xmlns:a16="http://schemas.microsoft.com/office/drawing/2014/main" id="{09E29387-C523-CEA2-51BC-A7B98FC0A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8522" y="4662054"/>
                <a:ext cx="5737055" cy="1292662"/>
              </a:xfrm>
              <a:prstGeom prst="rect">
                <a:avLst/>
              </a:prstGeom>
              <a:blipFill>
                <a:blip r:embed="rId2"/>
                <a:stretch>
                  <a:fillRect l="-956" b="-7075"/>
                </a:stretch>
              </a:blipFill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09A4E60-EED5-441B-EE04-1E86B5F07A2A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148824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Height of a Node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471984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 height of a node is the number of edges present in the longest path connecting that node to a leaf node.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 height of a node </a:t>
            </a:r>
            <a:r>
              <a:rPr lang="en-GB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can be recursively defined as follows:</a:t>
            </a:r>
          </a:p>
          <a:p>
            <a:pPr marL="1028700" lvl="1" algn="just">
              <a:buFont typeface="Wingdings" panose="05000000000000000000" pitchFamily="2" charset="2"/>
              <a:buChar char="q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GB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is a leaf node, the height of </a:t>
            </a:r>
            <a:r>
              <a:rPr lang="en-GB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is 0.</a:t>
            </a:r>
          </a:p>
          <a:p>
            <a:pPr marL="1028700" lvl="1" algn="just">
              <a:buFont typeface="Wingdings" panose="05000000000000000000" pitchFamily="2" charset="2"/>
              <a:buChar char="q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Otherwise, the height of </a:t>
            </a:r>
            <a:r>
              <a:rPr lang="en-GB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is one plus the maximum height of a child of </a:t>
            </a:r>
            <a:r>
              <a:rPr lang="en-GB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 height of a tree T is the height of the root of T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 height of a tree T is equal to the maximum depth of a leaf node of T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6B557924-836E-7ABB-4F05-0187259A3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1" y="2008325"/>
            <a:ext cx="6065519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Algorithm</a:t>
            </a:r>
          </a:p>
          <a:p>
            <a:r>
              <a:rPr lang="en-GB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	</a:t>
            </a:r>
          </a:p>
          <a:p>
            <a:r>
              <a:rPr lang="en-GB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    </a:t>
            </a:r>
            <a:r>
              <a:rPr lang="en-GB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height(T, v) </a:t>
            </a:r>
          </a:p>
          <a:p>
            <a:r>
              <a:rPr lang="en-GB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        if</a:t>
            </a:r>
            <a:r>
              <a:rPr lang="en-GB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GB" sz="16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T.isLeaf</a:t>
            </a:r>
            <a:r>
              <a:rPr lang="en-GB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(v) </a:t>
            </a:r>
            <a:r>
              <a:rPr lang="en-GB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then</a:t>
            </a:r>
          </a:p>
          <a:p>
            <a:r>
              <a:rPr lang="en-GB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            return</a:t>
            </a:r>
            <a:r>
              <a:rPr lang="en-GB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0</a:t>
            </a:r>
          </a:p>
          <a:p>
            <a:r>
              <a:rPr lang="en-GB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        else</a:t>
            </a:r>
          </a:p>
          <a:p>
            <a:r>
              <a:rPr lang="en-GB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            </a:t>
            </a:r>
            <a:r>
              <a:rPr lang="en-GB" sz="16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maxChildHeight</a:t>
            </a:r>
            <a:r>
              <a:rPr lang="en-GB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&lt;- 0</a:t>
            </a:r>
          </a:p>
          <a:p>
            <a:r>
              <a:rPr lang="en-GB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            for</a:t>
            </a:r>
            <a:r>
              <a:rPr lang="en-GB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each child </a:t>
            </a:r>
            <a:r>
              <a:rPr lang="en-GB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</a:t>
            </a:r>
            <a:r>
              <a:rPr lang="en-GB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GB" sz="16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T.children</a:t>
            </a:r>
            <a:r>
              <a:rPr lang="en-GB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(v) </a:t>
            </a:r>
            <a:r>
              <a:rPr lang="en-GB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do</a:t>
            </a:r>
          </a:p>
          <a:p>
            <a:r>
              <a:rPr lang="en-GB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                </a:t>
            </a:r>
            <a:r>
              <a:rPr lang="en-GB" sz="16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childHeight</a:t>
            </a:r>
            <a:r>
              <a:rPr lang="en-GB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&lt;- height(T, child)</a:t>
            </a:r>
          </a:p>
          <a:p>
            <a:r>
              <a:rPr lang="en-GB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                </a:t>
            </a:r>
            <a:r>
              <a:rPr lang="en-GB" sz="16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maxChildHeight</a:t>
            </a:r>
            <a:r>
              <a:rPr lang="en-GB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&lt;- </a:t>
            </a:r>
            <a:r>
              <a:rPr lang="en-GB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max</a:t>
            </a:r>
            <a:r>
              <a:rPr lang="en-GB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GB" sz="16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childHeight</a:t>
            </a:r>
            <a:r>
              <a:rPr lang="en-GB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</a:t>
            </a:r>
            <a:r>
              <a:rPr lang="en-GB" sz="16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maxChildHeight</a:t>
            </a:r>
            <a:r>
              <a:rPr lang="en-GB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  <a:p>
            <a:r>
              <a:rPr lang="en-GB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        return </a:t>
            </a:r>
            <a:r>
              <a:rPr lang="en-GB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 + </a:t>
            </a:r>
            <a:r>
              <a:rPr lang="en-GB" sz="16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maxChildHeight</a:t>
            </a:r>
            <a:endParaRPr lang="en-GB" sz="16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31">
                <a:extLst>
                  <a:ext uri="{FF2B5EF4-FFF2-40B4-BE49-F238E27FC236}">
                    <a16:creationId xmlns:a16="http://schemas.microsoft.com/office/drawing/2014/main" id="{3D7C05AD-CCE7-A510-D3A4-F9D2F50FA8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6480" y="4765571"/>
                <a:ext cx="5737055" cy="7386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r>
                  <a:rPr lang="en-GB" sz="1800" b="1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Running time: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Segoe UI Symbol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Segoe UI Symbol" panose="020B0502040204020203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egoe UI Symbol" panose="020B0502040204020203" pitchFamily="34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accent3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 Box 31">
                <a:extLst>
                  <a:ext uri="{FF2B5EF4-FFF2-40B4-BE49-F238E27FC236}">
                    <a16:creationId xmlns:a16="http://schemas.microsoft.com/office/drawing/2014/main" id="{3D7C05AD-CCE7-A510-D3A4-F9D2F50FA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6480" y="4765571"/>
                <a:ext cx="5737055" cy="738664"/>
              </a:xfrm>
              <a:prstGeom prst="rect">
                <a:avLst/>
              </a:prstGeom>
              <a:blipFill>
                <a:blip r:embed="rId2"/>
                <a:stretch>
                  <a:fillRect l="-850" b="-13223"/>
                </a:stretch>
              </a:blipFill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BA7E534-BD98-AB5B-CE55-2507E70197C3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206811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is Binary Tree?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C8CB6677-DA03-9F86-606A-8484E6521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1855744"/>
            <a:ext cx="10058400" cy="1841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 binary tree is a tree data structure in which parent node can have at most two children. Each node of a binary tree consists of three items: 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Data item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Address of left child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Address of right child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317BDD-6B99-F8D8-0999-BD8749B01BDA}"/>
              </a:ext>
            </a:extLst>
          </p:cNvPr>
          <p:cNvSpPr/>
          <p:nvPr/>
        </p:nvSpPr>
        <p:spPr>
          <a:xfrm>
            <a:off x="7601633" y="4347533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645CD7-CF39-2827-9998-CAECE72F745B}"/>
              </a:ext>
            </a:extLst>
          </p:cNvPr>
          <p:cNvSpPr/>
          <p:nvPr/>
        </p:nvSpPr>
        <p:spPr>
          <a:xfrm>
            <a:off x="6652727" y="5142839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AA0D277-4D4D-034A-2CD5-3E0E23AE1AE9}"/>
              </a:ext>
            </a:extLst>
          </p:cNvPr>
          <p:cNvSpPr/>
          <p:nvPr/>
        </p:nvSpPr>
        <p:spPr>
          <a:xfrm>
            <a:off x="8711564" y="5142839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1D308E-A6EC-67FD-152B-0282E55220A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6911520" y="4727096"/>
            <a:ext cx="948906" cy="4157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48B9F6-B0F5-9719-C2D6-1279C32B81E0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7860426" y="4727096"/>
            <a:ext cx="1109931" cy="4157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0669D68-254A-6605-23F8-39829699E1F8}"/>
              </a:ext>
            </a:extLst>
          </p:cNvPr>
          <p:cNvSpPr txBox="1"/>
          <p:nvPr/>
        </p:nvSpPr>
        <p:spPr>
          <a:xfrm>
            <a:off x="7335672" y="3963568"/>
            <a:ext cx="1079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item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FE2BFC5-11D0-B763-ECF8-C77D8746A5BA}"/>
              </a:ext>
            </a:extLst>
          </p:cNvPr>
          <p:cNvSpPr txBox="1"/>
          <p:nvPr/>
        </p:nvSpPr>
        <p:spPr>
          <a:xfrm>
            <a:off x="5195191" y="4314788"/>
            <a:ext cx="207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address of left child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6135FE-9C10-4037-6CE6-29DF40E9A3F3}"/>
              </a:ext>
            </a:extLst>
          </p:cNvPr>
          <p:cNvSpPr txBox="1"/>
          <p:nvPr/>
        </p:nvSpPr>
        <p:spPr>
          <a:xfrm>
            <a:off x="8634826" y="4373444"/>
            <a:ext cx="218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address of right child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B3D554A8-BFE9-BB51-29DB-89715959ED3A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8701705" y="4742776"/>
            <a:ext cx="1027021" cy="2984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BEFB0002-4A0D-0678-2208-7573622F00AC}"/>
              </a:ext>
            </a:extLst>
          </p:cNvPr>
          <p:cNvCxnSpPr>
            <a:cxnSpLocks/>
            <a:endCxn id="45" idx="2"/>
          </p:cNvCxnSpPr>
          <p:nvPr/>
        </p:nvCxnSpPr>
        <p:spPr>
          <a:xfrm rot="10800000">
            <a:off x="6234997" y="4684120"/>
            <a:ext cx="1107844" cy="2641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5C512F7-A6DF-D590-B3C1-9DAE9B3B3BD5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522432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Binary Tree Representation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C8CB6677-DA03-9F86-606A-8484E6521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1855744"/>
            <a:ext cx="100584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 node of a binary tree is represented by a structure containing a data part and two pointers to other structures of the same type.</a:t>
            </a:r>
            <a:b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b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	</a:t>
            </a:r>
            <a:r>
              <a:rPr lang="en-GB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struct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node </a:t>
            </a:r>
            <a:b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	{</a:t>
            </a:r>
            <a:b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	      </a:t>
            </a:r>
            <a:r>
              <a:rPr lang="en-GB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data;</a:t>
            </a:r>
            <a:b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	      </a:t>
            </a:r>
            <a:r>
              <a:rPr lang="en-GB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struct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node *left;</a:t>
            </a:r>
            <a:b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	      </a:t>
            </a:r>
            <a:r>
              <a:rPr lang="en-GB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struct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node *right;</a:t>
            </a:r>
            <a:b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	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7DE292-A06D-8723-E0BB-0F2CF63779A9}"/>
              </a:ext>
            </a:extLst>
          </p:cNvPr>
          <p:cNvSpPr/>
          <p:nvPr/>
        </p:nvSpPr>
        <p:spPr>
          <a:xfrm>
            <a:off x="7470476" y="2932977"/>
            <a:ext cx="896967" cy="31917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E9C379-D056-290C-5059-858AE227CE39}"/>
              </a:ext>
            </a:extLst>
          </p:cNvPr>
          <p:cNvSpPr/>
          <p:nvPr/>
        </p:nvSpPr>
        <p:spPr>
          <a:xfrm>
            <a:off x="7470476" y="3302116"/>
            <a:ext cx="385792" cy="2814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Left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E63509-0EF9-05A9-1F40-48A02B94855A}"/>
              </a:ext>
            </a:extLst>
          </p:cNvPr>
          <p:cNvSpPr/>
          <p:nvPr/>
        </p:nvSpPr>
        <p:spPr>
          <a:xfrm>
            <a:off x="7904193" y="3302116"/>
            <a:ext cx="463250" cy="2814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Right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40055E-5508-0AB7-8B9F-EAB64142B525}"/>
              </a:ext>
            </a:extLst>
          </p:cNvPr>
          <p:cNvSpPr/>
          <p:nvPr/>
        </p:nvSpPr>
        <p:spPr>
          <a:xfrm>
            <a:off x="7405418" y="2876666"/>
            <a:ext cx="1009650" cy="762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925D4E-DF82-443F-344A-F361ABC4275D}"/>
              </a:ext>
            </a:extLst>
          </p:cNvPr>
          <p:cNvSpPr/>
          <p:nvPr/>
        </p:nvSpPr>
        <p:spPr>
          <a:xfrm>
            <a:off x="6464660" y="4281478"/>
            <a:ext cx="896967" cy="31917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A9D9E8-AF46-5173-898D-1B5D5DA11E54}"/>
              </a:ext>
            </a:extLst>
          </p:cNvPr>
          <p:cNvSpPr/>
          <p:nvPr/>
        </p:nvSpPr>
        <p:spPr>
          <a:xfrm>
            <a:off x="6464660" y="4650617"/>
            <a:ext cx="385792" cy="2814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Left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7167C4-69DA-8725-D863-4CBFA761DA95}"/>
              </a:ext>
            </a:extLst>
          </p:cNvPr>
          <p:cNvSpPr/>
          <p:nvPr/>
        </p:nvSpPr>
        <p:spPr>
          <a:xfrm>
            <a:off x="6898377" y="4650617"/>
            <a:ext cx="463250" cy="2814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Right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B726DF-EFC9-E18F-EC77-6B1A654E983D}"/>
              </a:ext>
            </a:extLst>
          </p:cNvPr>
          <p:cNvSpPr/>
          <p:nvPr/>
        </p:nvSpPr>
        <p:spPr>
          <a:xfrm>
            <a:off x="6399602" y="4225167"/>
            <a:ext cx="1009650" cy="762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319166-9E81-E19B-B9DF-B96DA978B05C}"/>
              </a:ext>
            </a:extLst>
          </p:cNvPr>
          <p:cNvSpPr/>
          <p:nvPr/>
        </p:nvSpPr>
        <p:spPr>
          <a:xfrm>
            <a:off x="8480126" y="4275967"/>
            <a:ext cx="896967" cy="31917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95E8B9-51F6-A619-8C05-633B6B64556F}"/>
              </a:ext>
            </a:extLst>
          </p:cNvPr>
          <p:cNvSpPr/>
          <p:nvPr/>
        </p:nvSpPr>
        <p:spPr>
          <a:xfrm>
            <a:off x="8480126" y="4645106"/>
            <a:ext cx="385792" cy="2814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Left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8EBAFE-67D0-F9BF-BAC9-1AC3F65C76A9}"/>
              </a:ext>
            </a:extLst>
          </p:cNvPr>
          <p:cNvSpPr/>
          <p:nvPr/>
        </p:nvSpPr>
        <p:spPr>
          <a:xfrm>
            <a:off x="8913843" y="4645106"/>
            <a:ext cx="463250" cy="2814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Right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493F9E-5A50-7484-A9BC-91B0C3B05DD0}"/>
              </a:ext>
            </a:extLst>
          </p:cNvPr>
          <p:cNvSpPr/>
          <p:nvPr/>
        </p:nvSpPr>
        <p:spPr>
          <a:xfrm>
            <a:off x="8415068" y="4219656"/>
            <a:ext cx="1009650" cy="762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6C81A1-D594-7672-67CF-07622CB1C863}"/>
              </a:ext>
            </a:extLst>
          </p:cNvPr>
          <p:cNvCxnSpPr>
            <a:stCxn id="9" idx="2"/>
            <a:endCxn id="21" idx="0"/>
          </p:cNvCxnSpPr>
          <p:nvPr/>
        </p:nvCxnSpPr>
        <p:spPr>
          <a:xfrm flipH="1">
            <a:off x="6904427" y="3583615"/>
            <a:ext cx="758945" cy="64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1F97DB4-252D-52E1-E4F0-FBBEEA36C46F}"/>
              </a:ext>
            </a:extLst>
          </p:cNvPr>
          <p:cNvCxnSpPr>
            <a:stCxn id="10" idx="2"/>
            <a:endCxn id="25" idx="0"/>
          </p:cNvCxnSpPr>
          <p:nvPr/>
        </p:nvCxnSpPr>
        <p:spPr>
          <a:xfrm>
            <a:off x="8135818" y="3583615"/>
            <a:ext cx="784075" cy="636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BB55764-266D-E4EE-A03E-CD7B7CBAD3DC}"/>
              </a:ext>
            </a:extLst>
          </p:cNvPr>
          <p:cNvSpPr txBox="1"/>
          <p:nvPr/>
        </p:nvSpPr>
        <p:spPr>
          <a:xfrm>
            <a:off x="6095573" y="524062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616C6B-DB8E-4609-8533-01A300F44A50}"/>
              </a:ext>
            </a:extLst>
          </p:cNvPr>
          <p:cNvSpPr txBox="1"/>
          <p:nvPr/>
        </p:nvSpPr>
        <p:spPr>
          <a:xfrm>
            <a:off x="7067024" y="519331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7AF2F5-0941-B61E-3174-F7BC0696837A}"/>
              </a:ext>
            </a:extLst>
          </p:cNvPr>
          <p:cNvSpPr txBox="1"/>
          <p:nvPr/>
        </p:nvSpPr>
        <p:spPr>
          <a:xfrm>
            <a:off x="8107856" y="519331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4BA6FC-1ECB-9130-FBA7-7FFC9AAA503A}"/>
              </a:ext>
            </a:extLst>
          </p:cNvPr>
          <p:cNvSpPr txBox="1"/>
          <p:nvPr/>
        </p:nvSpPr>
        <p:spPr>
          <a:xfrm>
            <a:off x="9033402" y="519331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  <a:endParaRPr lang="en-GB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9491C77-4B0A-D62F-FB08-7E07C9D1C004}"/>
              </a:ext>
            </a:extLst>
          </p:cNvPr>
          <p:cNvCxnSpPr>
            <a:stCxn id="19" idx="2"/>
            <a:endCxn id="30" idx="0"/>
          </p:cNvCxnSpPr>
          <p:nvPr/>
        </p:nvCxnSpPr>
        <p:spPr>
          <a:xfrm flipH="1">
            <a:off x="6433967" y="4932116"/>
            <a:ext cx="223589" cy="308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3A413B-7163-F0D5-EA32-28E242FD5935}"/>
              </a:ext>
            </a:extLst>
          </p:cNvPr>
          <p:cNvCxnSpPr>
            <a:stCxn id="20" idx="2"/>
            <a:endCxn id="35" idx="0"/>
          </p:cNvCxnSpPr>
          <p:nvPr/>
        </p:nvCxnSpPr>
        <p:spPr>
          <a:xfrm>
            <a:off x="7130002" y="4932116"/>
            <a:ext cx="275416" cy="26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9A08858-F585-4A77-985C-C6A4D1C2179C}"/>
              </a:ext>
            </a:extLst>
          </p:cNvPr>
          <p:cNvCxnSpPr>
            <a:stCxn id="23" idx="2"/>
            <a:endCxn id="36" idx="0"/>
          </p:cNvCxnSpPr>
          <p:nvPr/>
        </p:nvCxnSpPr>
        <p:spPr>
          <a:xfrm flipH="1">
            <a:off x="8446250" y="4926605"/>
            <a:ext cx="226772" cy="26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E461BA5-3AAA-5C21-323E-78C18A62F04E}"/>
              </a:ext>
            </a:extLst>
          </p:cNvPr>
          <p:cNvCxnSpPr>
            <a:stCxn id="24" idx="2"/>
            <a:endCxn id="37" idx="0"/>
          </p:cNvCxnSpPr>
          <p:nvPr/>
        </p:nvCxnSpPr>
        <p:spPr>
          <a:xfrm>
            <a:off x="9145468" y="4926605"/>
            <a:ext cx="226328" cy="26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2A0607-77CD-EE4B-EC08-3532FCF95D03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3765927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Types of Binary Tree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9" y="2008325"/>
            <a:ext cx="993192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Full or Strictly or Proper Binary Tree</a:t>
            </a: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b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 proper Binary tree is a special type of binary tree in which every parent node/internal node has either two or no children.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C08824E-BE74-8DAF-FFDB-49E629E285A9}"/>
              </a:ext>
            </a:extLst>
          </p:cNvPr>
          <p:cNvSpPr/>
          <p:nvPr/>
        </p:nvSpPr>
        <p:spPr>
          <a:xfrm>
            <a:off x="7281593" y="3356933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29111E-4A17-7AA6-3DD7-4B6D061B92A6}"/>
              </a:ext>
            </a:extLst>
          </p:cNvPr>
          <p:cNvSpPr/>
          <p:nvPr/>
        </p:nvSpPr>
        <p:spPr>
          <a:xfrm>
            <a:off x="6332687" y="4152239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E3EE90-8FFB-D213-D5A7-2BEA28E01C06}"/>
              </a:ext>
            </a:extLst>
          </p:cNvPr>
          <p:cNvSpPr/>
          <p:nvPr/>
        </p:nvSpPr>
        <p:spPr>
          <a:xfrm>
            <a:off x="8391524" y="4152239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E2E777-1020-7A4C-0C6D-ADC05F3552AB}"/>
              </a:ext>
            </a:extLst>
          </p:cNvPr>
          <p:cNvSpPr/>
          <p:nvPr/>
        </p:nvSpPr>
        <p:spPr>
          <a:xfrm>
            <a:off x="5815102" y="4916818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FCB16C-56DE-3DE5-629F-3F2AD352A8E3}"/>
              </a:ext>
            </a:extLst>
          </p:cNvPr>
          <p:cNvSpPr/>
          <p:nvPr/>
        </p:nvSpPr>
        <p:spPr>
          <a:xfrm>
            <a:off x="6990020" y="4915767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9B1534-8A33-C045-9349-DA30C190720B}"/>
              </a:ext>
            </a:extLst>
          </p:cNvPr>
          <p:cNvSpPr/>
          <p:nvPr/>
        </p:nvSpPr>
        <p:spPr>
          <a:xfrm>
            <a:off x="8909109" y="4882312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662744-F946-9488-2B6B-D3C021CE7995}"/>
              </a:ext>
            </a:extLst>
          </p:cNvPr>
          <p:cNvSpPr/>
          <p:nvPr/>
        </p:nvSpPr>
        <p:spPr>
          <a:xfrm>
            <a:off x="7856382" y="4887738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6C89B1-F7ED-C491-3561-B191A591F2FC}"/>
              </a:ext>
            </a:extLst>
          </p:cNvPr>
          <p:cNvSpPr/>
          <p:nvPr/>
        </p:nvSpPr>
        <p:spPr>
          <a:xfrm>
            <a:off x="7513787" y="5612384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CBD286B-DCE3-6438-60BC-727544EFA386}"/>
              </a:ext>
            </a:extLst>
          </p:cNvPr>
          <p:cNvSpPr/>
          <p:nvPr/>
        </p:nvSpPr>
        <p:spPr>
          <a:xfrm>
            <a:off x="6478617" y="5633593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B544FD-01C1-82FD-1995-0A2F77BD5AE3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6591480" y="3736496"/>
            <a:ext cx="948906" cy="4157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85236A-62CC-3607-7C78-E877AA4F5AF8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7540386" y="3736496"/>
            <a:ext cx="1109931" cy="4157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138D2D-0EAD-DE87-7B74-5F366C6025B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6073895" y="4531802"/>
            <a:ext cx="517585" cy="3850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9DF76E-B8B0-397A-54FF-E29FFD1DAE5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591480" y="4531802"/>
            <a:ext cx="657333" cy="383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602EBD4-749F-5EF9-B044-AB276F502D8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8650317" y="4531802"/>
            <a:ext cx="517585" cy="3505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BC03A6-EBB8-DFD7-799C-4772558C2B60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115175" y="4537228"/>
            <a:ext cx="517585" cy="3505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D9700EB-4206-6602-5E99-FBC47E29C03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254995" y="5296381"/>
            <a:ext cx="517585" cy="3160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FE60F1-5A7D-7B86-9BD0-B28CD9BFAF16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6737410" y="5296381"/>
            <a:ext cx="517585" cy="3372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0DE333C-5285-E8C8-9EAD-3949A794A6F1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2538983898"/>
      </p:ext>
    </p:extLst>
  </p:cSld>
  <p:clrMapOvr>
    <a:masterClrMapping/>
  </p:clrMapOvr>
</p:sld>
</file>

<file path=ppt/theme/theme1.xml><?xml version="1.0" encoding="utf-8"?>
<a:theme xmlns:a="http://schemas.openxmlformats.org/drawingml/2006/main" name="Swapnil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pnil" id="{5D784A22-E3FE-414C-A0F8-91ADBFB46EC2}" vid="{872D0E90-6D7F-4EF3-AD0B-6E7EBD1D98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Swapnil</Template>
  <TotalTime>3557</TotalTime>
  <Words>1941</Words>
  <Application>Microsoft Office PowerPoint</Application>
  <PresentationFormat>Widescreen</PresentationFormat>
  <Paragraphs>323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Bahnschrift</vt:lpstr>
      <vt:lpstr>Bell MT</vt:lpstr>
      <vt:lpstr>Calibri</vt:lpstr>
      <vt:lpstr>Cambria Math</vt:lpstr>
      <vt:lpstr>Georgia</vt:lpstr>
      <vt:lpstr>Segoe UI Symbol</vt:lpstr>
      <vt:lpstr>Times New Roman</vt:lpstr>
      <vt:lpstr>Wingdings</vt:lpstr>
      <vt:lpstr>Swapnil</vt:lpstr>
      <vt:lpstr>Office Theme</vt:lpstr>
      <vt:lpstr>Trees and Tree Traversals</vt:lpstr>
      <vt:lpstr>What is a Tree?</vt:lpstr>
      <vt:lpstr>What is a Tree?</vt:lpstr>
      <vt:lpstr>Tree Terminology</vt:lpstr>
      <vt:lpstr>Depth of a Node</vt:lpstr>
      <vt:lpstr>Height of a Node</vt:lpstr>
      <vt:lpstr>What is Binary Tree?</vt:lpstr>
      <vt:lpstr>Binary Tree Representation</vt:lpstr>
      <vt:lpstr>Types of Binary Tree</vt:lpstr>
      <vt:lpstr>Types of Binary Tree</vt:lpstr>
      <vt:lpstr>Types of Binary Tree</vt:lpstr>
      <vt:lpstr>Types of Binary Tree</vt:lpstr>
      <vt:lpstr>Types of Binary Tree</vt:lpstr>
      <vt:lpstr>Types of Binary Tree</vt:lpstr>
      <vt:lpstr>Ordered Trees</vt:lpstr>
      <vt:lpstr>Traversal of Trees</vt:lpstr>
      <vt:lpstr>Preorder Traversal</vt:lpstr>
      <vt:lpstr>Postorder Traversal</vt:lpstr>
      <vt:lpstr>Inorder Traversal</vt:lpstr>
      <vt:lpstr>Level Order Traversal</vt:lpstr>
      <vt:lpstr>Euler Tour Traversal</vt:lpstr>
      <vt:lpstr>Applications of Proper Binary Tree</vt:lpstr>
      <vt:lpstr>Arithmetic Expression Tree</vt:lpstr>
      <vt:lpstr>Decision Tree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ACER</dc:creator>
  <cp:lastModifiedBy>Saifur Rahman</cp:lastModifiedBy>
  <cp:revision>438</cp:revision>
  <dcterms:created xsi:type="dcterms:W3CDTF">2021-09-27T14:31:20Z</dcterms:created>
  <dcterms:modified xsi:type="dcterms:W3CDTF">2024-06-23T03:24:08Z</dcterms:modified>
</cp:coreProperties>
</file>