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sldIdLst>
    <p:sldId id="316" r:id="rId3"/>
    <p:sldId id="285" r:id="rId4"/>
    <p:sldId id="317" r:id="rId5"/>
    <p:sldId id="330" r:id="rId6"/>
    <p:sldId id="33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754183"/>
            <a:ext cx="10058400" cy="1056979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48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040E837-FEC6-4EA6-A30E-3BFCAE58EFC5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188720" y="4199467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581" y="1385005"/>
            <a:ext cx="1408810" cy="131019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05467" y="4673600"/>
            <a:ext cx="2257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eorgia" panose="02040502050405020303" pitchFamily="18" charset="0"/>
              </a:rPr>
              <a:t>PREPARED  BY</a:t>
            </a:r>
          </a:p>
          <a:p>
            <a:r>
              <a:rPr lang="en-US" sz="1600" b="1" dirty="0">
                <a:latin typeface="Georgia" panose="02040502050405020303" pitchFamily="18" charset="0"/>
              </a:rPr>
              <a:t>SWAPNIL  BISWAS</a:t>
            </a:r>
          </a:p>
        </p:txBody>
      </p:sp>
    </p:spTree>
    <p:extLst>
      <p:ext uri="{BB962C8B-B14F-4D97-AF65-F5344CB8AC3E}">
        <p14:creationId xmlns:p14="http://schemas.microsoft.com/office/powerpoint/2010/main" val="248263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40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42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4255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52525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1073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52525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6154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52525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2881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9016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0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hank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060852"/>
            <a:ext cx="10058400" cy="891726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48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1215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200" baseline="0">
                <a:solidFill>
                  <a:schemeClr val="tx2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188720" y="4182533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581" y="1385005"/>
            <a:ext cx="1408810" cy="131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099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77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11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4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39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040E837-FEC6-4EA6-A30E-3BFCAE58EFC5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29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4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5447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040E837-FEC6-4EA6-A30E-3BFCAE58EFC5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392" y="407469"/>
            <a:ext cx="1117546" cy="103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65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12188952" y="0"/>
                </a:moveTo>
                <a:lnTo>
                  <a:pt x="0" y="0"/>
                </a:lnTo>
                <a:lnTo>
                  <a:pt x="0" y="457199"/>
                </a:lnTo>
                <a:lnTo>
                  <a:pt x="12188952" y="457199"/>
                </a:lnTo>
                <a:lnTo>
                  <a:pt x="12188952" y="0"/>
                </a:lnTo>
                <a:close/>
              </a:path>
            </a:pathLst>
          </a:custGeom>
          <a:solidFill>
            <a:srgbClr val="62A4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12188952" y="0"/>
                </a:moveTo>
                <a:lnTo>
                  <a:pt x="0" y="0"/>
                </a:lnTo>
                <a:lnTo>
                  <a:pt x="0" y="64007"/>
                </a:lnTo>
                <a:lnTo>
                  <a:pt x="12188952" y="64007"/>
                </a:lnTo>
                <a:lnTo>
                  <a:pt x="12188952" y="0"/>
                </a:lnTo>
                <a:close/>
              </a:path>
            </a:pathLst>
          </a:custGeom>
          <a:solidFill>
            <a:srgbClr val="99CA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88719" y="4200144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52339" y="1404106"/>
            <a:ext cx="1376806" cy="127305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6324" y="3002407"/>
            <a:ext cx="9839350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252525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476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judge.org/index.php?option=com_onlinejudge&amp;Itemid=8&amp;category=24&amp;page=show_problem&amp;problem=310" TargetMode="External"/><Relationship Id="rId2" Type="http://schemas.openxmlformats.org/officeDocument/2006/relationships/hyperlink" Target="https://onlinejudge.org/index.php?option=com_onlinejudge&amp;Itemid=8&amp;category=24&amp;page=show_problem&amp;problem=367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p-algorithms.com/algebra/binary-exp.html" TargetMode="External"/><Relationship Id="rId5" Type="http://schemas.openxmlformats.org/officeDocument/2006/relationships/hyperlink" Target="https://www.geeksforgeeks.org/binary-exponentiation-for-competitive-programming/" TargetMode="External"/><Relationship Id="rId4" Type="http://schemas.openxmlformats.org/officeDocument/2006/relationships/hyperlink" Target="https://onlinejudge.org/index.php?option=onlinejudge&amp;page=show_problem&amp;problem=197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7202" y="4728541"/>
            <a:ext cx="2050414" cy="415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3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PREPARED</a:t>
            </a:r>
            <a:r>
              <a:rPr kumimoji="0" sz="1200" b="0" i="0" u="none" strike="noStrike" kern="1200" cap="none" spc="2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BY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  <a:p>
            <a:pPr marL="0" marR="0" lvl="0" indent="0" algn="l" defTabSz="914400" rtl="0" eaLnBrk="1" fontAlgn="auto" latinLnBrk="0" hangingPunct="1">
              <a:lnSpc>
                <a:spcPts val="19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SWAPNIL</a:t>
            </a:r>
            <a:r>
              <a:rPr kumimoji="0" sz="1600" b="1" i="0" u="none" strike="noStrike" kern="1200" cap="none" spc="3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BISWAS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323" y="3002407"/>
            <a:ext cx="7148167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34995" algn="l"/>
              </a:tabLst>
            </a:pPr>
            <a:r>
              <a:rPr lang="en-US" dirty="0"/>
              <a:t>Binary Exponentiation</a:t>
            </a:r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176324" y="4605033"/>
            <a:ext cx="2872740" cy="662940"/>
          </a:xfrm>
          <a:custGeom>
            <a:avLst/>
            <a:gdLst/>
            <a:ahLst/>
            <a:cxnLst/>
            <a:rect l="l" t="t" r="r" b="b"/>
            <a:pathLst>
              <a:path w="2872740" h="662939">
                <a:moveTo>
                  <a:pt x="2872740" y="0"/>
                </a:moveTo>
                <a:lnTo>
                  <a:pt x="0" y="0"/>
                </a:lnTo>
                <a:lnTo>
                  <a:pt x="0" y="662939"/>
                </a:lnTo>
                <a:lnTo>
                  <a:pt x="2872740" y="662939"/>
                </a:lnTo>
                <a:lnTo>
                  <a:pt x="28727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6324" y="4492497"/>
            <a:ext cx="305924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Prepared</a:t>
            </a:r>
            <a:r>
              <a:rPr kumimoji="0" sz="2400" b="1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by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1" u="none" strike="noStrike" kern="1200" cap="none" spc="-18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Lec</a:t>
            </a:r>
            <a:r>
              <a:rPr kumimoji="0" sz="2000" b="0" i="1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 </a:t>
            </a:r>
            <a:r>
              <a:rPr kumimoji="0" lang="en-US" sz="2000" b="0" i="1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Shekh. Md. </a:t>
            </a:r>
            <a:r>
              <a:rPr kumimoji="0" sz="2000" b="0" i="1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S</a:t>
            </a:r>
            <a:r>
              <a:rPr kumimoji="0" sz="2000" b="0" i="1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a</a:t>
            </a:r>
            <a:r>
              <a:rPr kumimoji="0" sz="2000" b="0" i="1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i</a:t>
            </a:r>
            <a:r>
              <a:rPr kumimoji="0" sz="2000" b="0" i="1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fu</a:t>
            </a:r>
            <a:r>
              <a:rPr kumimoji="0" sz="2000" b="0" i="1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r</a:t>
            </a:r>
            <a:r>
              <a:rPr kumimoji="0" sz="2000" b="0" i="1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 </a:t>
            </a:r>
            <a:r>
              <a:rPr kumimoji="0" sz="2000" b="0" i="1" u="none" strike="noStrike" kern="1200" cap="none" spc="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R</a:t>
            </a:r>
            <a:r>
              <a:rPr kumimoji="0" sz="2000" b="0" i="1" u="none" strike="noStrike" kern="1200" cap="none" spc="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a</a:t>
            </a:r>
            <a:r>
              <a:rPr kumimoji="0" sz="2000" b="0" i="1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hm</a:t>
            </a:r>
            <a:r>
              <a:rPr kumimoji="0" sz="2000" b="0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a</a:t>
            </a:r>
            <a:r>
              <a:rPr kumimoji="0" sz="2000" b="0" i="1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n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31286" y="169393"/>
                <a:ext cx="10482449" cy="1450757"/>
              </a:xfrm>
            </p:spPr>
            <p:txBody>
              <a:bodyPr>
                <a:normAutofit/>
              </a:bodyPr>
              <a:lstStyle/>
              <a:p>
                <a:r>
                  <a:rPr lang="en-US" sz="4400" dirty="0">
                    <a:solidFill>
                      <a:srgbClr val="FF0000"/>
                    </a:solidFill>
                  </a:rPr>
                  <a:t>How to calculate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4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4400" dirty="0">
                    <a:solidFill>
                      <a:srgbClr val="FF0000"/>
                    </a:solidFill>
                  </a:rPr>
                  <a:t>??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31286" y="169393"/>
                <a:ext cx="10482449" cy="1450757"/>
              </a:xfrm>
              <a:blipFill>
                <a:blip r:embed="rId2"/>
                <a:stretch>
                  <a:fillRect l="-2385" b="-197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31">
                <a:extLst>
                  <a:ext uri="{FF2B5EF4-FFF2-40B4-BE49-F238E27FC236}">
                    <a16:creationId xmlns:a16="http://schemas.microsoft.com/office/drawing/2014/main" id="{96126D86-2AA4-4BA1-9677-1B95528FE7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31286" y="2003816"/>
                <a:ext cx="10070114" cy="36933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marL="285750" indent="-285750" algn="just">
                  <a:buFont typeface="Wingdings" panose="05000000000000000000" pitchFamily="2" charset="2"/>
                  <a:buChar char="v"/>
                </a:pPr>
                <a:r>
                  <a:rPr lang="en-GB" sz="1800" dirty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Consider an example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i="1" smtClean="0">
                            <a:latin typeface="Cambria Math" panose="02040503050406030204" pitchFamily="18" charset="0"/>
                            <a:ea typeface="Segoe UI Symbol" panose="020B0502040204020203" pitchFamily="34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egoe UI Symbol" panose="020B0502040204020203" pitchFamily="34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egoe UI Symbol" panose="020B0502040204020203" pitchFamily="34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GB" sz="1800" dirty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 .</a:t>
                </a:r>
              </a:p>
              <a:p>
                <a:pPr algn="just"/>
                <a:r>
                  <a:rPr lang="en-GB" sz="1800" dirty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     </a:t>
                </a:r>
              </a:p>
              <a:p>
                <a:pPr algn="just"/>
                <a:r>
                  <a:rPr lang="en-GB" sz="1800" dirty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     how to compute this?</a:t>
                </a:r>
              </a:p>
              <a:p>
                <a:pPr algn="just"/>
                <a:endParaRPr lang="en-GB" sz="180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just"/>
                <a:r>
                  <a:rPr lang="en-GB" sz="1800" dirty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	</a:t>
                </a:r>
                <a:r>
                  <a:rPr lang="en-GB" sz="1800" b="1" dirty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Approach 1</a:t>
                </a:r>
                <a:r>
                  <a:rPr lang="en-GB" sz="1800" dirty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: 2 X 2 X 2 X 2 X 2 X 2 X 2 X 2  	</a:t>
                </a:r>
              </a:p>
              <a:p>
                <a:pPr algn="just"/>
                <a:r>
                  <a:rPr lang="en-GB" sz="1800" dirty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	</a:t>
                </a:r>
              </a:p>
              <a:p>
                <a:pPr algn="just"/>
                <a:r>
                  <a:rPr lang="en-GB" sz="1800" dirty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               So, to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i="1" smtClean="0">
                            <a:latin typeface="Cambria Math" panose="02040503050406030204" pitchFamily="18" charset="0"/>
                            <a:ea typeface="Segoe UI Symbol" panose="020B0502040204020203" pitchFamily="34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egoe UI Symbol" panose="020B0502040204020203" pitchFamily="34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egoe UI Symbol" panose="020B0502040204020203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sz="1800" dirty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, 𝑛−1 operations are needed.</a:t>
                </a:r>
              </a:p>
              <a:p>
                <a:pPr algn="just"/>
                <a:r>
                  <a:rPr lang="en-GB" sz="1800" dirty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    		</a:t>
                </a:r>
              </a:p>
              <a:p>
                <a:pPr algn="just"/>
                <a:r>
                  <a:rPr lang="en-GB" sz="1800" dirty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    Can we do better?	</a:t>
                </a:r>
                <a:endParaRPr lang="en-GB" sz="1800" dirty="0">
                  <a:solidFill>
                    <a:schemeClr val="accent3">
                      <a:lumMod val="75000"/>
                    </a:schemeClr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just"/>
                <a:endParaRPr lang="en-GB" sz="1800" dirty="0">
                  <a:solidFill>
                    <a:schemeClr val="accent3">
                      <a:lumMod val="75000"/>
                    </a:schemeClr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just"/>
                <a:r>
                  <a:rPr lang="en-GB" sz="1800" dirty="0">
                    <a:solidFill>
                      <a:schemeClr val="accent3">
                        <a:lumMod val="75000"/>
                      </a:schemeClr>
                    </a:solidFill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    </a:t>
                </a:r>
                <a:r>
                  <a:rPr lang="en-GB" sz="1800" dirty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How? 			</a:t>
                </a:r>
                <a:endParaRPr lang="en-GB" sz="1800" dirty="0">
                  <a:solidFill>
                    <a:schemeClr val="accent3">
                      <a:lumMod val="75000"/>
                    </a:schemeClr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just"/>
                <a:endParaRPr lang="en-GB" sz="180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marL="285750" indent="-285750" algn="just">
                  <a:buFont typeface="Wingdings" panose="05000000000000000000" pitchFamily="2" charset="2"/>
                  <a:buChar char="v"/>
                </a:pPr>
                <a:endParaRPr lang="en-US" sz="180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Text Box 31">
                <a:extLst>
                  <a:ext uri="{FF2B5EF4-FFF2-40B4-BE49-F238E27FC236}">
                    <a16:creationId xmlns:a16="http://schemas.microsoft.com/office/drawing/2014/main" id="{96126D86-2AA4-4BA1-9677-1B95528FE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31286" y="2003816"/>
                <a:ext cx="10070114" cy="3693319"/>
              </a:xfrm>
              <a:prstGeom prst="rect">
                <a:avLst/>
              </a:prstGeom>
              <a:blipFill>
                <a:blip r:embed="rId3"/>
                <a:stretch>
                  <a:fillRect l="-424" t="-825"/>
                </a:stretch>
              </a:blipFill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Box 31">
            <a:extLst>
              <a:ext uri="{FF2B5EF4-FFF2-40B4-BE49-F238E27FC236}">
                <a16:creationId xmlns:a16="http://schemas.microsoft.com/office/drawing/2014/main" id="{A66C9B59-0B4C-B137-6AFD-51752C467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510" y="3059668"/>
            <a:ext cx="30812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just"/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=&gt; need 7 operations.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" name="Text Box 31">
            <a:extLst>
              <a:ext uri="{FF2B5EF4-FFF2-40B4-BE49-F238E27FC236}">
                <a16:creationId xmlns:a16="http://schemas.microsoft.com/office/drawing/2014/main" id="{7696F522-FF51-0F46-EF61-5C9016811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2699" y="4193735"/>
            <a:ext cx="30812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just"/>
            <a:r>
              <a:rPr lang="en-GB" sz="1800">
                <a:solidFill>
                  <a:schemeClr val="accent3">
                    <a:lumMod val="7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YES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" name="Text Box 31">
            <a:extLst>
              <a:ext uri="{FF2B5EF4-FFF2-40B4-BE49-F238E27FC236}">
                <a16:creationId xmlns:a16="http://schemas.microsoft.com/office/drawing/2014/main" id="{3532820B-4509-46E5-1EE1-117475C5C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2699" y="4660057"/>
            <a:ext cx="30812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just"/>
            <a:r>
              <a:rPr lang="en-GB" sz="1800" dirty="0">
                <a:solidFill>
                  <a:schemeClr val="accent3">
                    <a:lumMod val="7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Binary Exponentiation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22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What is Binary Exponentiation??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142F97-B262-4ED6-791D-E5B8DCBAC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142" y="2290403"/>
            <a:ext cx="2318529" cy="309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845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What is Binary Exponentiation??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31">
                <a:extLst>
                  <a:ext uri="{FF2B5EF4-FFF2-40B4-BE49-F238E27FC236}">
                    <a16:creationId xmlns:a16="http://schemas.microsoft.com/office/drawing/2014/main" id="{D21FFC4E-DBE8-95C1-E6CE-0A14E77E05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31286" y="2003816"/>
                <a:ext cx="10070114" cy="19324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marL="285750" indent="-285750" algn="just"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The recursive function: </a:t>
                </a:r>
              </a:p>
              <a:p>
                <a:pPr algn="just"/>
                <a:endParaRPr lang="en-US" sz="180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lvl="1" indent="0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𝑎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</m:sup>
                      </m:sSup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;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==0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</m:t>
                              </m:r>
                              <m:sSup>
                                <m:sSup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8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f>
                                            <m:fPr>
                                              <m:ctrlPr>
                                                <a:rPr lang="en-US" sz="18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;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&gt;0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𝑒𝑣𝑒𝑛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8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f>
                                            <m:fPr>
                                              <m:ctrlPr>
                                                <a:rPr lang="en-US" sz="18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;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&gt;0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𝑜𝑑𝑑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80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Text Box 31">
                <a:extLst>
                  <a:ext uri="{FF2B5EF4-FFF2-40B4-BE49-F238E27FC236}">
                    <a16:creationId xmlns:a16="http://schemas.microsoft.com/office/drawing/2014/main" id="{D21FFC4E-DBE8-95C1-E6CE-0A14E77E0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31286" y="2003816"/>
                <a:ext cx="10070114" cy="1932452"/>
              </a:xfrm>
              <a:prstGeom prst="rect">
                <a:avLst/>
              </a:prstGeom>
              <a:blipFill>
                <a:blip r:embed="rId2"/>
                <a:stretch>
                  <a:fillRect l="-424" t="-1577"/>
                </a:stretch>
              </a:blipFill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64EA9E6-DC26-FDCB-1BED-56809F205332}"/>
              </a:ext>
            </a:extLst>
          </p:cNvPr>
          <p:cNvSpPr txBox="1"/>
          <p:nvPr/>
        </p:nvSpPr>
        <p:spPr>
          <a:xfrm>
            <a:off x="4442603" y="26003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GB" dirty="0"/>
          </a:p>
        </p:txBody>
      </p:sp>
      <p:sp>
        <p:nvSpPr>
          <p:cNvPr id="6" name="Text Box 31">
            <a:extLst>
              <a:ext uri="{FF2B5EF4-FFF2-40B4-BE49-F238E27FC236}">
                <a16:creationId xmlns:a16="http://schemas.microsoft.com/office/drawing/2014/main" id="{B3B5AE64-7203-B1E9-3744-033C9A8AC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1286" y="4468095"/>
            <a:ext cx="10070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Now let’s code…</a:t>
            </a:r>
          </a:p>
        </p:txBody>
      </p:sp>
    </p:spTree>
    <p:extLst>
      <p:ext uri="{BB962C8B-B14F-4D97-AF65-F5344CB8AC3E}">
        <p14:creationId xmlns:p14="http://schemas.microsoft.com/office/powerpoint/2010/main" val="4051393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3686" y="2703621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Online resources </a:t>
            </a:r>
          </a:p>
        </p:txBody>
      </p:sp>
      <p:sp>
        <p:nvSpPr>
          <p:cNvPr id="3" name="Text Box 31">
            <a:extLst>
              <a:ext uri="{FF2B5EF4-FFF2-40B4-BE49-F238E27FC236}">
                <a16:creationId xmlns:a16="http://schemas.microsoft.com/office/drawing/2014/main" id="{D21FFC4E-DBE8-95C1-E6CE-0A14E77E0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1286" y="2046391"/>
            <a:ext cx="1007011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  <a:hlinkClick r:id="rId2"/>
              </a:rPr>
              <a:t>UVa 1230 – MODEX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  <a:hlinkClick r:id="rId3"/>
              </a:rPr>
              <a:t>Big Mod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  <a:hlinkClick r:id="rId4"/>
              </a:rPr>
              <a:t>UVa 11029 - Leading and Trailing</a:t>
            </a:r>
            <a:endParaRPr lang="en-GB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  <a:hlinkClick r:id="rId5"/>
              </a:rPr>
              <a:t>Fast Computation of Nth Fibonacci Number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178AE7A-14F0-41F5-34C2-DE033298B686}"/>
              </a:ext>
            </a:extLst>
          </p:cNvPr>
          <p:cNvSpPr txBox="1">
            <a:spLocks/>
          </p:cNvSpPr>
          <p:nvPr/>
        </p:nvSpPr>
        <p:spPr>
          <a:xfrm>
            <a:off x="1283686" y="321793"/>
            <a:ext cx="10482449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sz="4400">
                <a:solidFill>
                  <a:srgbClr val="FF0000"/>
                </a:solidFill>
              </a:rPr>
              <a:t>Practice Problem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7" name="Text Box 31">
            <a:extLst>
              <a:ext uri="{FF2B5EF4-FFF2-40B4-BE49-F238E27FC236}">
                <a16:creationId xmlns:a16="http://schemas.microsoft.com/office/drawing/2014/main" id="{D17EB6D2-8640-22E8-3DC0-8B89356AE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1286" y="4257610"/>
            <a:ext cx="1007011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  <a:hlinkClick r:id="rId6"/>
              </a:rPr>
              <a:t>Binary Exponentiation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  <a:hlinkClick r:id="rId5"/>
              </a:rPr>
              <a:t>Binary Exponentiation for Competitive Programming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293835"/>
      </p:ext>
    </p:extLst>
  </p:cSld>
  <p:clrMapOvr>
    <a:masterClrMapping/>
  </p:clrMapOvr>
</p:sld>
</file>

<file path=ppt/theme/theme1.xml><?xml version="1.0" encoding="utf-8"?>
<a:theme xmlns:a="http://schemas.openxmlformats.org/drawingml/2006/main" name="Swapnil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apnil" id="{5D784A22-E3FE-414C-A0F8-91ADBFB46EC2}" vid="{872D0E90-6D7F-4EF3-AD0B-6E7EBD1D98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Swapnil</Template>
  <TotalTime>3453</TotalTime>
  <Words>143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Bell MT</vt:lpstr>
      <vt:lpstr>Calibri</vt:lpstr>
      <vt:lpstr>Cambria Math</vt:lpstr>
      <vt:lpstr>Georgia</vt:lpstr>
      <vt:lpstr>Segoe UI Symbol</vt:lpstr>
      <vt:lpstr>Times New Roman</vt:lpstr>
      <vt:lpstr>Wingdings</vt:lpstr>
      <vt:lpstr>Swapnil</vt:lpstr>
      <vt:lpstr>Office Theme</vt:lpstr>
      <vt:lpstr>Binary Exponentiation</vt:lpstr>
      <vt:lpstr>How to calculate a^n??</vt:lpstr>
      <vt:lpstr>What is Binary Exponentiation??</vt:lpstr>
      <vt:lpstr>What is Binary Exponentiation??</vt:lpstr>
      <vt:lpstr>Online resources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SPANNING TREE</dc:title>
  <dc:creator>ACER</dc:creator>
  <cp:lastModifiedBy>Saifur Rahman</cp:lastModifiedBy>
  <cp:revision>438</cp:revision>
  <dcterms:created xsi:type="dcterms:W3CDTF">2021-09-27T14:31:20Z</dcterms:created>
  <dcterms:modified xsi:type="dcterms:W3CDTF">2024-06-23T03:25:10Z</dcterms:modified>
</cp:coreProperties>
</file>