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85" r:id="rId4"/>
    <p:sldId id="330" r:id="rId5"/>
    <p:sldId id="331" r:id="rId6"/>
    <p:sldId id="317" r:id="rId7"/>
    <p:sldId id="332" r:id="rId8"/>
    <p:sldId id="333" r:id="rId9"/>
    <p:sldId id="334" r:id="rId10"/>
    <p:sldId id="335" r:id="rId11"/>
    <p:sldId id="336" r:id="rId12"/>
    <p:sldId id="284" r:id="rId13"/>
    <p:sldId id="337" r:id="rId14"/>
    <p:sldId id="338" r:id="rId15"/>
    <p:sldId id="339" r:id="rId16"/>
    <p:sldId id="340" r:id="rId17"/>
    <p:sldId id="342" r:id="rId18"/>
    <p:sldId id="341" r:id="rId19"/>
    <p:sldId id="343" r:id="rId20"/>
    <p:sldId id="344" r:id="rId21"/>
    <p:sldId id="345" r:id="rId22"/>
    <p:sldId id="346" r:id="rId23"/>
    <p:sldId id="347" r:id="rId24"/>
    <p:sldId id="349" r:id="rId25"/>
    <p:sldId id="350" r:id="rId26"/>
    <p:sldId id="351" r:id="rId27"/>
    <p:sldId id="352" r:id="rId28"/>
    <p:sldId id="353" r:id="rId29"/>
    <p:sldId id="355" r:id="rId30"/>
    <p:sldId id="356" r:id="rId31"/>
    <p:sldId id="348" r:id="rId32"/>
    <p:sldId id="357" r:id="rId33"/>
    <p:sldId id="358" r:id="rId34"/>
    <p:sldId id="359" r:id="rId35"/>
    <p:sldId id="360" r:id="rId36"/>
    <p:sldId id="3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2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15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88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1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7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sv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5" dirty="0">
                <a:latin typeface="Georgia"/>
                <a:cs typeface="Georgia"/>
              </a:rPr>
              <a:t>PREPARED</a:t>
            </a:r>
            <a:r>
              <a:rPr sz="1200" spc="2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BY</a:t>
            </a:r>
            <a:endParaRPr sz="1200">
              <a:latin typeface="Georgia"/>
              <a:cs typeface="Georgia"/>
            </a:endParaRPr>
          </a:p>
          <a:p>
            <a:pPr>
              <a:lnSpc>
                <a:spcPts val="1910"/>
              </a:lnSpc>
            </a:pPr>
            <a:r>
              <a:rPr sz="1600" b="1" spc="-5" dirty="0">
                <a:latin typeface="Georgia"/>
                <a:cs typeface="Georgia"/>
              </a:rPr>
              <a:t>SWAPNIL</a:t>
            </a:r>
            <a:r>
              <a:rPr sz="1600" b="1" spc="38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BISWAS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3002407"/>
            <a:ext cx="983935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sz="4400" dirty="0">
                <a:solidFill>
                  <a:srgbClr val="FF0000"/>
                </a:solidFill>
              </a:rPr>
              <a:t>Introduction to Queue Data Structure</a:t>
            </a:r>
            <a:endParaRPr sz="44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343018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Times New Roman"/>
                <a:cs typeface="Times New Roman"/>
              </a:rPr>
              <a:t>Prepared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by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i="1" spc="-185" dirty="0" err="1">
                <a:latin typeface="Bell MT" panose="02020503060305020303" pitchFamily="18" charset="0"/>
                <a:cs typeface="Trebuchet MS"/>
              </a:rPr>
              <a:t>Lec</a:t>
            </a:r>
            <a:r>
              <a:rPr sz="2000" i="1" spc="-85" dirty="0">
                <a:latin typeface="Bell MT" panose="02020503060305020303" pitchFamily="18" charset="0"/>
                <a:cs typeface="Trebuchet MS"/>
              </a:rPr>
              <a:t> </a:t>
            </a:r>
            <a:r>
              <a:rPr lang="en-US" sz="2000" i="1" spc="-85" dirty="0">
                <a:latin typeface="Bell MT" panose="02020503060305020303" pitchFamily="18" charset="0"/>
                <a:cs typeface="Trebuchet MS"/>
              </a:rPr>
              <a:t> Shekh. Md. </a:t>
            </a:r>
            <a:r>
              <a:rPr sz="2000" i="1" spc="40" dirty="0">
                <a:latin typeface="Bell MT" panose="02020503060305020303" pitchFamily="18" charset="0"/>
                <a:cs typeface="Trebuchet MS"/>
              </a:rPr>
              <a:t>S</a:t>
            </a:r>
            <a:r>
              <a:rPr sz="2000" i="1" spc="-35" dirty="0">
                <a:latin typeface="Bell MT" panose="02020503060305020303" pitchFamily="18" charset="0"/>
                <a:cs typeface="Trebuchet MS"/>
              </a:rPr>
              <a:t>a</a:t>
            </a:r>
            <a:r>
              <a:rPr sz="2000" i="1" spc="-15" dirty="0">
                <a:latin typeface="Bell MT" panose="02020503060305020303" pitchFamily="18" charset="0"/>
                <a:cs typeface="Trebuchet MS"/>
              </a:rPr>
              <a:t>i</a:t>
            </a:r>
            <a:r>
              <a:rPr sz="2000" i="1" spc="-100" dirty="0">
                <a:latin typeface="Bell MT" panose="02020503060305020303" pitchFamily="18" charset="0"/>
                <a:cs typeface="Trebuchet MS"/>
              </a:rPr>
              <a:t>fu</a:t>
            </a:r>
            <a:r>
              <a:rPr sz="2000" i="1" spc="-85" dirty="0">
                <a:latin typeface="Bell MT" panose="02020503060305020303" pitchFamily="18" charset="0"/>
                <a:cs typeface="Trebuchet MS"/>
              </a:rPr>
              <a:t>r</a:t>
            </a:r>
            <a:r>
              <a:rPr sz="2000" i="1" spc="-100" dirty="0">
                <a:latin typeface="Bell MT" panose="02020503060305020303" pitchFamily="18" charset="0"/>
                <a:cs typeface="Trebuchet MS"/>
              </a:rPr>
              <a:t> </a:t>
            </a:r>
            <a:r>
              <a:rPr sz="2000" i="1" spc="65" dirty="0">
                <a:latin typeface="Bell MT" panose="02020503060305020303" pitchFamily="18" charset="0"/>
                <a:cs typeface="Trebuchet MS"/>
              </a:rPr>
              <a:t>R</a:t>
            </a:r>
            <a:r>
              <a:rPr sz="2000" i="1" spc="95" dirty="0">
                <a:latin typeface="Bell MT" panose="02020503060305020303" pitchFamily="18" charset="0"/>
                <a:cs typeface="Trebuchet MS"/>
              </a:rPr>
              <a:t>a</a:t>
            </a:r>
            <a:r>
              <a:rPr sz="2000" i="1" spc="-60" dirty="0">
                <a:latin typeface="Bell MT" panose="02020503060305020303" pitchFamily="18" charset="0"/>
                <a:cs typeface="Trebuchet MS"/>
              </a:rPr>
              <a:t>hm</a:t>
            </a:r>
            <a:r>
              <a:rPr sz="2000" i="1" spc="-10" dirty="0">
                <a:latin typeface="Bell MT" panose="02020503060305020303" pitchFamily="18" charset="0"/>
                <a:cs typeface="Trebuchet MS"/>
              </a:rPr>
              <a:t>a</a:t>
            </a:r>
            <a:r>
              <a:rPr sz="2000" i="1" spc="-65" dirty="0">
                <a:latin typeface="Bell MT" panose="02020503060305020303" pitchFamily="18" charset="0"/>
                <a:cs typeface="Trebuchet MS"/>
              </a:rPr>
              <a:t>n</a:t>
            </a:r>
            <a:endParaRPr sz="2000" dirty="0">
              <a:latin typeface="Bell MT" panose="02020503060305020303" pitchFamily="18" charset="0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Implementation of Queue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339" y="2003816"/>
            <a:ext cx="101348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Using Array</a:t>
            </a:r>
          </a:p>
          <a:p>
            <a:pPr marL="457200" indent="-457200" algn="just">
              <a:buFont typeface="+mj-lt"/>
              <a:buAutoNum type="arabicPeriod"/>
            </a:pP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Using Linked List</a:t>
            </a:r>
          </a:p>
          <a:p>
            <a:pPr marL="457200" indent="-457200" algn="just">
              <a:buFont typeface="+mj-lt"/>
              <a:buAutoNum type="arabicPeriod"/>
            </a:pP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Array Implementation(Linear Queue)</a:t>
            </a: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4501AF63-8A60-8DB3-4F34-135B3F57B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104064" cy="416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Suppose we have an empty static queue that holding a maximum of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three values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At first, when array is empty,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front = -1, back = -1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1028700"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Lets do some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enqueue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operations…</a:t>
            </a:r>
          </a:p>
          <a:p>
            <a:pPr marL="1028700"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Lets do some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dequeue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operations…</a:t>
            </a:r>
          </a:p>
          <a:p>
            <a:pPr marL="1028700"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Lets code it.</a:t>
            </a:r>
          </a:p>
          <a:p>
            <a:pPr marL="1028700"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Time Complexity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F9DC42-56FB-707A-18FF-88D3859F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7877"/>
              </p:ext>
            </p:extLst>
          </p:nvPr>
        </p:nvGraphicFramePr>
        <p:xfrm>
          <a:off x="3517072" y="3246120"/>
          <a:ext cx="5332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497">
                  <a:extLst>
                    <a:ext uri="{9D8B030D-6E8A-4147-A177-3AD203B41FA5}">
                      <a16:colId xmlns:a16="http://schemas.microsoft.com/office/drawing/2014/main" val="3984287749"/>
                    </a:ext>
                  </a:extLst>
                </a:gridCol>
                <a:gridCol w="1777497">
                  <a:extLst>
                    <a:ext uri="{9D8B030D-6E8A-4147-A177-3AD203B41FA5}">
                      <a16:colId xmlns:a16="http://schemas.microsoft.com/office/drawing/2014/main" val="3971780955"/>
                    </a:ext>
                  </a:extLst>
                </a:gridCol>
                <a:gridCol w="1777497">
                  <a:extLst>
                    <a:ext uri="{9D8B030D-6E8A-4147-A177-3AD203B41FA5}">
                      <a16:colId xmlns:a16="http://schemas.microsoft.com/office/drawing/2014/main" val="3391395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6793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A602D2-A202-E164-6FC2-99CD6E337961}"/>
              </a:ext>
            </a:extLst>
          </p:cNvPr>
          <p:cNvSpPr txBox="1"/>
          <p:nvPr/>
        </p:nvSpPr>
        <p:spPr>
          <a:xfrm>
            <a:off x="4182701" y="3611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D7B04-D6C4-DF02-A685-2602EB5BE360}"/>
              </a:ext>
            </a:extLst>
          </p:cNvPr>
          <p:cNvSpPr txBox="1"/>
          <p:nvPr/>
        </p:nvSpPr>
        <p:spPr>
          <a:xfrm>
            <a:off x="6032474" y="3611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42E79-EBD6-834D-B55D-55EC7F4E2F7F}"/>
              </a:ext>
            </a:extLst>
          </p:cNvPr>
          <p:cNvSpPr txBox="1"/>
          <p:nvPr/>
        </p:nvSpPr>
        <p:spPr>
          <a:xfrm>
            <a:off x="7882247" y="3611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9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Implementation(Linear Queue) - Limitations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79613C-B53D-AE15-BA34-2BE8761BB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39288"/>
              </p:ext>
            </p:extLst>
          </p:nvPr>
        </p:nvGraphicFramePr>
        <p:xfrm>
          <a:off x="2032000" y="3264458"/>
          <a:ext cx="8128000" cy="109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9681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2918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10392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26743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9576130"/>
                    </a:ext>
                  </a:extLst>
                </a:gridCol>
              </a:tblGrid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642188"/>
                  </a:ext>
                </a:extLst>
              </a:tr>
              <a:tr h="5484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0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BEFE4B-592A-0D71-ABBB-9E2F5CF46098}"/>
              </a:ext>
            </a:extLst>
          </p:cNvPr>
          <p:cNvSpPr txBox="1"/>
          <p:nvPr/>
        </p:nvSpPr>
        <p:spPr>
          <a:xfrm>
            <a:off x="5753819" y="5124091"/>
            <a:ext cx="196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= -1, rear = -1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CC1BE-96B6-EFC1-C9F2-49E6EA9CB495}"/>
              </a:ext>
            </a:extLst>
          </p:cNvPr>
          <p:cNvSpPr txBox="1"/>
          <p:nvPr/>
        </p:nvSpPr>
        <p:spPr>
          <a:xfrm>
            <a:off x="4562018" y="5543937"/>
            <a:ext cx="2383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Wasting Memory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0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Implementation(Linear Queue) - Limitations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79613C-B53D-AE15-BA34-2BE8761BB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70590"/>
              </p:ext>
            </p:extLst>
          </p:nvPr>
        </p:nvGraphicFramePr>
        <p:xfrm>
          <a:off x="2032000" y="3264458"/>
          <a:ext cx="8128000" cy="109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9681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2918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10392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26743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9576130"/>
                    </a:ext>
                  </a:extLst>
                </a:gridCol>
              </a:tblGrid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642188"/>
                  </a:ext>
                </a:extLst>
              </a:tr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0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BEFE4B-592A-0D71-ABBB-9E2F5CF46098}"/>
              </a:ext>
            </a:extLst>
          </p:cNvPr>
          <p:cNvSpPr txBox="1"/>
          <p:nvPr/>
        </p:nvSpPr>
        <p:spPr>
          <a:xfrm>
            <a:off x="2976113" y="5009073"/>
            <a:ext cx="56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27BA7-F864-02E4-A3C1-87329ADD61F0}"/>
              </a:ext>
            </a:extLst>
          </p:cNvPr>
          <p:cNvSpPr txBox="1"/>
          <p:nvPr/>
        </p:nvSpPr>
        <p:spPr>
          <a:xfrm>
            <a:off x="1920815" y="5009073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76EADE-96C5-0DEF-ADC2-4A3FEE7749EF}"/>
              </a:ext>
            </a:extLst>
          </p:cNvPr>
          <p:cNvCxnSpPr/>
          <p:nvPr/>
        </p:nvCxnSpPr>
        <p:spPr>
          <a:xfrm flipV="1">
            <a:off x="2260121" y="4361294"/>
            <a:ext cx="491705" cy="57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60F29-275A-A464-D8A9-ACB2D1E74ED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976113" y="4361294"/>
            <a:ext cx="283988" cy="64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456858-2B6F-9B63-6F58-F762F159392A}"/>
              </a:ext>
            </a:extLst>
          </p:cNvPr>
          <p:cNvSpPr txBox="1"/>
          <p:nvPr/>
        </p:nvSpPr>
        <p:spPr>
          <a:xfrm>
            <a:off x="1393844" y="234670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enqueue(4)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45724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Implementation(Linear Queue) - Limitations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79613C-B53D-AE15-BA34-2BE8761BB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6862"/>
              </p:ext>
            </p:extLst>
          </p:nvPr>
        </p:nvGraphicFramePr>
        <p:xfrm>
          <a:off x="2032000" y="3264458"/>
          <a:ext cx="8128000" cy="109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9681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2918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10392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26743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9576130"/>
                    </a:ext>
                  </a:extLst>
                </a:gridCol>
              </a:tblGrid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642188"/>
                  </a:ext>
                </a:extLst>
              </a:tr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0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BEFE4B-592A-0D71-ABBB-9E2F5CF46098}"/>
              </a:ext>
            </a:extLst>
          </p:cNvPr>
          <p:cNvSpPr txBox="1"/>
          <p:nvPr/>
        </p:nvSpPr>
        <p:spPr>
          <a:xfrm>
            <a:off x="4571997" y="5009073"/>
            <a:ext cx="56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27BA7-F864-02E4-A3C1-87329ADD61F0}"/>
              </a:ext>
            </a:extLst>
          </p:cNvPr>
          <p:cNvSpPr txBox="1"/>
          <p:nvPr/>
        </p:nvSpPr>
        <p:spPr>
          <a:xfrm>
            <a:off x="1920815" y="5009073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76EADE-96C5-0DEF-ADC2-4A3FEE7749EF}"/>
              </a:ext>
            </a:extLst>
          </p:cNvPr>
          <p:cNvCxnSpPr/>
          <p:nvPr/>
        </p:nvCxnSpPr>
        <p:spPr>
          <a:xfrm flipV="1">
            <a:off x="2260121" y="4361294"/>
            <a:ext cx="491705" cy="57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60F29-275A-A464-D8A9-ACB2D1E74ED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4571997" y="4361294"/>
            <a:ext cx="283988" cy="64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456858-2B6F-9B63-6F58-F762F159392A}"/>
              </a:ext>
            </a:extLst>
          </p:cNvPr>
          <p:cNvSpPr txBox="1"/>
          <p:nvPr/>
        </p:nvSpPr>
        <p:spPr>
          <a:xfrm>
            <a:off x="1393844" y="234670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enqueue(9)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29329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Implementation(Linear Queue) - Limitations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79613C-B53D-AE15-BA34-2BE8761BB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11777"/>
              </p:ext>
            </p:extLst>
          </p:nvPr>
        </p:nvGraphicFramePr>
        <p:xfrm>
          <a:off x="2032000" y="3264458"/>
          <a:ext cx="8128000" cy="109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9681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2918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10392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26743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9576130"/>
                    </a:ext>
                  </a:extLst>
                </a:gridCol>
              </a:tblGrid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642188"/>
                  </a:ext>
                </a:extLst>
              </a:tr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0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BEFE4B-592A-0D71-ABBB-9E2F5CF46098}"/>
              </a:ext>
            </a:extLst>
          </p:cNvPr>
          <p:cNvSpPr txBox="1"/>
          <p:nvPr/>
        </p:nvSpPr>
        <p:spPr>
          <a:xfrm>
            <a:off x="6054885" y="5009073"/>
            <a:ext cx="91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27BA7-F864-02E4-A3C1-87329ADD61F0}"/>
              </a:ext>
            </a:extLst>
          </p:cNvPr>
          <p:cNvSpPr txBox="1"/>
          <p:nvPr/>
        </p:nvSpPr>
        <p:spPr>
          <a:xfrm>
            <a:off x="1920815" y="5009073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76EADE-96C5-0DEF-ADC2-4A3FEE7749EF}"/>
              </a:ext>
            </a:extLst>
          </p:cNvPr>
          <p:cNvCxnSpPr/>
          <p:nvPr/>
        </p:nvCxnSpPr>
        <p:spPr>
          <a:xfrm flipV="1">
            <a:off x="2260121" y="4361294"/>
            <a:ext cx="491705" cy="57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60F29-275A-A464-D8A9-ACB2D1E74ED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149801" y="4361294"/>
            <a:ext cx="362450" cy="64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456858-2B6F-9B63-6F58-F762F159392A}"/>
              </a:ext>
            </a:extLst>
          </p:cNvPr>
          <p:cNvSpPr txBox="1"/>
          <p:nvPr/>
        </p:nvSpPr>
        <p:spPr>
          <a:xfrm>
            <a:off x="1393844" y="234670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enqueue(5)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9710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Implementation(Linear Queue) - Limitations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79613C-B53D-AE15-BA34-2BE8761BB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30649"/>
              </p:ext>
            </p:extLst>
          </p:nvPr>
        </p:nvGraphicFramePr>
        <p:xfrm>
          <a:off x="2032000" y="3264458"/>
          <a:ext cx="8128000" cy="109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9681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2918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10392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26743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9576130"/>
                    </a:ext>
                  </a:extLst>
                </a:gridCol>
              </a:tblGrid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642188"/>
                  </a:ext>
                </a:extLst>
              </a:tr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0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BEFE4B-592A-0D71-ABBB-9E2F5CF46098}"/>
              </a:ext>
            </a:extLst>
          </p:cNvPr>
          <p:cNvSpPr txBox="1"/>
          <p:nvPr/>
        </p:nvSpPr>
        <p:spPr>
          <a:xfrm>
            <a:off x="7581757" y="5009073"/>
            <a:ext cx="91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27BA7-F864-02E4-A3C1-87329ADD61F0}"/>
              </a:ext>
            </a:extLst>
          </p:cNvPr>
          <p:cNvSpPr txBox="1"/>
          <p:nvPr/>
        </p:nvSpPr>
        <p:spPr>
          <a:xfrm>
            <a:off x="1920815" y="5009073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76EADE-96C5-0DEF-ADC2-4A3FEE7749EF}"/>
              </a:ext>
            </a:extLst>
          </p:cNvPr>
          <p:cNvCxnSpPr/>
          <p:nvPr/>
        </p:nvCxnSpPr>
        <p:spPr>
          <a:xfrm flipV="1">
            <a:off x="2260121" y="4361294"/>
            <a:ext cx="491705" cy="57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60F29-275A-A464-D8A9-ACB2D1E74ED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676673" y="4361294"/>
            <a:ext cx="362450" cy="64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456858-2B6F-9B63-6F58-F762F159392A}"/>
              </a:ext>
            </a:extLst>
          </p:cNvPr>
          <p:cNvSpPr txBox="1"/>
          <p:nvPr/>
        </p:nvSpPr>
        <p:spPr>
          <a:xfrm>
            <a:off x="1393844" y="234670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enqueue(3)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5930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Implementation(Linear Queue) - Limitations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79613C-B53D-AE15-BA34-2BE8761BB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59833"/>
              </p:ext>
            </p:extLst>
          </p:nvPr>
        </p:nvGraphicFramePr>
        <p:xfrm>
          <a:off x="2032000" y="3264458"/>
          <a:ext cx="8128000" cy="109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9681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2918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10392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26743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9576130"/>
                    </a:ext>
                  </a:extLst>
                </a:gridCol>
              </a:tblGrid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642188"/>
                  </a:ext>
                </a:extLst>
              </a:tr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0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BEFE4B-592A-0D71-ABBB-9E2F5CF46098}"/>
              </a:ext>
            </a:extLst>
          </p:cNvPr>
          <p:cNvSpPr txBox="1"/>
          <p:nvPr/>
        </p:nvSpPr>
        <p:spPr>
          <a:xfrm>
            <a:off x="9315657" y="5009073"/>
            <a:ext cx="91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27BA7-F864-02E4-A3C1-87329ADD61F0}"/>
              </a:ext>
            </a:extLst>
          </p:cNvPr>
          <p:cNvSpPr txBox="1"/>
          <p:nvPr/>
        </p:nvSpPr>
        <p:spPr>
          <a:xfrm>
            <a:off x="1920815" y="5009073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76EADE-96C5-0DEF-ADC2-4A3FEE7749EF}"/>
              </a:ext>
            </a:extLst>
          </p:cNvPr>
          <p:cNvCxnSpPr/>
          <p:nvPr/>
        </p:nvCxnSpPr>
        <p:spPr>
          <a:xfrm flipV="1">
            <a:off x="2260121" y="4361294"/>
            <a:ext cx="491705" cy="57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60F29-275A-A464-D8A9-ACB2D1E74ED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9410573" y="4361294"/>
            <a:ext cx="362450" cy="64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456858-2B6F-9B63-6F58-F762F159392A}"/>
              </a:ext>
            </a:extLst>
          </p:cNvPr>
          <p:cNvSpPr txBox="1"/>
          <p:nvPr/>
        </p:nvSpPr>
        <p:spPr>
          <a:xfrm>
            <a:off x="1393844" y="234670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enqueue(3)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9532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Implementation(Linear Queue) - Limitations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79613C-B53D-AE15-BA34-2BE8761BBE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64458"/>
          <a:ext cx="8128000" cy="109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9681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2918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10392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26743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9576130"/>
                    </a:ext>
                  </a:extLst>
                </a:gridCol>
              </a:tblGrid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642188"/>
                  </a:ext>
                </a:extLst>
              </a:tr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0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BEFE4B-592A-0D71-ABBB-9E2F5CF46098}"/>
              </a:ext>
            </a:extLst>
          </p:cNvPr>
          <p:cNvSpPr txBox="1"/>
          <p:nvPr/>
        </p:nvSpPr>
        <p:spPr>
          <a:xfrm>
            <a:off x="9315657" y="5009073"/>
            <a:ext cx="91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27BA7-F864-02E4-A3C1-87329ADD61F0}"/>
              </a:ext>
            </a:extLst>
          </p:cNvPr>
          <p:cNvSpPr txBox="1"/>
          <p:nvPr/>
        </p:nvSpPr>
        <p:spPr>
          <a:xfrm>
            <a:off x="1920815" y="5009073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76EADE-96C5-0DEF-ADC2-4A3FEE7749EF}"/>
              </a:ext>
            </a:extLst>
          </p:cNvPr>
          <p:cNvCxnSpPr/>
          <p:nvPr/>
        </p:nvCxnSpPr>
        <p:spPr>
          <a:xfrm flipV="1">
            <a:off x="2260121" y="4361294"/>
            <a:ext cx="491705" cy="57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60F29-275A-A464-D8A9-ACB2D1E74ED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9410573" y="4361294"/>
            <a:ext cx="362450" cy="64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456858-2B6F-9B63-6F58-F762F159392A}"/>
              </a:ext>
            </a:extLst>
          </p:cNvPr>
          <p:cNvSpPr txBox="1"/>
          <p:nvPr/>
        </p:nvSpPr>
        <p:spPr>
          <a:xfrm>
            <a:off x="1393844" y="234670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enqueue(2)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DEF7D-85E0-1174-C264-E0D050972F0E}"/>
              </a:ext>
            </a:extLst>
          </p:cNvPr>
          <p:cNvSpPr txBox="1"/>
          <p:nvPr/>
        </p:nvSpPr>
        <p:spPr>
          <a:xfrm>
            <a:off x="5266285" y="5543937"/>
            <a:ext cx="136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Implementation(Linear Queue) - Limitations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79613C-B53D-AE15-BA34-2BE8761BB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7464"/>
              </p:ext>
            </p:extLst>
          </p:nvPr>
        </p:nvGraphicFramePr>
        <p:xfrm>
          <a:off x="2032000" y="3264458"/>
          <a:ext cx="8128000" cy="109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9681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2918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10392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26743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9576130"/>
                    </a:ext>
                  </a:extLst>
                </a:gridCol>
              </a:tblGrid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642188"/>
                  </a:ext>
                </a:extLst>
              </a:tr>
              <a:tr h="5484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0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BEFE4B-592A-0D71-ABBB-9E2F5CF46098}"/>
              </a:ext>
            </a:extLst>
          </p:cNvPr>
          <p:cNvSpPr txBox="1"/>
          <p:nvPr/>
        </p:nvSpPr>
        <p:spPr>
          <a:xfrm>
            <a:off x="9315657" y="5009073"/>
            <a:ext cx="91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27BA7-F864-02E4-A3C1-87329ADD61F0}"/>
              </a:ext>
            </a:extLst>
          </p:cNvPr>
          <p:cNvSpPr txBox="1"/>
          <p:nvPr/>
        </p:nvSpPr>
        <p:spPr>
          <a:xfrm>
            <a:off x="3611589" y="5009073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76EADE-96C5-0DEF-ADC2-4A3FEE7749EF}"/>
              </a:ext>
            </a:extLst>
          </p:cNvPr>
          <p:cNvCxnSpPr/>
          <p:nvPr/>
        </p:nvCxnSpPr>
        <p:spPr>
          <a:xfrm flipV="1">
            <a:off x="3950895" y="4361294"/>
            <a:ext cx="491705" cy="57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60F29-275A-A464-D8A9-ACB2D1E74ED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9410573" y="4361294"/>
            <a:ext cx="362450" cy="64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456858-2B6F-9B63-6F58-F762F159392A}"/>
              </a:ext>
            </a:extLst>
          </p:cNvPr>
          <p:cNvSpPr txBox="1"/>
          <p:nvPr/>
        </p:nvSpPr>
        <p:spPr>
          <a:xfrm>
            <a:off x="1393844" y="234670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dequeue()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1577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Introduction to Queue Data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6E765-3AA3-62EB-7794-294F9549495F}"/>
              </a:ext>
            </a:extLst>
          </p:cNvPr>
          <p:cNvSpPr txBox="1"/>
          <p:nvPr/>
        </p:nvSpPr>
        <p:spPr>
          <a:xfrm>
            <a:off x="6806098" y="2902479"/>
            <a:ext cx="4653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At present people rely on messaging application like WhatsApp, Facebook, Messenger, Instagram chat to communicate with friends and family</a:t>
            </a:r>
            <a:endParaRPr lang="en-GB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1028" name="Picture 4" descr="Communication of People through Social Media Vector - UpLabs">
            <a:extLst>
              <a:ext uri="{FF2B5EF4-FFF2-40B4-BE49-F238E27FC236}">
                <a16:creationId xmlns:a16="http://schemas.microsoft.com/office/drawing/2014/main" id="{6EE92BEE-3603-376D-799A-1C751A437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88" y="1822236"/>
            <a:ext cx="5515811" cy="413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Facebook - Wikipedia">
            <a:extLst>
              <a:ext uri="{FF2B5EF4-FFF2-40B4-BE49-F238E27FC236}">
                <a16:creationId xmlns:a16="http://schemas.microsoft.com/office/drawing/2014/main" id="{B8286C79-4998-DCF9-A8D4-C044DC17F2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54CA394-1198-4A28-49DA-D5447827E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6098" y="4600073"/>
            <a:ext cx="857977" cy="857977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BE4D6BD1-EEFD-D0BE-740A-AD47BAFCA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15" y="4600074"/>
            <a:ext cx="840817" cy="85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nsta Logo Cheap Sale | skribix.com">
            <a:extLst>
              <a:ext uri="{FF2B5EF4-FFF2-40B4-BE49-F238E27FC236}">
                <a16:creationId xmlns:a16="http://schemas.microsoft.com/office/drawing/2014/main" id="{AC4FF789-3E14-1139-20B3-5E77689E8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74" y="4600074"/>
            <a:ext cx="857978" cy="85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610363C6-AD7E-43D9-87BA-0D6120C67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22" y="4600072"/>
            <a:ext cx="857979" cy="85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Implementation(Linear Queue) - Limitations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79613C-B53D-AE15-BA34-2BE8761BB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68432"/>
              </p:ext>
            </p:extLst>
          </p:nvPr>
        </p:nvGraphicFramePr>
        <p:xfrm>
          <a:off x="2032000" y="3264458"/>
          <a:ext cx="8128000" cy="109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9681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2918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10392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26743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9576130"/>
                    </a:ext>
                  </a:extLst>
                </a:gridCol>
              </a:tblGrid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642188"/>
                  </a:ext>
                </a:extLst>
              </a:tr>
              <a:tr h="5484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0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BEFE4B-592A-0D71-ABBB-9E2F5CF46098}"/>
              </a:ext>
            </a:extLst>
          </p:cNvPr>
          <p:cNvSpPr txBox="1"/>
          <p:nvPr/>
        </p:nvSpPr>
        <p:spPr>
          <a:xfrm>
            <a:off x="9315657" y="5009073"/>
            <a:ext cx="91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27BA7-F864-02E4-A3C1-87329ADD61F0}"/>
              </a:ext>
            </a:extLst>
          </p:cNvPr>
          <p:cNvSpPr txBox="1"/>
          <p:nvPr/>
        </p:nvSpPr>
        <p:spPr>
          <a:xfrm>
            <a:off x="5138461" y="5009073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76EADE-96C5-0DEF-ADC2-4A3FEE7749EF}"/>
              </a:ext>
            </a:extLst>
          </p:cNvPr>
          <p:cNvCxnSpPr/>
          <p:nvPr/>
        </p:nvCxnSpPr>
        <p:spPr>
          <a:xfrm flipV="1">
            <a:off x="5477767" y="4361294"/>
            <a:ext cx="491705" cy="57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60F29-275A-A464-D8A9-ACB2D1E74ED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9410573" y="4361294"/>
            <a:ext cx="362450" cy="64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456858-2B6F-9B63-6F58-F762F159392A}"/>
              </a:ext>
            </a:extLst>
          </p:cNvPr>
          <p:cNvSpPr txBox="1"/>
          <p:nvPr/>
        </p:nvSpPr>
        <p:spPr>
          <a:xfrm>
            <a:off x="1393844" y="234670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dequeue()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1365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Implementation(Linear Queue) - Limitations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79613C-B53D-AE15-BA34-2BE8761BBE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64458"/>
          <a:ext cx="8128000" cy="109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9681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2918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10392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26743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9576130"/>
                    </a:ext>
                  </a:extLst>
                </a:gridCol>
              </a:tblGrid>
              <a:tr h="5484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642188"/>
                  </a:ext>
                </a:extLst>
              </a:tr>
              <a:tr h="5484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0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BEFE4B-592A-0D71-ABBB-9E2F5CF46098}"/>
              </a:ext>
            </a:extLst>
          </p:cNvPr>
          <p:cNvSpPr txBox="1"/>
          <p:nvPr/>
        </p:nvSpPr>
        <p:spPr>
          <a:xfrm>
            <a:off x="9315657" y="5009073"/>
            <a:ext cx="91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27BA7-F864-02E4-A3C1-87329ADD61F0}"/>
              </a:ext>
            </a:extLst>
          </p:cNvPr>
          <p:cNvSpPr txBox="1"/>
          <p:nvPr/>
        </p:nvSpPr>
        <p:spPr>
          <a:xfrm>
            <a:off x="5138461" y="5009073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76EADE-96C5-0DEF-ADC2-4A3FEE7749EF}"/>
              </a:ext>
            </a:extLst>
          </p:cNvPr>
          <p:cNvCxnSpPr/>
          <p:nvPr/>
        </p:nvCxnSpPr>
        <p:spPr>
          <a:xfrm flipV="1">
            <a:off x="5477767" y="4361294"/>
            <a:ext cx="491705" cy="57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60F29-275A-A464-D8A9-ACB2D1E74ED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9410573" y="4361294"/>
            <a:ext cx="362450" cy="64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456858-2B6F-9B63-6F58-F762F159392A}"/>
              </a:ext>
            </a:extLst>
          </p:cNvPr>
          <p:cNvSpPr txBox="1"/>
          <p:nvPr/>
        </p:nvSpPr>
        <p:spPr>
          <a:xfrm>
            <a:off x="1393844" y="234670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enqueue(4)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B429D-6ED3-FE5F-62FB-881306E4F39B}"/>
              </a:ext>
            </a:extLst>
          </p:cNvPr>
          <p:cNvSpPr txBox="1"/>
          <p:nvPr/>
        </p:nvSpPr>
        <p:spPr>
          <a:xfrm>
            <a:off x="3433731" y="5378405"/>
            <a:ext cx="470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 although queue is not full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10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Array Implementation(Circular Queue)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37277-4EAB-BBD4-8425-1FE928AE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81" y="2181142"/>
            <a:ext cx="4029637" cy="3772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13C029-D174-646B-0FD9-28F25B0BC4C2}"/>
              </a:ext>
            </a:extLst>
          </p:cNvPr>
          <p:cNvSpPr txBox="1"/>
          <p:nvPr/>
        </p:nvSpPr>
        <p:spPr>
          <a:xfrm>
            <a:off x="8773064" y="2777706"/>
            <a:ext cx="2546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 = -1, rear = -1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12552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Array Implementation(Circular Queue)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37277-4EAB-BBD4-8425-1FE928AE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81" y="2181142"/>
            <a:ext cx="4029637" cy="3772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13C029-D174-646B-0FD9-28F25B0BC4C2}"/>
              </a:ext>
            </a:extLst>
          </p:cNvPr>
          <p:cNvSpPr txBox="1"/>
          <p:nvPr/>
        </p:nvSpPr>
        <p:spPr>
          <a:xfrm>
            <a:off x="7762421" y="2553405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rear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C0D2C1-9608-124B-6860-7F10505C9A71}"/>
              </a:ext>
            </a:extLst>
          </p:cNvPr>
          <p:cNvSpPr txBox="1"/>
          <p:nvPr/>
        </p:nvSpPr>
        <p:spPr>
          <a:xfrm>
            <a:off x="1131286" y="1968095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enqueue(1)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9CA98-537C-9ABC-355D-CE35E3C97543}"/>
              </a:ext>
            </a:extLst>
          </p:cNvPr>
          <p:cNvSpPr txBox="1"/>
          <p:nvPr/>
        </p:nvSpPr>
        <p:spPr>
          <a:xfrm>
            <a:off x="6708475" y="1855945"/>
            <a:ext cx="80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DE6CB-2134-C945-21D8-2F622E17D0AF}"/>
              </a:ext>
            </a:extLst>
          </p:cNvPr>
          <p:cNvCxnSpPr/>
          <p:nvPr/>
        </p:nvCxnSpPr>
        <p:spPr>
          <a:xfrm flipH="1">
            <a:off x="6849374" y="2320506"/>
            <a:ext cx="276045" cy="232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D35CFD-050E-11E3-3011-C98947DF0647}"/>
              </a:ext>
            </a:extLst>
          </p:cNvPr>
          <p:cNvCxnSpPr/>
          <p:nvPr/>
        </p:nvCxnSpPr>
        <p:spPr>
          <a:xfrm flipH="1">
            <a:off x="7111085" y="2769079"/>
            <a:ext cx="6095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C93288-56D1-1030-6D9E-68FF7470BB4C}"/>
              </a:ext>
            </a:extLst>
          </p:cNvPr>
          <p:cNvSpPr txBox="1"/>
          <p:nvPr/>
        </p:nvSpPr>
        <p:spPr>
          <a:xfrm>
            <a:off x="6240449" y="26168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6D5FAD-D87D-956F-B775-554A47B02B31}"/>
              </a:ext>
            </a:extLst>
          </p:cNvPr>
          <p:cNvSpPr txBox="1"/>
          <p:nvPr/>
        </p:nvSpPr>
        <p:spPr>
          <a:xfrm>
            <a:off x="8656692" y="3429000"/>
            <a:ext cx="2171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 = 0</a:t>
            </a:r>
          </a:p>
          <a:p>
            <a:r>
              <a:rPr lang="en-US" sz="2400" dirty="0"/>
              <a:t>rear = 0</a:t>
            </a:r>
          </a:p>
          <a:p>
            <a:r>
              <a:rPr lang="en-US" sz="2400" dirty="0"/>
              <a:t>Queue[rear] = 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7882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Array Implementation(Circular Queue)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37277-4EAB-BBD4-8425-1FE928AE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81" y="2181142"/>
            <a:ext cx="4029637" cy="3772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13C029-D174-646B-0FD9-28F25B0BC4C2}"/>
              </a:ext>
            </a:extLst>
          </p:cNvPr>
          <p:cNvSpPr txBox="1"/>
          <p:nvPr/>
        </p:nvSpPr>
        <p:spPr>
          <a:xfrm>
            <a:off x="8349017" y="3321152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rear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C0D2C1-9608-124B-6860-7F10505C9A71}"/>
              </a:ext>
            </a:extLst>
          </p:cNvPr>
          <p:cNvSpPr txBox="1"/>
          <p:nvPr/>
        </p:nvSpPr>
        <p:spPr>
          <a:xfrm>
            <a:off x="1131286" y="1968095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enqueue(5)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9CA98-537C-9ABC-355D-CE35E3C97543}"/>
              </a:ext>
            </a:extLst>
          </p:cNvPr>
          <p:cNvSpPr txBox="1"/>
          <p:nvPr/>
        </p:nvSpPr>
        <p:spPr>
          <a:xfrm>
            <a:off x="6708475" y="1855945"/>
            <a:ext cx="80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DE6CB-2134-C945-21D8-2F622E17D0AF}"/>
              </a:ext>
            </a:extLst>
          </p:cNvPr>
          <p:cNvCxnSpPr/>
          <p:nvPr/>
        </p:nvCxnSpPr>
        <p:spPr>
          <a:xfrm flipH="1">
            <a:off x="6849374" y="2320506"/>
            <a:ext cx="276045" cy="232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D35CFD-050E-11E3-3011-C98947DF0647}"/>
              </a:ext>
            </a:extLst>
          </p:cNvPr>
          <p:cNvCxnSpPr/>
          <p:nvPr/>
        </p:nvCxnSpPr>
        <p:spPr>
          <a:xfrm flipH="1">
            <a:off x="7697681" y="3536826"/>
            <a:ext cx="6095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C93288-56D1-1030-6D9E-68FF7470BB4C}"/>
              </a:ext>
            </a:extLst>
          </p:cNvPr>
          <p:cNvSpPr txBox="1"/>
          <p:nvPr/>
        </p:nvSpPr>
        <p:spPr>
          <a:xfrm>
            <a:off x="6240449" y="26168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848DA-3625-C82E-A788-9C846EF1FB6D}"/>
              </a:ext>
            </a:extLst>
          </p:cNvPr>
          <p:cNvSpPr txBox="1"/>
          <p:nvPr/>
        </p:nvSpPr>
        <p:spPr>
          <a:xfrm>
            <a:off x="7173537" y="33570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7F23A-AB58-B4C0-E412-FEA1B86A96B3}"/>
              </a:ext>
            </a:extLst>
          </p:cNvPr>
          <p:cNvSpPr txBox="1"/>
          <p:nvPr/>
        </p:nvSpPr>
        <p:spPr>
          <a:xfrm>
            <a:off x="9284010" y="3321152"/>
            <a:ext cx="2473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 = 0</a:t>
            </a:r>
          </a:p>
          <a:p>
            <a:r>
              <a:rPr lang="en-US" sz="2400" dirty="0"/>
              <a:t>rear = (rear+1)%8</a:t>
            </a:r>
          </a:p>
          <a:p>
            <a:r>
              <a:rPr lang="en-US" sz="2400" dirty="0"/>
              <a:t>Queue[rear] = 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03153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Array Implementation(Circular Queue)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37277-4EAB-BBD4-8425-1FE928AE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81" y="2181142"/>
            <a:ext cx="4029637" cy="3772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13C029-D174-646B-0FD9-28F25B0BC4C2}"/>
              </a:ext>
            </a:extLst>
          </p:cNvPr>
          <p:cNvSpPr txBox="1"/>
          <p:nvPr/>
        </p:nvSpPr>
        <p:spPr>
          <a:xfrm>
            <a:off x="3153274" y="3198167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rear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C0D2C1-9608-124B-6860-7F10505C9A71}"/>
              </a:ext>
            </a:extLst>
          </p:cNvPr>
          <p:cNvSpPr txBox="1"/>
          <p:nvPr/>
        </p:nvSpPr>
        <p:spPr>
          <a:xfrm>
            <a:off x="1131286" y="1968095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enqueue(10)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9CA98-537C-9ABC-355D-CE35E3C97543}"/>
              </a:ext>
            </a:extLst>
          </p:cNvPr>
          <p:cNvSpPr txBox="1"/>
          <p:nvPr/>
        </p:nvSpPr>
        <p:spPr>
          <a:xfrm>
            <a:off x="6708475" y="1855945"/>
            <a:ext cx="80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DE6CB-2134-C945-21D8-2F622E17D0AF}"/>
              </a:ext>
            </a:extLst>
          </p:cNvPr>
          <p:cNvCxnSpPr/>
          <p:nvPr/>
        </p:nvCxnSpPr>
        <p:spPr>
          <a:xfrm flipH="1">
            <a:off x="6849374" y="2320506"/>
            <a:ext cx="276045" cy="232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D35CFD-050E-11E3-3011-C98947DF064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850068" y="3429000"/>
            <a:ext cx="678800" cy="22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C93288-56D1-1030-6D9E-68FF7470BB4C}"/>
              </a:ext>
            </a:extLst>
          </p:cNvPr>
          <p:cNvSpPr txBox="1"/>
          <p:nvPr/>
        </p:nvSpPr>
        <p:spPr>
          <a:xfrm>
            <a:off x="6240449" y="26168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848DA-3625-C82E-A788-9C846EF1FB6D}"/>
              </a:ext>
            </a:extLst>
          </p:cNvPr>
          <p:cNvSpPr txBox="1"/>
          <p:nvPr/>
        </p:nvSpPr>
        <p:spPr>
          <a:xfrm>
            <a:off x="7173537" y="33570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5C12F-BF84-A92E-55AD-834561ED409E}"/>
              </a:ext>
            </a:extLst>
          </p:cNvPr>
          <p:cNvSpPr txBox="1"/>
          <p:nvPr/>
        </p:nvSpPr>
        <p:spPr>
          <a:xfrm>
            <a:off x="7173537" y="44244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288DB-A419-5C97-EE07-E2DC7E82BA2F}"/>
              </a:ext>
            </a:extLst>
          </p:cNvPr>
          <p:cNvSpPr txBox="1"/>
          <p:nvPr/>
        </p:nvSpPr>
        <p:spPr>
          <a:xfrm>
            <a:off x="6448919" y="50426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77FBB-FAF3-3939-9665-072FD86A138F}"/>
              </a:ext>
            </a:extLst>
          </p:cNvPr>
          <p:cNvSpPr txBox="1"/>
          <p:nvPr/>
        </p:nvSpPr>
        <p:spPr>
          <a:xfrm>
            <a:off x="5529251" y="504268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23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726BF-4BFF-DAE2-11B8-70393C144F9B}"/>
              </a:ext>
            </a:extLst>
          </p:cNvPr>
          <p:cNvSpPr txBox="1"/>
          <p:nvPr/>
        </p:nvSpPr>
        <p:spPr>
          <a:xfrm>
            <a:off x="4611976" y="44244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AB58A-8C68-8154-EC9E-700945AE44A1}"/>
              </a:ext>
            </a:extLst>
          </p:cNvPr>
          <p:cNvSpPr txBox="1"/>
          <p:nvPr/>
        </p:nvSpPr>
        <p:spPr>
          <a:xfrm>
            <a:off x="4601240" y="34514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E38CE-5270-E425-7D6A-A66D8EE3FCC9}"/>
              </a:ext>
            </a:extLst>
          </p:cNvPr>
          <p:cNvSpPr txBox="1"/>
          <p:nvPr/>
        </p:nvSpPr>
        <p:spPr>
          <a:xfrm>
            <a:off x="9284010" y="3321152"/>
            <a:ext cx="2473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 = 0</a:t>
            </a:r>
          </a:p>
          <a:p>
            <a:r>
              <a:rPr lang="en-US" sz="2400" dirty="0"/>
              <a:t>rear = (rear+1)%8</a:t>
            </a:r>
          </a:p>
          <a:p>
            <a:r>
              <a:rPr lang="en-US" sz="2400" dirty="0"/>
              <a:t>Queue[rear] = 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36930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Array Implementation(Circular Queue)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37277-4EAB-BBD4-8425-1FE928AE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81" y="2181142"/>
            <a:ext cx="4029637" cy="3772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13C029-D174-646B-0FD9-28F25B0BC4C2}"/>
              </a:ext>
            </a:extLst>
          </p:cNvPr>
          <p:cNvSpPr txBox="1"/>
          <p:nvPr/>
        </p:nvSpPr>
        <p:spPr>
          <a:xfrm>
            <a:off x="3336522" y="2255656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rear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C0D2C1-9608-124B-6860-7F10505C9A71}"/>
              </a:ext>
            </a:extLst>
          </p:cNvPr>
          <p:cNvSpPr txBox="1"/>
          <p:nvPr/>
        </p:nvSpPr>
        <p:spPr>
          <a:xfrm>
            <a:off x="1131286" y="1968095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enqueue(5)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9CA98-537C-9ABC-355D-CE35E3C97543}"/>
              </a:ext>
            </a:extLst>
          </p:cNvPr>
          <p:cNvSpPr txBox="1"/>
          <p:nvPr/>
        </p:nvSpPr>
        <p:spPr>
          <a:xfrm>
            <a:off x="6708475" y="1855945"/>
            <a:ext cx="80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DE6CB-2134-C945-21D8-2F622E17D0AF}"/>
              </a:ext>
            </a:extLst>
          </p:cNvPr>
          <p:cNvCxnSpPr/>
          <p:nvPr/>
        </p:nvCxnSpPr>
        <p:spPr>
          <a:xfrm flipH="1">
            <a:off x="6849374" y="2320506"/>
            <a:ext cx="276045" cy="232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D35CFD-050E-11E3-3011-C98947DF0647}"/>
              </a:ext>
            </a:extLst>
          </p:cNvPr>
          <p:cNvCxnSpPr>
            <a:cxnSpLocks/>
          </p:cNvCxnSpPr>
          <p:nvPr/>
        </p:nvCxnSpPr>
        <p:spPr>
          <a:xfrm>
            <a:off x="3933645" y="2553405"/>
            <a:ext cx="1224951" cy="163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C93288-56D1-1030-6D9E-68FF7470BB4C}"/>
              </a:ext>
            </a:extLst>
          </p:cNvPr>
          <p:cNvSpPr txBox="1"/>
          <p:nvPr/>
        </p:nvSpPr>
        <p:spPr>
          <a:xfrm>
            <a:off x="6240449" y="26168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848DA-3625-C82E-A788-9C846EF1FB6D}"/>
              </a:ext>
            </a:extLst>
          </p:cNvPr>
          <p:cNvSpPr txBox="1"/>
          <p:nvPr/>
        </p:nvSpPr>
        <p:spPr>
          <a:xfrm>
            <a:off x="7173537" y="33570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5C12F-BF84-A92E-55AD-834561ED409E}"/>
              </a:ext>
            </a:extLst>
          </p:cNvPr>
          <p:cNvSpPr txBox="1"/>
          <p:nvPr/>
        </p:nvSpPr>
        <p:spPr>
          <a:xfrm>
            <a:off x="7173537" y="44244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288DB-A419-5C97-EE07-E2DC7E82BA2F}"/>
              </a:ext>
            </a:extLst>
          </p:cNvPr>
          <p:cNvSpPr txBox="1"/>
          <p:nvPr/>
        </p:nvSpPr>
        <p:spPr>
          <a:xfrm>
            <a:off x="6448919" y="50426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77FBB-FAF3-3939-9665-072FD86A138F}"/>
              </a:ext>
            </a:extLst>
          </p:cNvPr>
          <p:cNvSpPr txBox="1"/>
          <p:nvPr/>
        </p:nvSpPr>
        <p:spPr>
          <a:xfrm>
            <a:off x="5529251" y="504268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23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726BF-4BFF-DAE2-11B8-70393C144F9B}"/>
              </a:ext>
            </a:extLst>
          </p:cNvPr>
          <p:cNvSpPr txBox="1"/>
          <p:nvPr/>
        </p:nvSpPr>
        <p:spPr>
          <a:xfrm>
            <a:off x="4611976" y="44244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AB58A-8C68-8154-EC9E-700945AE44A1}"/>
              </a:ext>
            </a:extLst>
          </p:cNvPr>
          <p:cNvSpPr txBox="1"/>
          <p:nvPr/>
        </p:nvSpPr>
        <p:spPr>
          <a:xfrm>
            <a:off x="4601240" y="34514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B4273-1EA0-DFD1-D438-43B8DFC7F43C}"/>
              </a:ext>
            </a:extLst>
          </p:cNvPr>
          <p:cNvSpPr txBox="1"/>
          <p:nvPr/>
        </p:nvSpPr>
        <p:spPr>
          <a:xfrm>
            <a:off x="5251653" y="26353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4DA5E-14A7-07C1-39A8-FBBB294C8024}"/>
              </a:ext>
            </a:extLst>
          </p:cNvPr>
          <p:cNvSpPr txBox="1"/>
          <p:nvPr/>
        </p:nvSpPr>
        <p:spPr>
          <a:xfrm>
            <a:off x="9284010" y="3321152"/>
            <a:ext cx="2473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 = 0</a:t>
            </a:r>
          </a:p>
          <a:p>
            <a:r>
              <a:rPr lang="en-US" sz="2400" dirty="0"/>
              <a:t>rear = (rear+1)%8</a:t>
            </a:r>
          </a:p>
          <a:p>
            <a:r>
              <a:rPr lang="en-US" sz="2400" dirty="0"/>
              <a:t>Queue[rear] = 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99091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Array Implementation(Circular Queue)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37277-4EAB-BBD4-8425-1FE928AE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81" y="2181142"/>
            <a:ext cx="4029637" cy="3772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13C029-D174-646B-0FD9-28F25B0BC4C2}"/>
              </a:ext>
            </a:extLst>
          </p:cNvPr>
          <p:cNvSpPr txBox="1"/>
          <p:nvPr/>
        </p:nvSpPr>
        <p:spPr>
          <a:xfrm>
            <a:off x="3336522" y="2255656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rear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C0D2C1-9608-124B-6860-7F10505C9A71}"/>
              </a:ext>
            </a:extLst>
          </p:cNvPr>
          <p:cNvSpPr txBox="1"/>
          <p:nvPr/>
        </p:nvSpPr>
        <p:spPr>
          <a:xfrm>
            <a:off x="1131286" y="1968095"/>
            <a:ext cx="163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enqueue(6)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9CA98-537C-9ABC-355D-CE35E3C97543}"/>
              </a:ext>
            </a:extLst>
          </p:cNvPr>
          <p:cNvSpPr txBox="1"/>
          <p:nvPr/>
        </p:nvSpPr>
        <p:spPr>
          <a:xfrm>
            <a:off x="6708475" y="1855945"/>
            <a:ext cx="80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DE6CB-2134-C945-21D8-2F622E17D0AF}"/>
              </a:ext>
            </a:extLst>
          </p:cNvPr>
          <p:cNvCxnSpPr/>
          <p:nvPr/>
        </p:nvCxnSpPr>
        <p:spPr>
          <a:xfrm flipH="1">
            <a:off x="6849374" y="2320506"/>
            <a:ext cx="276045" cy="232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D35CFD-050E-11E3-3011-C98947DF0647}"/>
              </a:ext>
            </a:extLst>
          </p:cNvPr>
          <p:cNvCxnSpPr>
            <a:cxnSpLocks/>
          </p:cNvCxnSpPr>
          <p:nvPr/>
        </p:nvCxnSpPr>
        <p:spPr>
          <a:xfrm>
            <a:off x="3933645" y="2553405"/>
            <a:ext cx="1224951" cy="163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C93288-56D1-1030-6D9E-68FF7470BB4C}"/>
              </a:ext>
            </a:extLst>
          </p:cNvPr>
          <p:cNvSpPr txBox="1"/>
          <p:nvPr/>
        </p:nvSpPr>
        <p:spPr>
          <a:xfrm>
            <a:off x="6240449" y="26168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848DA-3625-C82E-A788-9C846EF1FB6D}"/>
              </a:ext>
            </a:extLst>
          </p:cNvPr>
          <p:cNvSpPr txBox="1"/>
          <p:nvPr/>
        </p:nvSpPr>
        <p:spPr>
          <a:xfrm>
            <a:off x="7173537" y="33570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5C12F-BF84-A92E-55AD-834561ED409E}"/>
              </a:ext>
            </a:extLst>
          </p:cNvPr>
          <p:cNvSpPr txBox="1"/>
          <p:nvPr/>
        </p:nvSpPr>
        <p:spPr>
          <a:xfrm>
            <a:off x="7173537" y="44244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288DB-A419-5C97-EE07-E2DC7E82BA2F}"/>
              </a:ext>
            </a:extLst>
          </p:cNvPr>
          <p:cNvSpPr txBox="1"/>
          <p:nvPr/>
        </p:nvSpPr>
        <p:spPr>
          <a:xfrm>
            <a:off x="6448919" y="50426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77FBB-FAF3-3939-9665-072FD86A138F}"/>
              </a:ext>
            </a:extLst>
          </p:cNvPr>
          <p:cNvSpPr txBox="1"/>
          <p:nvPr/>
        </p:nvSpPr>
        <p:spPr>
          <a:xfrm>
            <a:off x="5529251" y="504268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23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726BF-4BFF-DAE2-11B8-70393C144F9B}"/>
              </a:ext>
            </a:extLst>
          </p:cNvPr>
          <p:cNvSpPr txBox="1"/>
          <p:nvPr/>
        </p:nvSpPr>
        <p:spPr>
          <a:xfrm>
            <a:off x="4611976" y="44244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AB58A-8C68-8154-EC9E-700945AE44A1}"/>
              </a:ext>
            </a:extLst>
          </p:cNvPr>
          <p:cNvSpPr txBox="1"/>
          <p:nvPr/>
        </p:nvSpPr>
        <p:spPr>
          <a:xfrm>
            <a:off x="4601240" y="34514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B4273-1EA0-DFD1-D438-43B8DFC7F43C}"/>
              </a:ext>
            </a:extLst>
          </p:cNvPr>
          <p:cNvSpPr txBox="1"/>
          <p:nvPr/>
        </p:nvSpPr>
        <p:spPr>
          <a:xfrm>
            <a:off x="5251653" y="26353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98584-C1DA-6F98-ED0E-C752D2DC3694}"/>
              </a:ext>
            </a:extLst>
          </p:cNvPr>
          <p:cNvSpPr txBox="1"/>
          <p:nvPr/>
        </p:nvSpPr>
        <p:spPr>
          <a:xfrm>
            <a:off x="8952569" y="5191498"/>
            <a:ext cx="163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Overflow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40F79A-0BFA-1718-E835-49A085A46B70}"/>
              </a:ext>
            </a:extLst>
          </p:cNvPr>
          <p:cNvSpPr txBox="1"/>
          <p:nvPr/>
        </p:nvSpPr>
        <p:spPr>
          <a:xfrm>
            <a:off x="9100401" y="2181142"/>
            <a:ext cx="24737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 = 0</a:t>
            </a:r>
          </a:p>
          <a:p>
            <a:r>
              <a:rPr lang="en-US" sz="2400" dirty="0"/>
              <a:t>rear = (rear+1)%8</a:t>
            </a:r>
          </a:p>
          <a:p>
            <a:r>
              <a:rPr lang="en-US" sz="2400" dirty="0"/>
              <a:t>         = 0</a:t>
            </a:r>
          </a:p>
          <a:p>
            <a:r>
              <a:rPr lang="en-US" sz="2400" dirty="0"/>
              <a:t>If(front == rear)</a:t>
            </a:r>
          </a:p>
          <a:p>
            <a:r>
              <a:rPr lang="en-US" sz="2400" dirty="0"/>
              <a:t>    overflow</a:t>
            </a:r>
          </a:p>
          <a:p>
            <a:r>
              <a:rPr lang="en-US" sz="2400" dirty="0"/>
              <a:t>else </a:t>
            </a:r>
          </a:p>
          <a:p>
            <a:r>
              <a:rPr lang="en-US" sz="2400" dirty="0"/>
              <a:t>    Queue[rear] = 6</a:t>
            </a:r>
          </a:p>
        </p:txBody>
      </p:sp>
    </p:spTree>
    <p:extLst>
      <p:ext uri="{BB962C8B-B14F-4D97-AF65-F5344CB8AC3E}">
        <p14:creationId xmlns:p14="http://schemas.microsoft.com/office/powerpoint/2010/main" val="1642892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Array Implementation(Circular Queue)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37277-4EAB-BBD4-8425-1FE928AE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81" y="2181142"/>
            <a:ext cx="4029637" cy="3772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13C029-D174-646B-0FD9-28F25B0BC4C2}"/>
              </a:ext>
            </a:extLst>
          </p:cNvPr>
          <p:cNvSpPr txBox="1"/>
          <p:nvPr/>
        </p:nvSpPr>
        <p:spPr>
          <a:xfrm>
            <a:off x="3336522" y="2255656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rear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C0D2C1-9608-124B-6860-7F10505C9A71}"/>
              </a:ext>
            </a:extLst>
          </p:cNvPr>
          <p:cNvSpPr txBox="1"/>
          <p:nvPr/>
        </p:nvSpPr>
        <p:spPr>
          <a:xfrm>
            <a:off x="1131286" y="1968095"/>
            <a:ext cx="163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dequeue()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9CA98-537C-9ABC-355D-CE35E3C97543}"/>
              </a:ext>
            </a:extLst>
          </p:cNvPr>
          <p:cNvSpPr txBox="1"/>
          <p:nvPr/>
        </p:nvSpPr>
        <p:spPr>
          <a:xfrm>
            <a:off x="7458970" y="2666820"/>
            <a:ext cx="80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DE6CB-2134-C945-21D8-2F622E17D0AF}"/>
              </a:ext>
            </a:extLst>
          </p:cNvPr>
          <p:cNvCxnSpPr/>
          <p:nvPr/>
        </p:nvCxnSpPr>
        <p:spPr>
          <a:xfrm flipH="1">
            <a:off x="7599869" y="3131381"/>
            <a:ext cx="276045" cy="232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D35CFD-050E-11E3-3011-C98947DF0647}"/>
              </a:ext>
            </a:extLst>
          </p:cNvPr>
          <p:cNvCxnSpPr>
            <a:cxnSpLocks/>
          </p:cNvCxnSpPr>
          <p:nvPr/>
        </p:nvCxnSpPr>
        <p:spPr>
          <a:xfrm>
            <a:off x="3933645" y="2553405"/>
            <a:ext cx="1224951" cy="163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6848DA-3625-C82E-A788-9C846EF1FB6D}"/>
              </a:ext>
            </a:extLst>
          </p:cNvPr>
          <p:cNvSpPr txBox="1"/>
          <p:nvPr/>
        </p:nvSpPr>
        <p:spPr>
          <a:xfrm>
            <a:off x="7173537" y="33570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5C12F-BF84-A92E-55AD-834561ED409E}"/>
              </a:ext>
            </a:extLst>
          </p:cNvPr>
          <p:cNvSpPr txBox="1"/>
          <p:nvPr/>
        </p:nvSpPr>
        <p:spPr>
          <a:xfrm>
            <a:off x="7173537" y="44244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288DB-A419-5C97-EE07-E2DC7E82BA2F}"/>
              </a:ext>
            </a:extLst>
          </p:cNvPr>
          <p:cNvSpPr txBox="1"/>
          <p:nvPr/>
        </p:nvSpPr>
        <p:spPr>
          <a:xfrm>
            <a:off x="6448919" y="50426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77FBB-FAF3-3939-9665-072FD86A138F}"/>
              </a:ext>
            </a:extLst>
          </p:cNvPr>
          <p:cNvSpPr txBox="1"/>
          <p:nvPr/>
        </p:nvSpPr>
        <p:spPr>
          <a:xfrm>
            <a:off x="5529251" y="504268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23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726BF-4BFF-DAE2-11B8-70393C144F9B}"/>
              </a:ext>
            </a:extLst>
          </p:cNvPr>
          <p:cNvSpPr txBox="1"/>
          <p:nvPr/>
        </p:nvSpPr>
        <p:spPr>
          <a:xfrm>
            <a:off x="4611976" y="44244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AB58A-8C68-8154-EC9E-700945AE44A1}"/>
              </a:ext>
            </a:extLst>
          </p:cNvPr>
          <p:cNvSpPr txBox="1"/>
          <p:nvPr/>
        </p:nvSpPr>
        <p:spPr>
          <a:xfrm>
            <a:off x="4601240" y="34514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B4273-1EA0-DFD1-D438-43B8DFC7F43C}"/>
              </a:ext>
            </a:extLst>
          </p:cNvPr>
          <p:cNvSpPr txBox="1"/>
          <p:nvPr/>
        </p:nvSpPr>
        <p:spPr>
          <a:xfrm>
            <a:off x="5251653" y="26353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40F79A-0BFA-1718-E835-49A085A46B70}"/>
              </a:ext>
            </a:extLst>
          </p:cNvPr>
          <p:cNvSpPr txBox="1"/>
          <p:nvPr/>
        </p:nvSpPr>
        <p:spPr>
          <a:xfrm>
            <a:off x="9100401" y="2181142"/>
            <a:ext cx="2812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 = (front+1)%8</a:t>
            </a:r>
          </a:p>
          <a:p>
            <a:r>
              <a:rPr lang="en-US" sz="2400" dirty="0"/>
              <a:t>          = 0</a:t>
            </a:r>
          </a:p>
          <a:p>
            <a:r>
              <a:rPr lang="en-US" sz="2400" dirty="0"/>
              <a:t>rear = 7</a:t>
            </a:r>
          </a:p>
        </p:txBody>
      </p:sp>
    </p:spTree>
    <p:extLst>
      <p:ext uri="{BB962C8B-B14F-4D97-AF65-F5344CB8AC3E}">
        <p14:creationId xmlns:p14="http://schemas.microsoft.com/office/powerpoint/2010/main" val="1560981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Array Implementation(Circular Queue)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37277-4EAB-BBD4-8425-1FE928AE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81" y="2181142"/>
            <a:ext cx="4029637" cy="3772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13C029-D174-646B-0FD9-28F25B0BC4C2}"/>
              </a:ext>
            </a:extLst>
          </p:cNvPr>
          <p:cNvSpPr txBox="1"/>
          <p:nvPr/>
        </p:nvSpPr>
        <p:spPr>
          <a:xfrm>
            <a:off x="3336522" y="2255656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rear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C0D2C1-9608-124B-6860-7F10505C9A71}"/>
              </a:ext>
            </a:extLst>
          </p:cNvPr>
          <p:cNvSpPr txBox="1"/>
          <p:nvPr/>
        </p:nvSpPr>
        <p:spPr>
          <a:xfrm>
            <a:off x="1131286" y="1968095"/>
            <a:ext cx="163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dequeue()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9CA98-537C-9ABC-355D-CE35E3C97543}"/>
              </a:ext>
            </a:extLst>
          </p:cNvPr>
          <p:cNvSpPr txBox="1"/>
          <p:nvPr/>
        </p:nvSpPr>
        <p:spPr>
          <a:xfrm>
            <a:off x="8300897" y="4729833"/>
            <a:ext cx="805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DE6CB-2134-C945-21D8-2F622E17D0AF}"/>
              </a:ext>
            </a:extLst>
          </p:cNvPr>
          <p:cNvCxnSpPr>
            <a:cxnSpLocks/>
          </p:cNvCxnSpPr>
          <p:nvPr/>
        </p:nvCxnSpPr>
        <p:spPr>
          <a:xfrm flipH="1" flipV="1">
            <a:off x="7513695" y="4886124"/>
            <a:ext cx="825455" cy="72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D35CFD-050E-11E3-3011-C98947DF0647}"/>
              </a:ext>
            </a:extLst>
          </p:cNvPr>
          <p:cNvCxnSpPr>
            <a:cxnSpLocks/>
          </p:cNvCxnSpPr>
          <p:nvPr/>
        </p:nvCxnSpPr>
        <p:spPr>
          <a:xfrm>
            <a:off x="3933645" y="2553405"/>
            <a:ext cx="1224951" cy="163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05C12F-BF84-A92E-55AD-834561ED409E}"/>
              </a:ext>
            </a:extLst>
          </p:cNvPr>
          <p:cNvSpPr txBox="1"/>
          <p:nvPr/>
        </p:nvSpPr>
        <p:spPr>
          <a:xfrm>
            <a:off x="7173537" y="44244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288DB-A419-5C97-EE07-E2DC7E82BA2F}"/>
              </a:ext>
            </a:extLst>
          </p:cNvPr>
          <p:cNvSpPr txBox="1"/>
          <p:nvPr/>
        </p:nvSpPr>
        <p:spPr>
          <a:xfrm>
            <a:off x="6448919" y="50426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77FBB-FAF3-3939-9665-072FD86A138F}"/>
              </a:ext>
            </a:extLst>
          </p:cNvPr>
          <p:cNvSpPr txBox="1"/>
          <p:nvPr/>
        </p:nvSpPr>
        <p:spPr>
          <a:xfrm>
            <a:off x="5529251" y="504268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23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726BF-4BFF-DAE2-11B8-70393C144F9B}"/>
              </a:ext>
            </a:extLst>
          </p:cNvPr>
          <p:cNvSpPr txBox="1"/>
          <p:nvPr/>
        </p:nvSpPr>
        <p:spPr>
          <a:xfrm>
            <a:off x="4611976" y="44244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AB58A-8C68-8154-EC9E-700945AE44A1}"/>
              </a:ext>
            </a:extLst>
          </p:cNvPr>
          <p:cNvSpPr txBox="1"/>
          <p:nvPr/>
        </p:nvSpPr>
        <p:spPr>
          <a:xfrm>
            <a:off x="4601240" y="34514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B4273-1EA0-DFD1-D438-43B8DFC7F43C}"/>
              </a:ext>
            </a:extLst>
          </p:cNvPr>
          <p:cNvSpPr txBox="1"/>
          <p:nvPr/>
        </p:nvSpPr>
        <p:spPr>
          <a:xfrm>
            <a:off x="5251653" y="26353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40F79A-0BFA-1718-E835-49A085A46B70}"/>
              </a:ext>
            </a:extLst>
          </p:cNvPr>
          <p:cNvSpPr txBox="1"/>
          <p:nvPr/>
        </p:nvSpPr>
        <p:spPr>
          <a:xfrm>
            <a:off x="9100401" y="2181142"/>
            <a:ext cx="2812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 = (front+1)%8</a:t>
            </a:r>
          </a:p>
          <a:p>
            <a:r>
              <a:rPr lang="en-US" sz="2400" dirty="0"/>
              <a:t>          =1</a:t>
            </a:r>
          </a:p>
          <a:p>
            <a:r>
              <a:rPr lang="en-US" sz="2400" dirty="0"/>
              <a:t>rear = 7</a:t>
            </a:r>
          </a:p>
        </p:txBody>
      </p:sp>
    </p:spTree>
    <p:extLst>
      <p:ext uri="{BB962C8B-B14F-4D97-AF65-F5344CB8AC3E}">
        <p14:creationId xmlns:p14="http://schemas.microsoft.com/office/powerpoint/2010/main" val="390155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Introduction to Queue Data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6E765-3AA3-62EB-7794-294F9549495F}"/>
              </a:ext>
            </a:extLst>
          </p:cNvPr>
          <p:cNvSpPr txBox="1"/>
          <p:nvPr/>
        </p:nvSpPr>
        <p:spPr>
          <a:xfrm>
            <a:off x="6806098" y="2902479"/>
            <a:ext cx="480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these messaging applications, the order of message is maintained for each user.</a:t>
            </a:r>
            <a:endParaRPr lang="en-GB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AutoShape 10" descr="Facebook - Wikipedia">
            <a:extLst>
              <a:ext uri="{FF2B5EF4-FFF2-40B4-BE49-F238E27FC236}">
                <a16:creationId xmlns:a16="http://schemas.microsoft.com/office/drawing/2014/main" id="{B8286C79-4998-DCF9-A8D4-C044DC17F2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54CA394-1198-4A28-49DA-D5447827E5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6098" y="4600073"/>
            <a:ext cx="857977" cy="857977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BE4D6BD1-EEFD-D0BE-740A-AD47BAFCA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15" y="4600074"/>
            <a:ext cx="840817" cy="85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nsta Logo Cheap Sale | skribix.com">
            <a:extLst>
              <a:ext uri="{FF2B5EF4-FFF2-40B4-BE49-F238E27FC236}">
                <a16:creationId xmlns:a16="http://schemas.microsoft.com/office/drawing/2014/main" id="{AC4FF789-3E14-1139-20B3-5E77689E8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74" y="4600074"/>
            <a:ext cx="857978" cy="85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610363C6-AD7E-43D9-87BA-0D6120C67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22" y="4600072"/>
            <a:ext cx="857979" cy="85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35747-E89E-1904-E7DD-289491B24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81" y="1958197"/>
            <a:ext cx="3864870" cy="3864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950CD3-6BF2-3ADA-1F31-2479F6C704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38" y="2902479"/>
            <a:ext cx="1518450" cy="26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83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Linked List Implementation(Linear Queue)</a:t>
            </a: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4501AF63-8A60-8DB3-4F34-135B3F57B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104064" cy="40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Suppose we have an empty dynamic queue implemented using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Singly Linked List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. And the structure of each of these node is defined using this definition:</a:t>
            </a:r>
          </a:p>
          <a:p>
            <a:pPr lvl="1" indent="0"/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1" indent="0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struct Node {</a:t>
            </a:r>
          </a:p>
          <a:p>
            <a:pPr lvl="1" indent="0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int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val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</a:p>
          <a:p>
            <a:pPr lvl="1" indent="0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Node *next;</a:t>
            </a:r>
          </a:p>
          <a:p>
            <a:pPr lvl="1" indent="0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At first, when the queue is empty,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Node *front = NULL, *rear = NULL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Lets do some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enqueue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operations…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Lets do some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dequeue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operations…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Lets code it.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Time Complexity Analysis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BC768D-AEDE-1910-B207-78C81C5389D8}"/>
              </a:ext>
            </a:extLst>
          </p:cNvPr>
          <p:cNvGraphicFramePr>
            <a:graphicFrameLocks noGrp="1"/>
          </p:cNvGraphicFramePr>
          <p:nvPr/>
        </p:nvGraphicFramePr>
        <p:xfrm>
          <a:off x="5589916" y="3058160"/>
          <a:ext cx="20530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544">
                  <a:extLst>
                    <a:ext uri="{9D8B030D-6E8A-4147-A177-3AD203B41FA5}">
                      <a16:colId xmlns:a16="http://schemas.microsoft.com/office/drawing/2014/main" val="2362509398"/>
                    </a:ext>
                  </a:extLst>
                </a:gridCol>
                <a:gridCol w="1026544">
                  <a:extLst>
                    <a:ext uri="{9D8B030D-6E8A-4147-A177-3AD203B41FA5}">
                      <a16:colId xmlns:a16="http://schemas.microsoft.com/office/drawing/2014/main" val="302671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val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2129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C3788C-4A18-1644-3D2F-E775B912DABC}"/>
              </a:ext>
            </a:extLst>
          </p:cNvPr>
          <p:cNvSpPr txBox="1"/>
          <p:nvPr/>
        </p:nvSpPr>
        <p:spPr>
          <a:xfrm>
            <a:off x="5707204" y="3510951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node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Priority Queue</a:t>
            </a: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4501AF63-8A60-8DB3-4F34-135B3F57B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1969310"/>
            <a:ext cx="10104064" cy="253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priority queue is a type of queue in which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each element is assigned a priority</a:t>
            </a:r>
            <a:endParaRPr lang="en-GB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elements are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inserted at the rear</a:t>
            </a:r>
            <a:endParaRPr lang="en-GB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elements are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deleted according to the priority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Each operation in a priority queue takes </a:t>
            </a:r>
            <a:r>
              <a:rPr lang="en-GB" sz="1800" dirty="0">
                <a:solidFill>
                  <a:srgbClr val="FF0000"/>
                </a:solidFill>
              </a:rPr>
              <a:t>logarithmic time (log-n)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GB" sz="1800" dirty="0"/>
              <a:t>Priority queues can be implemented using a heap data structure, which will be covered in </a:t>
            </a:r>
            <a:r>
              <a:rPr lang="en-GB" sz="1800" dirty="0">
                <a:solidFill>
                  <a:srgbClr val="7030A0"/>
                </a:solidFill>
              </a:rPr>
              <a:t>DSA-II</a:t>
            </a:r>
            <a:r>
              <a:rPr lang="en-GB" sz="1800" dirty="0"/>
              <a:t>.</a:t>
            </a:r>
            <a:endParaRPr lang="en-GB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17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Double Ended Queue</a:t>
            </a: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4501AF63-8A60-8DB3-4F34-135B3F57B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1969310"/>
            <a:ext cx="10104064" cy="211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Deque (short form of Double-Ended </a:t>
            </a:r>
            <a:r>
              <a:rPr lang="en-GB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QUEue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is a linear list in which elements can be inserted or deleted at either end but not in the middle.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Pronounced as “DECK”.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That is, elements can be inserted/deleted to/from the rear or the front end.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9152E-A061-A466-AFA3-8E89BC2CC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14" y="3854321"/>
            <a:ext cx="6329094" cy="20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67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Double Ended Queue</a:t>
            </a: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4501AF63-8A60-8DB3-4F34-135B3F57B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1969310"/>
            <a:ext cx="10104064" cy="41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Possible Operation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insertFront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 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insertRear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 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deleteFront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 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deleteRear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 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isEmpty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 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isFull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 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front( 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rear( 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clear( )</a:t>
            </a:r>
          </a:p>
        </p:txBody>
      </p:sp>
    </p:spTree>
    <p:extLst>
      <p:ext uri="{BB962C8B-B14F-4D97-AF65-F5344CB8AC3E}">
        <p14:creationId xmlns:p14="http://schemas.microsoft.com/office/powerpoint/2010/main" val="1934852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Variations of DEQUE</a:t>
            </a: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4501AF63-8A60-8DB3-4F34-135B3F57B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1969310"/>
            <a:ext cx="10104064" cy="294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Input restricted deque: 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 allows insertion of elements at one end only but deletion can be done at both ends.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Output restricted deque: 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 allows deletion of elements at one end only but insertion can be done at both ends.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9AF750-8238-CB95-EFCD-9F231828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20" y="2484033"/>
            <a:ext cx="5799501" cy="1628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4E5A0F-A905-1E36-43DE-84CD2FA13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04" y="4627432"/>
            <a:ext cx="6500132" cy="15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12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Complexity Analysis of DEQUE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36C0-65E2-A777-57BD-7D3E312EE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4" y="1815737"/>
            <a:ext cx="5979453" cy="4532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3C55BF-5FAA-1B8A-D828-92673FFF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23" y="1815737"/>
            <a:ext cx="5658702" cy="45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0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Introduction to Queue Data Structure</a:t>
            </a:r>
          </a:p>
        </p:txBody>
      </p:sp>
      <p:pic>
        <p:nvPicPr>
          <p:cNvPr id="3074" name="Picture 2" descr="Question Sticker - Free miscellaneous ...">
            <a:extLst>
              <a:ext uri="{FF2B5EF4-FFF2-40B4-BE49-F238E27FC236}">
                <a16:creationId xmlns:a16="http://schemas.microsoft.com/office/drawing/2014/main" id="{4C8B4897-7475-2A26-2A4F-4E0D1457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48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6E582D-EF56-1F0A-ABED-0AF60A5B213B}"/>
              </a:ext>
            </a:extLst>
          </p:cNvPr>
          <p:cNvSpPr txBox="1"/>
          <p:nvPr/>
        </p:nvSpPr>
        <p:spPr>
          <a:xfrm>
            <a:off x="1452128" y="4770304"/>
            <a:ext cx="3264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How are these applications maintaining the order of text messages?</a:t>
            </a:r>
            <a:endParaRPr lang="en-GB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03E2B-BCDE-3251-62D6-0662A42018DF}"/>
              </a:ext>
            </a:extLst>
          </p:cNvPr>
          <p:cNvSpPr txBox="1"/>
          <p:nvPr/>
        </p:nvSpPr>
        <p:spPr>
          <a:xfrm>
            <a:off x="6212089" y="2779728"/>
            <a:ext cx="5088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Queues are maintained for each user containing messages to be delivered…</a:t>
            </a:r>
          </a:p>
          <a:p>
            <a:pPr algn="just"/>
            <a:endParaRPr lang="en-US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just"/>
            <a:endParaRPr lang="en-US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just"/>
            <a:r>
              <a:rPr lang="en-US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Once user connects to the network messages in the queue get delivered. </a:t>
            </a:r>
            <a:endParaRPr lang="en-GB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Structure of Queue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Let’s take an example of a 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movie ticket counter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understand the structure of queue…</a:t>
            </a:r>
          </a:p>
        </p:txBody>
      </p:sp>
      <p:pic>
        <p:nvPicPr>
          <p:cNvPr id="4098" name="Picture 2" descr="Premium Vector | People queue to cinema ticket office cartoon">
            <a:extLst>
              <a:ext uri="{FF2B5EF4-FFF2-40B4-BE49-F238E27FC236}">
                <a16:creationId xmlns:a16="http://schemas.microsoft.com/office/drawing/2014/main" id="{D8228C57-3BD7-CAA4-3EA0-DE4228DF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132" y="2681176"/>
            <a:ext cx="4313736" cy="323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4481DA8-05E3-7F42-A118-EBEA800F4E31}"/>
              </a:ext>
            </a:extLst>
          </p:cNvPr>
          <p:cNvSpPr txBox="1"/>
          <p:nvPr/>
        </p:nvSpPr>
        <p:spPr>
          <a:xfrm>
            <a:off x="5023034" y="5735257"/>
            <a:ext cx="21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Open at both ends</a:t>
            </a:r>
            <a:endParaRPr lang="en-GB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A4F304-8D26-B994-0646-47EB099FBC31}"/>
              </a:ext>
            </a:extLst>
          </p:cNvPr>
          <p:cNvSpPr/>
          <p:nvPr/>
        </p:nvSpPr>
        <p:spPr>
          <a:xfrm>
            <a:off x="5120640" y="4685211"/>
            <a:ext cx="69669" cy="95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F086484-FD58-20C9-B2F6-A4876DF30F0D}"/>
              </a:ext>
            </a:extLst>
          </p:cNvPr>
          <p:cNvCxnSpPr>
            <a:endCxn id="28" idx="1"/>
          </p:cNvCxnSpPr>
          <p:nvPr/>
        </p:nvCxnSpPr>
        <p:spPr>
          <a:xfrm rot="5400000">
            <a:off x="4454481" y="5253764"/>
            <a:ext cx="1234712" cy="97606"/>
          </a:xfrm>
          <a:prstGeom prst="curvedConnector4">
            <a:avLst>
              <a:gd name="adj1" fmla="val -3323"/>
              <a:gd name="adj2" fmla="val 143163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BDA93C3-B166-4602-1BA1-9EAD87EEE18E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168966" y="4828904"/>
            <a:ext cx="616497" cy="1091019"/>
          </a:xfrm>
          <a:prstGeom prst="curvedConnector3">
            <a:avLst>
              <a:gd name="adj1" fmla="val -11759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4A9394-CCCB-A613-428A-11CA5E44B173}"/>
              </a:ext>
            </a:extLst>
          </p:cNvPr>
          <p:cNvSpPr txBox="1"/>
          <p:nvPr/>
        </p:nvSpPr>
        <p:spPr>
          <a:xfrm>
            <a:off x="8397605" y="3429000"/>
            <a:ext cx="274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Both the ends are fixed!</a:t>
            </a:r>
            <a:endParaRPr lang="en-GB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4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Structure of Queue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Let’s take an example of a 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movie ticket counter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understand the structure of queue…</a:t>
            </a:r>
          </a:p>
        </p:txBody>
      </p:sp>
      <p:pic>
        <p:nvPicPr>
          <p:cNvPr id="4098" name="Picture 2" descr="Premium Vector | People queue to cinema ticket office cartoon">
            <a:extLst>
              <a:ext uri="{FF2B5EF4-FFF2-40B4-BE49-F238E27FC236}">
                <a16:creationId xmlns:a16="http://schemas.microsoft.com/office/drawing/2014/main" id="{D8228C57-3BD7-CAA4-3EA0-DE4228DF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132" y="2681176"/>
            <a:ext cx="4313736" cy="323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9A4F304-8D26-B994-0646-47EB099FBC31}"/>
              </a:ext>
            </a:extLst>
          </p:cNvPr>
          <p:cNvSpPr/>
          <p:nvPr/>
        </p:nvSpPr>
        <p:spPr>
          <a:xfrm>
            <a:off x="5120640" y="4685211"/>
            <a:ext cx="69669" cy="95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A9394-CCCB-A613-428A-11CA5E44B173}"/>
              </a:ext>
            </a:extLst>
          </p:cNvPr>
          <p:cNvSpPr txBox="1"/>
          <p:nvPr/>
        </p:nvSpPr>
        <p:spPr>
          <a:xfrm>
            <a:off x="2693490" y="5336176"/>
            <a:ext cx="1721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Person who enters first receives the movie ticket first</a:t>
            </a:r>
            <a:endParaRPr lang="en-GB" sz="1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531CC-7B8D-653E-1B9E-AF10C070BFC5}"/>
              </a:ext>
            </a:extLst>
          </p:cNvPr>
          <p:cNvSpPr txBox="1"/>
          <p:nvPr/>
        </p:nvSpPr>
        <p:spPr>
          <a:xfrm>
            <a:off x="8548960" y="5336176"/>
            <a:ext cx="1721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Person who enters last will receive the ticket last</a:t>
            </a:r>
            <a:endParaRPr lang="en-GB" sz="1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B2ED719-9048-4A23-586E-DFE0A3F31E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4367" y="4781007"/>
            <a:ext cx="1635944" cy="555169"/>
          </a:xfrm>
          <a:prstGeom prst="bentConnector3">
            <a:avLst>
              <a:gd name="adj1" fmla="val 10003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414C61E-7C3A-B9AF-0792-7448877C7B9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646126" y="4885509"/>
            <a:ext cx="1763712" cy="4506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Box 31">
            <a:extLst>
              <a:ext uri="{FF2B5EF4-FFF2-40B4-BE49-F238E27FC236}">
                <a16:creationId xmlns:a16="http://schemas.microsoft.com/office/drawing/2014/main" id="{8054C5C8-B950-E866-7AA7-55DAEE58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663" y="2788951"/>
            <a:ext cx="41603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queue is a linear data structure that follows the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First-In-First-Out (FIFO) 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principle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5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Structure of Queue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134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queue is a 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linear collection of different data types</a:t>
            </a:r>
          </a:p>
        </p:txBody>
      </p:sp>
      <p:sp>
        <p:nvSpPr>
          <p:cNvPr id="4" name="Text Box 31">
            <a:extLst>
              <a:ext uri="{FF2B5EF4-FFF2-40B4-BE49-F238E27FC236}">
                <a16:creationId xmlns:a16="http://schemas.microsoft.com/office/drawing/2014/main" id="{47E1E613-5F93-1357-9573-7FD4E6D87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546247"/>
            <a:ext cx="101348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Both the ends of queue data structure are open allowing it to have different operations at different ends</a:t>
            </a:r>
          </a:p>
          <a:p>
            <a:pPr marL="1028700" lvl="1"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end at which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insertion takes place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called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REAR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</a:p>
          <a:p>
            <a:pPr marL="1028700" lvl="1"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end at which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deletion takes place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known as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FRONT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690FD-688B-8635-5634-8DF6199EF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15" y="4499574"/>
            <a:ext cx="5447369" cy="11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Queue Operations 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339" y="2003816"/>
            <a:ext cx="1013481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Supported operations are: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1028700" lvl="1" algn="just">
              <a:buFont typeface="Wingdings" panose="05000000000000000000" pitchFamily="2" charset="2"/>
              <a:buChar char="q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(argument)</a:t>
            </a:r>
          </a:p>
          <a:p>
            <a:pPr marL="1028700" lvl="1" algn="just">
              <a:buFont typeface="Wingdings" panose="05000000000000000000" pitchFamily="2" charset="2"/>
              <a:buChar char="q"/>
            </a:pP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1028700" lvl="1" algn="just">
              <a:buFont typeface="Wingdings" panose="05000000000000000000" pitchFamily="2" charset="2"/>
              <a:buChar char="q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dequeue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 )</a:t>
            </a:r>
          </a:p>
          <a:p>
            <a:pPr marL="1028700" lvl="1" algn="just">
              <a:buFont typeface="Wingdings" panose="05000000000000000000" pitchFamily="2" charset="2"/>
              <a:buChar char="q"/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1028700" lvl="1" algn="just">
              <a:buFont typeface="Wingdings" panose="05000000000000000000" pitchFamily="2" charset="2"/>
              <a:buChar char="q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peek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 )</a:t>
            </a:r>
          </a:p>
          <a:p>
            <a:pPr marL="1028700" lvl="1" algn="just">
              <a:buFont typeface="Wingdings" panose="05000000000000000000" pitchFamily="2" charset="2"/>
              <a:buChar char="q"/>
            </a:pP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1028700" lvl="1" algn="just"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isEmpty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 )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  <a:p>
            <a:pPr lvl="1" indent="0" algn="just"/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1028700" lvl="1" algn="just"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isFull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 )</a:t>
            </a:r>
          </a:p>
          <a:p>
            <a:pPr marL="1028700" lvl="1" algn="just">
              <a:buFont typeface="Wingdings" panose="05000000000000000000" pitchFamily="2" charset="2"/>
              <a:buChar char="q"/>
            </a:pP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1028700" lvl="1" algn="just">
              <a:buFont typeface="Wingdings" panose="05000000000000000000" pitchFamily="2" charset="2"/>
              <a:buChar char="q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clear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 )</a:t>
            </a:r>
          </a:p>
          <a:p>
            <a:pPr marL="1028700" lvl="1" algn="just">
              <a:buFont typeface="Wingdings" panose="05000000000000000000" pitchFamily="2" charset="2"/>
              <a:buChar char="q"/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1028700" lvl="1" algn="just">
              <a:buFont typeface="Wingdings" panose="05000000000000000000" pitchFamily="2" charset="2"/>
              <a:buChar char="q"/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6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Variation of Queue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339" y="2003816"/>
            <a:ext cx="1013481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Linear Queue</a:t>
            </a:r>
          </a:p>
          <a:p>
            <a:pPr marL="342900" indent="-342900" algn="just">
              <a:buFont typeface="+mj-lt"/>
              <a:buAutoNum type="arabicPeriod"/>
            </a:pP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Circular Queue (also known as Ring Buffer)</a:t>
            </a:r>
          </a:p>
          <a:p>
            <a:pPr marL="342900" indent="-342900" algn="just">
              <a:buFont typeface="+mj-lt"/>
              <a:buAutoNum type="arabicPeriod"/>
            </a:pP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Priority Queue</a:t>
            </a:r>
          </a:p>
          <a:p>
            <a:pPr marL="342900" indent="-342900" algn="just">
              <a:buFont typeface="+mj-lt"/>
              <a:buAutoNum type="arabicPeriod"/>
            </a:pP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Double Ended Queue (also known as DEQUE)</a:t>
            </a:r>
          </a:p>
          <a:p>
            <a:pPr marL="342900" indent="-342900" algn="just">
              <a:buFont typeface="+mj-lt"/>
              <a:buAutoNum type="arabicPeriod"/>
            </a:pP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80063"/>
      </p:ext>
    </p:extLst>
  </p:cSld>
  <p:clrMapOvr>
    <a:masterClrMapping/>
  </p:clrMapOvr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3778</TotalTime>
  <Words>1138</Words>
  <Application>Microsoft Office PowerPoint</Application>
  <PresentationFormat>Widescreen</PresentationFormat>
  <Paragraphs>332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Bell MT</vt:lpstr>
      <vt:lpstr>Calibri</vt:lpstr>
      <vt:lpstr>Georgia</vt:lpstr>
      <vt:lpstr>Segoe UI Symbol</vt:lpstr>
      <vt:lpstr>Times New Roman</vt:lpstr>
      <vt:lpstr>Wingdings</vt:lpstr>
      <vt:lpstr>Swapnil</vt:lpstr>
      <vt:lpstr>Office Theme</vt:lpstr>
      <vt:lpstr>Introduction to Queue Data Structure</vt:lpstr>
      <vt:lpstr>Introduction to Queue Data Structure</vt:lpstr>
      <vt:lpstr>Introduction to Queue Data Structure</vt:lpstr>
      <vt:lpstr>Introduction to Queue Data Structure</vt:lpstr>
      <vt:lpstr>Structure of Queue</vt:lpstr>
      <vt:lpstr>Structure of Queue</vt:lpstr>
      <vt:lpstr>Structure of Queue</vt:lpstr>
      <vt:lpstr>Queue Operations </vt:lpstr>
      <vt:lpstr>Variation of Queue</vt:lpstr>
      <vt:lpstr>Implementation of Queue</vt:lpstr>
      <vt:lpstr>Array Implementation(Linear Queue)</vt:lpstr>
      <vt:lpstr>Array Implementation(Linear Queue) - Limitations</vt:lpstr>
      <vt:lpstr>Array Implementation(Linear Queue) - Limitations</vt:lpstr>
      <vt:lpstr>Array Implementation(Linear Queue) - Limitations</vt:lpstr>
      <vt:lpstr>Array Implementation(Linear Queue) - Limitations</vt:lpstr>
      <vt:lpstr>Array Implementation(Linear Queue) - Limitations</vt:lpstr>
      <vt:lpstr>Array Implementation(Linear Queue) - Limitations</vt:lpstr>
      <vt:lpstr>Array Implementation(Linear Queue) - Limitations</vt:lpstr>
      <vt:lpstr>Array Implementation(Linear Queue) - Limitations</vt:lpstr>
      <vt:lpstr>Array Implementation(Linear Queue) - Limitations</vt:lpstr>
      <vt:lpstr>Array Implementation(Linear Queue) - Limitations</vt:lpstr>
      <vt:lpstr>Array Implementation(Circular Queue)</vt:lpstr>
      <vt:lpstr>Array Implementation(Circular Queue)</vt:lpstr>
      <vt:lpstr>Array Implementation(Circular Queue)</vt:lpstr>
      <vt:lpstr>Array Implementation(Circular Queue)</vt:lpstr>
      <vt:lpstr>Array Implementation(Circular Queue)</vt:lpstr>
      <vt:lpstr>Array Implementation(Circular Queue)</vt:lpstr>
      <vt:lpstr>Array Implementation(Circular Queue)</vt:lpstr>
      <vt:lpstr>Array Implementation(Circular Queue)</vt:lpstr>
      <vt:lpstr>Linked List Implementation(Linear Queue)</vt:lpstr>
      <vt:lpstr>Priority Queue</vt:lpstr>
      <vt:lpstr>Double Ended Queue</vt:lpstr>
      <vt:lpstr>Double Ended Queue</vt:lpstr>
      <vt:lpstr>Variations of DEQUE</vt:lpstr>
      <vt:lpstr>Complexity Analysis of DEQUE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439</cp:revision>
  <dcterms:created xsi:type="dcterms:W3CDTF">2021-09-27T14:31:20Z</dcterms:created>
  <dcterms:modified xsi:type="dcterms:W3CDTF">2024-06-23T03:27:41Z</dcterms:modified>
</cp:coreProperties>
</file>