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316" r:id="rId3"/>
    <p:sldId id="285" r:id="rId4"/>
    <p:sldId id="277" r:id="rId5"/>
    <p:sldId id="278" r:id="rId6"/>
    <p:sldId id="317" r:id="rId7"/>
    <p:sldId id="333" r:id="rId8"/>
    <p:sldId id="334" r:id="rId9"/>
    <p:sldId id="343" r:id="rId10"/>
    <p:sldId id="344" r:id="rId11"/>
    <p:sldId id="348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5" r:id="rId21"/>
    <p:sldId id="346" r:id="rId22"/>
    <p:sldId id="347" r:id="rId23"/>
    <p:sldId id="349" r:id="rId24"/>
    <p:sldId id="33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2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754183"/>
            <a:ext cx="10058400" cy="105697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40E837-FEC6-4EA6-A30E-3BFCAE58EFC5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9946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PREPARED  BY</a:t>
            </a:r>
          </a:p>
          <a:p>
            <a:r>
              <a:rPr lang="en-US" sz="1600" b="1" dirty="0">
                <a:latin typeface="Georgia" panose="02040502050405020303" pitchFamily="18" charset="0"/>
              </a:rPr>
              <a:t>SWAPNIL  BISWAS</a:t>
            </a:r>
          </a:p>
        </p:txBody>
      </p:sp>
    </p:spTree>
    <p:extLst>
      <p:ext uri="{BB962C8B-B14F-4D97-AF65-F5344CB8AC3E}">
        <p14:creationId xmlns:p14="http://schemas.microsoft.com/office/powerpoint/2010/main" val="248263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2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4255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1073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6154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2881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901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60852"/>
            <a:ext cx="10058400" cy="8917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1215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82533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9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7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1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40E837-FEC6-4EA6-A30E-3BFCAE58EFC5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40E837-FEC6-4EA6-A30E-3BFCAE58EFC5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407469"/>
            <a:ext cx="1117546" cy="10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6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8719" y="4200144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52339" y="1404106"/>
            <a:ext cx="1376806" cy="127305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3002407"/>
            <a:ext cx="983935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476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7202" y="4728541"/>
            <a:ext cx="2050414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PREPARED</a:t>
            </a:r>
            <a:r>
              <a:rPr kumimoji="0" sz="1200" b="0" i="0" u="none" strike="noStrike" kern="120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BY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SWAPNIL</a:t>
            </a:r>
            <a:r>
              <a:rPr kumimoji="0" sz="1600" b="1" i="0" u="none" strike="noStrike" kern="1200" cap="none" spc="3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BISWAS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3" y="3002407"/>
            <a:ext cx="869229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4995" algn="l"/>
              </a:tabLst>
            </a:pPr>
            <a:r>
              <a:rPr lang="en-US" sz="3600" dirty="0"/>
              <a:t>Graph Searching Techniques</a:t>
            </a:r>
            <a:br>
              <a:rPr lang="en-US" sz="3600" dirty="0"/>
            </a:br>
            <a:r>
              <a:rPr lang="en-US" sz="3600" dirty="0"/>
              <a:t>Topological Sorting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1176324" y="4605033"/>
            <a:ext cx="2872740" cy="662940"/>
          </a:xfrm>
          <a:custGeom>
            <a:avLst/>
            <a:gdLst/>
            <a:ahLst/>
            <a:cxnLst/>
            <a:rect l="l" t="t" r="r" b="b"/>
            <a:pathLst>
              <a:path w="2872740" h="662939">
                <a:moveTo>
                  <a:pt x="2872740" y="0"/>
                </a:moveTo>
                <a:lnTo>
                  <a:pt x="0" y="0"/>
                </a:lnTo>
                <a:lnTo>
                  <a:pt x="0" y="662939"/>
                </a:lnTo>
                <a:lnTo>
                  <a:pt x="2872740" y="662939"/>
                </a:lnTo>
                <a:lnTo>
                  <a:pt x="2872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324" y="4492497"/>
            <a:ext cx="28727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Prepared</a:t>
            </a:r>
            <a:r>
              <a:rPr kumimoji="0" sz="24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1" u="none" strike="noStrike" kern="1200" cap="none" spc="-18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Lec</a:t>
            </a:r>
            <a:r>
              <a:rPr kumimoji="0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</a:t>
            </a:r>
            <a:r>
              <a:rPr kumimoji="0" lang="en-US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Shekh. Md. </a:t>
            </a:r>
            <a:r>
              <a:rPr kumimoji="0" sz="2000" b="0" i="1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S</a:t>
            </a:r>
            <a:r>
              <a:rPr kumimoji="0" sz="2000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i</a:t>
            </a:r>
            <a:r>
              <a:rPr kumimoji="0" sz="20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fu</a:t>
            </a:r>
            <a:r>
              <a:rPr kumimoji="0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r</a:t>
            </a:r>
            <a:r>
              <a:rPr kumimoji="0" sz="20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</a:t>
            </a:r>
            <a:r>
              <a:rPr kumimoji="0" sz="2000" b="0" i="1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R</a:t>
            </a:r>
            <a:r>
              <a:rPr kumimoji="0" sz="2000" b="0" i="1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hm</a:t>
            </a:r>
            <a:r>
              <a:rPr kumimoji="0" sz="20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n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BFS – Algorithm (Auxiliary Space Complexity)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4B1F19-7906-4426-C824-A7F87E03B5CB}"/>
                  </a:ext>
                </a:extLst>
              </p:cNvPr>
              <p:cNvSpPr txBox="1"/>
              <p:nvPr/>
            </p:nvSpPr>
            <p:spPr>
              <a:xfrm>
                <a:off x="1342103" y="1824926"/>
                <a:ext cx="1027163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BFS (G, </a:t>
                </a:r>
                <a:r>
                  <a:rPr lang="en-US" dirty="0" err="1"/>
                  <a:t>src</a:t>
                </a:r>
                <a:r>
                  <a:rPr lang="en-US" dirty="0"/>
                  <a:t>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𝑣𝑖𝑠𝑖𝑡𝑒𝑑[𝑣]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</a:t>
                </a:r>
              </a:p>
              <a:p>
                <a:r>
                  <a:rPr lang="en-US" dirty="0"/>
                  <a:t>      enqueue(Q, </a:t>
                </a:r>
                <a:r>
                  <a:rPr lang="en-US" dirty="0" err="1"/>
                  <a:t>src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      𝑣𝑖𝑠𝑖𝑡𝑒𝑑[</a:t>
                </a:r>
                <a:r>
                  <a:rPr lang="en-US" dirty="0" err="1"/>
                  <a:t>src</a:t>
                </a:r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-1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while Q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dequeue(Q)</a:t>
                </a:r>
              </a:p>
              <a:p>
                <a:r>
                  <a:rPr lang="en-US" dirty="0"/>
                  <a:t>      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False then</a:t>
                </a:r>
              </a:p>
              <a:p>
                <a:r>
                  <a:rPr lang="en-US" dirty="0"/>
                  <a:t>                        𝑣𝑖𝑠𝑖𝑡𝑒𝑑[𝑣]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True</a:t>
                </a:r>
              </a:p>
              <a:p>
                <a:r>
                  <a:rPr lang="en-US" dirty="0"/>
                  <a:t>                        enqueue(Q, v)</a:t>
                </a:r>
              </a:p>
              <a:p>
                <a:r>
                  <a:rPr lang="en-US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4B1F19-7906-4426-C824-A7F87E03B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103" y="1824926"/>
                <a:ext cx="10271632" cy="4524315"/>
              </a:xfrm>
              <a:prstGeom prst="rect">
                <a:avLst/>
              </a:prstGeom>
              <a:blipFill>
                <a:blip r:embed="rId2"/>
                <a:stretch>
                  <a:fillRect l="-475" t="-673" b="-1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3167DF-EFE9-7551-F71F-20B040179805}"/>
              </a:ext>
            </a:extLst>
          </p:cNvPr>
          <p:cNvCxnSpPr>
            <a:cxnSpLocks/>
          </p:cNvCxnSpPr>
          <p:nvPr/>
        </p:nvCxnSpPr>
        <p:spPr>
          <a:xfrm flipH="1" flipV="1">
            <a:off x="3994030" y="2277374"/>
            <a:ext cx="2872596" cy="4485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40DF8E-2154-B336-CB7D-A351F8357AC2}"/>
              </a:ext>
            </a:extLst>
          </p:cNvPr>
          <p:cNvSpPr txBox="1"/>
          <p:nvPr/>
        </p:nvSpPr>
        <p:spPr>
          <a:xfrm>
            <a:off x="7047781" y="2541281"/>
            <a:ext cx="240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Store every vertex: O(V)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62CC1D-B895-FB9B-851B-ACAA5B4639A8}"/>
              </a:ext>
            </a:extLst>
          </p:cNvPr>
          <p:cNvCxnSpPr>
            <a:cxnSpLocks/>
          </p:cNvCxnSpPr>
          <p:nvPr/>
        </p:nvCxnSpPr>
        <p:spPr>
          <a:xfrm flipH="1">
            <a:off x="3265714" y="3926444"/>
            <a:ext cx="378206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A47F0E-5877-1087-A461-1B997D309DD1}"/>
              </a:ext>
            </a:extLst>
          </p:cNvPr>
          <p:cNvSpPr txBox="1"/>
          <p:nvPr/>
        </p:nvSpPr>
        <p:spPr>
          <a:xfrm>
            <a:off x="7047781" y="3741778"/>
            <a:ext cx="405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Store every vertex, but only once. (Why?)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F47996-66D2-C1DD-647D-E0F8114E6FD5}"/>
              </a:ext>
            </a:extLst>
          </p:cNvPr>
          <p:cNvSpPr txBox="1"/>
          <p:nvPr/>
        </p:nvSpPr>
        <p:spPr>
          <a:xfrm>
            <a:off x="7047781" y="4942275"/>
            <a:ext cx="3035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Total required auxiliary space: </a:t>
            </a:r>
          </a:p>
          <a:p>
            <a:r>
              <a:rPr lang="en-GB" dirty="0">
                <a:solidFill>
                  <a:srgbClr val="FF0000"/>
                </a:solidFill>
              </a:rPr>
              <a:t>O(V)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07D8EE-3212-7524-02D8-D0F94BD252AF}"/>
              </a:ext>
            </a:extLst>
          </p:cNvPr>
          <p:cNvCxnSpPr>
            <a:cxnSpLocks/>
          </p:cNvCxnSpPr>
          <p:nvPr/>
        </p:nvCxnSpPr>
        <p:spPr>
          <a:xfrm flipH="1">
            <a:off x="3480318" y="2725947"/>
            <a:ext cx="3386308" cy="7030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7FC993-F3B9-ED73-2565-05CC0E775F42}"/>
              </a:ext>
            </a:extLst>
          </p:cNvPr>
          <p:cNvCxnSpPr>
            <a:cxnSpLocks/>
          </p:cNvCxnSpPr>
          <p:nvPr/>
        </p:nvCxnSpPr>
        <p:spPr>
          <a:xfrm flipH="1">
            <a:off x="3349690" y="2725947"/>
            <a:ext cx="3516936" cy="9409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16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76580"/>
              </p:ext>
            </p:extLst>
          </p:nvPr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891010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989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Step1</a:t>
            </a:r>
            <a:r>
              <a:rPr lang="en-US" dirty="0"/>
              <a:t>: Initially queue is empty and all nodes are unvisited (here, 0 means unvisited and 1 means visited).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834953"/>
              </p:ext>
            </p:extLst>
          </p:nvPr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31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845980"/>
              </p:ext>
            </p:extLst>
          </p:nvPr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861320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496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</a:t>
            </a:r>
            <a:r>
              <a:rPr lang="en-US" dirty="0"/>
              <a:t>: Push node 0 into queue and mark it visited.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/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656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453613"/>
              </p:ext>
            </p:extLst>
          </p:nvPr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46185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1044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3</a:t>
            </a:r>
            <a:r>
              <a:rPr lang="en-US" dirty="0"/>
              <a:t>: Remove node 0 from the front of queue and visit the unvisited </a:t>
            </a:r>
            <a:r>
              <a:rPr lang="en-US" dirty="0" err="1"/>
              <a:t>neighbours</a:t>
            </a:r>
            <a:r>
              <a:rPr lang="en-US" dirty="0"/>
              <a:t> and push them into queue. 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/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657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09275"/>
              </p:ext>
            </p:extLst>
          </p:nvPr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985268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106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4</a:t>
            </a:r>
            <a:r>
              <a:rPr lang="en-US" dirty="0"/>
              <a:t>: Remove node 1 from the front of queue and visit the unvisited </a:t>
            </a:r>
            <a:r>
              <a:rPr lang="en-US" dirty="0" err="1"/>
              <a:t>neighbours</a:t>
            </a:r>
            <a:r>
              <a:rPr lang="en-US" dirty="0"/>
              <a:t> and push them into queue. 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/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549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394991"/>
              </p:ext>
            </p:extLst>
          </p:nvPr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89597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106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5</a:t>
            </a:r>
            <a:r>
              <a:rPr lang="en-US" dirty="0"/>
              <a:t>: Remove node 2 from the front of queue and visit the unvisited </a:t>
            </a:r>
            <a:r>
              <a:rPr lang="en-US" dirty="0" err="1"/>
              <a:t>neighbours</a:t>
            </a:r>
            <a:r>
              <a:rPr lang="en-US" dirty="0"/>
              <a:t> and push them into queue. 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/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890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/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429348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106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6</a:t>
            </a:r>
            <a:r>
              <a:rPr lang="en-US" dirty="0"/>
              <a:t>: Remove node 3 from the front of queue and visit the unvisited </a:t>
            </a:r>
            <a:r>
              <a:rPr lang="en-US" dirty="0" err="1"/>
              <a:t>neighbours</a:t>
            </a:r>
            <a:r>
              <a:rPr lang="en-US" dirty="0"/>
              <a:t> and push them into queue. 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/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985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/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5825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106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7</a:t>
            </a:r>
            <a:r>
              <a:rPr lang="en-US" dirty="0"/>
              <a:t>: Remove node 4 from the front of queue and visit the unvisited </a:t>
            </a:r>
            <a:r>
              <a:rPr lang="en-US" dirty="0" err="1"/>
              <a:t>neighbours</a:t>
            </a:r>
            <a:r>
              <a:rPr lang="en-US" dirty="0"/>
              <a:t> and push them into queue. 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/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8219FD2-402E-B0E5-CBF6-490E19B61B0D}"/>
              </a:ext>
            </a:extLst>
          </p:cNvPr>
          <p:cNvSpPr txBox="1"/>
          <p:nvPr/>
        </p:nvSpPr>
        <p:spPr>
          <a:xfrm>
            <a:off x="908882" y="5141663"/>
            <a:ext cx="668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Queue becomes empty, So, terminate these process of iteration.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0866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Output: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219FD2-402E-B0E5-CBF6-490E19B61B0D}"/>
              </a:ext>
            </a:extLst>
          </p:cNvPr>
          <p:cNvSpPr txBox="1"/>
          <p:nvPr/>
        </p:nvSpPr>
        <p:spPr>
          <a:xfrm>
            <a:off x="2225615" y="5055527"/>
            <a:ext cx="1895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BFS Spanning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3965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BFS – disconnected Graph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5340665" y="3022115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?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318442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Graph Searching</a:t>
            </a: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693D49D8-7354-3205-D5C0-EC792F0D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1937548"/>
            <a:ext cx="10255582" cy="40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Given: a graph G = (V, E), directed or undirected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Goal: methodically explore every vertex and every edge.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Ultimately: build a tree on the graph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Pick a vertex as the root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Choose certain edges to produce a tree</a:t>
            </a:r>
          </a:p>
          <a:p>
            <a:pPr lvl="1" indent="0" algn="just">
              <a:lnSpc>
                <a:spcPct val="150000"/>
              </a:lnSpc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Note: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might also build a 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forest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if graph is not connected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There are two standard graph traversal techniques: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Breadth-First Search (BFS)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Depth-First Search (DFS)</a:t>
            </a:r>
          </a:p>
          <a:p>
            <a:pPr lvl="1" indent="0" algn="just">
              <a:lnSpc>
                <a:spcPct val="150000"/>
              </a:lnSpc>
            </a:pP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B99D50-2162-413B-7B6D-BE0CE2A268B8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782227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BFS – Properties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CD5CD-F9BD-53A1-15C3-4992A97DE5D6}"/>
              </a:ext>
            </a:extLst>
          </p:cNvPr>
          <p:cNvSpPr txBox="1"/>
          <p:nvPr/>
        </p:nvSpPr>
        <p:spPr>
          <a:xfrm>
            <a:off x="1131286" y="2019300"/>
            <a:ext cx="994311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BFS calculated the </a:t>
            </a:r>
            <a:r>
              <a:rPr lang="en-US" i="1" dirty="0">
                <a:solidFill>
                  <a:srgbClr val="FF0000"/>
                </a:solidFill>
              </a:rPr>
              <a:t>shortest-path distance</a:t>
            </a:r>
            <a:r>
              <a:rPr lang="en-US" dirty="0"/>
              <a:t> to the source node.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BFS builds </a:t>
            </a:r>
            <a:r>
              <a:rPr lang="en-US" i="1" dirty="0">
                <a:solidFill>
                  <a:srgbClr val="FF0000"/>
                </a:solidFill>
              </a:rPr>
              <a:t>breadth-first spanning tree (forest)</a:t>
            </a:r>
            <a:r>
              <a:rPr lang="en-US" dirty="0"/>
              <a:t>, in which paths to root(s) represent shortest paths in 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Thus can use BFS to calculate shortest path from one vertex to another in O(V + E) time in an unweighted graph.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243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Depth-First 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CD5CD-F9BD-53A1-15C3-4992A97DE5D6}"/>
              </a:ext>
            </a:extLst>
          </p:cNvPr>
          <p:cNvSpPr txBox="1"/>
          <p:nvPr/>
        </p:nvSpPr>
        <p:spPr>
          <a:xfrm>
            <a:off x="1131286" y="2019300"/>
            <a:ext cx="9943114" cy="309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Depth-first search </a:t>
            </a:r>
            <a:r>
              <a:rPr lang="en-US" dirty="0"/>
              <a:t>is another strategy for exploring a graph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/>
              <a:t>Depth first Search or Depth first traversal is a </a:t>
            </a:r>
            <a:r>
              <a:rPr lang="en-GB" dirty="0">
                <a:solidFill>
                  <a:srgbClr val="FF0000"/>
                </a:solidFill>
              </a:rPr>
              <a:t>recursive algorithm </a:t>
            </a:r>
            <a:r>
              <a:rPr lang="en-GB" dirty="0"/>
              <a:t>for searching all the vertices of a graph.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We divide the vertices into two categories: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Visited and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Not visited.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Initially all vertices will be not visited.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/>
              <a:t>DFS employs a </a:t>
            </a:r>
            <a:r>
              <a:rPr lang="en-GB" dirty="0">
                <a:solidFill>
                  <a:srgbClr val="FF0000"/>
                </a:solidFill>
              </a:rPr>
              <a:t>backtracking technique</a:t>
            </a:r>
            <a:r>
              <a:rPr lang="en-GB" dirty="0"/>
              <a:t> for traversing graphs and trees.</a:t>
            </a:r>
          </a:p>
        </p:txBody>
      </p:sp>
    </p:spTree>
    <p:extLst>
      <p:ext uri="{BB962C8B-B14F-4D97-AF65-F5344CB8AC3E}">
        <p14:creationId xmlns:p14="http://schemas.microsoft.com/office/powerpoint/2010/main" val="1043192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DFS -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/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DFS(G)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blipFill>
                <a:blip r:embed="rId2"/>
                <a:stretch>
                  <a:fillRect l="-1471" t="-1319" r="-919" b="-31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05DE01-7AA7-5112-178E-52C606D3FCF8}"/>
              </a:ext>
            </a:extLst>
          </p:cNvPr>
          <p:cNvCxnSpPr/>
          <p:nvPr/>
        </p:nvCxnSpPr>
        <p:spPr>
          <a:xfrm>
            <a:off x="5417389" y="1923691"/>
            <a:ext cx="0" cy="4037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/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DFS</a:t>
                </a:r>
                <a:r>
                  <a:rPr lang="en-US"/>
                  <a:t>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) {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</m:oMath>
                </a14:m>
                <a:r>
                  <a:rPr lang="en-US" dirty="0"/>
                  <a:t> 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blipFill>
                <a:blip r:embed="rId3"/>
                <a:stretch>
                  <a:fillRect l="-1682" t="-1064" r="-748" b="-23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492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658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Level of a Graph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097279" y="1877382"/>
            <a:ext cx="177003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What is level?</a:t>
            </a:r>
          </a:p>
        </p:txBody>
      </p:sp>
      <p:sp>
        <p:nvSpPr>
          <p:cNvPr id="67" name="Oval 66"/>
          <p:cNvSpPr/>
          <p:nvPr/>
        </p:nvSpPr>
        <p:spPr>
          <a:xfrm>
            <a:off x="8797409" y="217482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886114" y="22337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69" name="Oval 68"/>
          <p:cNvSpPr/>
          <p:nvPr/>
        </p:nvSpPr>
        <p:spPr>
          <a:xfrm>
            <a:off x="8112321" y="285277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201026" y="291166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71" name="Oval 70"/>
          <p:cNvSpPr/>
          <p:nvPr/>
        </p:nvSpPr>
        <p:spPr>
          <a:xfrm>
            <a:off x="9040964" y="285277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9129669" y="291166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73" name="Oval 72"/>
          <p:cNvSpPr/>
          <p:nvPr/>
        </p:nvSpPr>
        <p:spPr>
          <a:xfrm>
            <a:off x="9969607" y="285277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0058312" y="29116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6</a:t>
            </a:r>
          </a:p>
        </p:txBody>
      </p:sp>
      <p:sp>
        <p:nvSpPr>
          <p:cNvPr id="75" name="Oval 74"/>
          <p:cNvSpPr/>
          <p:nvPr/>
        </p:nvSpPr>
        <p:spPr>
          <a:xfrm>
            <a:off x="7671017" y="3646105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59722" y="37049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7</a:t>
            </a:r>
          </a:p>
        </p:txBody>
      </p:sp>
      <p:sp>
        <p:nvSpPr>
          <p:cNvPr id="77" name="Oval 76"/>
          <p:cNvSpPr/>
          <p:nvPr/>
        </p:nvSpPr>
        <p:spPr>
          <a:xfrm>
            <a:off x="8634072" y="364856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8722777" y="370745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79" name="Oval 78"/>
          <p:cNvSpPr/>
          <p:nvPr/>
        </p:nvSpPr>
        <p:spPr>
          <a:xfrm>
            <a:off x="9597127" y="3646105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685832" y="37049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81" name="Oval 80"/>
          <p:cNvSpPr/>
          <p:nvPr/>
        </p:nvSpPr>
        <p:spPr>
          <a:xfrm>
            <a:off x="10560182" y="3646105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0648887" y="37049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cxnSp>
        <p:nvCxnSpPr>
          <p:cNvPr id="5" name="Straight Connector 4"/>
          <p:cNvCxnSpPr>
            <a:stCxn id="67" idx="3"/>
            <a:endCxn id="69" idx="0"/>
          </p:cNvCxnSpPr>
          <p:nvPr/>
        </p:nvCxnSpPr>
        <p:spPr>
          <a:xfrm flipH="1">
            <a:off x="8355876" y="2590600"/>
            <a:ext cx="512869" cy="262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7" idx="4"/>
            <a:endCxn id="71" idx="0"/>
          </p:cNvCxnSpPr>
          <p:nvPr/>
        </p:nvCxnSpPr>
        <p:spPr>
          <a:xfrm>
            <a:off x="9040964" y="2661936"/>
            <a:ext cx="243555" cy="19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7" idx="5"/>
            <a:endCxn id="73" idx="0"/>
          </p:cNvCxnSpPr>
          <p:nvPr/>
        </p:nvCxnSpPr>
        <p:spPr>
          <a:xfrm>
            <a:off x="9213183" y="2590600"/>
            <a:ext cx="999979" cy="262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9" idx="3"/>
            <a:endCxn id="75" idx="0"/>
          </p:cNvCxnSpPr>
          <p:nvPr/>
        </p:nvCxnSpPr>
        <p:spPr>
          <a:xfrm flipH="1">
            <a:off x="7914572" y="3268545"/>
            <a:ext cx="269085" cy="37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9" idx="5"/>
            <a:endCxn id="77" idx="1"/>
          </p:cNvCxnSpPr>
          <p:nvPr/>
        </p:nvCxnSpPr>
        <p:spPr>
          <a:xfrm>
            <a:off x="8528095" y="3268545"/>
            <a:ext cx="177313" cy="4513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1" idx="3"/>
            <a:endCxn id="77" idx="7"/>
          </p:cNvCxnSpPr>
          <p:nvPr/>
        </p:nvCxnSpPr>
        <p:spPr>
          <a:xfrm flipH="1">
            <a:off x="9049846" y="3268545"/>
            <a:ext cx="62454" cy="4513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3" idx="3"/>
            <a:endCxn id="79" idx="0"/>
          </p:cNvCxnSpPr>
          <p:nvPr/>
        </p:nvCxnSpPr>
        <p:spPr>
          <a:xfrm flipH="1">
            <a:off x="9840682" y="3268545"/>
            <a:ext cx="200261" cy="37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3" idx="5"/>
            <a:endCxn id="81" idx="0"/>
          </p:cNvCxnSpPr>
          <p:nvPr/>
        </p:nvCxnSpPr>
        <p:spPr>
          <a:xfrm>
            <a:off x="10385381" y="3268545"/>
            <a:ext cx="418356" cy="37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8797409" y="2175651"/>
            <a:ext cx="487110" cy="4871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886114" y="22345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20595" y="2249530"/>
            <a:ext cx="332334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Source vertex is from Level-0</a:t>
            </a:r>
          </a:p>
        </p:txBody>
      </p:sp>
      <p:sp>
        <p:nvSpPr>
          <p:cNvPr id="2" name="Rectangle 1"/>
          <p:cNvSpPr/>
          <p:nvPr/>
        </p:nvSpPr>
        <p:spPr>
          <a:xfrm>
            <a:off x="7413358" y="2157734"/>
            <a:ext cx="3742322" cy="534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500272" y="2249530"/>
            <a:ext cx="93968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Level-0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20595" y="2580381"/>
            <a:ext cx="45782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Level-i+1 contains all the undiscovered adjacent vertices of Level-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413358" y="2832057"/>
            <a:ext cx="3742322" cy="534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509876" y="2923260"/>
            <a:ext cx="89159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Level-1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439953" y="3637228"/>
            <a:ext cx="3742322" cy="534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526867" y="3729024"/>
            <a:ext cx="93166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Level-2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97280" y="4340093"/>
            <a:ext cx="181011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Level-0 vertices: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97119" y="4331452"/>
            <a:ext cx="30328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97279" y="4678080"/>
            <a:ext cx="365196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Undiscovered Adjacent vertices of 5: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743941" y="4681426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11621" y="4678079"/>
            <a:ext cx="3080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79301" y="4678078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437964" y="3194409"/>
            <a:ext cx="47019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 is considered as the minimum distance from the source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97279" y="5047195"/>
            <a:ext cx="246413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So, Level-1 vertices are: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61415" y="5047195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29095" y="5043848"/>
            <a:ext cx="3080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296775" y="5043847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6</a:t>
            </a:r>
          </a:p>
        </p:txBody>
      </p:sp>
      <p:sp>
        <p:nvSpPr>
          <p:cNvPr id="66" name="Oval 65"/>
          <p:cNvSpPr/>
          <p:nvPr/>
        </p:nvSpPr>
        <p:spPr>
          <a:xfrm>
            <a:off x="8109471" y="2854444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8198176" y="291333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86" name="Oval 85"/>
          <p:cNvSpPr/>
          <p:nvPr/>
        </p:nvSpPr>
        <p:spPr>
          <a:xfrm>
            <a:off x="9040964" y="2851676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9129669" y="291056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88" name="Oval 87"/>
          <p:cNvSpPr/>
          <p:nvPr/>
        </p:nvSpPr>
        <p:spPr>
          <a:xfrm>
            <a:off x="9969607" y="2849425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0058312" y="290831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6</a:t>
            </a:r>
          </a:p>
        </p:txBody>
      </p:sp>
      <p:sp>
        <p:nvSpPr>
          <p:cNvPr id="3" name="Rectangle 2"/>
          <p:cNvSpPr/>
          <p:nvPr/>
        </p:nvSpPr>
        <p:spPr>
          <a:xfrm>
            <a:off x="922946" y="4264351"/>
            <a:ext cx="5216962" cy="1444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624319" y="4267380"/>
            <a:ext cx="176202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Level-1 vertices: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24158" y="4258739"/>
            <a:ext cx="86113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1     4     6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24318" y="4605367"/>
            <a:ext cx="409759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Undiscovered Adjacent vertices of {1,4,6}: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787116" y="4599219"/>
            <a:ext cx="11945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7     2     0     3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24318" y="4974482"/>
            <a:ext cx="250421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So, Level-2 vertices are:</a:t>
            </a:r>
          </a:p>
        </p:txBody>
      </p:sp>
      <p:sp>
        <p:nvSpPr>
          <p:cNvPr id="90" name="Oval 89"/>
          <p:cNvSpPr/>
          <p:nvPr/>
        </p:nvSpPr>
        <p:spPr>
          <a:xfrm>
            <a:off x="7675826" y="3654372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7764531" y="37132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7</a:t>
            </a:r>
          </a:p>
        </p:txBody>
      </p:sp>
      <p:sp>
        <p:nvSpPr>
          <p:cNvPr id="94" name="Oval 93"/>
          <p:cNvSpPr/>
          <p:nvPr/>
        </p:nvSpPr>
        <p:spPr>
          <a:xfrm>
            <a:off x="8630178" y="3654372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8718883" y="371326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96" name="Oval 95"/>
          <p:cNvSpPr/>
          <p:nvPr/>
        </p:nvSpPr>
        <p:spPr>
          <a:xfrm>
            <a:off x="9596325" y="3654372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9685030" y="37132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98" name="Oval 97"/>
          <p:cNvSpPr/>
          <p:nvPr/>
        </p:nvSpPr>
        <p:spPr>
          <a:xfrm>
            <a:off x="10566521" y="3654372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0655226" y="37132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146662" y="4976801"/>
            <a:ext cx="11945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7     2     0     3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05191-89F2-1EA8-03E9-8A675103FF20}"/>
              </a:ext>
            </a:extLst>
          </p:cNvPr>
          <p:cNvSpPr txBox="1"/>
          <p:nvPr/>
        </p:nvSpPr>
        <p:spPr>
          <a:xfrm>
            <a:off x="6711351" y="6487741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281393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  <p:bldP spid="32" grpId="0"/>
      <p:bldP spid="2" grpId="0" animBg="1"/>
      <p:bldP spid="34" grpId="0"/>
      <p:bldP spid="35" grpId="0"/>
      <p:bldP spid="36" grpId="0" animBg="1"/>
      <p:bldP spid="37" grpId="0"/>
      <p:bldP spid="38" grpId="0" animBg="1"/>
      <p:bldP spid="39" grpId="0"/>
      <p:bldP spid="40" grpId="0"/>
      <p:bldP spid="41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66" grpId="0" animBg="1"/>
      <p:bldP spid="85" grpId="0"/>
      <p:bldP spid="86" grpId="0" animBg="1"/>
      <p:bldP spid="87" grpId="0"/>
      <p:bldP spid="88" grpId="0" animBg="1"/>
      <p:bldP spid="89" grpId="0"/>
      <p:bldP spid="3" grpId="0" animBg="1"/>
      <p:bldP spid="53" grpId="0"/>
      <p:bldP spid="54" grpId="0"/>
      <p:bldP spid="55" grpId="0"/>
      <p:bldP spid="56" grpId="0"/>
      <p:bldP spid="59" grpId="0"/>
      <p:bldP spid="90" grpId="0" animBg="1"/>
      <p:bldP spid="91" grpId="0"/>
      <p:bldP spid="94" grpId="0" animBg="1"/>
      <p:bldP spid="95" grpId="0"/>
      <p:bldP spid="96" grpId="0" animBg="1"/>
      <p:bldP spid="97" grpId="0"/>
      <p:bldP spid="98" grpId="0" animBg="1"/>
      <p:bldP spid="99" grpId="0"/>
      <p:bldP spid="1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Level of a Graph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097279" y="1877382"/>
            <a:ext cx="103076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Find the total number of levels in the graph and list down the vertices of all level considering 5 as source</a:t>
            </a:r>
          </a:p>
        </p:txBody>
      </p:sp>
      <p:sp>
        <p:nvSpPr>
          <p:cNvPr id="67" name="Oval 66"/>
          <p:cNvSpPr/>
          <p:nvPr/>
        </p:nvSpPr>
        <p:spPr>
          <a:xfrm>
            <a:off x="8899458" y="263672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988163" y="26956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69" name="Oval 68"/>
          <p:cNvSpPr/>
          <p:nvPr/>
        </p:nvSpPr>
        <p:spPr>
          <a:xfrm>
            <a:off x="8214370" y="331466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303075" y="337355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71" name="Oval 70"/>
          <p:cNvSpPr/>
          <p:nvPr/>
        </p:nvSpPr>
        <p:spPr>
          <a:xfrm>
            <a:off x="9143013" y="331466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9231718" y="337355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73" name="Oval 72"/>
          <p:cNvSpPr/>
          <p:nvPr/>
        </p:nvSpPr>
        <p:spPr>
          <a:xfrm>
            <a:off x="10071656" y="331466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0160361" y="337355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6</a:t>
            </a:r>
          </a:p>
        </p:txBody>
      </p:sp>
      <p:sp>
        <p:nvSpPr>
          <p:cNvPr id="75" name="Oval 74"/>
          <p:cNvSpPr/>
          <p:nvPr/>
        </p:nvSpPr>
        <p:spPr>
          <a:xfrm>
            <a:off x="7773066" y="4108000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861771" y="41668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7</a:t>
            </a:r>
          </a:p>
        </p:txBody>
      </p:sp>
      <p:sp>
        <p:nvSpPr>
          <p:cNvPr id="77" name="Oval 76"/>
          <p:cNvSpPr/>
          <p:nvPr/>
        </p:nvSpPr>
        <p:spPr>
          <a:xfrm>
            <a:off x="8736121" y="411046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8824826" y="416935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79" name="Oval 78"/>
          <p:cNvSpPr/>
          <p:nvPr/>
        </p:nvSpPr>
        <p:spPr>
          <a:xfrm>
            <a:off x="9699176" y="4108000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787881" y="41668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81" name="Oval 80"/>
          <p:cNvSpPr/>
          <p:nvPr/>
        </p:nvSpPr>
        <p:spPr>
          <a:xfrm>
            <a:off x="10662231" y="4108000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0750936" y="41668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cxnSp>
        <p:nvCxnSpPr>
          <p:cNvPr id="5" name="Straight Connector 4"/>
          <p:cNvCxnSpPr>
            <a:stCxn id="67" idx="3"/>
            <a:endCxn id="69" idx="0"/>
          </p:cNvCxnSpPr>
          <p:nvPr/>
        </p:nvCxnSpPr>
        <p:spPr>
          <a:xfrm flipH="1">
            <a:off x="8457925" y="3052495"/>
            <a:ext cx="512869" cy="262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7" idx="4"/>
            <a:endCxn id="71" idx="0"/>
          </p:cNvCxnSpPr>
          <p:nvPr/>
        </p:nvCxnSpPr>
        <p:spPr>
          <a:xfrm>
            <a:off x="9143013" y="3123831"/>
            <a:ext cx="243555" cy="19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7" idx="5"/>
            <a:endCxn id="73" idx="0"/>
          </p:cNvCxnSpPr>
          <p:nvPr/>
        </p:nvCxnSpPr>
        <p:spPr>
          <a:xfrm>
            <a:off x="9315232" y="3052495"/>
            <a:ext cx="999979" cy="262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9" idx="3"/>
            <a:endCxn id="75" idx="0"/>
          </p:cNvCxnSpPr>
          <p:nvPr/>
        </p:nvCxnSpPr>
        <p:spPr>
          <a:xfrm flipH="1">
            <a:off x="8016621" y="3730440"/>
            <a:ext cx="269085" cy="37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9" idx="5"/>
            <a:endCxn id="77" idx="1"/>
          </p:cNvCxnSpPr>
          <p:nvPr/>
        </p:nvCxnSpPr>
        <p:spPr>
          <a:xfrm>
            <a:off x="8630144" y="3730440"/>
            <a:ext cx="177313" cy="4513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1" idx="3"/>
            <a:endCxn id="77" idx="7"/>
          </p:cNvCxnSpPr>
          <p:nvPr/>
        </p:nvCxnSpPr>
        <p:spPr>
          <a:xfrm flipH="1">
            <a:off x="9151895" y="3730440"/>
            <a:ext cx="62454" cy="4513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3" idx="3"/>
            <a:endCxn id="79" idx="0"/>
          </p:cNvCxnSpPr>
          <p:nvPr/>
        </p:nvCxnSpPr>
        <p:spPr>
          <a:xfrm flipH="1">
            <a:off x="9942731" y="3730440"/>
            <a:ext cx="200261" cy="37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3" idx="5"/>
            <a:endCxn id="81" idx="0"/>
          </p:cNvCxnSpPr>
          <p:nvPr/>
        </p:nvCxnSpPr>
        <p:spPr>
          <a:xfrm>
            <a:off x="10487430" y="3730440"/>
            <a:ext cx="418356" cy="37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8899458" y="2637546"/>
            <a:ext cx="487110" cy="4871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211520" y="3316339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9143013" y="3313571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0071656" y="3311320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777875" y="4116267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8732227" y="4116267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9698374" y="4116267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0668570" y="4116267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83" idx="4"/>
            <a:endCxn id="94" idx="0"/>
          </p:cNvCxnSpPr>
          <p:nvPr/>
        </p:nvCxnSpPr>
        <p:spPr>
          <a:xfrm flipH="1">
            <a:off x="8975782" y="3124656"/>
            <a:ext cx="167231" cy="9916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360774" y="2307067"/>
            <a:ext cx="131478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Level-0 :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671903" y="2314653"/>
            <a:ext cx="4603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{5}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369459" y="2662468"/>
            <a:ext cx="126669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Level-1 :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693069" y="2672264"/>
            <a:ext cx="102143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{1, 2, 4, 6}</a:t>
            </a:r>
          </a:p>
        </p:txBody>
      </p:sp>
      <p:sp>
        <p:nvSpPr>
          <p:cNvPr id="103" name="Oval 102"/>
          <p:cNvSpPr/>
          <p:nvPr/>
        </p:nvSpPr>
        <p:spPr>
          <a:xfrm>
            <a:off x="8281632" y="4992734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8370337" y="50516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8</a:t>
            </a:r>
          </a:p>
        </p:txBody>
      </p:sp>
      <p:sp>
        <p:nvSpPr>
          <p:cNvPr id="105" name="Oval 104"/>
          <p:cNvSpPr/>
          <p:nvPr/>
        </p:nvSpPr>
        <p:spPr>
          <a:xfrm>
            <a:off x="8286418" y="4992734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90" idx="4"/>
            <a:endCxn id="103" idx="1"/>
          </p:cNvCxnSpPr>
          <p:nvPr/>
        </p:nvCxnSpPr>
        <p:spPr>
          <a:xfrm>
            <a:off x="8021430" y="4603377"/>
            <a:ext cx="331538" cy="4606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4" idx="4"/>
            <a:endCxn id="103" idx="7"/>
          </p:cNvCxnSpPr>
          <p:nvPr/>
        </p:nvCxnSpPr>
        <p:spPr>
          <a:xfrm flipH="1">
            <a:off x="8697406" y="4603377"/>
            <a:ext cx="278376" cy="4606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369459" y="3047535"/>
            <a:ext cx="13067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Level-2 :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693069" y="3057331"/>
            <a:ext cx="106952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{0, 3, 7, 8}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97279" y="3432098"/>
            <a:ext cx="565389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So, here number of level=3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97279" y="3785450"/>
            <a:ext cx="61886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In short: Level of a vertex denotes its shortest distance from the source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97279" y="4367516"/>
            <a:ext cx="565389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Levels of a graph is not fixed. It depends on the source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097279" y="4883142"/>
            <a:ext cx="684088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Here, consider vertex-0 as source and then identify different levels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385908" y="5372713"/>
            <a:ext cx="131478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Level-0 :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697037" y="5380299"/>
            <a:ext cx="4619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{0}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385908" y="5703094"/>
            <a:ext cx="126669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Level-1 :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697037" y="5710680"/>
            <a:ext cx="45397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{6}</a:t>
            </a:r>
          </a:p>
        </p:txBody>
      </p:sp>
      <p:sp>
        <p:nvSpPr>
          <p:cNvPr id="117" name="Oval 116"/>
          <p:cNvSpPr/>
          <p:nvPr/>
        </p:nvSpPr>
        <p:spPr>
          <a:xfrm>
            <a:off x="9698374" y="4116267"/>
            <a:ext cx="487110" cy="4871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8899458" y="2642527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0071656" y="3316214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0668570" y="4119832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9787079" y="41751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23" name="Oval 122"/>
          <p:cNvSpPr/>
          <p:nvPr/>
        </p:nvSpPr>
        <p:spPr>
          <a:xfrm>
            <a:off x="9148001" y="3313496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8215661" y="3314666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7775013" y="4121369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8737269" y="4116267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291204" y="4983099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0071656" y="3317762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0160361" y="337020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6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385908" y="6059927"/>
            <a:ext cx="13067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Level-2 :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697037" y="6067513"/>
            <a:ext cx="6254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{3,5}</a:t>
            </a:r>
          </a:p>
        </p:txBody>
      </p:sp>
      <p:sp>
        <p:nvSpPr>
          <p:cNvPr id="132" name="Oval 131"/>
          <p:cNvSpPr/>
          <p:nvPr/>
        </p:nvSpPr>
        <p:spPr>
          <a:xfrm>
            <a:off x="10663528" y="4117900"/>
            <a:ext cx="487110" cy="48711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0757275" y="4175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33" name="Oval 132"/>
          <p:cNvSpPr/>
          <p:nvPr/>
        </p:nvSpPr>
        <p:spPr>
          <a:xfrm>
            <a:off x="8894470" y="2641992"/>
            <a:ext cx="487110" cy="48711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988163" y="26964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799103" y="5380371"/>
            <a:ext cx="13099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Level-3 :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067271" y="5387957"/>
            <a:ext cx="7489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{1,2,4}</a:t>
            </a:r>
          </a:p>
        </p:txBody>
      </p:sp>
      <p:sp>
        <p:nvSpPr>
          <p:cNvPr id="137" name="Oval 136"/>
          <p:cNvSpPr/>
          <p:nvPr/>
        </p:nvSpPr>
        <p:spPr>
          <a:xfrm>
            <a:off x="9147116" y="3317762"/>
            <a:ext cx="487110" cy="4871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9231718" y="337246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138" name="Oval 137"/>
          <p:cNvSpPr/>
          <p:nvPr/>
        </p:nvSpPr>
        <p:spPr>
          <a:xfrm>
            <a:off x="8216508" y="3317762"/>
            <a:ext cx="487110" cy="4871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8300225" y="337522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39" name="Oval 138"/>
          <p:cNvSpPr/>
          <p:nvPr/>
        </p:nvSpPr>
        <p:spPr>
          <a:xfrm>
            <a:off x="8731958" y="4116840"/>
            <a:ext cx="487110" cy="4871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8820932" y="417515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762593" y="5777226"/>
            <a:ext cx="131799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Level-4 :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073722" y="5784812"/>
            <a:ext cx="62388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{7,8}</a:t>
            </a:r>
          </a:p>
        </p:txBody>
      </p:sp>
      <p:sp>
        <p:nvSpPr>
          <p:cNvPr id="142" name="Oval 141"/>
          <p:cNvSpPr/>
          <p:nvPr/>
        </p:nvSpPr>
        <p:spPr>
          <a:xfrm>
            <a:off x="8285812" y="4993307"/>
            <a:ext cx="487110" cy="48711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774497" y="4110619"/>
            <a:ext cx="487110" cy="48711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7866580" y="41751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386521" y="50440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A428EB-C833-9BDD-898B-8BC7D7899AB2}"/>
              </a:ext>
            </a:extLst>
          </p:cNvPr>
          <p:cNvSpPr txBox="1"/>
          <p:nvPr/>
        </p:nvSpPr>
        <p:spPr>
          <a:xfrm>
            <a:off x="6711351" y="6487741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149273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  <p:bldP spid="83" grpId="0" animBg="1"/>
      <p:bldP spid="66" grpId="0" animBg="1"/>
      <p:bldP spid="86" grpId="0" animBg="1"/>
      <p:bldP spid="88" grpId="0" animBg="1"/>
      <p:bldP spid="90" grpId="0" animBg="1"/>
      <p:bldP spid="94" grpId="0" animBg="1"/>
      <p:bldP spid="96" grpId="0" animBg="1"/>
      <p:bldP spid="98" grpId="0" animBg="1"/>
      <p:bldP spid="92" grpId="0"/>
      <p:bldP spid="93" grpId="0"/>
      <p:bldP spid="101" grpId="0"/>
      <p:bldP spid="102" grpId="0"/>
      <p:bldP spid="105" grpId="0" animBg="1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 animBg="1"/>
      <p:bldP spid="119" grpId="0" animBg="1"/>
      <p:bldP spid="121" grpId="0" animBg="1"/>
      <p:bldP spid="122" grpId="0" animBg="1"/>
      <p:bldP spid="97" grpId="0"/>
      <p:bldP spid="123" grpId="0" animBg="1"/>
      <p:bldP spid="124" grpId="0" animBg="1"/>
      <p:bldP spid="125" grpId="0" animBg="1"/>
      <p:bldP spid="126" grpId="0" animBg="1"/>
      <p:bldP spid="127" grpId="0" animBg="1"/>
      <p:bldP spid="129" grpId="0" animBg="1"/>
      <p:bldP spid="89" grpId="0"/>
      <p:bldP spid="130" grpId="0"/>
      <p:bldP spid="131" grpId="0"/>
      <p:bldP spid="132" grpId="0" animBg="1"/>
      <p:bldP spid="99" grpId="0"/>
      <p:bldP spid="133" grpId="0" animBg="1"/>
      <p:bldP spid="84" grpId="0"/>
      <p:bldP spid="134" grpId="0"/>
      <p:bldP spid="135" grpId="0"/>
      <p:bldP spid="137" grpId="0" animBg="1"/>
      <p:bldP spid="87" grpId="0"/>
      <p:bldP spid="138" grpId="0" animBg="1"/>
      <p:bldP spid="85" grpId="0"/>
      <p:bldP spid="139" grpId="0" animBg="1"/>
      <p:bldP spid="95" grpId="0"/>
      <p:bldP spid="140" grpId="0"/>
      <p:bldP spid="141" grpId="0"/>
      <p:bldP spid="142" grpId="0" animBg="1"/>
      <p:bldP spid="144" grpId="0" animBg="1"/>
      <p:bldP spid="91" grpId="0"/>
      <p:bldP spid="10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Breadth-First Search (BFS)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49CB113B-D5EC-4BBB-4384-F43B7892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2003816"/>
            <a:ext cx="10070114" cy="2810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BFS involves visiting all the connected nodes of a graph in a </a:t>
            </a:r>
            <a:r>
              <a:rPr lang="en-US" sz="1800" dirty="0">
                <a:solidFill>
                  <a:schemeClr val="accent6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level-by-level manner.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Builds a tree over the graph – BFS Spanning tree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Pick a 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source vertex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to be the root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Find (“discover”) its children, then their children, etc.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Applications: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BFS is commonly used in algorithms for </a:t>
            </a:r>
            <a:r>
              <a:rPr lang="en-US" sz="1800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pathfinding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connected components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and </a:t>
            </a:r>
            <a:r>
              <a:rPr lang="en-US" sz="1800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shortest path problems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 graphs.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206084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Breadth-First Search (BFS)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49CB113B-D5EC-4BBB-4384-F43B7892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2003816"/>
            <a:ext cx="10070114" cy="2256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We divide the vertices into two categories: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Visited and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Not visited.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Initially all vertices will be not visited.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BFS uses a queue data structure for traversal. </a:t>
            </a:r>
          </a:p>
          <a:p>
            <a:pPr lvl="1" indent="0" algn="just">
              <a:lnSpc>
                <a:spcPct val="150000"/>
              </a:lnSpc>
            </a:pP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99742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BFS - Algorithm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49CB113B-D5EC-4BBB-4384-F43B7892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2003816"/>
            <a:ext cx="10070114" cy="364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Let’s discuss the algorithm for the BFS:</a:t>
            </a:r>
          </a:p>
          <a:p>
            <a:pPr marL="57150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Initialization: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Enqueue the source node into the queue and mark it as visited.</a:t>
            </a:r>
          </a:p>
          <a:p>
            <a:pPr marL="57150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Exploration: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While the queue is not empty:</a:t>
            </a:r>
          </a:p>
          <a:p>
            <a:pPr marL="8572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Dequeue a node from the queue</a:t>
            </a:r>
          </a:p>
          <a:p>
            <a:pPr marL="8572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For each unvisited neighbor of the dequeued node:</a:t>
            </a:r>
          </a:p>
          <a:p>
            <a:pPr marL="1600200"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Enqueue the neighbor into the queue.</a:t>
            </a:r>
          </a:p>
          <a:p>
            <a:pPr marL="1600200"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Mark the neighbor as visited.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57150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Termination: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Repeat step 2 until the queue is empty. </a:t>
            </a:r>
          </a:p>
          <a:p>
            <a:pPr lvl="1" indent="0" algn="just">
              <a:lnSpc>
                <a:spcPct val="150000"/>
              </a:lnSpc>
            </a:pP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5C7C3-90B0-D9C4-01EE-84DA714B1130}"/>
              </a:ext>
            </a:extLst>
          </p:cNvPr>
          <p:cNvSpPr txBox="1"/>
          <p:nvPr/>
        </p:nvSpPr>
        <p:spPr>
          <a:xfrm>
            <a:off x="900242" y="5645519"/>
            <a:ext cx="1094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algorithm ensures that all nodes in the graph are visited in a breadth-first manner, starting from a source vertex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07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BFS -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4B1F19-7906-4426-C824-A7F87E03B5CB}"/>
                  </a:ext>
                </a:extLst>
              </p:cNvPr>
              <p:cNvSpPr txBox="1"/>
              <p:nvPr/>
            </p:nvSpPr>
            <p:spPr>
              <a:xfrm>
                <a:off x="6634065" y="1679096"/>
                <a:ext cx="497967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BFS (G, </a:t>
                </a:r>
                <a:r>
                  <a:rPr lang="en-US" dirty="0" err="1"/>
                  <a:t>src</a:t>
                </a:r>
                <a:r>
                  <a:rPr lang="en-US" dirty="0"/>
                  <a:t>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𝑣𝑖𝑠𝑖𝑡𝑒𝑑[𝑣]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      </a:t>
                </a:r>
              </a:p>
              <a:p>
                <a:r>
                  <a:rPr lang="en-US" dirty="0"/>
                  <a:t>      enqueue(Q, </a:t>
                </a:r>
                <a:r>
                  <a:rPr lang="en-US" dirty="0" err="1"/>
                  <a:t>src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      𝑣𝑖𝑠𝑖𝑡𝑒𝑑[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𝑠𝑟𝑐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-1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while Q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dequeue(Q)</a:t>
                </a:r>
              </a:p>
              <a:p>
                <a:r>
                  <a:rPr lang="en-US" dirty="0"/>
                  <a:t>      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False then</a:t>
                </a:r>
              </a:p>
              <a:p>
                <a:r>
                  <a:rPr lang="en-US" dirty="0"/>
                  <a:t>                        enqueue(Q, v)</a:t>
                </a:r>
              </a:p>
              <a:p>
                <a:r>
                  <a:rPr lang="en-US" dirty="0"/>
                  <a:t>                        𝑣𝑖𝑠𝑖𝑡𝑒𝑑[𝑣]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True </a:t>
                </a:r>
              </a:p>
              <a:p>
                <a:r>
                  <a:rPr lang="en-US" dirty="0"/>
                  <a:t>	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4B1F19-7906-4426-C824-A7F87E03B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065" y="1679096"/>
                <a:ext cx="4979670" cy="4524315"/>
              </a:xfrm>
              <a:prstGeom prst="rect">
                <a:avLst/>
              </a:prstGeom>
              <a:blipFill>
                <a:blip r:embed="rId2"/>
                <a:stretch>
                  <a:fillRect l="-979" t="-673" b="-1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31">
            <a:extLst>
              <a:ext uri="{FF2B5EF4-FFF2-40B4-BE49-F238E27FC236}">
                <a16:creationId xmlns:a16="http://schemas.microsoft.com/office/drawing/2014/main" id="{B676F308-CB31-87DE-BD87-C5AD7D360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376" y="1679096"/>
            <a:ext cx="5409473" cy="474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5715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Initialization: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Enqueue the source node into the queue and mark it as visited.</a:t>
            </a:r>
          </a:p>
          <a:p>
            <a:pPr marL="5715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Exploration: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While the queue is not empty:</a:t>
            </a:r>
          </a:p>
          <a:p>
            <a:pPr marL="8572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Dequeue a node from the queue</a:t>
            </a:r>
          </a:p>
          <a:p>
            <a:pPr marL="8572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For each unvisited neighbor of the dequeued node:</a:t>
            </a:r>
          </a:p>
          <a:p>
            <a:pPr marL="1600200"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Enqueue the neighbor into the queue.</a:t>
            </a:r>
          </a:p>
          <a:p>
            <a:pPr marL="1600200"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Mark the neighbor as visited.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5715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Termination: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Repeat step 2 until the queue is empty. </a:t>
            </a:r>
          </a:p>
          <a:p>
            <a:pPr lvl="1" indent="0">
              <a:lnSpc>
                <a:spcPct val="150000"/>
              </a:lnSpc>
            </a:pP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01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BFS – Algorithm (Time Complexity)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4B1F19-7906-4426-C824-A7F87E03B5CB}"/>
                  </a:ext>
                </a:extLst>
              </p:cNvPr>
              <p:cNvSpPr txBox="1"/>
              <p:nvPr/>
            </p:nvSpPr>
            <p:spPr>
              <a:xfrm>
                <a:off x="1342103" y="1824926"/>
                <a:ext cx="1027163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BFS (G, </a:t>
                </a:r>
                <a:r>
                  <a:rPr lang="en-US" dirty="0" err="1"/>
                  <a:t>src</a:t>
                </a:r>
                <a:r>
                  <a:rPr lang="en-US" dirty="0"/>
                  <a:t>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𝑣𝑖𝑠𝑖𝑡𝑒𝑑[𝑣]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</a:t>
                </a:r>
              </a:p>
              <a:p>
                <a:r>
                  <a:rPr lang="en-US" dirty="0"/>
                  <a:t>      enqueue(Q, </a:t>
                </a:r>
                <a:r>
                  <a:rPr lang="en-US" dirty="0" err="1"/>
                  <a:t>src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      𝑣𝑖𝑠𝑖𝑡𝑒𝑑[</a:t>
                </a:r>
                <a:r>
                  <a:rPr lang="en-US" dirty="0" err="1"/>
                  <a:t>src</a:t>
                </a:r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-1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while Q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dequeue(Q)</a:t>
                </a:r>
              </a:p>
              <a:p>
                <a:r>
                  <a:rPr lang="en-US" dirty="0"/>
                  <a:t>      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False then</a:t>
                </a:r>
              </a:p>
              <a:p>
                <a:r>
                  <a:rPr lang="en-US" dirty="0"/>
                  <a:t>                        𝑣𝑖𝑠𝑖𝑡𝑒𝑑[𝑣]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True</a:t>
                </a:r>
              </a:p>
              <a:p>
                <a:r>
                  <a:rPr lang="en-US" dirty="0"/>
                  <a:t>                        enqueue(Q, v)</a:t>
                </a:r>
              </a:p>
              <a:p>
                <a:r>
                  <a:rPr lang="en-US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4B1F19-7906-4426-C824-A7F87E03B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103" y="1824926"/>
                <a:ext cx="10271632" cy="4524315"/>
              </a:xfrm>
              <a:prstGeom prst="rect">
                <a:avLst/>
              </a:prstGeom>
              <a:blipFill>
                <a:blip r:embed="rId2"/>
                <a:stretch>
                  <a:fillRect l="-475" t="-673" b="-1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3167DF-EFE9-7551-F71F-20B040179805}"/>
              </a:ext>
            </a:extLst>
          </p:cNvPr>
          <p:cNvCxnSpPr>
            <a:cxnSpLocks/>
          </p:cNvCxnSpPr>
          <p:nvPr/>
        </p:nvCxnSpPr>
        <p:spPr>
          <a:xfrm flipH="1" flipV="1">
            <a:off x="3994030" y="2277374"/>
            <a:ext cx="2872596" cy="4485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40DF8E-2154-B336-CB7D-A351F8357AC2}"/>
              </a:ext>
            </a:extLst>
          </p:cNvPr>
          <p:cNvSpPr txBox="1"/>
          <p:nvPr/>
        </p:nvSpPr>
        <p:spPr>
          <a:xfrm>
            <a:off x="7047781" y="2541281"/>
            <a:ext cx="248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Touch every vertex: O(V)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62CC1D-B895-FB9B-851B-ACAA5B4639A8}"/>
              </a:ext>
            </a:extLst>
          </p:cNvPr>
          <p:cNvCxnSpPr>
            <a:cxnSpLocks/>
          </p:cNvCxnSpPr>
          <p:nvPr/>
        </p:nvCxnSpPr>
        <p:spPr>
          <a:xfrm flipH="1">
            <a:off x="3726664" y="3926444"/>
            <a:ext cx="3321117" cy="2596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A47F0E-5877-1087-A461-1B997D309DD1}"/>
              </a:ext>
            </a:extLst>
          </p:cNvPr>
          <p:cNvSpPr txBox="1"/>
          <p:nvPr/>
        </p:nvSpPr>
        <p:spPr>
          <a:xfrm>
            <a:off x="7047781" y="3741778"/>
            <a:ext cx="351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Every vertex, but only once. (Why?)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57EAA1-7E3B-5CCB-5F6A-E395C8A6BB35}"/>
              </a:ext>
            </a:extLst>
          </p:cNvPr>
          <p:cNvCxnSpPr>
            <a:cxnSpLocks/>
          </p:cNvCxnSpPr>
          <p:nvPr/>
        </p:nvCxnSpPr>
        <p:spPr>
          <a:xfrm flipH="1" flipV="1">
            <a:off x="4175185" y="4440235"/>
            <a:ext cx="3303917" cy="28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/>
              <p:nvPr/>
            </p:nvSpPr>
            <p:spPr>
              <a:xfrm>
                <a:off x="7565261" y="4133311"/>
                <a:ext cx="2740237" cy="7350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𝑑𝑒𝑔𝑟𝑒𝑒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261" y="4133311"/>
                <a:ext cx="2740237" cy="7350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0F47996-66D2-C1DD-647D-E0F8114E6FD5}"/>
              </a:ext>
            </a:extLst>
          </p:cNvPr>
          <p:cNvSpPr txBox="1"/>
          <p:nvPr/>
        </p:nvSpPr>
        <p:spPr>
          <a:xfrm>
            <a:off x="7047781" y="4942275"/>
            <a:ext cx="2016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Total running time: </a:t>
            </a:r>
          </a:p>
          <a:p>
            <a:r>
              <a:rPr lang="en-GB" dirty="0">
                <a:solidFill>
                  <a:srgbClr val="FF0000"/>
                </a:solidFill>
              </a:rPr>
              <a:t>O(V + E)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98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/>
      <p:bldP spid="18" grpId="0"/>
    </p:bldLst>
  </p:timing>
</p:sld>
</file>

<file path=ppt/theme/theme1.xml><?xml version="1.0" encoding="utf-8"?>
<a:theme xmlns:a="http://schemas.openxmlformats.org/drawingml/2006/main" name="Swapnil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pnil" id="{5D784A22-E3FE-414C-A0F8-91ADBFB46EC2}" vid="{872D0E90-6D7F-4EF3-AD0B-6E7EBD1D98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Swapnil</Template>
  <TotalTime>4156</TotalTime>
  <Words>1841</Words>
  <Application>Microsoft Office PowerPoint</Application>
  <PresentationFormat>Widescreen</PresentationFormat>
  <Paragraphs>398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Bahnschrift</vt:lpstr>
      <vt:lpstr>Bell MT</vt:lpstr>
      <vt:lpstr>Calibri</vt:lpstr>
      <vt:lpstr>Cambria Math</vt:lpstr>
      <vt:lpstr>Courier New</vt:lpstr>
      <vt:lpstr>Georgia</vt:lpstr>
      <vt:lpstr>Segoe UI Symbol</vt:lpstr>
      <vt:lpstr>Times New Roman</vt:lpstr>
      <vt:lpstr>Wingdings</vt:lpstr>
      <vt:lpstr>Swapnil</vt:lpstr>
      <vt:lpstr>Office Theme</vt:lpstr>
      <vt:lpstr>Graph Searching Techniques Topological Sorting</vt:lpstr>
      <vt:lpstr>Graph Searching</vt:lpstr>
      <vt:lpstr>Level of a Graph</vt:lpstr>
      <vt:lpstr>Level of a Graph</vt:lpstr>
      <vt:lpstr>Breadth-First Search (BFS)</vt:lpstr>
      <vt:lpstr>Breadth-First Search (BFS)</vt:lpstr>
      <vt:lpstr>BFS - Algorithm</vt:lpstr>
      <vt:lpstr>BFS - Algorithm</vt:lpstr>
      <vt:lpstr>BFS – Algorithm (Time Complexity)</vt:lpstr>
      <vt:lpstr>BFS – Algorithm (Auxiliary Space Complexity)</vt:lpstr>
      <vt:lpstr>How Does the BFS Algorithm Work?</vt:lpstr>
      <vt:lpstr>How Does the BFS Algorithm Work?</vt:lpstr>
      <vt:lpstr>How Does the BFS Algorithm Work?</vt:lpstr>
      <vt:lpstr>How Does the BFS Algorithm Work?</vt:lpstr>
      <vt:lpstr>How Does the BFS Algorithm Work?</vt:lpstr>
      <vt:lpstr>How Does the BFS Algorithm Work?</vt:lpstr>
      <vt:lpstr>How Does the BFS Algorithm Work?</vt:lpstr>
      <vt:lpstr>How Does the BFS Algorithm Work?</vt:lpstr>
      <vt:lpstr>BFS – disconnected Graph</vt:lpstr>
      <vt:lpstr>BFS – Properties</vt:lpstr>
      <vt:lpstr>Depth-First Search</vt:lpstr>
      <vt:lpstr>DFS - Algorithm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ACER</dc:creator>
  <cp:lastModifiedBy>Saifur Rahman</cp:lastModifiedBy>
  <cp:revision>442</cp:revision>
  <dcterms:created xsi:type="dcterms:W3CDTF">2021-09-27T14:31:20Z</dcterms:created>
  <dcterms:modified xsi:type="dcterms:W3CDTF">2024-07-01T01:07:50Z</dcterms:modified>
</cp:coreProperties>
</file>