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277" r:id="rId5"/>
    <p:sldId id="278" r:id="rId6"/>
    <p:sldId id="317" r:id="rId7"/>
    <p:sldId id="333" r:id="rId8"/>
    <p:sldId id="334" r:id="rId9"/>
    <p:sldId id="343" r:id="rId10"/>
    <p:sldId id="344" r:id="rId11"/>
    <p:sldId id="348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5" r:id="rId21"/>
    <p:sldId id="346" r:id="rId22"/>
    <p:sldId id="347" r:id="rId23"/>
    <p:sldId id="349" r:id="rId24"/>
    <p:sldId id="374" r:id="rId25"/>
    <p:sldId id="375" r:id="rId26"/>
    <p:sldId id="373" r:id="rId27"/>
    <p:sldId id="376" r:id="rId28"/>
    <p:sldId id="377" r:id="rId29"/>
    <p:sldId id="350" r:id="rId30"/>
    <p:sldId id="351" r:id="rId31"/>
    <p:sldId id="352" r:id="rId32"/>
    <p:sldId id="353" r:id="rId33"/>
    <p:sldId id="354" r:id="rId34"/>
    <p:sldId id="356" r:id="rId35"/>
    <p:sldId id="355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6" r:id="rId45"/>
    <p:sldId id="365" r:id="rId46"/>
    <p:sldId id="367" r:id="rId47"/>
    <p:sldId id="368" r:id="rId48"/>
    <p:sldId id="369" r:id="rId49"/>
    <p:sldId id="370" r:id="rId50"/>
    <p:sldId id="371" r:id="rId51"/>
    <p:sldId id="372" r:id="rId52"/>
    <p:sldId id="33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8" autoAdjust="0"/>
    <p:restoredTop sz="94660"/>
  </p:normalViewPr>
  <p:slideViewPr>
    <p:cSldViewPr snapToGrid="0">
      <p:cViewPr>
        <p:scale>
          <a:sx n="61" d="100"/>
          <a:sy n="61" d="100"/>
        </p:scale>
        <p:origin x="141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86922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3600" dirty="0"/>
              <a:t>Graph Searching Techniques</a:t>
            </a:r>
            <a:br>
              <a:rPr lang="en-US" sz="3600" dirty="0"/>
            </a:br>
            <a:r>
              <a:rPr lang="en-US" sz="3600" dirty="0"/>
              <a:t>Topological Sorting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BFS – Algorithm (Auxiliary Space Complexity)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265714" y="3926444"/>
            <a:ext cx="37820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405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30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required auxiliary space: </a:t>
            </a:r>
          </a:p>
          <a:p>
            <a:r>
              <a:rPr lang="en-GB" dirty="0">
                <a:solidFill>
                  <a:srgbClr val="FF0000"/>
                </a:solidFill>
              </a:rPr>
              <a:t>O(V)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07D8EE-3212-7524-02D8-D0F94BD252AF}"/>
              </a:ext>
            </a:extLst>
          </p:cNvPr>
          <p:cNvCxnSpPr>
            <a:cxnSpLocks/>
          </p:cNvCxnSpPr>
          <p:nvPr/>
        </p:nvCxnSpPr>
        <p:spPr>
          <a:xfrm flipH="1">
            <a:off x="3480318" y="2725947"/>
            <a:ext cx="3386308" cy="703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FC993-F3B9-ED73-2565-05CC0E775F42}"/>
              </a:ext>
            </a:extLst>
          </p:cNvPr>
          <p:cNvCxnSpPr>
            <a:cxnSpLocks/>
          </p:cNvCxnSpPr>
          <p:nvPr/>
        </p:nvCxnSpPr>
        <p:spPr>
          <a:xfrm flipH="1">
            <a:off x="3349690" y="2725947"/>
            <a:ext cx="3516936" cy="940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65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9101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8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Step1</a:t>
            </a:r>
            <a:r>
              <a:rPr lang="en-US" dirty="0"/>
              <a:t>: Initially queue is empty and all nodes are unvisited (here, 0 means unvisited and 1 means visited).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4953"/>
              </p:ext>
            </p:extLst>
          </p:nvPr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459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6132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496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r>
              <a:rPr lang="en-US" dirty="0"/>
              <a:t>: Push node 0 into queue and mark it visited.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53613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618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/>
              <a:t>: Remove node 0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6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09275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526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r>
              <a:rPr lang="en-US" dirty="0"/>
              <a:t>: Remove node 1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94991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9597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5</a:t>
            </a:r>
            <a:r>
              <a:rPr lang="en-US" dirty="0"/>
              <a:t>: Remove node 2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2934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</a:t>
            </a:r>
            <a:r>
              <a:rPr lang="en-US" dirty="0"/>
              <a:t>: Remove node 3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9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582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7</a:t>
            </a:r>
            <a:r>
              <a:rPr lang="en-US" dirty="0"/>
              <a:t>: Remove node 4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908882" y="5141663"/>
            <a:ext cx="668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Queue becomes empty, So, terminate these process of iteration.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Output: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2225615" y="5055527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BFS Spanning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9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disconnected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5340665" y="3022115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1844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Graph Searching</a:t>
            </a: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693D49D8-7354-3205-D5C0-EC792F0D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37548"/>
            <a:ext cx="10255582" cy="40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Given: a graph G = (V, E), directed or undirected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Goal: methodically explore every vertex and every edge.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Ultimately: build a tree on the graph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vertex as the root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Choose certain edges to produce a tree</a:t>
            </a:r>
          </a:p>
          <a:p>
            <a:pPr lvl="1" indent="0" algn="just">
              <a:lnSpc>
                <a:spcPct val="150000"/>
              </a:lnSpc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might also build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forest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if graph is not connected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There are two standard graph traversal techniques: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Breadth-First Search (BFS)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Depth-First Search (DFS)</a:t>
            </a:r>
          </a:p>
          <a:p>
            <a:pPr lvl="1" indent="0" algn="just">
              <a:lnSpc>
                <a:spcPct val="150000"/>
              </a:lnSpc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99D50-2162-413B-7B6D-BE0CE2A268B8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calculated the </a:t>
            </a:r>
            <a:r>
              <a:rPr lang="en-US" i="1" dirty="0">
                <a:solidFill>
                  <a:srgbClr val="FF0000"/>
                </a:solidFill>
              </a:rPr>
              <a:t>shortest-path distance</a:t>
            </a:r>
            <a:r>
              <a:rPr lang="en-US" dirty="0"/>
              <a:t> to the source node.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builds </a:t>
            </a:r>
            <a:r>
              <a:rPr lang="en-US" i="1" dirty="0">
                <a:solidFill>
                  <a:srgbClr val="FF0000"/>
                </a:solidFill>
              </a:rPr>
              <a:t>breadth-first spanning tree (forest)</a:t>
            </a:r>
            <a:r>
              <a:rPr lang="en-US" dirty="0"/>
              <a:t>, in which paths to root(s) represent shortest paths in 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Thus can use BFS to calculate shortest path from one vertex to another in O(V + E) time in an unweighted graph.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Depth-First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Depth-first search </a:t>
            </a:r>
            <a:r>
              <a:rPr lang="en-US" dirty="0"/>
              <a:t>is another strategy for exploring a graph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Depth first Search or Depth first traversal is a </a:t>
            </a:r>
            <a:r>
              <a:rPr lang="en-GB" dirty="0">
                <a:solidFill>
                  <a:srgbClr val="FF0000"/>
                </a:solidFill>
              </a:rPr>
              <a:t>recursive algorithm </a:t>
            </a:r>
            <a:r>
              <a:rPr lang="en-GB" dirty="0"/>
              <a:t>for searching all the vertices of a graph.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DFS employs a </a:t>
            </a:r>
            <a:r>
              <a:rPr lang="en-GB" dirty="0">
                <a:solidFill>
                  <a:srgbClr val="FF0000"/>
                </a:solidFill>
              </a:rPr>
              <a:t>backtracking technique</a:t>
            </a:r>
            <a:r>
              <a:rPr lang="en-GB" dirty="0"/>
              <a:t> for traversing graphs and trees.</a:t>
            </a:r>
          </a:p>
        </p:txBody>
      </p:sp>
    </p:spTree>
    <p:extLst>
      <p:ext uri="{BB962C8B-B14F-4D97-AF65-F5344CB8AC3E}">
        <p14:creationId xmlns:p14="http://schemas.microsoft.com/office/powerpoint/2010/main" val="10431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DFS -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</a:t>
                </a:r>
                <a:r>
                  <a:rPr lang="en-US"/>
                  <a:t>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4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</a:t>
            </a:r>
            <a:r>
              <a:rPr lang="en-US" sz="3600" dirty="0" smtClean="0">
                <a:solidFill>
                  <a:srgbClr val="FF0000"/>
                </a:solidFill>
              </a:rPr>
              <a:t>– Algorithm (Time complexity analysis)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060131"/>
                <a:ext cx="274023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060131"/>
                <a:ext cx="2740237" cy="735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>
            <a:off x="8418786" y="3427668"/>
            <a:ext cx="914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</a:t>
            </a:r>
            <a:r>
              <a:rPr lang="en-US" sz="3600" dirty="0" smtClean="0">
                <a:solidFill>
                  <a:srgbClr val="FF0000"/>
                </a:solidFill>
              </a:rPr>
              <a:t>– Algorithm (Time complexity analysis)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40DF8E-2154-B336-CB7D-A351F8357AC2}"/>
                  </a:ext>
                </a:extLst>
              </p:cNvPr>
              <p:cNvSpPr txBox="1"/>
              <p:nvPr/>
            </p:nvSpPr>
            <p:spPr>
              <a:xfrm>
                <a:off x="898634" y="5631992"/>
                <a:ext cx="2286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FF0000"/>
                    </a:solidFill>
                  </a:rPr>
                  <a:t>Running time: O(V*E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40DF8E-2154-B336-CB7D-A351F83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34" y="5631992"/>
                <a:ext cx="2286203" cy="369332"/>
              </a:xfrm>
              <a:prstGeom prst="rect">
                <a:avLst/>
              </a:prstGeom>
              <a:blipFill>
                <a:blip r:embed="rId6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1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</a:t>
            </a:r>
            <a:r>
              <a:rPr lang="en-US" sz="3600" dirty="0" smtClean="0">
                <a:solidFill>
                  <a:srgbClr val="FF0000"/>
                </a:solidFill>
              </a:rPr>
              <a:t>– Algorithm (Time complexity analysis)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490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But, there is actually a tighter bound.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How many times will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DFS_visit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() actually be called?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</a:t>
            </a:r>
            <a:r>
              <a:rPr lang="en-US" sz="3600" dirty="0" smtClean="0">
                <a:solidFill>
                  <a:srgbClr val="FF0000"/>
                </a:solidFill>
              </a:rPr>
              <a:t>– Algorithm (Time complexity analysis)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32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So, running time of DFS = O(V+E)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</a:t>
            </a:r>
            <a:r>
              <a:rPr lang="en-US" sz="3600" dirty="0" smtClean="0">
                <a:solidFill>
                  <a:srgbClr val="FF0000"/>
                </a:solidFill>
              </a:rPr>
              <a:t>– Algorithm (Space complexity analysis)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36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Total required Auxiliary Space = O(V)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76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7700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What is level?</a:t>
            </a:r>
          </a:p>
        </p:txBody>
      </p:sp>
      <p:sp>
        <p:nvSpPr>
          <p:cNvPr id="67" name="Oval 66"/>
          <p:cNvSpPr/>
          <p:nvPr/>
        </p:nvSpPr>
        <p:spPr>
          <a:xfrm>
            <a:off x="8797409" y="217482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6114" y="22337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112321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01026" y="29116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040964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129669" y="29116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9969607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058312" y="291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67101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59722" y="3704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634072" y="36485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722777" y="37074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59712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85832" y="37049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560182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648887" y="3704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355876" y="2590600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040964" y="2661936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213183" y="2590600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7914572" y="3268545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528095" y="3268545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049846" y="3268545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840682" y="3268545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385381" y="3268545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797409" y="2175651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86114" y="2234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0595" y="2249530"/>
            <a:ext cx="332334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Source vertex is from Level-0</a:t>
            </a:r>
          </a:p>
        </p:txBody>
      </p:sp>
      <p:sp>
        <p:nvSpPr>
          <p:cNvPr id="2" name="Rectangle 1"/>
          <p:cNvSpPr/>
          <p:nvPr/>
        </p:nvSpPr>
        <p:spPr>
          <a:xfrm>
            <a:off x="7413358" y="2157734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00272" y="2249530"/>
            <a:ext cx="9396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0595" y="2580381"/>
            <a:ext cx="457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Level-i+1 contains all the undiscovered adjacent vertices of Level-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13358" y="2832057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09876" y="2923260"/>
            <a:ext cx="8915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39953" y="3637228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26867" y="3729024"/>
            <a:ext cx="9316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7280" y="4340093"/>
            <a:ext cx="18101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 vertices: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97119" y="4331452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7279" y="4678080"/>
            <a:ext cx="3651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5: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3941" y="468142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1621" y="4678079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79301" y="467807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37964" y="3194409"/>
            <a:ext cx="4701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 is considered as the minimum distance from the source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7279" y="5047195"/>
            <a:ext cx="2464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Level-1 vertices are: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1415" y="5047195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9095" y="504384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96775" y="5043847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8109471" y="2854444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198176" y="29133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86" name="Oval 85"/>
          <p:cNvSpPr/>
          <p:nvPr/>
        </p:nvSpPr>
        <p:spPr>
          <a:xfrm>
            <a:off x="9040964" y="2851676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29669" y="29105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9969607" y="2849425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058312" y="29083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922946" y="4264351"/>
            <a:ext cx="5216962" cy="144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24319" y="4267380"/>
            <a:ext cx="1762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 vertices: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4158" y="4258739"/>
            <a:ext cx="8611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1     4     6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24318" y="4605367"/>
            <a:ext cx="4097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{1,4,6}: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87116" y="4599219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24318" y="4974482"/>
            <a:ext cx="2504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Level-2 vertices are:</a:t>
            </a:r>
          </a:p>
        </p:txBody>
      </p:sp>
      <p:sp>
        <p:nvSpPr>
          <p:cNvPr id="90" name="Oval 89"/>
          <p:cNvSpPr/>
          <p:nvPr/>
        </p:nvSpPr>
        <p:spPr>
          <a:xfrm>
            <a:off x="7675826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764531" y="3713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94" name="Oval 93"/>
          <p:cNvSpPr/>
          <p:nvPr/>
        </p:nvSpPr>
        <p:spPr>
          <a:xfrm>
            <a:off x="8630178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718883" y="37132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9596325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685030" y="37132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Oval 97"/>
          <p:cNvSpPr/>
          <p:nvPr/>
        </p:nvSpPr>
        <p:spPr>
          <a:xfrm>
            <a:off x="10566521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655226" y="3713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46662" y="4976801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05191-89F2-1EA8-03E9-8A675103FF20}"/>
              </a:ext>
            </a:extLst>
          </p:cNvPr>
          <p:cNvSpPr txBox="1"/>
          <p:nvPr/>
        </p:nvSpPr>
        <p:spPr>
          <a:xfrm>
            <a:off x="6711351" y="6487741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8139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32" grpId="0"/>
      <p:bldP spid="2" grpId="0" animBg="1"/>
      <p:bldP spid="34" grpId="0"/>
      <p:bldP spid="35" grpId="0"/>
      <p:bldP spid="36" grpId="0" animBg="1"/>
      <p:bldP spid="37" grpId="0"/>
      <p:bldP spid="38" grpId="0" animBg="1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 animBg="1"/>
      <p:bldP spid="85" grpId="0"/>
      <p:bldP spid="86" grpId="0" animBg="1"/>
      <p:bldP spid="87" grpId="0"/>
      <p:bldP spid="88" grpId="0" animBg="1"/>
      <p:bldP spid="89" grpId="0"/>
      <p:bldP spid="3" grpId="0" animBg="1"/>
      <p:bldP spid="53" grpId="0"/>
      <p:bldP spid="54" grpId="0"/>
      <p:bldP spid="55" grpId="0"/>
      <p:bldP spid="56" grpId="0"/>
      <p:bldP spid="59" grpId="0"/>
      <p:bldP spid="90" grpId="0" animBg="1"/>
      <p:bldP spid="91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55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49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864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946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0307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Find the total number of levels in the graph and list down the vertices of all level considering 5 as source</a:t>
            </a:r>
          </a:p>
        </p:txBody>
      </p:sp>
      <p:sp>
        <p:nvSpPr>
          <p:cNvPr id="67" name="Oval 66"/>
          <p:cNvSpPr/>
          <p:nvPr/>
        </p:nvSpPr>
        <p:spPr>
          <a:xfrm>
            <a:off x="8899458" y="263672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988163" y="2695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214370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03075" y="33735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143013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31718" y="33735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10071656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0361" y="33735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7306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861771" y="4166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736121" y="41104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824826" y="41693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69917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787881" y="4166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662231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750936" y="41668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457925" y="3052495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143013" y="3123831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315232" y="3052495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8016621" y="3730440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630144" y="3730440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151895" y="3730440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942731" y="3730440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487430" y="3730440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99458" y="2637546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211520" y="3316339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143013" y="3313571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71656" y="3311320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777875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732227" y="4116267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668570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3" idx="4"/>
            <a:endCxn id="94" idx="0"/>
          </p:cNvCxnSpPr>
          <p:nvPr/>
        </p:nvCxnSpPr>
        <p:spPr>
          <a:xfrm flipH="1">
            <a:off x="8975782" y="3124656"/>
            <a:ext cx="167231" cy="991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60774" y="2307067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903" y="2314653"/>
            <a:ext cx="4603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{5}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69459" y="2662468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93069" y="2672264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 2, 4, 6}</a:t>
            </a:r>
          </a:p>
        </p:txBody>
      </p:sp>
      <p:sp>
        <p:nvSpPr>
          <p:cNvPr id="103" name="Oval 102"/>
          <p:cNvSpPr/>
          <p:nvPr/>
        </p:nvSpPr>
        <p:spPr>
          <a:xfrm>
            <a:off x="8281632" y="499273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370337" y="50516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105" name="Oval 104"/>
          <p:cNvSpPr/>
          <p:nvPr/>
        </p:nvSpPr>
        <p:spPr>
          <a:xfrm>
            <a:off x="8286418" y="4992734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0" idx="4"/>
            <a:endCxn id="103" idx="1"/>
          </p:cNvCxnSpPr>
          <p:nvPr/>
        </p:nvCxnSpPr>
        <p:spPr>
          <a:xfrm>
            <a:off x="8021430" y="4603377"/>
            <a:ext cx="331538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4" idx="4"/>
            <a:endCxn id="103" idx="7"/>
          </p:cNvCxnSpPr>
          <p:nvPr/>
        </p:nvCxnSpPr>
        <p:spPr>
          <a:xfrm flipH="1">
            <a:off x="8697406" y="4603377"/>
            <a:ext cx="278376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69459" y="3047535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93069" y="3057331"/>
            <a:ext cx="10695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{0, 3, 7, 8}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7279" y="3432098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So, here number of level=3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7279" y="3785450"/>
            <a:ext cx="61886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In short: Level of a vertex denotes its shortest distance from the source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7279" y="4367516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Levels of a graph is not fixed. It depends on the source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7279" y="4883142"/>
            <a:ext cx="68408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Here, consider vertex-0 as source and then identify different levels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85908" y="5372713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97037" y="5380299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{0}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85908" y="5703094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97037" y="5710680"/>
            <a:ext cx="4539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{6}</a:t>
            </a:r>
          </a:p>
        </p:txBody>
      </p:sp>
      <p:sp>
        <p:nvSpPr>
          <p:cNvPr id="117" name="Oval 116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899458" y="264252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71656" y="3316214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668570" y="4119832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87079" y="417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23" name="Oval 122"/>
          <p:cNvSpPr/>
          <p:nvPr/>
        </p:nvSpPr>
        <p:spPr>
          <a:xfrm>
            <a:off x="9148001" y="331349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15661" y="331466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775013" y="412136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737269" y="411626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291204" y="498309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071656" y="331776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160361" y="337020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385908" y="6059927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97037" y="6067513"/>
            <a:ext cx="6254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{3,5}</a:t>
            </a:r>
          </a:p>
        </p:txBody>
      </p:sp>
      <p:sp>
        <p:nvSpPr>
          <p:cNvPr id="132" name="Oval 131"/>
          <p:cNvSpPr/>
          <p:nvPr/>
        </p:nvSpPr>
        <p:spPr>
          <a:xfrm>
            <a:off x="10663528" y="4117900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757275" y="4175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33" name="Oval 132"/>
          <p:cNvSpPr/>
          <p:nvPr/>
        </p:nvSpPr>
        <p:spPr>
          <a:xfrm>
            <a:off x="8894470" y="2641992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988163" y="26964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99103" y="5380371"/>
            <a:ext cx="13099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Level-3 :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67271" y="5387957"/>
            <a:ext cx="7489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{1,2,4}</a:t>
            </a:r>
          </a:p>
        </p:txBody>
      </p:sp>
      <p:sp>
        <p:nvSpPr>
          <p:cNvPr id="137" name="Oval 136"/>
          <p:cNvSpPr/>
          <p:nvPr/>
        </p:nvSpPr>
        <p:spPr>
          <a:xfrm>
            <a:off x="9147116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231718" y="33724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8216508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300225" y="33752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8731958" y="4116840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820932" y="41751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62593" y="5777226"/>
            <a:ext cx="13179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Level-4 :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73722" y="5784812"/>
            <a:ext cx="623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{7,8}</a:t>
            </a:r>
          </a:p>
        </p:txBody>
      </p:sp>
      <p:sp>
        <p:nvSpPr>
          <p:cNvPr id="142" name="Oval 141"/>
          <p:cNvSpPr/>
          <p:nvPr/>
        </p:nvSpPr>
        <p:spPr>
          <a:xfrm>
            <a:off x="8285812" y="4993307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774497" y="4110619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866580" y="41751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386521" y="50440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A428EB-C833-9BDD-898B-8BC7D7899AB2}"/>
              </a:ext>
            </a:extLst>
          </p:cNvPr>
          <p:cNvSpPr txBox="1"/>
          <p:nvPr/>
        </p:nvSpPr>
        <p:spPr>
          <a:xfrm>
            <a:off x="6711351" y="6487741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492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83" grpId="0" animBg="1"/>
      <p:bldP spid="66" grpId="0" animBg="1"/>
      <p:bldP spid="86" grpId="0" animBg="1"/>
      <p:bldP spid="88" grpId="0" animBg="1"/>
      <p:bldP spid="90" grpId="0" animBg="1"/>
      <p:bldP spid="94" grpId="0" animBg="1"/>
      <p:bldP spid="96" grpId="0" animBg="1"/>
      <p:bldP spid="98" grpId="0" animBg="1"/>
      <p:bldP spid="92" grpId="0"/>
      <p:bldP spid="93" grpId="0"/>
      <p:bldP spid="101" grpId="0"/>
      <p:bldP spid="102" grpId="0"/>
      <p:bldP spid="105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9" grpId="0" animBg="1"/>
      <p:bldP spid="121" grpId="0" animBg="1"/>
      <p:bldP spid="122" grpId="0" animBg="1"/>
      <p:bldP spid="97" grpId="0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89" grpId="0"/>
      <p:bldP spid="130" grpId="0"/>
      <p:bldP spid="131" grpId="0"/>
      <p:bldP spid="132" grpId="0" animBg="1"/>
      <p:bldP spid="99" grpId="0"/>
      <p:bldP spid="133" grpId="0" animBg="1"/>
      <p:bldP spid="84" grpId="0"/>
      <p:bldP spid="134" grpId="0"/>
      <p:bldP spid="135" grpId="0"/>
      <p:bldP spid="137" grpId="0" animBg="1"/>
      <p:bldP spid="87" grpId="0"/>
      <p:bldP spid="138" grpId="0" animBg="1"/>
      <p:bldP spid="85" grpId="0"/>
      <p:bldP spid="139" grpId="0" animBg="1"/>
      <p:bldP spid="95" grpId="0"/>
      <p:bldP spid="140" grpId="0"/>
      <p:bldP spid="141" grpId="0"/>
      <p:bldP spid="142" grpId="0" animBg="1"/>
      <p:bldP spid="144" grpId="0" animBg="1"/>
      <p:bldP spid="91" grpId="0"/>
      <p:bldP spid="10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DFS introduces an important </a:t>
            </a:r>
            <a:r>
              <a:rPr lang="en-US" sz="2000" i="1" dirty="0" smtClean="0">
                <a:solidFill>
                  <a:srgbClr val="FF0000"/>
                </a:solidFill>
              </a:rPr>
              <a:t>distinction among edges</a:t>
            </a:r>
            <a:r>
              <a:rPr lang="en-US" sz="2000" dirty="0" smtClean="0"/>
              <a:t> in the original graph: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34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DFS introduces an important </a:t>
            </a:r>
            <a:r>
              <a:rPr lang="en-US" sz="2000" i="1" dirty="0" smtClean="0">
                <a:solidFill>
                  <a:srgbClr val="FF0000"/>
                </a:solidFill>
              </a:rPr>
              <a:t>distinction among edges</a:t>
            </a:r>
            <a:r>
              <a:rPr lang="en-US" sz="2000" dirty="0" smtClean="0"/>
              <a:t> in the original graph: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Tree Edge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DFS introduces an important </a:t>
            </a:r>
            <a:r>
              <a:rPr lang="en-US" sz="2000" i="1" dirty="0" smtClean="0">
                <a:solidFill>
                  <a:srgbClr val="FF0000"/>
                </a:solidFill>
              </a:rPr>
              <a:t>distinction among edges</a:t>
            </a:r>
            <a:r>
              <a:rPr lang="en-US" sz="2000" dirty="0" smtClean="0"/>
              <a:t> in the original graph: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Back Edge</a:t>
            </a:r>
            <a:r>
              <a:rPr lang="en-US" sz="2000" b="1" dirty="0" smtClean="0"/>
              <a:t>: </a:t>
            </a:r>
            <a:r>
              <a:rPr lang="en-US" sz="2000" dirty="0" smtClean="0"/>
              <a:t>from descendent to ancestor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141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DFS introduces an important </a:t>
            </a:r>
            <a:r>
              <a:rPr lang="en-US" sz="2000" i="1" dirty="0" smtClean="0">
                <a:solidFill>
                  <a:srgbClr val="FF0000"/>
                </a:solidFill>
              </a:rPr>
              <a:t>distinction among edges</a:t>
            </a:r>
            <a:r>
              <a:rPr lang="en-US" sz="2000" dirty="0" smtClean="0"/>
              <a:t> in the original graph: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Forward Edge</a:t>
            </a:r>
            <a:r>
              <a:rPr lang="en-US" sz="2000" b="1" dirty="0" smtClean="0"/>
              <a:t>: </a:t>
            </a:r>
            <a:r>
              <a:rPr lang="en-US" sz="2000" dirty="0" smtClean="0"/>
              <a:t>from ancestor to descendent</a:t>
            </a:r>
            <a:r>
              <a:rPr lang="en-US" sz="2000" b="1" dirty="0" smtClean="0"/>
              <a:t> (not a tree edge though)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753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DFS introduces an important </a:t>
            </a:r>
            <a:r>
              <a:rPr lang="en-US" sz="2000" i="1" dirty="0" smtClean="0">
                <a:solidFill>
                  <a:srgbClr val="FF0000"/>
                </a:solidFill>
              </a:rPr>
              <a:t>distinction among edges</a:t>
            </a:r>
            <a:r>
              <a:rPr lang="en-US" sz="2000" dirty="0" smtClean="0"/>
              <a:t> in the original graph: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Cross Edge</a:t>
            </a:r>
            <a:r>
              <a:rPr lang="en-US" sz="2000" b="1" dirty="0" smtClean="0"/>
              <a:t>: </a:t>
            </a:r>
            <a:r>
              <a:rPr lang="en-US" sz="2000" dirty="0" smtClean="0"/>
              <a:t>between  trees or between subtrees</a:t>
            </a:r>
          </a:p>
        </p:txBody>
      </p:sp>
    </p:spTree>
    <p:extLst>
      <p:ext uri="{BB962C8B-B14F-4D97-AF65-F5344CB8AC3E}">
        <p14:creationId xmlns:p14="http://schemas.microsoft.com/office/powerpoint/2010/main" val="3247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81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involves visiting all the connected nodes of a graph in a </a:t>
            </a:r>
            <a:r>
              <a:rPr lang="en-US" sz="1800" dirty="0">
                <a:solidFill>
                  <a:schemeClr val="accent6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level-by-level manner.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Builds a tree over the graph – BFS Spanning tree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source vertex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be the root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 (“discover”) its children, then their children,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Applications: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is commonly used in algorithms for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pathfinding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connected components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and </a:t>
            </a:r>
            <a:r>
              <a:rPr lang="en-US" sz="18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problems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graphs.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</a:t>
            </a:r>
            <a:r>
              <a:rPr lang="en-US" sz="4400" dirty="0" smtClean="0">
                <a:solidFill>
                  <a:srgbClr val="FF0000"/>
                </a:solidFill>
              </a:rPr>
              <a:t>DFS </a:t>
            </a:r>
            <a:r>
              <a:rPr lang="en-US" sz="4400" dirty="0">
                <a:solidFill>
                  <a:srgbClr val="FF0000"/>
                </a:solidFill>
              </a:rPr>
              <a:t>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vertex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DFS introduces an important </a:t>
            </a:r>
            <a:r>
              <a:rPr lang="en-US" sz="2000" i="1" dirty="0" smtClean="0">
                <a:solidFill>
                  <a:srgbClr val="FF0000"/>
                </a:solidFill>
              </a:rPr>
              <a:t>distinction among edges</a:t>
            </a:r>
            <a:r>
              <a:rPr lang="en-US" sz="2000" dirty="0" smtClean="0"/>
              <a:t> in the original graph: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1420641" y="5326536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Tree Edges 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Back edges</a:t>
            </a: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Forward edges</a:t>
            </a: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Cross edges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31286" y="5779338"/>
            <a:ext cx="999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Note: </a:t>
            </a:r>
            <a:r>
              <a:rPr lang="en-US" sz="2000" dirty="0" smtClean="0"/>
              <a:t>tree and back edges are very important; some algorithms use forward and cross edges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002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25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uses a queue data structure for traversal.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99742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364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Let’s discuss the algorithm for the BFS: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5C7C3-90B0-D9C4-01EE-84DA714B1130}"/>
              </a:ext>
            </a:extLst>
          </p:cNvPr>
          <p:cNvSpPr txBox="1"/>
          <p:nvPr/>
        </p:nvSpPr>
        <p:spPr>
          <a:xfrm>
            <a:off x="900242" y="5645519"/>
            <a:ext cx="109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algorithm ensures that all nodes in the graph are visited in a breadth-first manner, starting from a source vertex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      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 </a:t>
                </a:r>
              </a:p>
              <a:p>
                <a:r>
                  <a:rPr lang="en-US" dirty="0"/>
                  <a:t>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blipFill>
                <a:blip r:embed="rId2"/>
                <a:stretch>
                  <a:fillRect l="-979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1">
            <a:extLst>
              <a:ext uri="{FF2B5EF4-FFF2-40B4-BE49-F238E27FC236}">
                <a16:creationId xmlns:a16="http://schemas.microsoft.com/office/drawing/2014/main" id="{B676F308-CB31-87DE-BD87-C5AD7D36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76" y="1679096"/>
            <a:ext cx="5409473" cy="474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Algorithm (Time Complexity)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726664" y="3926444"/>
            <a:ext cx="3321117" cy="259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351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57EAA1-7E3B-5CCB-5F6A-E395C8A6BB35}"/>
              </a:ext>
            </a:extLst>
          </p:cNvPr>
          <p:cNvCxnSpPr>
            <a:cxnSpLocks/>
          </p:cNvCxnSpPr>
          <p:nvPr/>
        </p:nvCxnSpPr>
        <p:spPr>
          <a:xfrm flipH="1" flipV="1">
            <a:off x="4175185" y="4440235"/>
            <a:ext cx="3303917" cy="28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201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running time: </a:t>
            </a:r>
          </a:p>
          <a:p>
            <a:r>
              <a:rPr lang="en-GB" dirty="0">
                <a:solidFill>
                  <a:srgbClr val="FF0000"/>
                </a:solidFill>
              </a:rPr>
              <a:t>O(V + E)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4258</TotalTime>
  <Words>3485</Words>
  <Application>Microsoft Office PowerPoint</Application>
  <PresentationFormat>Widescreen</PresentationFormat>
  <Paragraphs>893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Bahnschrift</vt:lpstr>
      <vt:lpstr>Bell MT</vt:lpstr>
      <vt:lpstr>Calibri</vt:lpstr>
      <vt:lpstr>Cambria Math</vt:lpstr>
      <vt:lpstr>Courier New</vt:lpstr>
      <vt:lpstr>Georgia</vt:lpstr>
      <vt:lpstr>Segoe UI Symbol</vt:lpstr>
      <vt:lpstr>Times New Roman</vt:lpstr>
      <vt:lpstr>Trebuchet MS</vt:lpstr>
      <vt:lpstr>Wingdings</vt:lpstr>
      <vt:lpstr>Swapnil</vt:lpstr>
      <vt:lpstr>Office Theme</vt:lpstr>
      <vt:lpstr>Graph Searching Techniques Topological Sorting</vt:lpstr>
      <vt:lpstr>Graph Searching</vt:lpstr>
      <vt:lpstr>Level of a Graph</vt:lpstr>
      <vt:lpstr>Level of a Graph</vt:lpstr>
      <vt:lpstr>Breadth-First Search (BFS)</vt:lpstr>
      <vt:lpstr>Breadth-First Search (BFS)</vt:lpstr>
      <vt:lpstr>BFS - Algorithm</vt:lpstr>
      <vt:lpstr>BFS - Algorithm</vt:lpstr>
      <vt:lpstr>BFS – Algorithm (Time Complexity)</vt:lpstr>
      <vt:lpstr>BFS – Algorithm (Auxiliary Space Complexity)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BFS – disconnected Graph</vt:lpstr>
      <vt:lpstr>BFS – Properties</vt:lpstr>
      <vt:lpstr>Depth-First Search</vt:lpstr>
      <vt:lpstr>DFS - Algorithm</vt:lpstr>
      <vt:lpstr>DFS – Algorithm (Time complexity analysis)</vt:lpstr>
      <vt:lpstr>DFS – Algorithm (Time complexity analysis)</vt:lpstr>
      <vt:lpstr>DFS – Algorithm (Time complexity analysis)</vt:lpstr>
      <vt:lpstr>DFS – Algorithm (Time complexity analysis)</vt:lpstr>
      <vt:lpstr>DFS – Algorithm (Space complexity analysis)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mmg_lab_67</cp:lastModifiedBy>
  <cp:revision>451</cp:revision>
  <dcterms:created xsi:type="dcterms:W3CDTF">2021-09-27T14:31:20Z</dcterms:created>
  <dcterms:modified xsi:type="dcterms:W3CDTF">2024-07-01T05:40:46Z</dcterms:modified>
</cp:coreProperties>
</file>