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0" r:id="rId3"/>
    <p:sldId id="263" r:id="rId4"/>
    <p:sldId id="261" r:id="rId5"/>
    <p:sldId id="257" r:id="rId6"/>
    <p:sldId id="258"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0CEDD8-9804-4204-99BE-04DDD161284A}" v="2856" dt="2023-12-11T04:58:48.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863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411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310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9518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696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8590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322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281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6697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038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4957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962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75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083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54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296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79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12/10/2023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60020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utorialspoint.com/sdlc/sdlc_waterfall_model.htm" TargetMode="External"/><Relationship Id="rId2" Type="http://schemas.openxmlformats.org/officeDocument/2006/relationships/hyperlink" Target="https://www.tutorialspoint.com/sdlc/sdlc_agile_model.htm" TargetMode="External"/><Relationship Id="rId1" Type="http://schemas.openxmlformats.org/officeDocument/2006/relationships/slideLayout" Target="../slideLayouts/slideLayout2.xml"/><Relationship Id="rId4" Type="http://schemas.openxmlformats.org/officeDocument/2006/relationships/hyperlink" Target="https://www.tutorialspoint.com/sdlc/index.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Scrum Team </a:t>
            </a:r>
            <a:br>
              <a:rPr lang="en-US" dirty="0"/>
            </a:br>
            <a:r>
              <a:rPr lang="en-US" dirty="0"/>
              <a:t>Agile Method</a:t>
            </a:r>
          </a:p>
        </p:txBody>
      </p:sp>
      <p:sp>
        <p:nvSpPr>
          <p:cNvPr id="3" name="Subtitle 2"/>
          <p:cNvSpPr>
            <a:spLocks noGrp="1"/>
          </p:cNvSpPr>
          <p:nvPr>
            <p:ph type="subTitle" idx="1"/>
          </p:nvPr>
        </p:nvSpPr>
        <p:spPr/>
        <p:txBody>
          <a:bodyPr/>
          <a:lstStyle/>
          <a:p>
            <a:r>
              <a:rPr lang="en-US" dirty="0"/>
              <a:t>Jarvis Brown</a:t>
            </a:r>
          </a:p>
          <a:p>
            <a:r>
              <a:rPr lang="en-US" dirty="0"/>
              <a:t>10 December 2023</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CA7CDD2-08FE-5784-F855-6CF61F5DFB20}"/>
              </a:ext>
            </a:extLst>
          </p:cNvPr>
          <p:cNvSpPr>
            <a:spLocks noGrp="1"/>
          </p:cNvSpPr>
          <p:nvPr>
            <p:ph type="title"/>
          </p:nvPr>
        </p:nvSpPr>
        <p:spPr>
          <a:xfrm>
            <a:off x="1484312" y="138112"/>
            <a:ext cx="2812385" cy="1752599"/>
          </a:xfrm>
        </p:spPr>
        <p:txBody>
          <a:bodyPr vert="horz" lIns="91440" tIns="45720" rIns="91440" bIns="45720" rtlCol="0" anchor="ctr">
            <a:normAutofit/>
          </a:bodyPr>
          <a:lstStyle/>
          <a:p>
            <a:r>
              <a:rPr lang="en-US" sz="3200"/>
              <a:t>Agile Method</a:t>
            </a:r>
          </a:p>
        </p:txBody>
      </p:sp>
      <p:sp>
        <p:nvSpPr>
          <p:cNvPr id="5" name="TextBox 4">
            <a:extLst>
              <a:ext uri="{FF2B5EF4-FFF2-40B4-BE49-F238E27FC236}">
                <a16:creationId xmlns:a16="http://schemas.microsoft.com/office/drawing/2014/main" id="{3482E8ED-5154-67C6-659A-36B7FAF996E1}"/>
              </a:ext>
            </a:extLst>
          </p:cNvPr>
          <p:cNvSpPr txBox="1"/>
          <p:nvPr/>
        </p:nvSpPr>
        <p:spPr>
          <a:xfrm>
            <a:off x="1484310" y="1964531"/>
            <a:ext cx="2812387" cy="42195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defTabSz="457200">
              <a:lnSpc>
                <a:spcPct val="90000"/>
              </a:lnSpc>
              <a:spcBef>
                <a:spcPct val="20000"/>
              </a:spcBef>
              <a:spcAft>
                <a:spcPts val="600"/>
              </a:spcAft>
              <a:buClr>
                <a:schemeClr val="accent1">
                  <a:lumMod val="75000"/>
                </a:schemeClr>
              </a:buClr>
              <a:buSzPct val="145000"/>
              <a:buFont typeface="Arial"/>
              <a:buChar char="•"/>
            </a:pPr>
            <a:r>
              <a:rPr lang="en-US" sz="1400" dirty="0"/>
              <a:t>Key aspects of Agile focuses on iterative and incremental process. Being a model that is based on its adaptability this relies on cross functional teams being able to work simultaneously on various areas such as: Planning, Requirements, Design, Coding etc. </a:t>
            </a:r>
          </a:p>
          <a:p>
            <a:pPr defTabSz="457200">
              <a:lnSpc>
                <a:spcPct val="90000"/>
              </a:lnSpc>
              <a:spcBef>
                <a:spcPct val="20000"/>
              </a:spcBef>
              <a:spcAft>
                <a:spcPts val="600"/>
              </a:spcAft>
              <a:buClr>
                <a:schemeClr val="accent1">
                  <a:lumMod val="75000"/>
                </a:schemeClr>
              </a:buClr>
              <a:buSzPct val="145000"/>
              <a:buFont typeface="Arial"/>
              <a:buChar char="•"/>
            </a:pPr>
            <a:r>
              <a:rPr lang="en-US" sz="1400" dirty="0"/>
              <a:t>Splitting task up and focusing on completing parts to combine everything as certain areas are completed helps ensure there is no lapse in communication towards the final build. (“Agile Model,” Tutorial, </a:t>
            </a:r>
            <a:r>
              <a:rPr lang="en-US" sz="1400" dirty="0" err="1"/>
              <a:t>n.d</a:t>
            </a:r>
            <a:r>
              <a:rPr lang="en-US" sz="1400" dirty="0"/>
              <a:t>)</a:t>
            </a:r>
          </a:p>
          <a:p>
            <a:pPr defTabSz="457200">
              <a:lnSpc>
                <a:spcPct val="90000"/>
              </a:lnSpc>
              <a:spcBef>
                <a:spcPct val="20000"/>
              </a:spcBef>
              <a:spcAft>
                <a:spcPts val="600"/>
              </a:spcAft>
              <a:buClr>
                <a:schemeClr val="accent1">
                  <a:lumMod val="75000"/>
                </a:schemeClr>
              </a:buClr>
              <a:buSzPct val="145000"/>
              <a:buFont typeface="Arial"/>
              <a:buChar char="•"/>
            </a:pPr>
            <a:r>
              <a:rPr lang="en-US" sz="1400" dirty="0" err="1"/>
              <a:t>Agile's</a:t>
            </a:r>
            <a:r>
              <a:rPr lang="en-US" sz="1400" dirty="0"/>
              <a:t> adaptive approach allows for no use of a rigid plan as the team adapts to the changing environment of the product requirements. Through the release iterations minimizing the risk of major failures (“Agile Model,” Tutorial, </a:t>
            </a:r>
            <a:r>
              <a:rPr lang="en-US" sz="1400" dirty="0" err="1"/>
              <a:t>n.d</a:t>
            </a:r>
            <a:r>
              <a:rPr lang="en-US" sz="1400" dirty="0"/>
              <a:t>).</a:t>
            </a:r>
          </a:p>
        </p:txBody>
      </p:sp>
      <p:sp>
        <p:nvSpPr>
          <p:cNvPr id="21"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DLC Agile Model">
            <a:extLst>
              <a:ext uri="{FF2B5EF4-FFF2-40B4-BE49-F238E27FC236}">
                <a16:creationId xmlns:a16="http://schemas.microsoft.com/office/drawing/2014/main" id="{3268BC99-BF84-D81A-7C00-66EAB1F2E592}"/>
              </a:ext>
            </a:extLst>
          </p:cNvPr>
          <p:cNvPicPr>
            <a:picLocks noChangeAspect="1"/>
          </p:cNvPicPr>
          <p:nvPr/>
        </p:nvPicPr>
        <p:blipFill>
          <a:blip r:embed="rId3"/>
          <a:stretch>
            <a:fillRect/>
          </a:stretch>
        </p:blipFill>
        <p:spPr>
          <a:xfrm>
            <a:off x="5008400" y="1011765"/>
            <a:ext cx="6102963" cy="4546708"/>
          </a:xfrm>
          <a:prstGeom prst="rect">
            <a:avLst/>
          </a:prstGeom>
        </p:spPr>
      </p:pic>
    </p:spTree>
    <p:extLst>
      <p:ext uri="{BB962C8B-B14F-4D97-AF65-F5344CB8AC3E}">
        <p14:creationId xmlns:p14="http://schemas.microsoft.com/office/powerpoint/2010/main" val="286957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CA7CDD2-08FE-5784-F855-6CF61F5DFB20}"/>
              </a:ext>
            </a:extLst>
          </p:cNvPr>
          <p:cNvSpPr>
            <a:spLocks noGrp="1"/>
          </p:cNvSpPr>
          <p:nvPr>
            <p:ph type="title"/>
          </p:nvPr>
        </p:nvSpPr>
        <p:spPr>
          <a:xfrm>
            <a:off x="1484312" y="685800"/>
            <a:ext cx="2812385" cy="1752599"/>
          </a:xfrm>
        </p:spPr>
        <p:txBody>
          <a:bodyPr vert="horz" lIns="91440" tIns="45720" rIns="91440" bIns="45720" rtlCol="0" anchor="ctr">
            <a:normAutofit/>
          </a:bodyPr>
          <a:lstStyle/>
          <a:p>
            <a:r>
              <a:rPr lang="en-US" sz="3200" dirty="0"/>
              <a:t>Waterfall Method</a:t>
            </a:r>
          </a:p>
        </p:txBody>
      </p:sp>
      <p:sp>
        <p:nvSpPr>
          <p:cNvPr id="5" name="TextBox 4">
            <a:extLst>
              <a:ext uri="{FF2B5EF4-FFF2-40B4-BE49-F238E27FC236}">
                <a16:creationId xmlns:a16="http://schemas.microsoft.com/office/drawing/2014/main" id="{3482E8ED-5154-67C6-659A-36B7FAF996E1}"/>
              </a:ext>
            </a:extLst>
          </p:cNvPr>
          <p:cNvSpPr txBox="1"/>
          <p:nvPr/>
        </p:nvSpPr>
        <p:spPr>
          <a:xfrm>
            <a:off x="1484310" y="2143124"/>
            <a:ext cx="2812387" cy="31242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lnSpc>
                <a:spcPct val="90000"/>
              </a:lnSpc>
              <a:spcBef>
                <a:spcPct val="20000"/>
              </a:spcBef>
              <a:spcAft>
                <a:spcPts val="600"/>
              </a:spcAft>
              <a:buClr>
                <a:schemeClr val="accent1">
                  <a:lumMod val="75000"/>
                </a:schemeClr>
              </a:buClr>
              <a:buSzPct val="145000"/>
            </a:pPr>
            <a:r>
              <a:rPr lang="en-US" sz="1000" dirty="0"/>
              <a:t>.</a:t>
            </a:r>
            <a:endParaRPr lang="en-US" dirty="0"/>
          </a:p>
        </p:txBody>
      </p:sp>
      <p:sp>
        <p:nvSpPr>
          <p:cNvPr id="21"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DLC Waterfall Model">
            <a:extLst>
              <a:ext uri="{FF2B5EF4-FFF2-40B4-BE49-F238E27FC236}">
                <a16:creationId xmlns:a16="http://schemas.microsoft.com/office/drawing/2014/main" id="{F83EA622-B881-B244-F59C-B97E624A8552}"/>
              </a:ext>
            </a:extLst>
          </p:cNvPr>
          <p:cNvPicPr>
            <a:picLocks noChangeAspect="1"/>
          </p:cNvPicPr>
          <p:nvPr/>
        </p:nvPicPr>
        <p:blipFill>
          <a:blip r:embed="rId3"/>
          <a:stretch>
            <a:fillRect/>
          </a:stretch>
        </p:blipFill>
        <p:spPr>
          <a:xfrm>
            <a:off x="4797529" y="1042432"/>
            <a:ext cx="6587836" cy="4373707"/>
          </a:xfrm>
          <a:prstGeom prst="rect">
            <a:avLst/>
          </a:prstGeom>
        </p:spPr>
      </p:pic>
      <p:sp>
        <p:nvSpPr>
          <p:cNvPr id="4" name="TextBox 3">
            <a:extLst>
              <a:ext uri="{FF2B5EF4-FFF2-40B4-BE49-F238E27FC236}">
                <a16:creationId xmlns:a16="http://schemas.microsoft.com/office/drawing/2014/main" id="{1E4CBBA0-A8DB-5641-C686-75BBDB3F012A}"/>
              </a:ext>
            </a:extLst>
          </p:cNvPr>
          <p:cNvSpPr txBox="1"/>
          <p:nvPr/>
        </p:nvSpPr>
        <p:spPr>
          <a:xfrm>
            <a:off x="1282899" y="2434828"/>
            <a:ext cx="3219447" cy="40164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500" dirty="0"/>
              <a:t>The waterfall method is known as the linear-sequential life cycle model that was the first process model introduced in the SDLC (“Waterfall Model,” Tutorial, </a:t>
            </a:r>
            <a:r>
              <a:rPr lang="en-US" sz="1500" err="1"/>
              <a:t>n.d</a:t>
            </a:r>
            <a:r>
              <a:rPr lang="en-US" sz="1500" dirty="0"/>
              <a:t>). </a:t>
            </a:r>
          </a:p>
          <a:p>
            <a:pPr marL="285750" indent="-285750">
              <a:buFont typeface="Arial"/>
              <a:buChar char="•"/>
            </a:pPr>
            <a:endParaRPr lang="en-US" sz="1500" dirty="0"/>
          </a:p>
          <a:p>
            <a:pPr marL="285750" indent="-285750">
              <a:buFont typeface="Arial"/>
              <a:buChar char="•"/>
            </a:pPr>
            <a:r>
              <a:rPr lang="en-US" sz="1500" dirty="0"/>
              <a:t>With its simple use and ability to understand this model requires one phase to be completed before moving to the next phase (“Waterfall Model,” Tutorial, </a:t>
            </a:r>
            <a:r>
              <a:rPr lang="en-US" sz="1500" err="1"/>
              <a:t>n.d</a:t>
            </a:r>
            <a:r>
              <a:rPr lang="en-US" sz="1500" dirty="0"/>
              <a:t>).. </a:t>
            </a:r>
          </a:p>
          <a:p>
            <a:endParaRPr lang="en-US" sz="1500" dirty="0"/>
          </a:p>
          <a:p>
            <a:pPr marL="285750" indent="-285750">
              <a:buFont typeface="Arial"/>
              <a:buChar char="•"/>
            </a:pPr>
            <a:r>
              <a:rPr lang="en-US" sz="1500" dirty="0"/>
              <a:t>Using this model makes it easy to arrange task but is best suitable if followed based on predetermined factors (“Waterfall Model,” Tutorial, </a:t>
            </a:r>
            <a:r>
              <a:rPr lang="en-US" sz="1500" err="1"/>
              <a:t>n.d</a:t>
            </a:r>
            <a:r>
              <a:rPr lang="en-US" sz="1500" dirty="0"/>
              <a:t>).. </a:t>
            </a:r>
          </a:p>
        </p:txBody>
      </p:sp>
    </p:spTree>
    <p:extLst>
      <p:ext uri="{BB962C8B-B14F-4D97-AF65-F5344CB8AC3E}">
        <p14:creationId xmlns:p14="http://schemas.microsoft.com/office/powerpoint/2010/main" val="251115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DFF8-4D30-51D7-B2CD-0F8717400620}"/>
              </a:ext>
            </a:extLst>
          </p:cNvPr>
          <p:cNvSpPr>
            <a:spLocks noGrp="1"/>
          </p:cNvSpPr>
          <p:nvPr>
            <p:ph type="title"/>
          </p:nvPr>
        </p:nvSpPr>
        <p:spPr>
          <a:xfrm>
            <a:off x="6426608" y="-492919"/>
            <a:ext cx="6362291" cy="1752599"/>
          </a:xfrm>
        </p:spPr>
        <p:txBody>
          <a:bodyPr>
            <a:normAutofit/>
          </a:bodyPr>
          <a:lstStyle/>
          <a:p>
            <a:r>
              <a:rPr lang="en-US"/>
              <a:t>Waterfall Vs Agile</a:t>
            </a:r>
          </a:p>
        </p:txBody>
      </p:sp>
      <p:pic>
        <p:nvPicPr>
          <p:cNvPr id="5" name="Picture 4">
            <a:extLst>
              <a:ext uri="{FF2B5EF4-FFF2-40B4-BE49-F238E27FC236}">
                <a16:creationId xmlns:a16="http://schemas.microsoft.com/office/drawing/2014/main" id="{E32E1D78-2156-64C7-F072-039512D1DC7F}"/>
              </a:ext>
            </a:extLst>
          </p:cNvPr>
          <p:cNvPicPr>
            <a:picLocks noChangeAspect="1"/>
          </p:cNvPicPr>
          <p:nvPr/>
        </p:nvPicPr>
        <p:blipFill>
          <a:blip r:embed="rId3"/>
          <a:stretch>
            <a:fillRect/>
          </a:stretch>
        </p:blipFill>
        <p:spPr>
          <a:xfrm>
            <a:off x="1055456" y="645285"/>
            <a:ext cx="3179865" cy="25200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4" name="Content Placeholder 3" descr="A white rectangle with a pink background&#10;&#10;Description automatically generated">
            <a:extLst>
              <a:ext uri="{FF2B5EF4-FFF2-40B4-BE49-F238E27FC236}">
                <a16:creationId xmlns:a16="http://schemas.microsoft.com/office/drawing/2014/main" id="{A3AC0C25-CC3F-BAA2-03AC-B701124B9965}"/>
              </a:ext>
            </a:extLst>
          </p:cNvPr>
          <p:cNvPicPr>
            <a:picLocks noChangeAspect="1"/>
          </p:cNvPicPr>
          <p:nvPr/>
        </p:nvPicPr>
        <p:blipFill>
          <a:blip r:embed="rId4"/>
          <a:stretch>
            <a:fillRect/>
          </a:stretch>
        </p:blipFill>
        <p:spPr>
          <a:xfrm>
            <a:off x="654345" y="4015074"/>
            <a:ext cx="3982088" cy="127426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Content Placeholder 8">
            <a:extLst>
              <a:ext uri="{FF2B5EF4-FFF2-40B4-BE49-F238E27FC236}">
                <a16:creationId xmlns:a16="http://schemas.microsoft.com/office/drawing/2014/main" id="{4C1029BC-53B5-41AA-407C-99536F096792}"/>
              </a:ext>
            </a:extLst>
          </p:cNvPr>
          <p:cNvSpPr>
            <a:spLocks noGrp="1"/>
          </p:cNvSpPr>
          <p:nvPr>
            <p:ph idx="1"/>
          </p:nvPr>
        </p:nvSpPr>
        <p:spPr>
          <a:xfrm>
            <a:off x="4235857" y="642937"/>
            <a:ext cx="7350509" cy="2612233"/>
          </a:xfrm>
        </p:spPr>
        <p:txBody>
          <a:bodyPr vert="horz" lIns="91440" tIns="45720" rIns="91440" bIns="45720" rtlCol="0" anchor="t">
            <a:normAutofit fontScale="92500"/>
          </a:bodyPr>
          <a:lstStyle/>
          <a:p>
            <a:r>
              <a:rPr lang="en-US" sz="1800" dirty="0"/>
              <a:t>Waterfall's model is linear. Once one part is done. Then you can move to the next phase. Though this is one of the original models this model still has some uses that can be implemented depending on the type of project this model is being used for (“Waterfall Model,” Tutorial, </a:t>
            </a:r>
            <a:r>
              <a:rPr lang="en-US" sz="1800" err="1"/>
              <a:t>n.d</a:t>
            </a:r>
            <a:r>
              <a:rPr lang="en-US" sz="1800" dirty="0"/>
              <a:t>).  </a:t>
            </a:r>
            <a:endParaRPr lang="en-US" sz="1800"/>
          </a:p>
          <a:p>
            <a:pPr>
              <a:buClr>
                <a:srgbClr val="1287C3"/>
              </a:buClr>
            </a:pPr>
            <a:r>
              <a:rPr lang="en-US" sz="1800" dirty="0"/>
              <a:t>The waterfall approach would not have worked for this project. During the process, the client required a change to the desired outcome which cause the team to have to make adjustment to not only the code but other parts of the sprint as well. This basically would mean you would be starting over from scratch as the waterfall method does not  allow  adaptability like agile. </a:t>
            </a:r>
          </a:p>
        </p:txBody>
      </p:sp>
      <p:sp>
        <p:nvSpPr>
          <p:cNvPr id="12" name="Content Placeholder 8">
            <a:extLst>
              <a:ext uri="{FF2B5EF4-FFF2-40B4-BE49-F238E27FC236}">
                <a16:creationId xmlns:a16="http://schemas.microsoft.com/office/drawing/2014/main" id="{7C9398DD-300E-4CA4-FE2C-8598268FB340}"/>
              </a:ext>
            </a:extLst>
          </p:cNvPr>
          <p:cNvSpPr txBox="1">
            <a:spLocks/>
          </p:cNvSpPr>
          <p:nvPr/>
        </p:nvSpPr>
        <p:spPr>
          <a:xfrm>
            <a:off x="4685913" y="3879056"/>
            <a:ext cx="6362291" cy="1552577"/>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1800" err="1"/>
              <a:t>Agile's</a:t>
            </a:r>
            <a:r>
              <a:rPr lang="en-US" sz="1800" dirty="0"/>
              <a:t> model is adaptive. Using iterations multiple task can be completed at one time repeating all the components that make up an iteration. Agile allows you go to back over task ensure builds functions appropriately to avoid failure. (“Agile Model,” Tutorial, </a:t>
            </a:r>
            <a:r>
              <a:rPr lang="en-US" sz="1800" err="1"/>
              <a:t>n.d</a:t>
            </a:r>
            <a:r>
              <a:rPr lang="en-US" sz="1800" dirty="0"/>
              <a:t>)</a:t>
            </a:r>
          </a:p>
          <a:p>
            <a:pPr>
              <a:buClr>
                <a:srgbClr val="1287C3"/>
              </a:buClr>
            </a:pPr>
            <a:r>
              <a:rPr lang="en-US" sz="1800" dirty="0"/>
              <a:t>From this course </a:t>
            </a:r>
            <a:r>
              <a:rPr lang="en-US" sz="1800" err="1"/>
              <a:t>agile's</a:t>
            </a:r>
            <a:r>
              <a:rPr lang="en-US" sz="1800" dirty="0"/>
              <a:t> approach would be my go to approach due to its ability to adapt and flexibility. Being able to use this approach from small to big scrum teams or the way by which it is not as rigid as the waterfall method. </a:t>
            </a:r>
          </a:p>
        </p:txBody>
      </p:sp>
    </p:spTree>
    <p:extLst>
      <p:ext uri="{BB962C8B-B14F-4D97-AF65-F5344CB8AC3E}">
        <p14:creationId xmlns:p14="http://schemas.microsoft.com/office/powerpoint/2010/main" val="397277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1B334-747D-D51C-5022-767F6256437E}"/>
              </a:ext>
            </a:extLst>
          </p:cNvPr>
          <p:cNvSpPr>
            <a:spLocks noGrp="1"/>
          </p:cNvSpPr>
          <p:nvPr>
            <p:ph type="title"/>
          </p:nvPr>
        </p:nvSpPr>
        <p:spPr>
          <a:xfrm>
            <a:off x="1189702" y="1261872"/>
            <a:ext cx="3145536" cy="4334256"/>
          </a:xfrm>
        </p:spPr>
        <p:txBody>
          <a:bodyPr>
            <a:normAutofit/>
          </a:bodyPr>
          <a:lstStyle/>
          <a:p>
            <a:pPr algn="r"/>
            <a:r>
              <a:rPr lang="en-US" sz="3600" dirty="0"/>
              <a:t>Scrum Team Roles </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027DAC-9B3F-85D5-FF8E-8D12E31F45DF}"/>
              </a:ext>
            </a:extLst>
          </p:cNvPr>
          <p:cNvSpPr>
            <a:spLocks noGrp="1"/>
          </p:cNvSpPr>
          <p:nvPr>
            <p:ph idx="1"/>
          </p:nvPr>
        </p:nvSpPr>
        <p:spPr>
          <a:xfrm>
            <a:off x="5007932" y="1261873"/>
            <a:ext cx="5951013" cy="4449422"/>
          </a:xfrm>
        </p:spPr>
        <p:txBody>
          <a:bodyPr vert="horz" lIns="91440" tIns="45720" rIns="91440" bIns="45720" rtlCol="0" anchor="t">
            <a:noAutofit/>
          </a:bodyPr>
          <a:lstStyle/>
          <a:p>
            <a:r>
              <a:rPr lang="en-US" sz="1800" dirty="0"/>
              <a:t>Product Owner: Responsible for the product backlog and maximizing the value of the development team. In a Scrum Team there is normally only 1 Product Owner who provides the direction on what will be built and prioritizes the work to be done </a:t>
            </a:r>
            <a:r>
              <a:rPr lang="en-US" sz="1800" dirty="0">
                <a:latin typeface="Corbel"/>
                <a:cs typeface="Times New Roman"/>
              </a:rPr>
              <a:t>(Cobb, 2015, </a:t>
            </a:r>
            <a:r>
              <a:rPr lang="en-US" sz="1800" err="1">
                <a:latin typeface="Corbel"/>
                <a:cs typeface="Times New Roman"/>
              </a:rPr>
              <a:t>pg</a:t>
            </a:r>
            <a:r>
              <a:rPr lang="en-US" sz="1800" dirty="0">
                <a:latin typeface="Corbel"/>
                <a:cs typeface="Times New Roman"/>
              </a:rPr>
              <a:t> 35)</a:t>
            </a:r>
            <a:r>
              <a:rPr lang="en-US" sz="1800" dirty="0"/>
              <a:t>. </a:t>
            </a:r>
          </a:p>
          <a:p>
            <a:pPr>
              <a:buClr>
                <a:srgbClr val="1287C3"/>
              </a:buClr>
            </a:pPr>
            <a:r>
              <a:rPr lang="en-US" sz="1800" dirty="0"/>
              <a:t>Scrum Master: Is a servant-leader for the Scrum Team. Helping mitigate internal and external distraction and interactions with the team that aren't helpful. Serving the Product Owner as well with Product Backlog management and other task to assist the Scrum Team </a:t>
            </a:r>
            <a:r>
              <a:rPr lang="en-US" sz="1800" dirty="0">
                <a:latin typeface="Corbel"/>
                <a:cs typeface="Times New Roman"/>
              </a:rPr>
              <a:t>(Cobb, 2015, </a:t>
            </a:r>
            <a:r>
              <a:rPr lang="en-US" sz="1800" err="1">
                <a:latin typeface="Corbel"/>
                <a:cs typeface="Times New Roman"/>
              </a:rPr>
              <a:t>pg</a:t>
            </a:r>
            <a:r>
              <a:rPr lang="en-US" sz="1800" dirty="0">
                <a:latin typeface="Corbel"/>
                <a:cs typeface="Times New Roman"/>
              </a:rPr>
              <a:t> 36)</a:t>
            </a:r>
            <a:endParaRPr lang="en-US" sz="1800">
              <a:latin typeface="Corbel"/>
            </a:endParaRPr>
          </a:p>
          <a:p>
            <a:pPr>
              <a:buClr>
                <a:srgbClr val="1287C3"/>
              </a:buClr>
            </a:pPr>
            <a:r>
              <a:rPr lang="en-US" sz="1800" dirty="0"/>
              <a:t>Development Team: Consist of different professionals who will ultimately build the required product. These members will create the increments of the sprint and keep each other accountable throughout. As a cross-functional team they will act as a single entity but cohesively as a single unit. </a:t>
            </a:r>
            <a:r>
              <a:rPr lang="en-US" sz="1800" dirty="0">
                <a:latin typeface="Corbel"/>
                <a:cs typeface="Times New Roman"/>
              </a:rPr>
              <a:t>(Cobb, 2015, </a:t>
            </a:r>
            <a:r>
              <a:rPr lang="en-US" sz="1800" err="1">
                <a:latin typeface="Corbel"/>
                <a:cs typeface="Times New Roman"/>
              </a:rPr>
              <a:t>pg</a:t>
            </a:r>
            <a:r>
              <a:rPr lang="en-US" sz="1800" dirty="0">
                <a:latin typeface="Corbel"/>
                <a:cs typeface="Times New Roman"/>
              </a:rPr>
              <a:t> 38)</a:t>
            </a:r>
          </a:p>
        </p:txBody>
      </p:sp>
    </p:spTree>
    <p:extLst>
      <p:ext uri="{BB962C8B-B14F-4D97-AF65-F5344CB8AC3E}">
        <p14:creationId xmlns:p14="http://schemas.microsoft.com/office/powerpoint/2010/main" val="315750942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4"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6"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7"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8"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9"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3674B22-81CE-25CA-3A62-691D00E7109B}"/>
              </a:ext>
            </a:extLst>
          </p:cNvPr>
          <p:cNvSpPr>
            <a:spLocks noGrp="1"/>
          </p:cNvSpPr>
          <p:nvPr>
            <p:ph type="title"/>
          </p:nvPr>
        </p:nvSpPr>
        <p:spPr>
          <a:xfrm>
            <a:off x="1484312" y="685800"/>
            <a:ext cx="2812385" cy="1752599"/>
          </a:xfrm>
        </p:spPr>
        <p:txBody>
          <a:bodyPr vert="horz" lIns="91440" tIns="45720" rIns="91440" bIns="45720" rtlCol="0">
            <a:normAutofit/>
          </a:bodyPr>
          <a:lstStyle/>
          <a:p>
            <a:r>
              <a:rPr lang="en-US" sz="3200" dirty="0"/>
              <a:t>Agile Phases</a:t>
            </a:r>
          </a:p>
        </p:txBody>
      </p:sp>
      <p:sp>
        <p:nvSpPr>
          <p:cNvPr id="50" name="Content Placeholder 49">
            <a:extLst>
              <a:ext uri="{FF2B5EF4-FFF2-40B4-BE49-F238E27FC236}">
                <a16:creationId xmlns:a16="http://schemas.microsoft.com/office/drawing/2014/main" id="{EF8B1AD8-688E-FC2B-2B62-45A10F425692}"/>
              </a:ext>
            </a:extLst>
          </p:cNvPr>
          <p:cNvSpPr>
            <a:spLocks noGrp="1"/>
          </p:cNvSpPr>
          <p:nvPr>
            <p:ph idx="1"/>
          </p:nvPr>
        </p:nvSpPr>
        <p:spPr>
          <a:xfrm>
            <a:off x="1317623" y="1869280"/>
            <a:ext cx="2812387" cy="4314825"/>
          </a:xfrm>
        </p:spPr>
        <p:txBody>
          <a:bodyPr vert="horz" lIns="91440" tIns="45720" rIns="91440" bIns="45720" rtlCol="0" anchor="t">
            <a:noAutofit/>
          </a:bodyPr>
          <a:lstStyle/>
          <a:p>
            <a:r>
              <a:rPr lang="en-US" sz="1400" dirty="0"/>
              <a:t>There are 6 phases in the SDLC. Planning, deployment, testing, building, designing, and defining (Tutorial, </a:t>
            </a:r>
            <a:r>
              <a:rPr lang="en-US" sz="1400" err="1"/>
              <a:t>n.d</a:t>
            </a:r>
            <a:r>
              <a:rPr lang="en-US" sz="1400" dirty="0"/>
              <a:t>). </a:t>
            </a:r>
          </a:p>
          <a:p>
            <a:pPr>
              <a:buClr>
                <a:srgbClr val="1287C3"/>
              </a:buClr>
            </a:pPr>
            <a:r>
              <a:rPr lang="en-US" sz="1400" dirty="0"/>
              <a:t>In the Agile approach during the planning phase the team would look consider estimation practices to determine how long certain task would take during the sprint. </a:t>
            </a:r>
          </a:p>
          <a:p>
            <a:pPr>
              <a:buClr>
                <a:srgbClr val="1287C3"/>
              </a:buClr>
            </a:pPr>
            <a:r>
              <a:rPr lang="en-US" sz="1400" dirty="0"/>
              <a:t>In the Design phase, the development team would constantly be testing the build of each task to ensure everything runs accordingly as everything is put together towards the final build. </a:t>
            </a:r>
          </a:p>
        </p:txBody>
      </p:sp>
      <p:sp>
        <p:nvSpPr>
          <p:cNvPr id="61"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EA481ADF-5527-FEA4-15D0-A0A7A06BE0C9}"/>
              </a:ext>
            </a:extLst>
          </p:cNvPr>
          <p:cNvPicPr>
            <a:picLocks noChangeAspect="1"/>
          </p:cNvPicPr>
          <p:nvPr/>
        </p:nvPicPr>
        <p:blipFill>
          <a:blip r:embed="rId3"/>
          <a:stretch>
            <a:fillRect/>
          </a:stretch>
        </p:blipFill>
        <p:spPr>
          <a:xfrm>
            <a:off x="4941202" y="1148824"/>
            <a:ext cx="6237359" cy="4272590"/>
          </a:xfrm>
          <a:prstGeom prst="rect">
            <a:avLst/>
          </a:prstGeom>
        </p:spPr>
      </p:pic>
    </p:spTree>
    <p:extLst>
      <p:ext uri="{BB962C8B-B14F-4D97-AF65-F5344CB8AC3E}">
        <p14:creationId xmlns:p14="http://schemas.microsoft.com/office/powerpoint/2010/main" val="86177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67FA-C926-1927-849E-DA5EDCC521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535D15-9033-2256-0FCB-AF9289EAEC46}"/>
              </a:ext>
            </a:extLst>
          </p:cNvPr>
          <p:cNvSpPr>
            <a:spLocks noGrp="1"/>
          </p:cNvSpPr>
          <p:nvPr>
            <p:ph idx="1"/>
          </p:nvPr>
        </p:nvSpPr>
        <p:spPr/>
        <p:txBody>
          <a:bodyPr vert="horz" lIns="91440" tIns="45720" rIns="91440" bIns="45720" rtlCol="0" anchor="t">
            <a:normAutofit/>
          </a:bodyPr>
          <a:lstStyle/>
          <a:p>
            <a:r>
              <a:rPr lang="en-US" sz="1200" err="1">
                <a:solidFill>
                  <a:srgbClr val="374151"/>
                </a:solidFill>
                <a:latin typeface="system-ui"/>
              </a:rPr>
              <a:t>Tutorialspoint</a:t>
            </a:r>
            <a:r>
              <a:rPr lang="en-US" sz="1200" dirty="0">
                <a:solidFill>
                  <a:srgbClr val="374151"/>
                </a:solidFill>
                <a:latin typeface="system-ui"/>
              </a:rPr>
              <a:t>. (n.d.). Software Development Life Cycle (SDLC) - Agile Model. </a:t>
            </a:r>
            <a:r>
              <a:rPr lang="en-US" sz="1200" err="1">
                <a:solidFill>
                  <a:srgbClr val="374151"/>
                </a:solidFill>
                <a:latin typeface="system-ui"/>
              </a:rPr>
              <a:t>Tutorialspoint</a:t>
            </a:r>
            <a:r>
              <a:rPr lang="en-US" sz="1200" dirty="0">
                <a:solidFill>
                  <a:srgbClr val="374151"/>
                </a:solidFill>
                <a:latin typeface="system-ui"/>
              </a:rPr>
              <a:t>. </a:t>
            </a:r>
            <a:r>
              <a:rPr lang="en-US" sz="1200" dirty="0">
                <a:latin typeface="system-ui"/>
                <a:hlinkClick r:id="rId2"/>
              </a:rPr>
              <a:t>https://www.tutorialspoint.com/sdlc/sdlc_agile_model.htm</a:t>
            </a:r>
          </a:p>
          <a:p>
            <a:pPr>
              <a:buClr>
                <a:srgbClr val="1287C3"/>
              </a:buClr>
            </a:pPr>
            <a:r>
              <a:rPr lang="en-US" sz="1200" err="1">
                <a:solidFill>
                  <a:srgbClr val="374151"/>
                </a:solidFill>
                <a:latin typeface="system-ui"/>
                <a:cs typeface="Calibri"/>
              </a:rPr>
              <a:t>Tutorialspoint</a:t>
            </a:r>
            <a:r>
              <a:rPr lang="en-US" sz="1200" dirty="0">
                <a:solidFill>
                  <a:srgbClr val="374151"/>
                </a:solidFill>
                <a:latin typeface="system-ui"/>
                <a:cs typeface="Calibri"/>
              </a:rPr>
              <a:t>. (n.d.). Software Development Life Cycle (SDLC) - Waterfall Model. </a:t>
            </a:r>
            <a:r>
              <a:rPr lang="en-US" sz="1200" err="1">
                <a:solidFill>
                  <a:srgbClr val="374151"/>
                </a:solidFill>
                <a:latin typeface="system-ui"/>
                <a:cs typeface="Calibri"/>
              </a:rPr>
              <a:t>Tutorialspoint</a:t>
            </a:r>
            <a:r>
              <a:rPr lang="en-US" sz="1200" dirty="0">
                <a:solidFill>
                  <a:srgbClr val="374151"/>
                </a:solidFill>
                <a:latin typeface="system-ui"/>
                <a:cs typeface="Calibri"/>
              </a:rPr>
              <a:t>. </a:t>
            </a:r>
            <a:r>
              <a:rPr lang="en-US" sz="1200" dirty="0">
                <a:latin typeface="system-ui"/>
                <a:cs typeface="Calibri"/>
                <a:hlinkClick r:id="rId3"/>
              </a:rPr>
              <a:t>https://www.tutorialspoint.com/sdlc/sdlc_waterfall_model.htm</a:t>
            </a:r>
          </a:p>
          <a:p>
            <a:pPr>
              <a:buClr>
                <a:srgbClr val="1287C3"/>
              </a:buClr>
            </a:pPr>
            <a:r>
              <a:rPr lang="en-US" sz="900" dirty="0">
                <a:solidFill>
                  <a:srgbClr val="262626"/>
                </a:solidFill>
                <a:latin typeface="Helvetica"/>
                <a:cs typeface="Helvetica"/>
              </a:rPr>
              <a:t>Charles G. Cobb. (2015). </a:t>
            </a:r>
            <a:r>
              <a:rPr lang="en-US" sz="900" i="1" dirty="0">
                <a:solidFill>
                  <a:srgbClr val="262626"/>
                </a:solidFill>
                <a:latin typeface="Helvetica"/>
                <a:cs typeface="Helvetica"/>
              </a:rPr>
              <a:t>The Project Manager’s Guide to Mastering Agile : Principles and Practices for an Adaptive Approach</a:t>
            </a:r>
            <a:r>
              <a:rPr lang="en-US" sz="900" dirty="0">
                <a:solidFill>
                  <a:srgbClr val="262626"/>
                </a:solidFill>
                <a:latin typeface="Helvetica"/>
                <a:cs typeface="Helvetica"/>
              </a:rPr>
              <a:t>. Wiley.</a:t>
            </a:r>
          </a:p>
          <a:p>
            <a:pPr>
              <a:buClr>
                <a:srgbClr val="1287C3"/>
              </a:buClr>
            </a:pPr>
            <a:r>
              <a:rPr lang="en-US" sz="1200" dirty="0" err="1">
                <a:solidFill>
                  <a:srgbClr val="374151"/>
                </a:solidFill>
                <a:latin typeface="Times New Roman"/>
                <a:cs typeface="Times New Roman"/>
              </a:rPr>
              <a:t>Tutorialspoint</a:t>
            </a:r>
            <a:r>
              <a:rPr lang="en-US" sz="1200" dirty="0">
                <a:solidFill>
                  <a:srgbClr val="374151"/>
                </a:solidFill>
                <a:latin typeface="Times New Roman"/>
                <a:cs typeface="Times New Roman"/>
              </a:rPr>
              <a:t>. (n.d.). Software Development Life Cycle (SDLC). </a:t>
            </a:r>
            <a:r>
              <a:rPr lang="en-US" sz="1200" dirty="0" err="1">
                <a:solidFill>
                  <a:srgbClr val="374151"/>
                </a:solidFill>
                <a:latin typeface="Times New Roman"/>
                <a:cs typeface="Times New Roman"/>
              </a:rPr>
              <a:t>Tutorialspoint</a:t>
            </a:r>
            <a:r>
              <a:rPr lang="en-US" sz="1200" dirty="0">
                <a:solidFill>
                  <a:srgbClr val="374151"/>
                </a:solidFill>
                <a:latin typeface="Times New Roman"/>
                <a:cs typeface="Times New Roman"/>
              </a:rPr>
              <a:t>. </a:t>
            </a:r>
            <a:r>
              <a:rPr lang="en-US" sz="1200" dirty="0">
                <a:solidFill>
                  <a:srgbClr val="262626"/>
                </a:solidFill>
                <a:latin typeface="Times New Roman"/>
                <a:cs typeface="Times New Roman"/>
                <a:hlinkClick r:id="rId4"/>
              </a:rPr>
              <a:t>https://www.tutorialspoint.com/sdlc/index.htm</a:t>
            </a:r>
            <a:endParaRPr lang="en-US" sz="1200">
              <a:solidFill>
                <a:srgbClr val="000000"/>
              </a:solidFill>
              <a:latin typeface="Times New Roman"/>
              <a:cs typeface="Times New Roman"/>
            </a:endParaRPr>
          </a:p>
        </p:txBody>
      </p:sp>
    </p:spTree>
    <p:extLst>
      <p:ext uri="{BB962C8B-B14F-4D97-AF65-F5344CB8AC3E}">
        <p14:creationId xmlns:p14="http://schemas.microsoft.com/office/powerpoint/2010/main" val="560936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Parallax</vt:lpstr>
      <vt:lpstr>Scrum Team  Agile Method</vt:lpstr>
      <vt:lpstr>Agile Method</vt:lpstr>
      <vt:lpstr>Waterfall Method</vt:lpstr>
      <vt:lpstr>Waterfall Vs Agile</vt:lpstr>
      <vt:lpstr>Scrum Team Roles </vt:lpstr>
      <vt:lpstr>Agile Phases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496</cp:revision>
  <dcterms:created xsi:type="dcterms:W3CDTF">2023-12-11T01:36:46Z</dcterms:created>
  <dcterms:modified xsi:type="dcterms:W3CDTF">2023-12-11T05:00:25Z</dcterms:modified>
</cp:coreProperties>
</file>