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3"/>
    <p:sldId id="260" r:id="rId4"/>
    <p:sldId id="262" r:id="rId5"/>
    <p:sldId id="268" r:id="rId6"/>
    <p:sldId id="266" r:id="rId7"/>
    <p:sldId id="282" r:id="rId8"/>
    <p:sldId id="263" r:id="rId9"/>
    <p:sldId id="270" r:id="rId10"/>
    <p:sldId id="283" r:id="rId11"/>
    <p:sldId id="284" r:id="rId12"/>
    <p:sldId id="264" r:id="rId13"/>
    <p:sldId id="271" r:id="rId14"/>
    <p:sldId id="285" r:id="rId15"/>
    <p:sldId id="286" r:id="rId16"/>
    <p:sldId id="287" r:id="rId17"/>
    <p:sldId id="272" r:id="rId18"/>
    <p:sldId id="288" r:id="rId19"/>
    <p:sldId id="290" r:id="rId20"/>
    <p:sldId id="265" r:id="rId21"/>
    <p:sldId id="273" r:id="rId22"/>
    <p:sldId id="291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3" autoAdjust="0"/>
    <p:restoredTop sz="94660"/>
  </p:normalViewPr>
  <p:slideViewPr>
    <p:cSldViewPr snapToGrid="0">
      <p:cViewPr>
        <p:scale>
          <a:sx n="100" d="100"/>
          <a:sy n="100" d="100"/>
        </p:scale>
        <p:origin x="882" y="276"/>
      </p:cViewPr>
      <p:guideLst>
        <p:guide orient="horz" pos="2160"/>
        <p:guide pos="5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/>
        </p:nvSpPr>
        <p:spPr>
          <a:xfrm rot="20700000">
            <a:off x="193311" y="5170821"/>
            <a:ext cx="12622088" cy="3155522"/>
          </a:xfrm>
          <a:custGeom>
            <a:avLst/>
            <a:gdLst>
              <a:gd name="connsiteX0" fmla="*/ 12622088 w 12622088"/>
              <a:gd name="connsiteY0" fmla="*/ 0 h 3155522"/>
              <a:gd name="connsiteX1" fmla="*/ 11776568 w 12622088"/>
              <a:gd name="connsiteY1" fmla="*/ 3155522 h 3155522"/>
              <a:gd name="connsiteX2" fmla="*/ 0 w 12622088"/>
              <a:gd name="connsiteY2" fmla="*/ 0 h 315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088" h="3155522">
                <a:moveTo>
                  <a:pt x="12622088" y="0"/>
                </a:moveTo>
                <a:lnTo>
                  <a:pt x="11776568" y="315552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 rot="20700000">
            <a:off x="-623398" y="-1475490"/>
            <a:ext cx="12622089" cy="3155522"/>
          </a:xfrm>
          <a:custGeom>
            <a:avLst/>
            <a:gdLst>
              <a:gd name="connsiteX0" fmla="*/ 845520 w 12622089"/>
              <a:gd name="connsiteY0" fmla="*/ 0 h 3155522"/>
              <a:gd name="connsiteX1" fmla="*/ 12622089 w 12622089"/>
              <a:gd name="connsiteY1" fmla="*/ 3155522 h 3155522"/>
              <a:gd name="connsiteX2" fmla="*/ 0 w 12622089"/>
              <a:gd name="connsiteY2" fmla="*/ 3155522 h 315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089" h="3155522">
                <a:moveTo>
                  <a:pt x="845520" y="0"/>
                </a:moveTo>
                <a:lnTo>
                  <a:pt x="12622089" y="3155522"/>
                </a:lnTo>
                <a:lnTo>
                  <a:pt x="0" y="31555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88838" y="166648"/>
            <a:ext cx="12456760" cy="6691352"/>
            <a:chOff x="1910080" y="1037590"/>
            <a:chExt cx="8371840" cy="4497070"/>
          </a:xfrm>
        </p:grpSpPr>
        <p:pic>
          <p:nvPicPr>
            <p:cNvPr id="8" name="图片 7" descr="边框"/>
            <p:cNvPicPr>
              <a:picLocks noChangeAspect="1"/>
            </p:cNvPicPr>
            <p:nvPr/>
          </p:nvPicPr>
          <p:blipFill rotWithShape="1">
            <a:blip r:embed="rId2"/>
            <a:srcRect l="49996"/>
            <a:stretch>
              <a:fillRect/>
            </a:stretch>
          </p:blipFill>
          <p:spPr>
            <a:xfrm>
              <a:off x="6096000" y="1037590"/>
              <a:ext cx="4185920" cy="4497070"/>
            </a:xfrm>
            <a:prstGeom prst="rect">
              <a:avLst/>
            </a:prstGeom>
          </p:spPr>
        </p:pic>
        <p:pic>
          <p:nvPicPr>
            <p:cNvPr id="9" name="图片 8" descr="边框"/>
            <p:cNvPicPr>
              <a:picLocks noChangeAspect="1"/>
            </p:cNvPicPr>
            <p:nvPr/>
          </p:nvPicPr>
          <p:blipFill rotWithShape="1">
            <a:blip r:embed="rId2"/>
            <a:srcRect l="49996"/>
            <a:stretch>
              <a:fillRect/>
            </a:stretch>
          </p:blipFill>
          <p:spPr>
            <a:xfrm flipH="1">
              <a:off x="1910080" y="1037590"/>
              <a:ext cx="4185920" cy="449707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 userDrawn="1"/>
        </p:nvSpPr>
        <p:spPr>
          <a:xfrm>
            <a:off x="464457" y="319314"/>
            <a:ext cx="11248572" cy="616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 rot="20700000">
            <a:off x="193311" y="5170821"/>
            <a:ext cx="12622088" cy="3155522"/>
          </a:xfrm>
          <a:custGeom>
            <a:avLst/>
            <a:gdLst>
              <a:gd name="connsiteX0" fmla="*/ 12622088 w 12622088"/>
              <a:gd name="connsiteY0" fmla="*/ 0 h 3155522"/>
              <a:gd name="connsiteX1" fmla="*/ 11776568 w 12622088"/>
              <a:gd name="connsiteY1" fmla="*/ 3155522 h 3155522"/>
              <a:gd name="connsiteX2" fmla="*/ 0 w 12622088"/>
              <a:gd name="connsiteY2" fmla="*/ 0 h 315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088" h="3155522">
                <a:moveTo>
                  <a:pt x="12622088" y="0"/>
                </a:moveTo>
                <a:lnTo>
                  <a:pt x="11776568" y="315552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 rot="20700000">
            <a:off x="-623398" y="-1475490"/>
            <a:ext cx="12622089" cy="3155522"/>
          </a:xfrm>
          <a:custGeom>
            <a:avLst/>
            <a:gdLst>
              <a:gd name="connsiteX0" fmla="*/ 845520 w 12622089"/>
              <a:gd name="connsiteY0" fmla="*/ 0 h 3155522"/>
              <a:gd name="connsiteX1" fmla="*/ 12622089 w 12622089"/>
              <a:gd name="connsiteY1" fmla="*/ 3155522 h 3155522"/>
              <a:gd name="connsiteX2" fmla="*/ 0 w 12622089"/>
              <a:gd name="connsiteY2" fmla="*/ 3155522 h 315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089" h="3155522">
                <a:moveTo>
                  <a:pt x="845520" y="0"/>
                </a:moveTo>
                <a:lnTo>
                  <a:pt x="12622089" y="3155522"/>
                </a:lnTo>
                <a:lnTo>
                  <a:pt x="0" y="31555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00" y="57150"/>
            <a:ext cx="12934950" cy="6858000"/>
            <a:chOff x="-88838" y="166648"/>
            <a:chExt cx="12456760" cy="6691352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-88838" y="166648"/>
              <a:ext cx="12456760" cy="6691352"/>
              <a:chOff x="1910080" y="1037590"/>
              <a:chExt cx="8371840" cy="4497070"/>
            </a:xfrm>
          </p:grpSpPr>
          <p:pic>
            <p:nvPicPr>
              <p:cNvPr id="6" name="图片 5" descr="边框"/>
              <p:cNvPicPr>
                <a:picLocks noChangeAspect="1"/>
              </p:cNvPicPr>
              <p:nvPr/>
            </p:nvPicPr>
            <p:blipFill rotWithShape="1">
              <a:blip r:embed="rId2"/>
              <a:srcRect l="49996"/>
              <a:stretch>
                <a:fillRect/>
              </a:stretch>
            </p:blipFill>
            <p:spPr>
              <a:xfrm>
                <a:off x="6096000" y="1037590"/>
                <a:ext cx="4185920" cy="4497070"/>
              </a:xfrm>
              <a:prstGeom prst="rect">
                <a:avLst/>
              </a:prstGeom>
            </p:spPr>
          </p:pic>
          <p:pic>
            <p:nvPicPr>
              <p:cNvPr id="7" name="图片 6" descr="边框"/>
              <p:cNvPicPr>
                <a:picLocks noChangeAspect="1"/>
              </p:cNvPicPr>
              <p:nvPr/>
            </p:nvPicPr>
            <p:blipFill rotWithShape="1">
              <a:blip r:embed="rId2"/>
              <a:srcRect l="49996"/>
              <a:stretch>
                <a:fillRect/>
              </a:stretch>
            </p:blipFill>
            <p:spPr>
              <a:xfrm flipH="1">
                <a:off x="1910080" y="1037590"/>
                <a:ext cx="4185920" cy="4497070"/>
              </a:xfrm>
              <a:prstGeom prst="rect">
                <a:avLst/>
              </a:prstGeom>
            </p:spPr>
          </p:pic>
        </p:grpSp>
        <p:sp>
          <p:nvSpPr>
            <p:cNvPr id="8" name="矩形 7"/>
            <p:cNvSpPr/>
            <p:nvPr userDrawn="1"/>
          </p:nvSpPr>
          <p:spPr>
            <a:xfrm>
              <a:off x="464457" y="319314"/>
              <a:ext cx="11248572" cy="616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4E5A-5F48-4E3D-A7F0-CB242D88B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BBBD-9FC4-4A4E-88F6-34F963A8E0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://www.hnie.top/lims" TargetMode="External"/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搜索【幻雨工作室】_1"/>
          <p:cNvSpPr txBox="1">
            <a:spLocks noChangeArrowheads="1"/>
          </p:cNvSpPr>
          <p:nvPr/>
        </p:nvSpPr>
        <p:spPr bwMode="auto">
          <a:xfrm>
            <a:off x="2084070" y="2721610"/>
            <a:ext cx="8023860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ln w="12700">
                  <a:noFill/>
                </a:ln>
                <a:gradFill flip="none" rotWithShape="1">
                  <a:gsLst>
                    <a:gs pos="0">
                      <a:srgbClr val="ECECEC">
                        <a:alpha val="0"/>
                      </a:srgbClr>
                    </a:gs>
                    <a:gs pos="21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83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zh-CN" altLang="en-US" b="0" spc="300" dirty="0">
                <a:solidFill>
                  <a:schemeClr val="tx2"/>
                </a:solidFill>
              </a:rPr>
              <a:t>毕 业 答 辩</a:t>
            </a:r>
            <a:endParaRPr lang="zh-CN" altLang="en-US" b="0" spc="300" dirty="0">
              <a:solidFill>
                <a:schemeClr val="tx2"/>
              </a:solidFill>
            </a:endParaRPr>
          </a:p>
        </p:txBody>
      </p:sp>
      <p:sp>
        <p:nvSpPr>
          <p:cNvPr id="14" name="稻壳儿搜索【幻雨工作室】_2"/>
          <p:cNvSpPr txBox="1"/>
          <p:nvPr/>
        </p:nvSpPr>
        <p:spPr>
          <a:xfrm>
            <a:off x="3314700" y="4434205"/>
            <a:ext cx="556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答辩学生：王元天     指导老师：刘学爽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3620770" y="1245235"/>
            <a:ext cx="4915535" cy="1062990"/>
            <a:chOff x="6683" y="2113"/>
            <a:chExt cx="7741" cy="1674"/>
          </a:xfrm>
        </p:grpSpPr>
        <p:pic>
          <p:nvPicPr>
            <p:cNvPr id="3" name="图片 1" descr="校徽（蓝）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83" y="2113"/>
              <a:ext cx="1675" cy="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2" descr="湖南工程学院草书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36" y="2301"/>
              <a:ext cx="5789" cy="13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稻壳儿搜索【幻雨工作室】_2"/>
          <p:cNvSpPr txBox="1"/>
          <p:nvPr/>
        </p:nvSpPr>
        <p:spPr>
          <a:xfrm>
            <a:off x="3315335" y="5049520"/>
            <a:ext cx="556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题目：实验室管理平台的设计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稻壳儿搜索【幻雨工作室】_8"/>
          <p:cNvSpPr/>
          <p:nvPr/>
        </p:nvSpPr>
        <p:spPr>
          <a:xfrm>
            <a:off x="794982" y="2214143"/>
            <a:ext cx="452160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学生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用例图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学生主要具有完成报告撰写相关业务处理，同时可以对个人信息做相应的操作，查看所有由教师安排的（已预约）实验记录，查看报告完成状态（报告已完成待批阅 / 已批阅 / 报告暂未完成）</a:t>
            </a:r>
            <a:r>
              <a:rPr lang="zh-CN" altLang="id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zh-CN" altLang="id-ID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4844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sym typeface="+mn-ea"/>
                </a:rPr>
                <a:t>课题需求分析</a:t>
              </a:r>
              <a:endPara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235" y="725"/>
              <a:ext cx="11258" cy="864"/>
              <a:chOff x="7235" y="725"/>
              <a:chExt cx="11258" cy="864"/>
            </a:xfrm>
          </p:grpSpPr>
          <p:cxnSp>
            <p:nvCxnSpPr>
              <p:cNvPr id="3" name="稻壳儿搜索【幻雨工作室】_4"/>
              <p:cNvCxnSpPr/>
              <p:nvPr/>
            </p:nvCxnSpPr>
            <p:spPr>
              <a:xfrm>
                <a:off x="7235" y="1165"/>
                <a:ext cx="7087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组合 4"/>
              <p:cNvGrpSpPr/>
              <p:nvPr/>
            </p:nvGrpSpPr>
            <p:grpSpPr>
              <a:xfrm>
                <a:off x="14895" y="725"/>
                <a:ext cx="3598" cy="864"/>
                <a:chOff x="6683" y="2113"/>
                <a:chExt cx="7741" cy="1674"/>
              </a:xfrm>
            </p:grpSpPr>
            <p:pic>
              <p:nvPicPr>
                <p:cNvPr id="4" name="图片 1" descr="校徽（蓝）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683" y="2113"/>
                  <a:ext cx="1675" cy="1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图片 2" descr="湖南工程学院草书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636" y="2301"/>
                  <a:ext cx="5789" cy="13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9" name="图片 8" descr="学生用例图"/>
          <p:cNvPicPr>
            <a:picLocks noChangeAspect="1"/>
          </p:cNvPicPr>
          <p:nvPr/>
        </p:nvPicPr>
        <p:blipFill>
          <a:blip r:embed="rId3"/>
          <a:srcRect l="8857" t="14545" r="10588" b="17716"/>
          <a:stretch>
            <a:fillRect/>
          </a:stretch>
        </p:blipFill>
        <p:spPr>
          <a:xfrm>
            <a:off x="5749290" y="1935480"/>
            <a:ext cx="5994400" cy="3234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稻壳儿搜索【幻雨工作室】_2"/>
          <p:cNvSpPr>
            <a:spLocks noChangeArrowheads="1"/>
          </p:cNvSpPr>
          <p:nvPr/>
        </p:nvSpPr>
        <p:spPr bwMode="auto">
          <a:xfrm>
            <a:off x="5375728" y="1992248"/>
            <a:ext cx="1440543" cy="143675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90204" pitchFamily="34" charset="0"/>
              </a:rPr>
              <a:t>03</a:t>
            </a:r>
            <a:endParaRPr lang="zh-CN" altLang="en-US" sz="4800" b="1" dirty="0">
              <a:solidFill>
                <a:schemeClr val="bg1"/>
              </a:solidFill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108" name="稻壳儿搜索【幻雨工作室】_3"/>
          <p:cNvSpPr txBox="1">
            <a:spLocks noChangeArrowheads="1"/>
          </p:cNvSpPr>
          <p:nvPr/>
        </p:nvSpPr>
        <p:spPr bwMode="auto">
          <a:xfrm>
            <a:off x="3773805" y="3680460"/>
            <a:ext cx="4643755" cy="8299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defTabSz="685800">
              <a:defRPr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dirty="0">
                <a:sym typeface="+mn-ea"/>
              </a:rPr>
              <a:t>详细设计及实现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877570" y="664210"/>
            <a:ext cx="2284730" cy="548640"/>
            <a:chOff x="6683" y="2113"/>
            <a:chExt cx="7741" cy="1674"/>
          </a:xfrm>
        </p:grpSpPr>
        <p:pic>
          <p:nvPicPr>
            <p:cNvPr id="3" name="图片 1" descr="校徽（蓝）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83" y="2113"/>
              <a:ext cx="1675" cy="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2" descr="湖南工程学院草书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36" y="2301"/>
              <a:ext cx="5789" cy="13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57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dirty="0">
                  <a:sym typeface="+mn-ea"/>
                </a:rPr>
                <a:t>详细设计及实现</a:t>
              </a:r>
              <a:endParaRPr lang="en-US" altLang="zh-CN" dirty="0"/>
            </a:p>
          </p:txBody>
        </p:sp>
        <p:cxnSp>
          <p:nvCxnSpPr>
            <p:cNvPr id="3" name="稻壳儿搜索【幻雨工作室】_4"/>
            <p:cNvCxnSpPr/>
            <p:nvPr/>
          </p:nvCxnSpPr>
          <p:spPr>
            <a:xfrm>
              <a:off x="8030" y="1165"/>
              <a:ext cx="623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0">
              <a:off x="14895" y="725"/>
              <a:ext cx="3598" cy="864"/>
              <a:chOff x="6683" y="2113"/>
              <a:chExt cx="7741" cy="1674"/>
            </a:xfrm>
          </p:grpSpPr>
          <p:pic>
            <p:nvPicPr>
              <p:cNvPr id="4" name="图片 1" descr="校徽（蓝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83" y="2113"/>
                <a:ext cx="1675" cy="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图片 2" descr="湖南工程学院草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36" y="2301"/>
                <a:ext cx="5789" cy="13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9" name="图片 8" descr="系统总体功能结构设计（横向）"/>
          <p:cNvPicPr>
            <a:picLocks noChangeAspect="1"/>
          </p:cNvPicPr>
          <p:nvPr/>
        </p:nvPicPr>
        <p:blipFill>
          <a:blip r:embed="rId3"/>
          <a:srcRect l="3409" t="7687" r="5284" b="9614"/>
          <a:stretch>
            <a:fillRect/>
          </a:stretch>
        </p:blipFill>
        <p:spPr>
          <a:xfrm>
            <a:off x="1630680" y="1016000"/>
            <a:ext cx="8930640" cy="4238625"/>
          </a:xfrm>
          <a:prstGeom prst="rect">
            <a:avLst/>
          </a:prstGeom>
        </p:spPr>
      </p:pic>
      <p:sp>
        <p:nvSpPr>
          <p:cNvPr id="106" name="稻壳儿搜索【幻雨工作室】_9"/>
          <p:cNvSpPr/>
          <p:nvPr/>
        </p:nvSpPr>
        <p:spPr>
          <a:xfrm>
            <a:off x="1518920" y="5381625"/>
            <a:ext cx="9042400" cy="95313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just" fontAlgn="auto">
              <a:lnSpc>
                <a:spcPct val="200000"/>
              </a:lnSpc>
            </a:pP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对用户用例需求进行分析后，将本系统分为四大子系统，分别是登录子系统，信息管理子系统，实验室预约子系统，实验报告批阅子系统。其中每个子系统具有各自的功能模块。</a:t>
            </a:r>
            <a:endParaRPr lang="id-ID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57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dirty="0">
                  <a:sym typeface="+mn-ea"/>
                </a:rPr>
                <a:t>详细设计及实现</a:t>
              </a:r>
              <a:endParaRPr lang="en-US" altLang="zh-CN" dirty="0"/>
            </a:p>
          </p:txBody>
        </p:sp>
        <p:cxnSp>
          <p:nvCxnSpPr>
            <p:cNvPr id="3" name="稻壳儿搜索【幻雨工作室】_4"/>
            <p:cNvCxnSpPr/>
            <p:nvPr/>
          </p:nvCxnSpPr>
          <p:spPr>
            <a:xfrm>
              <a:off x="8030" y="1165"/>
              <a:ext cx="623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0">
              <a:off x="14895" y="725"/>
              <a:ext cx="3598" cy="864"/>
              <a:chOff x="6683" y="2113"/>
              <a:chExt cx="7741" cy="1674"/>
            </a:xfrm>
          </p:grpSpPr>
          <p:pic>
            <p:nvPicPr>
              <p:cNvPr id="4" name="图片 1" descr="校徽（蓝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83" y="2113"/>
                <a:ext cx="1675" cy="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图片 2" descr="湖南工程学院草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36" y="2301"/>
                <a:ext cx="5789" cy="13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6" name="稻壳儿搜索【幻雨工作室】_9"/>
          <p:cNvSpPr/>
          <p:nvPr/>
        </p:nvSpPr>
        <p:spPr>
          <a:xfrm>
            <a:off x="6591935" y="1875155"/>
            <a:ext cx="5151755" cy="310769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just" fontAlgn="auto">
              <a:lnSpc>
                <a:spcPct val="200000"/>
              </a:lnSpc>
            </a:pP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本系统应用软件是一个基于B / S模式下进行开发设计并加以实现的。系统应用软件借助于三层架构的开发模式实现分层技术。整个系统分为数据库访问层、业务逻辑层以及表示层。这三层互相协作、彼此融合，共同构成整个应用系统程序。另一方面，数据库访问层、业务逻辑层以及表示层均是相互独立的，都有自己独立的实现程序，为以后系统应用高可扩展，高可维护做好充足的准备。</a:t>
            </a:r>
            <a:endParaRPr lang="id-ID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pic>
        <p:nvPicPr>
          <p:cNvPr id="2" name="图片 1" descr="系统软件总体架构图"/>
          <p:cNvPicPr>
            <a:picLocks noChangeAspect="1"/>
          </p:cNvPicPr>
          <p:nvPr/>
        </p:nvPicPr>
        <p:blipFill>
          <a:blip r:embed="rId3"/>
          <a:srcRect l="4648" t="4962" r="6567" b="6484"/>
          <a:stretch>
            <a:fillRect/>
          </a:stretch>
        </p:blipFill>
        <p:spPr>
          <a:xfrm>
            <a:off x="861060" y="1061720"/>
            <a:ext cx="5433695" cy="5528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57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dirty="0">
                  <a:sym typeface="+mn-ea"/>
                </a:rPr>
                <a:t>详细设计及实现</a:t>
              </a:r>
              <a:endParaRPr lang="en-US" altLang="zh-CN" dirty="0"/>
            </a:p>
          </p:txBody>
        </p:sp>
        <p:cxnSp>
          <p:nvCxnSpPr>
            <p:cNvPr id="3" name="稻壳儿搜索【幻雨工作室】_4"/>
            <p:cNvCxnSpPr/>
            <p:nvPr/>
          </p:nvCxnSpPr>
          <p:spPr>
            <a:xfrm>
              <a:off x="8030" y="1165"/>
              <a:ext cx="623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0">
              <a:off x="14895" y="725"/>
              <a:ext cx="3598" cy="864"/>
              <a:chOff x="6683" y="2113"/>
              <a:chExt cx="7741" cy="1674"/>
            </a:xfrm>
          </p:grpSpPr>
          <p:pic>
            <p:nvPicPr>
              <p:cNvPr id="4" name="图片 1" descr="校徽（蓝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83" y="2113"/>
                <a:ext cx="1675" cy="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图片 2" descr="湖南工程学院草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36" y="2301"/>
                <a:ext cx="5789" cy="13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6" name="稻壳儿搜索【幻雨工作室】_9"/>
          <p:cNvSpPr/>
          <p:nvPr/>
        </p:nvSpPr>
        <p:spPr>
          <a:xfrm>
            <a:off x="354965" y="1785620"/>
            <a:ext cx="5151755" cy="396938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just" fontAlgn="auto">
              <a:lnSpc>
                <a:spcPct val="200000"/>
              </a:lnSpc>
            </a:pP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实验室预约的过程中。在管理员预约信息管理页，点击新增预约记录，就创建了一条可预约的实验室记录，在教师实验室预约页，就可以查看到这些未预约的实验室，并选择实验室预约，选择实验室后，需要选择授课班级，在页面点击确认后，会向管理员发出一条预约中的实验室记录，由管理员确认是否同意预约。若管理员点击同意预约，则将该条记录状态转变会预约成功，并为预约该实验室的班级中所有同学创建实验报告记录。若管理员点击拒绝预约，则将该条记录状态转变为预约失败，并添加失败缘由。</a:t>
            </a:r>
            <a:endParaRPr lang="id-ID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pic>
        <p:nvPicPr>
          <p:cNvPr id="9" name="图片 8" descr="实验室预约泳道图"/>
          <p:cNvPicPr>
            <a:picLocks noChangeAspect="1"/>
          </p:cNvPicPr>
          <p:nvPr/>
        </p:nvPicPr>
        <p:blipFill>
          <a:blip r:embed="rId3"/>
          <a:srcRect l="5834" t="6696" r="7409" b="8347"/>
          <a:stretch>
            <a:fillRect/>
          </a:stretch>
        </p:blipFill>
        <p:spPr>
          <a:xfrm>
            <a:off x="5640705" y="1016000"/>
            <a:ext cx="6342380" cy="5507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57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dirty="0">
                  <a:sym typeface="+mn-ea"/>
                </a:rPr>
                <a:t>详细设计及实现</a:t>
              </a:r>
              <a:endParaRPr lang="en-US" altLang="zh-CN" dirty="0"/>
            </a:p>
          </p:txBody>
        </p:sp>
        <p:cxnSp>
          <p:nvCxnSpPr>
            <p:cNvPr id="3" name="稻壳儿搜索【幻雨工作室】_4"/>
            <p:cNvCxnSpPr/>
            <p:nvPr/>
          </p:nvCxnSpPr>
          <p:spPr>
            <a:xfrm>
              <a:off x="8030" y="1165"/>
              <a:ext cx="623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0">
              <a:off x="14895" y="725"/>
              <a:ext cx="3598" cy="864"/>
              <a:chOff x="6683" y="2113"/>
              <a:chExt cx="7741" cy="1674"/>
            </a:xfrm>
          </p:grpSpPr>
          <p:pic>
            <p:nvPicPr>
              <p:cNvPr id="4" name="图片 1" descr="校徽（蓝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83" y="2113"/>
                <a:ext cx="1675" cy="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图片 2" descr="湖南工程学院草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36" y="2301"/>
                <a:ext cx="5789" cy="13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6" name="稻壳儿搜索【幻雨工作室】_9"/>
          <p:cNvSpPr/>
          <p:nvPr/>
        </p:nvSpPr>
        <p:spPr>
          <a:xfrm>
            <a:off x="7969250" y="1803400"/>
            <a:ext cx="3774440" cy="396938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just" fontAlgn="auto">
              <a:lnSpc>
                <a:spcPct val="200000"/>
              </a:lnSpc>
            </a:pP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报告批阅的过程中。学生完成实验后，在学生报告撰写页，自行主动填写实验报告内容，在提交实验报告之后，实验报告就会被标记为，已撰写未批阅。在此期间，学生也可以进行实验报告内容的修改。在教师报告批阅页，可以查看到所有的学生实验报告状态，若实验报告状态为未批阅，则教师可以批阅，并给予课堂成绩和报告成绩。若为已批阅，可以查看成绩，或是修改成绩。</a:t>
            </a:r>
            <a:endParaRPr lang="id-ID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pic>
        <p:nvPicPr>
          <p:cNvPr id="8" name="图片 7" descr="报告批阅泳道图"/>
          <p:cNvPicPr>
            <a:picLocks noChangeAspect="1"/>
          </p:cNvPicPr>
          <p:nvPr/>
        </p:nvPicPr>
        <p:blipFill>
          <a:blip r:embed="rId3"/>
          <a:srcRect l="4697" t="5786" r="6521" b="8281"/>
          <a:stretch>
            <a:fillRect/>
          </a:stretch>
        </p:blipFill>
        <p:spPr>
          <a:xfrm>
            <a:off x="488950" y="1061720"/>
            <a:ext cx="7322820" cy="54527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13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57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dirty="0">
                  <a:sym typeface="+mn-ea"/>
                </a:rPr>
                <a:t>详细设计及实现</a:t>
              </a:r>
              <a:endParaRPr lang="en-US" altLang="zh-CN" dirty="0"/>
            </a:p>
          </p:txBody>
        </p:sp>
        <p:cxnSp>
          <p:nvCxnSpPr>
            <p:cNvPr id="15" name="稻壳儿搜索【幻雨工作室】_4"/>
            <p:cNvCxnSpPr/>
            <p:nvPr/>
          </p:nvCxnSpPr>
          <p:spPr>
            <a:xfrm>
              <a:off x="8030" y="1165"/>
              <a:ext cx="623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4895" y="725"/>
              <a:ext cx="3598" cy="864"/>
              <a:chOff x="6683" y="2113"/>
              <a:chExt cx="7741" cy="1674"/>
            </a:xfrm>
          </p:grpSpPr>
          <p:pic>
            <p:nvPicPr>
              <p:cNvPr id="17" name="图片 1" descr="校徽（蓝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83" y="2113"/>
                <a:ext cx="1675" cy="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图片 2" descr="湖南工程学院草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36" y="2301"/>
                <a:ext cx="5789" cy="13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9" name="图片 18" descr="系统数据库整体E-R图"/>
          <p:cNvPicPr>
            <a:picLocks noChangeAspect="1"/>
          </p:cNvPicPr>
          <p:nvPr/>
        </p:nvPicPr>
        <p:blipFill>
          <a:blip r:embed="rId3"/>
          <a:srcRect l="4034" t="8462" r="5587" b="10883"/>
          <a:stretch>
            <a:fillRect/>
          </a:stretch>
        </p:blipFill>
        <p:spPr>
          <a:xfrm>
            <a:off x="1838960" y="1118870"/>
            <a:ext cx="8402320" cy="4262755"/>
          </a:xfrm>
          <a:prstGeom prst="rect">
            <a:avLst/>
          </a:prstGeom>
        </p:spPr>
      </p:pic>
      <p:sp>
        <p:nvSpPr>
          <p:cNvPr id="20" name="稻壳儿搜索【幻雨工作室】_9"/>
          <p:cNvSpPr/>
          <p:nvPr/>
        </p:nvSpPr>
        <p:spPr>
          <a:xfrm>
            <a:off x="1518920" y="5381625"/>
            <a:ext cx="9042400" cy="95313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just" fontAlgn="auto">
              <a:lnSpc>
                <a:spcPct val="200000"/>
              </a:lnSpc>
            </a:pPr>
            <a:r>
              <a:rPr lang="zh-CN" altLang="id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实验室管理平台中主要涉及了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个实体，</a:t>
            </a: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各个实体之间关系较为复杂</a:t>
            </a:r>
            <a:r>
              <a:rPr lang="zh-CN" altLang="id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，</a:t>
            </a: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尤其是在实验室预约记录与实验室、课程以及实验报告之间的关系</a:t>
            </a:r>
            <a:r>
              <a:rPr lang="zh-CN" altLang="id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。</a:t>
            </a:r>
            <a:endParaRPr lang="zh-CN" altLang="id-ID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13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57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dirty="0">
                  <a:sym typeface="+mn-ea"/>
                </a:rPr>
                <a:t>详细设计及实现</a:t>
              </a:r>
              <a:endParaRPr lang="en-US" altLang="zh-CN" dirty="0"/>
            </a:p>
          </p:txBody>
        </p:sp>
        <p:cxnSp>
          <p:nvCxnSpPr>
            <p:cNvPr id="15" name="稻壳儿搜索【幻雨工作室】_4"/>
            <p:cNvCxnSpPr/>
            <p:nvPr/>
          </p:nvCxnSpPr>
          <p:spPr>
            <a:xfrm>
              <a:off x="8030" y="1165"/>
              <a:ext cx="623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4895" y="725"/>
              <a:ext cx="3598" cy="864"/>
              <a:chOff x="6683" y="2113"/>
              <a:chExt cx="7741" cy="1674"/>
            </a:xfrm>
          </p:grpSpPr>
          <p:pic>
            <p:nvPicPr>
              <p:cNvPr id="17" name="图片 1" descr="校徽（蓝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83" y="2113"/>
                <a:ext cx="1675" cy="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图片 2" descr="湖南工程学院草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36" y="2301"/>
                <a:ext cx="5789" cy="13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" name="稻壳儿搜索【幻雨工作室】_9"/>
          <p:cNvSpPr/>
          <p:nvPr/>
        </p:nvSpPr>
        <p:spPr>
          <a:xfrm>
            <a:off x="1518920" y="5381625"/>
            <a:ext cx="9042400" cy="95313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just" fontAlgn="auto">
              <a:lnSpc>
                <a:spcPct val="20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实验室管理平台</a:t>
            </a:r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数据库逻辑结构主要包括管理员表，教师表，学生表，班级表，课程表，实验室表，预约表和报告表等二维表之间的关联关系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。从数据库逻辑结构图上同时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可以看到各个实体的属性。</a:t>
            </a:r>
            <a:endParaRPr 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pic>
        <p:nvPicPr>
          <p:cNvPr id="2" name="图片 1" descr="系统数据库整体逻辑结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35" y="1061720"/>
            <a:ext cx="6440170" cy="44081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13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57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dirty="0">
                  <a:sym typeface="+mn-ea"/>
                </a:rPr>
                <a:t>详细设计及实现</a:t>
              </a:r>
              <a:endParaRPr lang="en-US" altLang="zh-CN" dirty="0"/>
            </a:p>
          </p:txBody>
        </p:sp>
        <p:cxnSp>
          <p:nvCxnSpPr>
            <p:cNvPr id="15" name="稻壳儿搜索【幻雨工作室】_4"/>
            <p:cNvCxnSpPr/>
            <p:nvPr/>
          </p:nvCxnSpPr>
          <p:spPr>
            <a:xfrm>
              <a:off x="8030" y="1165"/>
              <a:ext cx="623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4895" y="725"/>
              <a:ext cx="3598" cy="864"/>
              <a:chOff x="6683" y="2113"/>
              <a:chExt cx="7741" cy="1674"/>
            </a:xfrm>
          </p:grpSpPr>
          <p:pic>
            <p:nvPicPr>
              <p:cNvPr id="17" name="图片 1" descr="校徽（蓝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83" y="2113"/>
                <a:ext cx="1675" cy="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图片 2" descr="湖南工程学院草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36" y="2301"/>
                <a:ext cx="5789" cy="13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5" name="稻壳儿搜索【幻雨工作室】_8"/>
          <p:cNvSpPr/>
          <p:nvPr/>
        </p:nvSpPr>
        <p:spPr>
          <a:xfrm>
            <a:off x="7004685" y="1659890"/>
            <a:ext cx="3886835" cy="109029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项目实现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pic>
        <p:nvPicPr>
          <p:cNvPr id="3" name="图片 2" descr="电脑办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15" y="1659890"/>
            <a:ext cx="5290185" cy="3538220"/>
          </a:xfrm>
          <a:prstGeom prst="rect">
            <a:avLst/>
          </a:prstGeom>
        </p:spPr>
      </p:pic>
      <p:sp>
        <p:nvSpPr>
          <p:cNvPr id="4" name="稻壳儿搜索【幻雨工作室】_8"/>
          <p:cNvSpPr/>
          <p:nvPr/>
        </p:nvSpPr>
        <p:spPr>
          <a:xfrm>
            <a:off x="7004685" y="3846830"/>
            <a:ext cx="3886835" cy="13716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访问浏览器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hlinkClick r:id="rId4" tooltip=""/>
              </a:rPr>
              <a:t>www.hnie.top/lims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稻壳儿搜索【幻雨工作室】_8"/>
          <p:cNvSpPr/>
          <p:nvPr/>
        </p:nvSpPr>
        <p:spPr>
          <a:xfrm>
            <a:off x="7004685" y="2749550"/>
            <a:ext cx="3886835" cy="109728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见项目演示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稻壳儿搜索【幻雨工作室】_2"/>
          <p:cNvSpPr>
            <a:spLocks noChangeArrowheads="1"/>
          </p:cNvSpPr>
          <p:nvPr/>
        </p:nvSpPr>
        <p:spPr bwMode="auto">
          <a:xfrm>
            <a:off x="5375728" y="1992248"/>
            <a:ext cx="1440543" cy="143675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90204" pitchFamily="34" charset="0"/>
              </a:rPr>
              <a:t>04</a:t>
            </a:r>
            <a:endParaRPr lang="zh-CN" altLang="en-US" sz="4800" b="1" dirty="0">
              <a:solidFill>
                <a:schemeClr val="bg1"/>
              </a:solidFill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108" name="稻壳儿搜索【幻雨工作室】_3"/>
          <p:cNvSpPr txBox="1">
            <a:spLocks noChangeArrowheads="1"/>
          </p:cNvSpPr>
          <p:nvPr/>
        </p:nvSpPr>
        <p:spPr bwMode="auto">
          <a:xfrm>
            <a:off x="4173038" y="3693713"/>
            <a:ext cx="3845923" cy="8299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defTabSz="685800">
              <a:defRPr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dirty="0">
                <a:sym typeface="+mn-ea"/>
              </a:rPr>
              <a:t>总 结 致 谢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877570" y="664210"/>
            <a:ext cx="2284730" cy="548640"/>
            <a:chOff x="6683" y="2113"/>
            <a:chExt cx="7741" cy="1674"/>
          </a:xfrm>
        </p:grpSpPr>
        <p:pic>
          <p:nvPicPr>
            <p:cNvPr id="3" name="图片 1" descr="校徽（蓝）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83" y="2113"/>
              <a:ext cx="1675" cy="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2" descr="湖南工程学院草书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36" y="2301"/>
              <a:ext cx="5789" cy="13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稻壳儿搜索【幻雨工作室】_2"/>
          <p:cNvSpPr>
            <a:spLocks noChangeArrowheads="1"/>
          </p:cNvSpPr>
          <p:nvPr/>
        </p:nvSpPr>
        <p:spPr bwMode="auto">
          <a:xfrm>
            <a:off x="1825097" y="2935219"/>
            <a:ext cx="373560" cy="3514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稻壳儿搜索【幻雨工作室】_3"/>
          <p:cNvSpPr txBox="1">
            <a:spLocks noChangeArrowheads="1"/>
          </p:cNvSpPr>
          <p:nvPr/>
        </p:nvSpPr>
        <p:spPr bwMode="auto">
          <a:xfrm>
            <a:off x="2364545" y="2821324"/>
            <a:ext cx="2800818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课题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背景简介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稻壳儿搜索【幻雨工作室】_4"/>
          <p:cNvSpPr>
            <a:spLocks noChangeArrowheads="1"/>
          </p:cNvSpPr>
          <p:nvPr/>
        </p:nvSpPr>
        <p:spPr bwMode="auto">
          <a:xfrm>
            <a:off x="7035618" y="2935221"/>
            <a:ext cx="373558" cy="351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稻壳儿搜索【幻雨工作室】_5"/>
          <p:cNvSpPr txBox="1">
            <a:spLocks noChangeArrowheads="1"/>
          </p:cNvSpPr>
          <p:nvPr/>
        </p:nvSpPr>
        <p:spPr bwMode="auto">
          <a:xfrm>
            <a:off x="7575067" y="2821324"/>
            <a:ext cx="2791836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课题需求分析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稻壳儿搜索【幻雨工作室】_6"/>
          <p:cNvSpPr>
            <a:spLocks noChangeArrowheads="1"/>
          </p:cNvSpPr>
          <p:nvPr/>
        </p:nvSpPr>
        <p:spPr bwMode="auto">
          <a:xfrm>
            <a:off x="1825097" y="4747692"/>
            <a:ext cx="373558" cy="351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稻壳儿搜索【幻雨工作室】_7"/>
          <p:cNvSpPr txBox="1">
            <a:spLocks noChangeArrowheads="1"/>
          </p:cNvSpPr>
          <p:nvPr/>
        </p:nvSpPr>
        <p:spPr bwMode="auto">
          <a:xfrm>
            <a:off x="2400300" y="4633595"/>
            <a:ext cx="3035300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详细设计及实现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稻壳儿搜索【幻雨工作室】_8"/>
          <p:cNvSpPr>
            <a:spLocks noChangeArrowheads="1"/>
          </p:cNvSpPr>
          <p:nvPr/>
        </p:nvSpPr>
        <p:spPr bwMode="auto">
          <a:xfrm>
            <a:off x="7035618" y="4747692"/>
            <a:ext cx="373558" cy="351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稻壳儿搜索【幻雨工作室】_9"/>
          <p:cNvSpPr txBox="1">
            <a:spLocks noChangeArrowheads="1"/>
          </p:cNvSpPr>
          <p:nvPr/>
        </p:nvSpPr>
        <p:spPr bwMode="auto">
          <a:xfrm>
            <a:off x="7565540" y="4633796"/>
            <a:ext cx="2791836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总 结 致 谢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7570" y="664210"/>
            <a:ext cx="2284730" cy="548640"/>
            <a:chOff x="6683" y="2113"/>
            <a:chExt cx="7741" cy="1674"/>
          </a:xfrm>
        </p:grpSpPr>
        <p:pic>
          <p:nvPicPr>
            <p:cNvPr id="6" name="图片 1" descr="校徽（蓝）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83" y="2113"/>
              <a:ext cx="1675" cy="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图片 2" descr="湖南工程学院草书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36" y="2301"/>
              <a:ext cx="5789" cy="13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稻壳儿搜索【幻雨工作室】_5"/>
          <p:cNvSpPr>
            <a:spLocks noEditPoints="1" noChangeArrowheads="1"/>
          </p:cNvSpPr>
          <p:nvPr/>
        </p:nvSpPr>
        <p:spPr bwMode="auto">
          <a:xfrm flipH="1">
            <a:off x="489045" y="464024"/>
            <a:ext cx="837821" cy="551976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99" y="555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稻壳儿搜索【幻雨工作室】_6"/>
          <p:cNvSpPr txBox="1">
            <a:spLocks noChangeArrowheads="1"/>
          </p:cNvSpPr>
          <p:nvPr/>
        </p:nvSpPr>
        <p:spPr bwMode="auto">
          <a:xfrm>
            <a:off x="1518202" y="416846"/>
            <a:ext cx="3076079" cy="6451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3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dirty="0">
                <a:sym typeface="+mn-ea"/>
              </a:rPr>
              <a:t>总 结 致 谢</a:t>
            </a:r>
            <a:endParaRPr lang="en-US" altLang="zh-CN" dirty="0"/>
          </a:p>
        </p:txBody>
      </p:sp>
      <p:sp>
        <p:nvSpPr>
          <p:cNvPr id="120" name="稻壳儿搜索【幻雨工作室】_8"/>
          <p:cNvSpPr/>
          <p:nvPr/>
        </p:nvSpPr>
        <p:spPr>
          <a:xfrm>
            <a:off x="629666" y="1330337"/>
            <a:ext cx="10451016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总 结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通过最开始的调查分析、业务需求分析、系统可行性分析、概要设计、详细设计和系统测试等各个环节探讨和分析，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最终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实现了实验室管理平台这个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课题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项目。在需求分析阶段明确了系统的用例关系、系统所要实现的业务流程并完成项目的可行性分析。在概要设计和详细设计阶段，明确了系统在技术上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使用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MVC设计模式和三层架构开发模式，进一步的细化功能模块以及完成数据库的设计。通过BootStrap框架以及Html和Thymeleaf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模板引擎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完成表示层的界面渲染，最终完成了实验室管理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平台这一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项目。本次开发的项目最主要完成了系统登录子系统，实验室预约子系统以及实验报告批阅子系统等。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通过此次系统的开发和研究，本文认为在日益发展的互联网的趋势下，在“互联”这个大时代的带领下，信息化技术将会慢慢将越来越多的实体化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行为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转换为数字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化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行为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使得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社会的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变得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越来越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具有先进性，科技感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稻壳儿搜索【幻雨工作室】_9"/>
          <p:cNvSpPr/>
          <p:nvPr/>
        </p:nvSpPr>
        <p:spPr>
          <a:xfrm>
            <a:off x="726412" y="1269030"/>
            <a:ext cx="139841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594225" y="460375"/>
            <a:ext cx="7148830" cy="548640"/>
            <a:chOff x="7235" y="725"/>
            <a:chExt cx="11258" cy="864"/>
          </a:xfrm>
        </p:grpSpPr>
        <p:cxnSp>
          <p:nvCxnSpPr>
            <p:cNvPr id="3" name="稻壳儿搜索【幻雨工作室】_4"/>
            <p:cNvCxnSpPr/>
            <p:nvPr/>
          </p:nvCxnSpPr>
          <p:spPr>
            <a:xfrm>
              <a:off x="7235" y="1165"/>
              <a:ext cx="7087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14895" y="725"/>
              <a:ext cx="3598" cy="864"/>
              <a:chOff x="6683" y="2113"/>
              <a:chExt cx="7741" cy="1674"/>
            </a:xfrm>
          </p:grpSpPr>
          <p:pic>
            <p:nvPicPr>
              <p:cNvPr id="6" name="图片 1" descr="校徽（蓝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83" y="2113"/>
                <a:ext cx="1675" cy="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图片 2" descr="湖南工程学院草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36" y="2301"/>
                <a:ext cx="5789" cy="13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稻壳儿搜索【幻雨工作室】_5"/>
          <p:cNvSpPr>
            <a:spLocks noEditPoints="1" noChangeArrowheads="1"/>
          </p:cNvSpPr>
          <p:nvPr/>
        </p:nvSpPr>
        <p:spPr bwMode="auto">
          <a:xfrm flipH="1">
            <a:off x="489045" y="464024"/>
            <a:ext cx="837821" cy="551976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99" y="555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稻壳儿搜索【幻雨工作室】_6"/>
          <p:cNvSpPr txBox="1">
            <a:spLocks noChangeArrowheads="1"/>
          </p:cNvSpPr>
          <p:nvPr/>
        </p:nvSpPr>
        <p:spPr bwMode="auto">
          <a:xfrm>
            <a:off x="1518202" y="416846"/>
            <a:ext cx="3076079" cy="6451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3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dirty="0">
                <a:sym typeface="+mn-ea"/>
              </a:rPr>
              <a:t>总 结 致 谢</a:t>
            </a:r>
            <a:endParaRPr lang="en-US" altLang="zh-CN" dirty="0"/>
          </a:p>
        </p:txBody>
      </p:sp>
      <p:sp>
        <p:nvSpPr>
          <p:cNvPr id="120" name="稻壳儿搜索【幻雨工作室】_8"/>
          <p:cNvSpPr/>
          <p:nvPr/>
        </p:nvSpPr>
        <p:spPr>
          <a:xfrm>
            <a:off x="629666" y="1330337"/>
            <a:ext cx="10451016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致 谢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一转眼的时间，在湖南工程学院的四年的时光悄然离去，自己也到了毕业的时候，四年的时间自己在学校不仅学到了很多专业性的知识，而且学到了很多生活中、工作中处理问题的方法。在这里给四年含辛茹苦的老师和亲爱的同学们表示最真诚的感谢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答辩的最后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我要特别感谢我的导师，刘学爽老师。我在论文的构思、调研、撰写与完善过程中遇到了很多的困难和障碍，刘学爽老师对我进行了无私的指导和帮助，并且不厌其烦地帮助我对论文进行改进与完善，在刘学爽老师的帮助下这些困难和障碍才得以逐一解决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然后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感谢所有在我做设计和撰写论文过程中提出宝贵建议，并热情帮助我查找程序缺陷漏洞和订正排版的同学们。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还要感谢湖南工程学院对我的培养之恩,为我提供了良好的学习环境和学习机会。让我在学到很多专业知识的同时,又增长了见识,学会很多做人的道理。这些都将成为我人生的宝贵财富。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最后,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本文及本人还存在很多不足之处，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还望各位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老师批评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指正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，谢谢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稻壳儿搜索【幻雨工作室】_9"/>
          <p:cNvSpPr/>
          <p:nvPr/>
        </p:nvSpPr>
        <p:spPr>
          <a:xfrm>
            <a:off x="726412" y="1269030"/>
            <a:ext cx="139841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594225" y="460375"/>
            <a:ext cx="7148830" cy="548640"/>
            <a:chOff x="7235" y="725"/>
            <a:chExt cx="11258" cy="864"/>
          </a:xfrm>
        </p:grpSpPr>
        <p:cxnSp>
          <p:nvCxnSpPr>
            <p:cNvPr id="3" name="稻壳儿搜索【幻雨工作室】_4"/>
            <p:cNvCxnSpPr/>
            <p:nvPr/>
          </p:nvCxnSpPr>
          <p:spPr>
            <a:xfrm>
              <a:off x="7235" y="1165"/>
              <a:ext cx="7087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14895" y="725"/>
              <a:ext cx="3598" cy="864"/>
              <a:chOff x="6683" y="2113"/>
              <a:chExt cx="7741" cy="1674"/>
            </a:xfrm>
          </p:grpSpPr>
          <p:pic>
            <p:nvPicPr>
              <p:cNvPr id="6" name="图片 1" descr="校徽（蓝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83" y="2113"/>
                <a:ext cx="1675" cy="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图片 2" descr="湖南工程学院草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36" y="2301"/>
                <a:ext cx="5789" cy="13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搜索【幻雨工作室】_1"/>
          <p:cNvSpPr txBox="1">
            <a:spLocks noChangeArrowheads="1"/>
          </p:cNvSpPr>
          <p:nvPr/>
        </p:nvSpPr>
        <p:spPr bwMode="auto">
          <a:xfrm>
            <a:off x="1993265" y="2792730"/>
            <a:ext cx="820547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 b="0" spc="300">
                <a:ln w="12700">
                  <a:noFill/>
                </a:ln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7200" dirty="0"/>
              <a:t>恳请老师批评指正</a:t>
            </a:r>
            <a:endParaRPr lang="zh-CN" altLang="en-US" sz="7200" dirty="0"/>
          </a:p>
        </p:txBody>
      </p:sp>
      <p:grpSp>
        <p:nvGrpSpPr>
          <p:cNvPr id="5" name="组合 4"/>
          <p:cNvGrpSpPr/>
          <p:nvPr/>
        </p:nvGrpSpPr>
        <p:grpSpPr>
          <a:xfrm rot="0">
            <a:off x="3620770" y="1245235"/>
            <a:ext cx="4915535" cy="1062990"/>
            <a:chOff x="6683" y="2113"/>
            <a:chExt cx="7741" cy="1674"/>
          </a:xfrm>
        </p:grpSpPr>
        <p:pic>
          <p:nvPicPr>
            <p:cNvPr id="3" name="图片 1" descr="校徽（蓝）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83" y="2113"/>
              <a:ext cx="1675" cy="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2" descr="湖南工程学院草书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36" y="2301"/>
              <a:ext cx="5789" cy="13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稻壳儿搜索【幻雨工作室】_2"/>
          <p:cNvSpPr txBox="1"/>
          <p:nvPr/>
        </p:nvSpPr>
        <p:spPr>
          <a:xfrm>
            <a:off x="3314700" y="4434205"/>
            <a:ext cx="556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答辩学生：王元天     指导老师：刘学爽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稻壳儿搜索【幻雨工作室】_2"/>
          <p:cNvSpPr txBox="1"/>
          <p:nvPr/>
        </p:nvSpPr>
        <p:spPr>
          <a:xfrm>
            <a:off x="3315335" y="5049520"/>
            <a:ext cx="556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题目：实验室管理平台的设计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稻壳儿搜索【幻雨工作室】_2"/>
          <p:cNvSpPr>
            <a:spLocks noChangeArrowheads="1"/>
          </p:cNvSpPr>
          <p:nvPr/>
        </p:nvSpPr>
        <p:spPr bwMode="auto">
          <a:xfrm>
            <a:off x="5375728" y="1992248"/>
            <a:ext cx="1440543" cy="143675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90204" pitchFamily="34" charset="0"/>
              </a:rPr>
              <a:t>01</a:t>
            </a:r>
            <a:endParaRPr lang="zh-CN" altLang="en-US" sz="4800" b="1" dirty="0">
              <a:solidFill>
                <a:schemeClr val="bg1"/>
              </a:solidFill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108" name="稻壳儿搜索【幻雨工作室】_3"/>
          <p:cNvSpPr txBox="1">
            <a:spLocks noChangeArrowheads="1"/>
          </p:cNvSpPr>
          <p:nvPr/>
        </p:nvSpPr>
        <p:spPr bwMode="auto">
          <a:xfrm>
            <a:off x="4173038" y="3693713"/>
            <a:ext cx="3845923" cy="8299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defTabSz="685800">
              <a:defRPr sz="4800">
                <a:gradFill>
                  <a:gsLst>
                    <a:gs pos="0">
                      <a:srgbClr val="ECECEC">
                        <a:alpha val="0"/>
                      </a:srgbClr>
                    </a:gs>
                    <a:gs pos="28000">
                      <a:schemeClr val="bg1"/>
                    </a:gs>
                    <a:gs pos="71000">
                      <a:schemeClr val="bg1"/>
                    </a:gs>
                    <a:gs pos="24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76000">
                      <a:schemeClr val="bg1">
                        <a:lumMod val="85000"/>
                      </a:schemeClr>
                    </a:gs>
                  </a:gsLst>
                  <a:lin ang="7800000" scaled="0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dirty="0">
                <a:solidFill>
                  <a:schemeClr val="accent1"/>
                </a:solidFill>
                <a:sym typeface="+mn-ea"/>
              </a:rPr>
              <a:t>课题背景简介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7570" y="664210"/>
            <a:ext cx="2284730" cy="548640"/>
            <a:chOff x="6683" y="2113"/>
            <a:chExt cx="7741" cy="1674"/>
          </a:xfrm>
        </p:grpSpPr>
        <p:pic>
          <p:nvPicPr>
            <p:cNvPr id="3" name="图片 1" descr="校徽（蓝）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83" y="2113"/>
              <a:ext cx="1675" cy="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2" descr="湖南工程学院草书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36" y="2301"/>
              <a:ext cx="5789" cy="13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稻壳儿搜索【幻雨工作室】_8"/>
          <p:cNvSpPr/>
          <p:nvPr/>
        </p:nvSpPr>
        <p:spPr>
          <a:xfrm>
            <a:off x="1112577" y="1544785"/>
            <a:ext cx="3886831" cy="177902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课题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06" name="稻壳儿搜索【幻雨工作室】_9"/>
          <p:cNvSpPr/>
          <p:nvPr/>
        </p:nvSpPr>
        <p:spPr>
          <a:xfrm>
            <a:off x="5634990" y="1544955"/>
            <a:ext cx="533019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随着当下，计算机科学和信息化的高速发展。各高等院校的实验室，传统的线下人工纸质管理已是显得有些落伍，且极其繁琐。而线上的信息化、便捷式操作管理在这个时代，就显得尤为重要。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对于高等院校实验室管理工作来说，就需要迫切设计并实现一套能够初步实现网络化办公、符合数字化校园环境的现代综合性的实验室管理平台。以便于从根本上提升整个高等院校实验室管理工作的效率。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4844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课题背景简介</a:t>
              </a:r>
              <a:endPara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235" y="725"/>
              <a:ext cx="11258" cy="864"/>
              <a:chOff x="7235" y="725"/>
              <a:chExt cx="11258" cy="864"/>
            </a:xfrm>
          </p:grpSpPr>
          <p:cxnSp>
            <p:nvCxnSpPr>
              <p:cNvPr id="101" name="稻壳儿搜索【幻雨工作室】_4"/>
              <p:cNvCxnSpPr/>
              <p:nvPr/>
            </p:nvCxnSpPr>
            <p:spPr>
              <a:xfrm>
                <a:off x="7235" y="1165"/>
                <a:ext cx="7087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组合 4"/>
              <p:cNvGrpSpPr/>
              <p:nvPr/>
            </p:nvGrpSpPr>
            <p:grpSpPr>
              <a:xfrm>
                <a:off x="14895" y="725"/>
                <a:ext cx="3598" cy="864"/>
                <a:chOff x="6683" y="2113"/>
                <a:chExt cx="7741" cy="1674"/>
              </a:xfrm>
            </p:grpSpPr>
            <p:pic>
              <p:nvPicPr>
                <p:cNvPr id="3" name="图片 1" descr="校徽（蓝）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683" y="2113"/>
                  <a:ext cx="1675" cy="1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" name="图片 2" descr="湖南工程学院草书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636" y="2301"/>
                  <a:ext cx="5789" cy="13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7" name="图片 6" descr="记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3324225"/>
            <a:ext cx="3886835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稻壳儿搜索【幻雨工作室】_5"/>
          <p:cNvSpPr/>
          <p:nvPr/>
        </p:nvSpPr>
        <p:spPr bwMode="auto">
          <a:xfrm>
            <a:off x="6538352" y="2056002"/>
            <a:ext cx="886180" cy="88618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</a:t>
            </a:r>
            <a:r>
              <a:rPr lang="zh-CN" altLang="zh-CN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</a:t>
            </a:r>
            <a:endParaRPr lang="zh-CN" altLang="zh-CN" sz="2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03" name="稻壳儿搜索【幻雨工作室】_6"/>
          <p:cNvSpPr/>
          <p:nvPr/>
        </p:nvSpPr>
        <p:spPr bwMode="auto">
          <a:xfrm>
            <a:off x="5786577" y="2243577"/>
            <a:ext cx="624756" cy="28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4" name="稻壳儿搜索【幻雨工作室】_7"/>
          <p:cNvSpPr/>
          <p:nvPr/>
        </p:nvSpPr>
        <p:spPr bwMode="auto">
          <a:xfrm rot="7172730">
            <a:off x="7331484" y="4908025"/>
            <a:ext cx="624756" cy="28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5" name="稻壳儿搜索【幻雨工作室】_8"/>
          <p:cNvSpPr/>
          <p:nvPr/>
        </p:nvSpPr>
        <p:spPr bwMode="auto">
          <a:xfrm rot="3600000">
            <a:off x="7328530" y="3138618"/>
            <a:ext cx="624756" cy="28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6" name="稻壳儿搜索【幻雨工作室】_9"/>
          <p:cNvSpPr/>
          <p:nvPr/>
        </p:nvSpPr>
        <p:spPr bwMode="auto">
          <a:xfrm rot="10800000">
            <a:off x="5777714" y="5807497"/>
            <a:ext cx="626234" cy="2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9" name="稻壳儿搜索【幻雨工作室】_10"/>
          <p:cNvSpPr/>
          <p:nvPr/>
        </p:nvSpPr>
        <p:spPr bwMode="auto">
          <a:xfrm rot="18000000">
            <a:off x="4240192" y="3131234"/>
            <a:ext cx="626234" cy="2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0" name="稻壳儿搜索【幻雨工作室】_11"/>
          <p:cNvSpPr/>
          <p:nvPr/>
        </p:nvSpPr>
        <p:spPr bwMode="auto">
          <a:xfrm rot="14400000">
            <a:off x="4237238" y="4912456"/>
            <a:ext cx="624757" cy="2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1" name="稻壳儿搜索【幻雨工作室】_12"/>
          <p:cNvSpPr/>
          <p:nvPr/>
        </p:nvSpPr>
        <p:spPr bwMode="auto">
          <a:xfrm>
            <a:off x="7427486" y="3586140"/>
            <a:ext cx="886180" cy="884704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2" name="稻壳儿搜索【幻雨工作室】_13"/>
          <p:cNvSpPr/>
          <p:nvPr/>
        </p:nvSpPr>
        <p:spPr bwMode="auto">
          <a:xfrm>
            <a:off x="3878334" y="3586140"/>
            <a:ext cx="884703" cy="884704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</a:t>
            </a:r>
            <a:r>
              <a:rPr lang="zh-CN" altLang="zh-CN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6</a:t>
            </a:r>
            <a:endParaRPr lang="zh-CN" altLang="zh-CN" sz="2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3" name="稻壳儿搜索【幻雨工作室】_14"/>
          <p:cNvSpPr/>
          <p:nvPr/>
        </p:nvSpPr>
        <p:spPr bwMode="auto">
          <a:xfrm>
            <a:off x="4764514" y="2056002"/>
            <a:ext cx="886180" cy="88618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4" name="稻壳儿搜索【幻雨工作室】_15"/>
          <p:cNvSpPr/>
          <p:nvPr/>
        </p:nvSpPr>
        <p:spPr bwMode="auto">
          <a:xfrm>
            <a:off x="4764514" y="5123662"/>
            <a:ext cx="886180" cy="88618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5" name="稻壳儿搜索【幻雨工作室】_16"/>
          <p:cNvSpPr/>
          <p:nvPr/>
        </p:nvSpPr>
        <p:spPr bwMode="auto">
          <a:xfrm>
            <a:off x="6539829" y="5123662"/>
            <a:ext cx="886180" cy="88618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</a:t>
            </a:r>
            <a:r>
              <a:rPr lang="zh-CN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4</a:t>
            </a:r>
            <a:endParaRPr lang="zh-CN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grpSp>
        <p:nvGrpSpPr>
          <p:cNvPr id="6" name="稻壳儿搜索【幻雨工作室】_17"/>
          <p:cNvGrpSpPr/>
          <p:nvPr/>
        </p:nvGrpSpPr>
        <p:grpSpPr>
          <a:xfrm>
            <a:off x="1161320" y="1485773"/>
            <a:ext cx="2781217" cy="4879829"/>
            <a:chOff x="1161320" y="1485773"/>
            <a:chExt cx="2781217" cy="4879829"/>
          </a:xfrm>
        </p:grpSpPr>
        <p:sp>
          <p:nvSpPr>
            <p:cNvPr id="118" name="稻壳儿搜索【幻雨工作室】_12"/>
            <p:cNvSpPr/>
            <p:nvPr/>
          </p:nvSpPr>
          <p:spPr>
            <a:xfrm>
              <a:off x="1161320" y="1485773"/>
              <a:ext cx="2781217" cy="163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BootStrap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框架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indent="254000" algn="just" fontAlgn="auto">
                <a:lnSpc>
                  <a:spcPct val="200000"/>
                </a:lnSpc>
                <a:extLst>
                  <a:ext uri="{35155182-B16C-46BC-9424-99874614C6A1}">
                    <wpsdc:indentchars xmlns:wpsdc="http://www.wps.cn/officeDocument/2017/drawingmlCustomData" val="200" checksum="3013784323"/>
                  </a:ext>
                </a:extLst>
              </a:pPr>
              <a:r>
                <a:rPr lang="zh-CN" altLang="id-ID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使用便捷，内容组件丰富，非常适合页面渲染的快速设计与实现，是目前世界上使用最多的前端框架之一。</a:t>
              </a:r>
              <a:endParaRPr lang="zh-CN" altLang="id-ID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9" name="稻壳儿搜索【幻雨工作室】_12"/>
            <p:cNvSpPr/>
            <p:nvPr/>
          </p:nvSpPr>
          <p:spPr>
            <a:xfrm>
              <a:off x="1161320" y="3110665"/>
              <a:ext cx="2781217" cy="163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Druid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连接池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indent="254000" algn="just" fontAlgn="auto">
                <a:lnSpc>
                  <a:spcPct val="200000"/>
                </a:lnSpc>
                <a:extLst>
                  <a:ext uri="{35155182-B16C-46BC-9424-99874614C6A1}">
                    <wpsdc:indentchars xmlns:wpsdc="http://www.wps.cn/officeDocument/2017/drawingmlCustomData" val="200" checksum="3013784323"/>
                  </a:ext>
                </a:extLst>
              </a:pP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JDBC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组件库，内涵强大监控功能，具有强大的性能，稳定性，扩展性，监控能力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以及安全性。目前最好的数据库连接池之一。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0" name="稻壳儿搜索【幻雨工作室】_12"/>
            <p:cNvSpPr/>
            <p:nvPr/>
          </p:nvSpPr>
          <p:spPr>
            <a:xfrm>
              <a:off x="1161320" y="4735557"/>
              <a:ext cx="2781217" cy="163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Apsara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DB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indent="254000" algn="just" fontAlgn="auto">
                <a:lnSpc>
                  <a:spcPct val="200000"/>
                </a:lnSpc>
                <a:extLst>
                  <a:ext uri="{35155182-B16C-46BC-9424-99874614C6A1}">
                    <wpsdc:indentchars xmlns:wpsdc="http://www.wps.cn/officeDocument/2017/drawingmlCustomData" val="200" checksum="3013784323"/>
                  </a:ext>
                </a:extLst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稳定可靠、可弹性伸缩的在线数据库服务产品总称，可运维90%以上主流数据库，可提供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6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倍以上的性能，拥有全套应急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解决方案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25" name="稻壳儿搜索【幻雨工作室】_18"/>
          <p:cNvSpPr txBox="1">
            <a:spLocks noChangeArrowheads="1"/>
          </p:cNvSpPr>
          <p:nvPr/>
        </p:nvSpPr>
        <p:spPr bwMode="auto">
          <a:xfrm>
            <a:off x="5339970" y="3509781"/>
            <a:ext cx="1501719" cy="11988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稻壳儿搜索【幻雨工作室】_19"/>
          <p:cNvSpPr/>
          <p:nvPr/>
        </p:nvSpPr>
        <p:spPr>
          <a:xfrm>
            <a:off x="8420847" y="1485773"/>
            <a:ext cx="2781217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Thymeleaf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模块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引擎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2540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013784323"/>
                </a:ext>
              </a:extLst>
            </a:pPr>
            <a:r>
              <a:rPr lang="zh-CN" altLang="id-ID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为基于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MVC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Web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应用的视图层提供页面渲染。主要实现了自然模板的概念，逐步取代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JSP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。是目前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HTML5+java+web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开发首选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8" name="稻壳儿搜索【幻雨工作室】_20"/>
          <p:cNvSpPr/>
          <p:nvPr/>
        </p:nvSpPr>
        <p:spPr>
          <a:xfrm>
            <a:off x="8420847" y="3110665"/>
            <a:ext cx="2781217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SpringBoot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框架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2540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013784323"/>
                </a:ext>
              </a:extLst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简化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Spring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应用的初始搭建以及开发过程，开箱即用，快速启动，提供嵌入式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Tomcat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没有其他冗余代码。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9" name="稻壳儿搜索【幻雨工作室】_21"/>
          <p:cNvSpPr/>
          <p:nvPr/>
        </p:nvSpPr>
        <p:spPr>
          <a:xfrm>
            <a:off x="8420847" y="4735557"/>
            <a:ext cx="2781217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三层架构开发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模式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2540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013784323"/>
                </a:ext>
              </a:extLst>
            </a:pPr>
            <a:r>
              <a:rPr lang="zh-CN" altLang="id-ID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包含表示层，业务逻辑层</a:t>
            </a:r>
            <a:r>
              <a:rPr lang="zh-CN" altLang="id-ID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，数据访问层。其中表示层使用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SpringMVC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框架，数据访问层使用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MyBatis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框架。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4844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课题背景简介</a:t>
              </a:r>
              <a:endPara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235" y="725"/>
              <a:ext cx="11258" cy="864"/>
              <a:chOff x="7235" y="725"/>
              <a:chExt cx="11258" cy="864"/>
            </a:xfrm>
          </p:grpSpPr>
          <p:cxnSp>
            <p:nvCxnSpPr>
              <p:cNvPr id="8" name="稻壳儿搜索【幻雨工作室】_4"/>
              <p:cNvCxnSpPr/>
              <p:nvPr/>
            </p:nvCxnSpPr>
            <p:spPr>
              <a:xfrm>
                <a:off x="7235" y="1165"/>
                <a:ext cx="7087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组合 8"/>
              <p:cNvGrpSpPr/>
              <p:nvPr/>
            </p:nvGrpSpPr>
            <p:grpSpPr>
              <a:xfrm>
                <a:off x="14895" y="725"/>
                <a:ext cx="3598" cy="864"/>
                <a:chOff x="6683" y="2113"/>
                <a:chExt cx="7741" cy="1674"/>
              </a:xfrm>
            </p:grpSpPr>
            <p:pic>
              <p:nvPicPr>
                <p:cNvPr id="10" name="图片 1" descr="校徽（蓝）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683" y="2113"/>
                  <a:ext cx="1675" cy="1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" name="图片 2" descr="湖南工程学院草书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636" y="2301"/>
                  <a:ext cx="5789" cy="13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4844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课题背景简介</a:t>
              </a:r>
              <a:endPara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235" y="736"/>
              <a:ext cx="11258" cy="864"/>
              <a:chOff x="7235" y="725"/>
              <a:chExt cx="11258" cy="864"/>
            </a:xfrm>
          </p:grpSpPr>
          <p:cxnSp>
            <p:nvCxnSpPr>
              <p:cNvPr id="101" name="稻壳儿搜索【幻雨工作室】_4"/>
              <p:cNvCxnSpPr/>
              <p:nvPr/>
            </p:nvCxnSpPr>
            <p:spPr>
              <a:xfrm>
                <a:off x="7235" y="1165"/>
                <a:ext cx="7087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组合 4"/>
              <p:cNvGrpSpPr/>
              <p:nvPr/>
            </p:nvGrpSpPr>
            <p:grpSpPr>
              <a:xfrm>
                <a:off x="14895" y="725"/>
                <a:ext cx="3598" cy="864"/>
                <a:chOff x="6683" y="2113"/>
                <a:chExt cx="7741" cy="1674"/>
              </a:xfrm>
            </p:grpSpPr>
            <p:pic>
              <p:nvPicPr>
                <p:cNvPr id="3" name="图片 1" descr="校徽（蓝）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683" y="2113"/>
                  <a:ext cx="1675" cy="1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" name="图片 2" descr="湖南工程学院草书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636" y="2301"/>
                  <a:ext cx="5789" cy="13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9" name="图片 8" descr="发布环境"/>
          <p:cNvPicPr>
            <a:picLocks noChangeAspect="1"/>
          </p:cNvPicPr>
          <p:nvPr/>
        </p:nvPicPr>
        <p:blipFill>
          <a:blip r:embed="rId3"/>
          <a:srcRect l="12830"/>
          <a:stretch>
            <a:fillRect/>
          </a:stretch>
        </p:blipFill>
        <p:spPr>
          <a:xfrm>
            <a:off x="6376670" y="1409065"/>
            <a:ext cx="4940300" cy="3852545"/>
          </a:xfrm>
          <a:prstGeom prst="rect">
            <a:avLst/>
          </a:prstGeom>
        </p:spPr>
      </p:pic>
      <p:sp>
        <p:nvSpPr>
          <p:cNvPr id="117" name="稻壳儿搜索【幻雨工作室】_13"/>
          <p:cNvSpPr/>
          <p:nvPr/>
        </p:nvSpPr>
        <p:spPr>
          <a:xfrm>
            <a:off x="488950" y="1155065"/>
            <a:ext cx="5671185" cy="52622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部署环境背景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048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服务器及系统采用：阿里云服务器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CentOS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系统。其中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是一种弹性可伸缩的计算服务，可降低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成本，提升运维效率。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CentOS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Linux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系统中较为简约，有很好的人性化界面，稳定，有着强大的英文文档，和开发社区的支持，是一个非常成熟的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Linux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发行版。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048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处理语言采用：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Java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语言。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Java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拥有世界上数量最多的程序员，拥有大量的第三方类库，拥有强大的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IDE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，拥有很多重量级应用框架，语法特性较少，性能已足够高。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048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数据库采用：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ApsaraDB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数据库产品服务下的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RDS MySQL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版。云数据库RDS是一种稳定可靠、可弹性伸缩的在线数据库服务，它基于阿里云分布式文件系统和SSD盘高性能存储，支持MySQL、SQL Server等开源关系型数据库，并且提供了容灾，备份，恢复，监控，迁移等全套解决方案。其中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关系型数据库是全球最受欢迎的开源数据库之一。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稻壳儿搜索【幻雨工作室】_2"/>
          <p:cNvSpPr>
            <a:spLocks noChangeArrowheads="1"/>
          </p:cNvSpPr>
          <p:nvPr/>
        </p:nvSpPr>
        <p:spPr bwMode="auto">
          <a:xfrm>
            <a:off x="5375728" y="1992248"/>
            <a:ext cx="1440543" cy="143675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90204" pitchFamily="34" charset="0"/>
              </a:rPr>
              <a:t>02</a:t>
            </a:r>
            <a:endParaRPr lang="zh-CN" altLang="en-US" sz="4800" b="1" dirty="0">
              <a:solidFill>
                <a:schemeClr val="bg1"/>
              </a:solidFill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108" name="稻壳儿搜索【幻雨工作室】_3"/>
          <p:cNvSpPr txBox="1">
            <a:spLocks noChangeArrowheads="1"/>
          </p:cNvSpPr>
          <p:nvPr/>
        </p:nvSpPr>
        <p:spPr bwMode="auto">
          <a:xfrm>
            <a:off x="4173038" y="3693713"/>
            <a:ext cx="3845923" cy="8299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defTabSz="685800">
              <a:defRPr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dirty="0">
                <a:sym typeface="+mn-ea"/>
              </a:rPr>
              <a:t>课题需求分析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877570" y="664210"/>
            <a:ext cx="2284730" cy="548640"/>
            <a:chOff x="6683" y="2113"/>
            <a:chExt cx="7741" cy="1674"/>
          </a:xfrm>
        </p:grpSpPr>
        <p:pic>
          <p:nvPicPr>
            <p:cNvPr id="3" name="图片 1" descr="校徽（蓝）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83" y="2113"/>
              <a:ext cx="1675" cy="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2" descr="湖南工程学院草书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36" y="2301"/>
              <a:ext cx="5789" cy="13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稻壳儿搜索【幻雨工作室】_8"/>
          <p:cNvSpPr/>
          <p:nvPr/>
        </p:nvSpPr>
        <p:spPr>
          <a:xfrm>
            <a:off x="795617" y="2264943"/>
            <a:ext cx="452160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管理员用例图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管理员主要负责实验室日常预约业务处理，具备实验室开放、授权等相关业务处理权限，具有对教师、学生信息的管理，能够进行对课程安排，以及查看所有报告和其他相关业务等的操作权限。</a:t>
            </a:r>
            <a:endParaRPr lang="id-ID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4844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sym typeface="+mn-ea"/>
                </a:rPr>
                <a:t>课题需求分析</a:t>
              </a:r>
              <a:endPara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235" y="725"/>
              <a:ext cx="11258" cy="864"/>
              <a:chOff x="7235" y="725"/>
              <a:chExt cx="11258" cy="864"/>
            </a:xfrm>
          </p:grpSpPr>
          <p:cxnSp>
            <p:nvCxnSpPr>
              <p:cNvPr id="3" name="稻壳儿搜索【幻雨工作室】_4"/>
              <p:cNvCxnSpPr/>
              <p:nvPr/>
            </p:nvCxnSpPr>
            <p:spPr>
              <a:xfrm>
                <a:off x="7235" y="1165"/>
                <a:ext cx="7087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组合 4"/>
              <p:cNvGrpSpPr/>
              <p:nvPr/>
            </p:nvGrpSpPr>
            <p:grpSpPr>
              <a:xfrm>
                <a:off x="14895" y="725"/>
                <a:ext cx="3598" cy="864"/>
                <a:chOff x="6683" y="2113"/>
                <a:chExt cx="7741" cy="1674"/>
              </a:xfrm>
            </p:grpSpPr>
            <p:pic>
              <p:nvPicPr>
                <p:cNvPr id="4" name="图片 1" descr="校徽（蓝）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683" y="2113"/>
                  <a:ext cx="1675" cy="1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图片 2" descr="湖南工程学院草书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636" y="2301"/>
                  <a:ext cx="5789" cy="13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8" name="图片 7" descr="实验室管理员用例图"/>
          <p:cNvPicPr>
            <a:picLocks noChangeAspect="1"/>
          </p:cNvPicPr>
          <p:nvPr/>
        </p:nvPicPr>
        <p:blipFill>
          <a:blip r:embed="rId3"/>
          <a:srcRect l="4445" t="8615" r="10250" b="11116"/>
          <a:stretch>
            <a:fillRect/>
          </a:stretch>
        </p:blipFill>
        <p:spPr>
          <a:xfrm>
            <a:off x="5843270" y="1156970"/>
            <a:ext cx="5654675" cy="4892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8950" y="416560"/>
            <a:ext cx="11254105" cy="645160"/>
            <a:chOff x="770" y="656"/>
            <a:chExt cx="17723" cy="1016"/>
          </a:xfrm>
        </p:grpSpPr>
        <p:sp>
          <p:nvSpPr>
            <p:cNvPr id="99" name="稻壳儿搜索【幻雨工作室】_2"/>
            <p:cNvSpPr>
              <a:spLocks noEditPoints="1" noChangeArrowheads="1"/>
            </p:cNvSpPr>
            <p:nvPr/>
          </p:nvSpPr>
          <p:spPr bwMode="auto">
            <a:xfrm flipH="1">
              <a:off x="770" y="731"/>
              <a:ext cx="1319" cy="869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稻壳儿搜索【幻雨工作室】_3"/>
            <p:cNvSpPr txBox="1">
              <a:spLocks noChangeArrowheads="1"/>
            </p:cNvSpPr>
            <p:nvPr/>
          </p:nvSpPr>
          <p:spPr bwMode="auto">
            <a:xfrm>
              <a:off x="2391" y="656"/>
              <a:ext cx="4844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sym typeface="+mn-ea"/>
                </a:rPr>
                <a:t>课题需求分析</a:t>
              </a:r>
              <a:endPara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235" y="725"/>
              <a:ext cx="11258" cy="864"/>
              <a:chOff x="7235" y="725"/>
              <a:chExt cx="11258" cy="864"/>
            </a:xfrm>
          </p:grpSpPr>
          <p:cxnSp>
            <p:nvCxnSpPr>
              <p:cNvPr id="3" name="稻壳儿搜索【幻雨工作室】_4"/>
              <p:cNvCxnSpPr/>
              <p:nvPr/>
            </p:nvCxnSpPr>
            <p:spPr>
              <a:xfrm>
                <a:off x="7235" y="1165"/>
                <a:ext cx="7087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组合 4"/>
              <p:cNvGrpSpPr/>
              <p:nvPr/>
            </p:nvGrpSpPr>
            <p:grpSpPr>
              <a:xfrm>
                <a:off x="14895" y="725"/>
                <a:ext cx="3598" cy="864"/>
                <a:chOff x="6683" y="2113"/>
                <a:chExt cx="7741" cy="1674"/>
              </a:xfrm>
            </p:grpSpPr>
            <p:pic>
              <p:nvPicPr>
                <p:cNvPr id="4" name="图片 1" descr="校徽（蓝）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683" y="2113"/>
                  <a:ext cx="1675" cy="1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图片 2" descr="湖南工程学院草书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636" y="2301"/>
                  <a:ext cx="5789" cy="13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9" name="图片 8" descr="教师用例图"/>
          <p:cNvPicPr>
            <a:picLocks noChangeAspect="1"/>
          </p:cNvPicPr>
          <p:nvPr/>
        </p:nvPicPr>
        <p:blipFill>
          <a:blip r:embed="rId3"/>
          <a:srcRect l="8512" t="10727" r="10721" b="14558"/>
          <a:stretch>
            <a:fillRect/>
          </a:stretch>
        </p:blipFill>
        <p:spPr>
          <a:xfrm>
            <a:off x="763905" y="1405890"/>
            <a:ext cx="5961380" cy="4046220"/>
          </a:xfrm>
          <a:prstGeom prst="rect">
            <a:avLst/>
          </a:prstGeom>
        </p:spPr>
      </p:pic>
      <p:sp>
        <p:nvSpPr>
          <p:cNvPr id="10" name="稻壳儿搜索【幻雨工作室】_8"/>
          <p:cNvSpPr/>
          <p:nvPr/>
        </p:nvSpPr>
        <p:spPr>
          <a:xfrm>
            <a:off x="7105612" y="2090318"/>
            <a:ext cx="4521607" cy="2676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教师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用例图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indent="355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教师主要负责实验室预约，完成日常报告批阅等相关业务处理，同时可以对个人信息做相应的操作，查看</a:t>
            </a:r>
            <a:r>
              <a:rPr lang="zh-CN" altLang="id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自己的</a:t>
            </a: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课程</a:t>
            </a:r>
            <a:r>
              <a:rPr lang="zh-CN" altLang="id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安排</a:t>
            </a:r>
            <a:r>
              <a:rPr lang="id-ID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，查看所有自己预约的实验室状态（已预约 / 预约中 / 预约失败）。</a:t>
            </a:r>
            <a:endParaRPr lang="id-ID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经典论文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E50"/>
      </a:accent1>
      <a:accent2>
        <a:srgbClr val="333E50"/>
      </a:accent2>
      <a:accent3>
        <a:srgbClr val="333E50"/>
      </a:accent3>
      <a:accent4>
        <a:srgbClr val="333E50"/>
      </a:accent4>
      <a:accent5>
        <a:srgbClr val="333E50"/>
      </a:accent5>
      <a:accent6>
        <a:srgbClr val="333E5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3094</Words>
  <Application>WPS 文字</Application>
  <PresentationFormat>宽屏</PresentationFormat>
  <Paragraphs>148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6" baseType="lpstr">
      <vt:lpstr>Arial</vt:lpstr>
      <vt:lpstr>方正书宋_GBK</vt:lpstr>
      <vt:lpstr>Wingdings</vt:lpstr>
      <vt:lpstr>微软雅黑</vt:lpstr>
      <vt:lpstr>宋体</vt:lpstr>
      <vt:lpstr>华文细黑</vt:lpstr>
      <vt:lpstr>Lato Light</vt:lpstr>
      <vt:lpstr>MS PGothic</vt:lpstr>
      <vt:lpstr>Helvetica Neue Light</vt:lpstr>
      <vt:lpstr>等线</vt:lpstr>
      <vt:lpstr>汉仪中等线KW</vt:lpstr>
      <vt:lpstr>汉仪旗黑KW</vt:lpstr>
      <vt:lpstr>Arial Unicode MS</vt:lpstr>
      <vt:lpstr>等线 Light</vt:lpstr>
      <vt:lpstr>Calibri</vt:lpstr>
      <vt:lpstr>Helvetica Neue</vt:lpstr>
      <vt:lpstr>黑体-简</vt:lpstr>
      <vt:lpstr>Thonburi</vt:lpstr>
      <vt:lpstr>冬青黑体简体中文</vt:lpstr>
      <vt:lpstr>汉仪书宋二KW</vt:lpstr>
      <vt:lpstr>Calibri Light</vt:lpstr>
      <vt:lpstr>儷宋 Pro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brownten_boy</cp:lastModifiedBy>
  <cp:revision>53</cp:revision>
  <dcterms:created xsi:type="dcterms:W3CDTF">2019-06-12T21:03:01Z</dcterms:created>
  <dcterms:modified xsi:type="dcterms:W3CDTF">2019-06-12T21:03:01Z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