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05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FED08E-07ED-4C7C-AE41-2CE6E7FA8E05}" type="datetimeFigureOut">
              <a:rPr lang="en-US" smtClean="0"/>
              <a:t>8/5/2017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714991-42FD-4521-B511-0B5FBCB475AD}" type="slidenum">
              <a:rPr lang="en-US" smtClean="0"/>
              <a:t>‹#›</a:t>
            </a:fld>
            <a:endParaRPr lang="en-US"/>
          </a:p>
        </p:txBody>
      </p:sp>
    </p:spTree>
    <p:extLst>
      <p:ext uri="{BB962C8B-B14F-4D97-AF65-F5344CB8AC3E}">
        <p14:creationId xmlns:p14="http://schemas.microsoft.com/office/powerpoint/2010/main" val="2784141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DF1B4B-50C6-4866-8CD2-C998EDDB84FA}"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1221585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F1B4B-50C6-4866-8CD2-C998EDDB84FA}"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365746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F1B4B-50C6-4866-8CD2-C998EDDB84FA}"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2468919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6727600"/>
            <a:ext cx="9144000" cy="1304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521800"/>
            <a:ext cx="8520600" cy="834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buFont typeface="Roboto"/>
              <a:defRPr>
                <a:latin typeface="Roboto"/>
                <a:ea typeface="Roboto"/>
                <a:cs typeface="Roboto"/>
                <a:sym typeface="Roboto"/>
              </a:defRPr>
            </a:lvl1pPr>
            <a:lvl2pPr lvl="1">
              <a:spcBef>
                <a:spcPts val="0"/>
              </a:spcBef>
              <a:buFont typeface="Roboto"/>
              <a:defRPr>
                <a:latin typeface="Roboto"/>
                <a:ea typeface="Roboto"/>
                <a:cs typeface="Roboto"/>
                <a:sym typeface="Roboto"/>
              </a:defRPr>
            </a:lvl2pPr>
            <a:lvl3pPr lvl="2">
              <a:spcBef>
                <a:spcPts val="0"/>
              </a:spcBef>
              <a:buFont typeface="Roboto"/>
              <a:defRPr>
                <a:latin typeface="Roboto"/>
                <a:ea typeface="Roboto"/>
                <a:cs typeface="Roboto"/>
                <a:sym typeface="Roboto"/>
              </a:defRPr>
            </a:lvl3pPr>
            <a:lvl4pPr lvl="3">
              <a:spcBef>
                <a:spcPts val="0"/>
              </a:spcBef>
              <a:buFont typeface="Roboto"/>
              <a:defRPr>
                <a:latin typeface="Roboto"/>
                <a:ea typeface="Roboto"/>
                <a:cs typeface="Roboto"/>
                <a:sym typeface="Roboto"/>
              </a:defRPr>
            </a:lvl4pPr>
            <a:lvl5pPr lvl="4">
              <a:spcBef>
                <a:spcPts val="0"/>
              </a:spcBef>
              <a:buFont typeface="Roboto"/>
              <a:defRPr>
                <a:latin typeface="Roboto"/>
                <a:ea typeface="Roboto"/>
                <a:cs typeface="Roboto"/>
                <a:sym typeface="Roboto"/>
              </a:defRPr>
            </a:lvl5pPr>
            <a:lvl6pPr lvl="5">
              <a:spcBef>
                <a:spcPts val="0"/>
              </a:spcBef>
              <a:buFont typeface="Roboto"/>
              <a:defRPr>
                <a:latin typeface="Roboto"/>
                <a:ea typeface="Roboto"/>
                <a:cs typeface="Roboto"/>
                <a:sym typeface="Roboto"/>
              </a:defRPr>
            </a:lvl6pPr>
            <a:lvl7pPr lvl="6">
              <a:spcBef>
                <a:spcPts val="0"/>
              </a:spcBef>
              <a:buFont typeface="Roboto"/>
              <a:defRPr>
                <a:latin typeface="Roboto"/>
                <a:ea typeface="Roboto"/>
                <a:cs typeface="Roboto"/>
                <a:sym typeface="Roboto"/>
              </a:defRPr>
            </a:lvl7pPr>
            <a:lvl8pPr lvl="7">
              <a:spcBef>
                <a:spcPts val="0"/>
              </a:spcBef>
              <a:buFont typeface="Roboto"/>
              <a:defRPr>
                <a:latin typeface="Roboto"/>
                <a:ea typeface="Roboto"/>
                <a:cs typeface="Roboto"/>
                <a:sym typeface="Roboto"/>
              </a:defRPr>
            </a:lvl8pPr>
            <a:lvl9pPr lvl="8">
              <a:spcBef>
                <a:spcPts val="0"/>
              </a:spcBef>
              <a:buFont typeface="Roboto"/>
              <a:defRPr>
                <a:latin typeface="Roboto"/>
                <a:ea typeface="Roboto"/>
                <a:cs typeface="Roboto"/>
                <a:sym typeface="Roboto"/>
              </a:defRPr>
            </a:lvl9pPr>
          </a:lstStyle>
          <a:p>
            <a:endParaRPr/>
          </a:p>
        </p:txBody>
      </p:sp>
      <p:sp>
        <p:nvSpPr>
          <p:cNvPr id="22" name="Shape 22"/>
          <p:cNvSpPr txBox="1">
            <a:spLocks noGrp="1"/>
          </p:cNvSpPr>
          <p:nvPr>
            <p:ph type="sldNum" idx="12"/>
          </p:nvPr>
        </p:nvSpPr>
        <p:spPr>
          <a:xfrm>
            <a:off x="8490250" y="6241345"/>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pic>
        <p:nvPicPr>
          <p:cNvPr id="23" name="Shape 23"/>
          <p:cNvPicPr preferRelativeResize="0"/>
          <p:nvPr/>
        </p:nvPicPr>
        <p:blipFill>
          <a:blip r:embed="rId2">
            <a:alphaModFix/>
          </a:blip>
          <a:stretch>
            <a:fillRect/>
          </a:stretch>
        </p:blipFill>
        <p:spPr>
          <a:xfrm>
            <a:off x="8050700" y="272767"/>
            <a:ext cx="902800" cy="652067"/>
          </a:xfrm>
          <a:prstGeom prst="rect">
            <a:avLst/>
          </a:prstGeom>
          <a:noFill/>
          <a:ln>
            <a:noFill/>
          </a:ln>
        </p:spPr>
      </p:pic>
    </p:spTree>
    <p:extLst>
      <p:ext uri="{BB962C8B-B14F-4D97-AF65-F5344CB8AC3E}">
        <p14:creationId xmlns:p14="http://schemas.microsoft.com/office/powerpoint/2010/main" val="349621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F1B4B-50C6-4866-8CD2-C998EDDB84FA}"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20686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DF1B4B-50C6-4866-8CD2-C998EDDB84FA}"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369573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DF1B4B-50C6-4866-8CD2-C998EDDB84FA}" type="datetimeFigureOut">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345627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DF1B4B-50C6-4866-8CD2-C998EDDB84FA}" type="datetimeFigureOut">
              <a:rPr lang="en-US" smtClean="0"/>
              <a:t>8/5/2017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13513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DF1B4B-50C6-4866-8CD2-C998EDDB84FA}" type="datetimeFigureOut">
              <a:rPr lang="en-US" smtClean="0"/>
              <a:t>8/5/2017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369452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F1B4B-50C6-4866-8CD2-C998EDDB84FA}" type="datetimeFigureOut">
              <a:rPr lang="en-US" smtClean="0"/>
              <a:t>8/5/2017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192164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F1B4B-50C6-4866-8CD2-C998EDDB84FA}" type="datetimeFigureOut">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101655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F1B4B-50C6-4866-8CD2-C998EDDB84FA}" type="datetimeFigureOut">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427403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F1B4B-50C6-4866-8CD2-C998EDDB84FA}" type="datetimeFigureOut">
              <a:rPr lang="en-US" smtClean="0"/>
              <a:t>8/5/2017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BBE05-7A96-4B74-8BFC-6341F3590EE0}" type="slidenum">
              <a:rPr lang="en-US" smtClean="0"/>
              <a:t>‹#›</a:t>
            </a:fld>
            <a:endParaRPr lang="en-US"/>
          </a:p>
        </p:txBody>
      </p:sp>
    </p:spTree>
    <p:extLst>
      <p:ext uri="{BB962C8B-B14F-4D97-AF65-F5344CB8AC3E}">
        <p14:creationId xmlns:p14="http://schemas.microsoft.com/office/powerpoint/2010/main" val="322211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r>
              <a:rPr lang="en-US" dirty="0" smtClean="0"/>
              <a:t>Control Statements In Perl:</a:t>
            </a:r>
            <a:r>
              <a:rPr lang="en-US" dirty="0"/>
              <a:t/>
            </a:r>
            <a:br>
              <a:rPr lang="en-US" dirty="0"/>
            </a:br>
            <a:endParaRPr lang="en" sz="3200" dirty="0">
              <a:latin typeface="Montserrat"/>
              <a:ea typeface="Montserrat"/>
              <a:cs typeface="Montserrat"/>
              <a:sym typeface="Montserrat"/>
            </a:endParaRPr>
          </a:p>
        </p:txBody>
      </p:sp>
      <p:sp>
        <p:nvSpPr>
          <p:cNvPr id="132" name="Shape 132"/>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400" dirty="0" smtClean="0">
                <a:latin typeface="Tw Cen MT" pitchFamily="34" charset="0"/>
              </a:rPr>
              <a:t>If – else, if –</a:t>
            </a:r>
            <a:r>
              <a:rPr lang="en-US" sz="2400" dirty="0" err="1" smtClean="0">
                <a:latin typeface="Tw Cen MT" pitchFamily="34" charset="0"/>
              </a:rPr>
              <a:t>elsif</a:t>
            </a:r>
            <a:r>
              <a:rPr lang="en-US" sz="2400" dirty="0" smtClean="0">
                <a:latin typeface="Tw Cen MT" pitchFamily="34" charset="0"/>
              </a:rPr>
              <a:t>-else</a:t>
            </a:r>
          </a:p>
          <a:p>
            <a:pPr marL="514350" lvl="0" indent="-514350" rtl="0">
              <a:spcBef>
                <a:spcPts val="0"/>
              </a:spcBef>
              <a:buFont typeface="+mj-lt"/>
              <a:buAutoNum type="arabicPeriod"/>
            </a:pPr>
            <a:r>
              <a:rPr lang="en-US" sz="2400" dirty="0" smtClean="0">
                <a:latin typeface="Tw Cen MT" pitchFamily="34" charset="0"/>
              </a:rPr>
              <a:t>for</a:t>
            </a:r>
            <a:endParaRPr lang="en-US" sz="2400" dirty="0">
              <a:latin typeface="Tw Cen MT" pitchFamily="34" charset="0"/>
            </a:endParaRPr>
          </a:p>
          <a:p>
            <a:pPr marL="514350" indent="-514350">
              <a:buFont typeface="+mj-lt"/>
              <a:buAutoNum type="arabicPeriod"/>
            </a:pPr>
            <a:r>
              <a:rPr lang="en-US" sz="2400" dirty="0" err="1" smtClean="0">
                <a:latin typeface="Tw Cen MT" pitchFamily="34" charset="0"/>
              </a:rPr>
              <a:t>foreach</a:t>
            </a:r>
            <a:endParaRPr lang="en-US" sz="2400" dirty="0">
              <a:latin typeface="Tw Cen MT" pitchFamily="34" charset="0"/>
            </a:endParaRPr>
          </a:p>
          <a:p>
            <a:pPr marL="514350" indent="-514350">
              <a:buFont typeface="+mj-lt"/>
              <a:buAutoNum type="arabicPeriod"/>
            </a:pPr>
            <a:r>
              <a:rPr lang="en-US" sz="2400" dirty="0" smtClean="0">
                <a:latin typeface="Tw Cen MT" pitchFamily="34" charset="0"/>
              </a:rPr>
              <a:t>while</a:t>
            </a:r>
            <a:endParaRPr lang="en-US" sz="2400" dirty="0">
              <a:latin typeface="Tw Cen MT" pitchFamily="34" charset="0"/>
            </a:endParaRPr>
          </a:p>
          <a:p>
            <a:pPr marL="514350" indent="-514350">
              <a:buFont typeface="+mj-lt"/>
              <a:buAutoNum type="arabicPeriod"/>
            </a:pPr>
            <a:r>
              <a:rPr lang="en-US" sz="2400" dirty="0" smtClean="0">
                <a:latin typeface="Tw Cen MT" pitchFamily="34" charset="0"/>
              </a:rPr>
              <a:t>Until</a:t>
            </a:r>
          </a:p>
          <a:p>
            <a:pPr marL="514350" indent="-514350">
              <a:buFont typeface="+mj-lt"/>
              <a:buAutoNum type="arabicPeriod"/>
            </a:pPr>
            <a:r>
              <a:rPr lang="en-US" sz="2400" dirty="0" smtClean="0">
                <a:latin typeface="Tw Cen MT" pitchFamily="34" charset="0"/>
              </a:rPr>
              <a:t>Do .. while</a:t>
            </a:r>
          </a:p>
          <a:p>
            <a:pPr lvl="0" rtl="0">
              <a:spcBef>
                <a:spcPts val="0"/>
              </a:spcBef>
              <a:buNone/>
            </a:pPr>
            <a:endParaRPr lang="en" dirty="0"/>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3156428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pPr marL="514350" lvl="0" indent="-514350"/>
            <a:r>
              <a:rPr lang="en-US" dirty="0"/>
              <a:t>If – else, if –</a:t>
            </a:r>
            <a:r>
              <a:rPr lang="en-US" dirty="0" err="1"/>
              <a:t>elsif</a:t>
            </a:r>
            <a:r>
              <a:rPr lang="en-US" dirty="0"/>
              <a:t>-else</a:t>
            </a:r>
          </a:p>
        </p:txBody>
      </p:sp>
      <p:sp>
        <p:nvSpPr>
          <p:cNvPr id="132" name="Shape 132"/>
          <p:cNvSpPr txBox="1">
            <a:spLocks noGrp="1"/>
          </p:cNvSpPr>
          <p:nvPr>
            <p:ph type="body" idx="1"/>
          </p:nvPr>
        </p:nvSpPr>
        <p:spPr>
          <a:xfrm>
            <a:off x="0" y="1066800"/>
            <a:ext cx="9144000" cy="56388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000" b="1" dirty="0" smtClean="0">
                <a:latin typeface="Tw Cen MT" pitchFamily="34" charset="0"/>
              </a:rPr>
              <a:t>If – else, if –</a:t>
            </a:r>
            <a:r>
              <a:rPr lang="en-US" sz="2000" b="1" dirty="0" err="1" smtClean="0">
                <a:latin typeface="Tw Cen MT" pitchFamily="34" charset="0"/>
              </a:rPr>
              <a:t>elsif</a:t>
            </a:r>
            <a:r>
              <a:rPr lang="en-US" sz="2000" b="1" dirty="0" smtClean="0">
                <a:latin typeface="Tw Cen MT" pitchFamily="34" charset="0"/>
              </a:rPr>
              <a:t>-else : It is a control statement</a:t>
            </a:r>
            <a:endParaRPr lang="en-US" sz="2000" b="1" dirty="0" smtClean="0">
              <a:latin typeface="Tw Cen MT" pitchFamily="34" charset="0"/>
            </a:endParaRPr>
          </a:p>
          <a:p>
            <a:pPr lvl="0" rtl="0">
              <a:spcBef>
                <a:spcPts val="0"/>
              </a:spcBef>
              <a:buNone/>
            </a:pPr>
            <a:r>
              <a:rPr lang="en-US" sz="2000" b="1" dirty="0" smtClean="0">
                <a:latin typeface="Tw Cen MT" pitchFamily="34" charset="0"/>
              </a:rPr>
              <a:t>I</a:t>
            </a:r>
            <a:r>
              <a:rPr lang="en" sz="2000" b="1" dirty="0" smtClean="0">
                <a:latin typeface="Tw Cen MT" pitchFamily="34" charset="0"/>
              </a:rPr>
              <a:t>f (expr</a:t>
            </a:r>
            <a:r>
              <a:rPr lang="en" sz="2000" b="1" dirty="0" smtClean="0">
                <a:latin typeface="Tw Cen MT" pitchFamily="34" charset="0"/>
              </a:rPr>
              <a:t>){</a:t>
            </a:r>
            <a:endParaRPr lang="en" sz="2000" b="1" dirty="0" smtClean="0">
              <a:latin typeface="Tw Cen MT" pitchFamily="34" charset="0"/>
            </a:endParaRPr>
          </a:p>
          <a:p>
            <a:pPr lvl="0" rtl="0">
              <a:spcBef>
                <a:spcPts val="0"/>
              </a:spcBef>
              <a:buNone/>
            </a:pPr>
            <a:r>
              <a:rPr lang="en" sz="2000" b="1" dirty="0">
                <a:latin typeface="Tw Cen MT" pitchFamily="34" charset="0"/>
              </a:rPr>
              <a:t>	</a:t>
            </a:r>
            <a:r>
              <a:rPr lang="en" sz="2000" b="1" dirty="0" smtClean="0">
                <a:latin typeface="Tw Cen MT" pitchFamily="34" charset="0"/>
              </a:rPr>
              <a:t>#some code here</a:t>
            </a:r>
          </a:p>
          <a:p>
            <a:pPr lvl="0" rtl="0">
              <a:spcBef>
                <a:spcPts val="0"/>
              </a:spcBef>
              <a:buNone/>
            </a:pPr>
            <a:r>
              <a:rPr lang="en" sz="2000" b="1" dirty="0" smtClean="0">
                <a:latin typeface="Tw Cen MT" pitchFamily="34" charset="0"/>
              </a:rPr>
              <a:t>}</a:t>
            </a:r>
          </a:p>
          <a:p>
            <a:pPr lvl="0" rtl="0">
              <a:spcBef>
                <a:spcPts val="0"/>
              </a:spcBef>
              <a:buNone/>
            </a:pPr>
            <a:r>
              <a:rPr lang="en" sz="2000" dirty="0" smtClean="0">
                <a:latin typeface="Tw Cen MT" pitchFamily="34" charset="0"/>
              </a:rPr>
              <a:t>Note :</a:t>
            </a:r>
          </a:p>
          <a:p>
            <a:pPr lvl="0" rtl="0">
              <a:spcBef>
                <a:spcPts val="0"/>
              </a:spcBef>
              <a:buNone/>
            </a:pPr>
            <a:r>
              <a:rPr lang="en" sz="2000" dirty="0" smtClean="0">
                <a:latin typeface="Tw Cen MT" pitchFamily="34" charset="0"/>
                <a:sym typeface="Wingdings" pitchFamily="2" charset="2"/>
              </a:rPr>
              <a:t> </a:t>
            </a:r>
            <a:r>
              <a:rPr lang="en" sz="2000" dirty="0" smtClean="0">
                <a:latin typeface="Tw Cen MT" pitchFamily="34" charset="0"/>
              </a:rPr>
              <a:t>It is not necessary to have an else block or an elsif block, in case you want</a:t>
            </a:r>
          </a:p>
          <a:p>
            <a:pPr lvl="0" rtl="0">
              <a:spcBef>
                <a:spcPts val="0"/>
              </a:spcBef>
              <a:buNone/>
            </a:pPr>
            <a:r>
              <a:rPr lang="en" sz="2000" dirty="0" smtClean="0">
                <a:latin typeface="Tw Cen MT" pitchFamily="34" charset="0"/>
              </a:rPr>
              <a:t>to check for multiple conditions you can have elsif block.</a:t>
            </a:r>
          </a:p>
          <a:p>
            <a:pPr lvl="0" rtl="0">
              <a:spcBef>
                <a:spcPts val="0"/>
              </a:spcBef>
              <a:buFont typeface="Wingdings"/>
              <a:buChar char="à"/>
            </a:pPr>
            <a:r>
              <a:rPr lang="en" sz="2000" dirty="0" smtClean="0">
                <a:latin typeface="Tw Cen MT" pitchFamily="34" charset="0"/>
              </a:rPr>
              <a:t>An else block which captures anything that is not defined in the if and elsif</a:t>
            </a:r>
          </a:p>
          <a:p>
            <a:pPr marL="0" lvl="0" indent="0" rtl="0">
              <a:spcBef>
                <a:spcPts val="0"/>
              </a:spcBef>
              <a:buNone/>
            </a:pPr>
            <a:r>
              <a:rPr lang="en-US" sz="2000" dirty="0" smtClean="0">
                <a:latin typeface="Tw Cen MT" pitchFamily="34" charset="0"/>
              </a:rPr>
              <a:t>C</a:t>
            </a:r>
            <a:r>
              <a:rPr lang="en" sz="2000" dirty="0" smtClean="0">
                <a:latin typeface="Tw Cen MT" pitchFamily="34" charset="0"/>
              </a:rPr>
              <a:t>onditions</a:t>
            </a:r>
            <a:endParaRPr lang="en" sz="2000" dirty="0">
              <a:latin typeface="Tw Cen MT" pitchFamily="34" charset="0"/>
            </a:endParaRPr>
          </a:p>
          <a:p>
            <a:pPr marL="0" lvl="0" indent="0" rtl="0">
              <a:spcBef>
                <a:spcPts val="0"/>
              </a:spcBef>
              <a:buNone/>
            </a:pPr>
            <a:r>
              <a:rPr lang="en-US" sz="2000" b="1" dirty="0" smtClean="0">
                <a:latin typeface="Tw Cen MT" pitchFamily="34" charset="0"/>
              </a:rPr>
              <a:t>I</a:t>
            </a:r>
            <a:r>
              <a:rPr lang="en" sz="2000" b="1" dirty="0" smtClean="0">
                <a:latin typeface="Tw Cen MT" pitchFamily="34" charset="0"/>
              </a:rPr>
              <a:t>f(expr</a:t>
            </a:r>
            <a:r>
              <a:rPr lang="en" sz="2000" b="1" dirty="0" smtClean="0">
                <a:latin typeface="Tw Cen MT" pitchFamily="34" charset="0"/>
              </a:rPr>
              <a:t>) {</a:t>
            </a:r>
            <a:endParaRPr lang="en" sz="2000" b="1" dirty="0" smtClean="0">
              <a:latin typeface="Tw Cen MT" pitchFamily="34" charset="0"/>
            </a:endParaRPr>
          </a:p>
          <a:p>
            <a:pPr marL="0" lvl="0" indent="0" rtl="0">
              <a:spcBef>
                <a:spcPts val="0"/>
              </a:spcBef>
              <a:buNone/>
            </a:pPr>
            <a:r>
              <a:rPr lang="en" sz="2000" b="1" dirty="0" smtClean="0">
                <a:latin typeface="Tw Cen MT" pitchFamily="34" charset="0"/>
              </a:rPr>
              <a:t>     #</a:t>
            </a:r>
            <a:r>
              <a:rPr lang="en" sz="2000" b="1" dirty="0" smtClean="0">
                <a:latin typeface="Tw Cen MT" pitchFamily="34" charset="0"/>
              </a:rPr>
              <a:t>code here</a:t>
            </a:r>
          </a:p>
          <a:p>
            <a:pPr marL="0" lvl="0" indent="0" rtl="0">
              <a:spcBef>
                <a:spcPts val="0"/>
              </a:spcBef>
              <a:buNone/>
            </a:pPr>
            <a:r>
              <a:rPr lang="en" sz="2000" b="1" dirty="0" smtClean="0">
                <a:latin typeface="Tw Cen MT" pitchFamily="34" charset="0"/>
              </a:rPr>
              <a:t>}</a:t>
            </a:r>
          </a:p>
          <a:p>
            <a:pPr marL="0" lvl="0" indent="0" rtl="0">
              <a:spcBef>
                <a:spcPts val="0"/>
              </a:spcBef>
              <a:buNone/>
            </a:pPr>
            <a:r>
              <a:rPr lang="en-US" sz="2000" b="1" dirty="0">
                <a:latin typeface="Tw Cen MT" pitchFamily="34" charset="0"/>
              </a:rPr>
              <a:t>e</a:t>
            </a:r>
            <a:r>
              <a:rPr lang="en" sz="2000" b="1" dirty="0" smtClean="0">
                <a:latin typeface="Tw Cen MT" pitchFamily="34" charset="0"/>
              </a:rPr>
              <a:t>lsif(expr</a:t>
            </a:r>
            <a:r>
              <a:rPr lang="en" sz="2000" b="1" dirty="0" smtClean="0">
                <a:latin typeface="Tw Cen MT" pitchFamily="34" charset="0"/>
              </a:rPr>
              <a:t>) {</a:t>
            </a:r>
            <a:endParaRPr lang="en" sz="2000" b="1" dirty="0" smtClean="0">
              <a:latin typeface="Tw Cen MT" pitchFamily="34" charset="0"/>
            </a:endParaRPr>
          </a:p>
          <a:p>
            <a:pPr marL="0" lvl="0" indent="0" rtl="0">
              <a:spcBef>
                <a:spcPts val="0"/>
              </a:spcBef>
              <a:buNone/>
            </a:pPr>
            <a:r>
              <a:rPr lang="en" sz="2000" b="1" dirty="0" smtClean="0">
                <a:latin typeface="Tw Cen MT" pitchFamily="34" charset="0"/>
              </a:rPr>
              <a:t>     #</a:t>
            </a:r>
            <a:r>
              <a:rPr lang="en" sz="2000" b="1" dirty="0" smtClean="0">
                <a:latin typeface="Tw Cen MT" pitchFamily="34" charset="0"/>
              </a:rPr>
              <a:t>code here</a:t>
            </a:r>
          </a:p>
          <a:p>
            <a:pPr marL="0" lvl="0" indent="0" rtl="0">
              <a:spcBef>
                <a:spcPts val="0"/>
              </a:spcBef>
              <a:buNone/>
            </a:pPr>
            <a:r>
              <a:rPr lang="en" sz="2000" b="1" dirty="0" smtClean="0">
                <a:latin typeface="Tw Cen MT" pitchFamily="34" charset="0"/>
              </a:rPr>
              <a:t>}</a:t>
            </a:r>
          </a:p>
          <a:p>
            <a:pPr marL="0" lvl="0" indent="0" rtl="0">
              <a:spcBef>
                <a:spcPts val="0"/>
              </a:spcBef>
              <a:buNone/>
            </a:pPr>
            <a:r>
              <a:rPr lang="en-US" sz="2000" b="1" dirty="0" smtClean="0">
                <a:latin typeface="Tw Cen MT" pitchFamily="34" charset="0"/>
              </a:rPr>
              <a:t>E</a:t>
            </a:r>
            <a:r>
              <a:rPr lang="en" sz="2000" b="1" dirty="0" smtClean="0">
                <a:latin typeface="Tw Cen MT" pitchFamily="34" charset="0"/>
              </a:rPr>
              <a:t>lse {</a:t>
            </a:r>
            <a:endParaRPr lang="en" sz="2000" b="1" dirty="0" smtClean="0">
              <a:latin typeface="Tw Cen MT" pitchFamily="34" charset="0"/>
            </a:endParaRPr>
          </a:p>
          <a:p>
            <a:pPr marL="0" lvl="0" indent="0" rtl="0">
              <a:spcBef>
                <a:spcPts val="0"/>
              </a:spcBef>
              <a:buNone/>
            </a:pPr>
            <a:r>
              <a:rPr lang="en" sz="2000" b="1" dirty="0" smtClean="0">
                <a:latin typeface="Tw Cen MT" pitchFamily="34" charset="0"/>
              </a:rPr>
              <a:t>     #</a:t>
            </a:r>
            <a:r>
              <a:rPr lang="en" sz="2000" b="1" dirty="0" smtClean="0">
                <a:latin typeface="Tw Cen MT" pitchFamily="34" charset="0"/>
              </a:rPr>
              <a:t>code here</a:t>
            </a:r>
          </a:p>
          <a:p>
            <a:pPr marL="0" lvl="0" indent="0" rtl="0">
              <a:spcBef>
                <a:spcPts val="0"/>
              </a:spcBef>
              <a:buNone/>
            </a:pPr>
            <a:r>
              <a:rPr lang="en" sz="2000" b="1" dirty="0" smtClean="0">
                <a:latin typeface="Tw Cen MT" pitchFamily="34" charset="0"/>
              </a:rPr>
              <a:t>}</a:t>
            </a:r>
            <a:endParaRPr lang="en" sz="2000" b="1" dirty="0">
              <a:latin typeface="Tw Cen MT" pitchFamily="34" charset="0"/>
            </a:endParaRPr>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845762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r>
              <a:rPr lang="en-US" dirty="0" smtClean="0"/>
              <a:t>For Loops </a:t>
            </a:r>
            <a:r>
              <a:rPr lang="en-US" dirty="0" smtClean="0"/>
              <a:t>In </a:t>
            </a:r>
            <a:r>
              <a:rPr lang="en-US" dirty="0" smtClean="0"/>
              <a:t>Perl:</a:t>
            </a:r>
            <a:r>
              <a:rPr lang="en-US" dirty="0"/>
              <a:t/>
            </a:r>
            <a:br>
              <a:rPr lang="en-US" dirty="0"/>
            </a:br>
            <a:endParaRPr lang="en" sz="3200" dirty="0">
              <a:latin typeface="Montserrat"/>
              <a:ea typeface="Montserrat"/>
              <a:cs typeface="Montserrat"/>
              <a:sym typeface="Montserrat"/>
            </a:endParaRPr>
          </a:p>
        </p:txBody>
      </p:sp>
      <p:sp>
        <p:nvSpPr>
          <p:cNvPr id="132" name="Shape 132"/>
          <p:cNvSpPr txBox="1">
            <a:spLocks noGrp="1"/>
          </p:cNvSpPr>
          <p:nvPr>
            <p:ph type="body" idx="1"/>
          </p:nvPr>
        </p:nvSpPr>
        <p:spPr>
          <a:xfrm>
            <a:off x="311700" y="1143000"/>
            <a:ext cx="8520600" cy="52578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000" b="1" dirty="0" smtClean="0">
                <a:latin typeface="Tw Cen MT" pitchFamily="34" charset="0"/>
              </a:rPr>
              <a:t>For Loop</a:t>
            </a:r>
            <a:endParaRPr lang="en-US" sz="2000" b="1" dirty="0">
              <a:latin typeface="Tw Cen MT" pitchFamily="34" charset="0"/>
            </a:endParaRPr>
          </a:p>
          <a:p>
            <a:pPr lvl="0" rtl="0">
              <a:spcBef>
                <a:spcPts val="0"/>
              </a:spcBef>
              <a:buNone/>
            </a:pPr>
            <a:endParaRPr lang="en" sz="2000" dirty="0" smtClean="0">
              <a:latin typeface="Tw Cen MT" pitchFamily="34" charset="0"/>
            </a:endParaRPr>
          </a:p>
          <a:p>
            <a:pPr lvl="0" rtl="0">
              <a:spcBef>
                <a:spcPts val="0"/>
              </a:spcBef>
              <a:buNone/>
            </a:pPr>
            <a:r>
              <a:rPr lang="en" sz="2000" b="1" dirty="0" smtClean="0">
                <a:latin typeface="Tw Cen MT" pitchFamily="34" charset="0"/>
              </a:rPr>
              <a:t>Syntax : </a:t>
            </a:r>
          </a:p>
          <a:p>
            <a:pPr lvl="0" rtl="0">
              <a:spcBef>
                <a:spcPts val="0"/>
              </a:spcBef>
              <a:buNone/>
            </a:pPr>
            <a:endParaRPr lang="en-US" sz="2000" b="1" dirty="0" smtClean="0">
              <a:latin typeface="Tw Cen MT" pitchFamily="34" charset="0"/>
            </a:endParaRPr>
          </a:p>
          <a:p>
            <a:pPr lvl="0" rtl="0">
              <a:spcBef>
                <a:spcPts val="0"/>
              </a:spcBef>
              <a:buNone/>
            </a:pPr>
            <a:r>
              <a:rPr lang="en-US" sz="2000" b="1" dirty="0" smtClean="0">
                <a:latin typeface="Tw Cen MT" pitchFamily="34" charset="0"/>
              </a:rPr>
              <a:t>f</a:t>
            </a:r>
            <a:r>
              <a:rPr lang="en" sz="2000" b="1" dirty="0" smtClean="0">
                <a:latin typeface="Tw Cen MT" pitchFamily="34" charset="0"/>
              </a:rPr>
              <a:t>or (init; condition; increment/decrement) {</a:t>
            </a:r>
          </a:p>
          <a:p>
            <a:pPr lvl="0" rtl="0">
              <a:spcBef>
                <a:spcPts val="0"/>
              </a:spcBef>
              <a:buNone/>
            </a:pPr>
            <a:r>
              <a:rPr lang="en" sz="2000" b="1" dirty="0">
                <a:latin typeface="Tw Cen MT" pitchFamily="34" charset="0"/>
              </a:rPr>
              <a:t>	</a:t>
            </a:r>
            <a:r>
              <a:rPr lang="en" sz="2000" b="1" dirty="0" smtClean="0">
                <a:latin typeface="Tw Cen MT" pitchFamily="34" charset="0"/>
              </a:rPr>
              <a:t>#code here</a:t>
            </a:r>
          </a:p>
          <a:p>
            <a:pPr lvl="0" rtl="0">
              <a:spcBef>
                <a:spcPts val="0"/>
              </a:spcBef>
              <a:buNone/>
            </a:pPr>
            <a:r>
              <a:rPr lang="en" sz="2000" b="1" dirty="0" smtClean="0">
                <a:latin typeface="Tw Cen MT" pitchFamily="34" charset="0"/>
              </a:rPr>
              <a:t>}</a:t>
            </a:r>
          </a:p>
          <a:p>
            <a:pPr lvl="0" rtl="0">
              <a:spcBef>
                <a:spcPts val="0"/>
              </a:spcBef>
              <a:buNone/>
            </a:pPr>
            <a:endParaRPr lang="en" sz="2000" b="1" dirty="0" smtClean="0">
              <a:latin typeface="Tw Cen MT" pitchFamily="34" charset="0"/>
            </a:endParaRPr>
          </a:p>
          <a:p>
            <a:r>
              <a:rPr lang="en-US" sz="2000" dirty="0">
                <a:latin typeface="Tw Cen MT" pitchFamily="34" charset="0"/>
              </a:rPr>
              <a:t>The </a:t>
            </a:r>
            <a:r>
              <a:rPr lang="en-US" sz="2000" b="1" dirty="0" err="1">
                <a:latin typeface="Tw Cen MT" pitchFamily="34" charset="0"/>
              </a:rPr>
              <a:t>init</a:t>
            </a:r>
            <a:r>
              <a:rPr lang="en-US" sz="2000" dirty="0">
                <a:latin typeface="Tw Cen MT" pitchFamily="34" charset="0"/>
              </a:rPr>
              <a:t> step is executed first, and only once. </a:t>
            </a:r>
          </a:p>
          <a:p>
            <a:r>
              <a:rPr lang="en-US" sz="2000" dirty="0">
                <a:latin typeface="Tw Cen MT" pitchFamily="34" charset="0"/>
              </a:rPr>
              <a:t>Next, the </a:t>
            </a:r>
            <a:r>
              <a:rPr lang="en-US" sz="2000" b="1" dirty="0">
                <a:latin typeface="Tw Cen MT" pitchFamily="34" charset="0"/>
              </a:rPr>
              <a:t>condition</a:t>
            </a:r>
            <a:r>
              <a:rPr lang="en-US" sz="2000" dirty="0">
                <a:latin typeface="Tw Cen MT" pitchFamily="34" charset="0"/>
              </a:rPr>
              <a:t> is evaluated. If it is true, the body of the loop is executed. If it is false, the body of the loop does not execute and flow of control jumps to the next statement just after the for loop.</a:t>
            </a:r>
          </a:p>
          <a:p>
            <a:r>
              <a:rPr lang="en-US" sz="2000" dirty="0">
                <a:latin typeface="Tw Cen MT" pitchFamily="34" charset="0"/>
              </a:rPr>
              <a:t>After the body of the for loop executes, the flow of control jumps back up to the </a:t>
            </a:r>
            <a:r>
              <a:rPr lang="en-US" sz="2000" b="1" dirty="0">
                <a:latin typeface="Tw Cen MT" pitchFamily="34" charset="0"/>
              </a:rPr>
              <a:t>increment</a:t>
            </a:r>
            <a:r>
              <a:rPr lang="en-US" sz="2000" dirty="0">
                <a:latin typeface="Tw Cen MT" pitchFamily="34" charset="0"/>
              </a:rPr>
              <a:t> statement. This statement allows you to update any loop control variables. This statement can be left blank, as long as a semicolon appears after the condition.</a:t>
            </a:r>
          </a:p>
          <a:p>
            <a:pPr lvl="0" rtl="0">
              <a:spcBef>
                <a:spcPts val="0"/>
              </a:spcBef>
              <a:buNone/>
            </a:pPr>
            <a:endParaRPr lang="en" sz="1600" dirty="0">
              <a:latin typeface="Tw Cen MT" pitchFamily="34" charset="0"/>
            </a:endParaRPr>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2738541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r>
              <a:rPr lang="en-US" dirty="0" smtClean="0"/>
              <a:t>While Loops </a:t>
            </a:r>
            <a:r>
              <a:rPr lang="en-US" dirty="0" smtClean="0"/>
              <a:t>In </a:t>
            </a:r>
            <a:r>
              <a:rPr lang="en-US" dirty="0" smtClean="0"/>
              <a:t>Perl:</a:t>
            </a:r>
            <a:r>
              <a:rPr lang="en-US" dirty="0"/>
              <a:t/>
            </a:r>
            <a:br>
              <a:rPr lang="en-US" dirty="0"/>
            </a:br>
            <a:endParaRPr lang="en" sz="3200" dirty="0">
              <a:latin typeface="Montserrat"/>
              <a:ea typeface="Montserrat"/>
              <a:cs typeface="Montserrat"/>
              <a:sym typeface="Montserrat"/>
            </a:endParaRPr>
          </a:p>
        </p:txBody>
      </p:sp>
      <p:sp>
        <p:nvSpPr>
          <p:cNvPr id="132" name="Shape 132"/>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000" b="1" dirty="0" smtClean="0">
                <a:latin typeface="Tw Cen MT" pitchFamily="34" charset="0"/>
              </a:rPr>
              <a:t>While Loop</a:t>
            </a:r>
            <a:endParaRPr lang="en-US" sz="2000" b="1" dirty="0">
              <a:latin typeface="Tw Cen MT" pitchFamily="34" charset="0"/>
            </a:endParaRPr>
          </a:p>
          <a:p>
            <a:pPr lvl="0" rtl="0">
              <a:spcBef>
                <a:spcPts val="0"/>
              </a:spcBef>
              <a:buNone/>
            </a:pPr>
            <a:endParaRPr lang="en" sz="2000" b="1" dirty="0" smtClean="0">
              <a:latin typeface="Tw Cen MT" pitchFamily="34" charset="0"/>
            </a:endParaRPr>
          </a:p>
          <a:p>
            <a:pPr lvl="0" rtl="0">
              <a:spcBef>
                <a:spcPts val="0"/>
              </a:spcBef>
              <a:buNone/>
            </a:pPr>
            <a:r>
              <a:rPr lang="en" sz="2000" b="1" dirty="0" smtClean="0">
                <a:latin typeface="Tw Cen MT" pitchFamily="34" charset="0"/>
              </a:rPr>
              <a:t>Syntax : </a:t>
            </a:r>
          </a:p>
          <a:p>
            <a:pPr lvl="0" rtl="0">
              <a:spcBef>
                <a:spcPts val="0"/>
              </a:spcBef>
              <a:buNone/>
            </a:pPr>
            <a:endParaRPr lang="en-US" sz="2000" b="1" dirty="0" smtClean="0">
              <a:latin typeface="Tw Cen MT" pitchFamily="34" charset="0"/>
            </a:endParaRPr>
          </a:p>
          <a:p>
            <a:pPr lvl="0" rtl="0">
              <a:spcBef>
                <a:spcPts val="0"/>
              </a:spcBef>
              <a:buNone/>
            </a:pPr>
            <a:r>
              <a:rPr lang="en-US" sz="2000" b="1" dirty="0" smtClean="0">
                <a:latin typeface="Tw Cen MT" pitchFamily="34" charset="0"/>
              </a:rPr>
              <a:t>While </a:t>
            </a:r>
            <a:r>
              <a:rPr lang="en" sz="2000" b="1" dirty="0" smtClean="0">
                <a:latin typeface="Tw Cen MT" pitchFamily="34" charset="0"/>
              </a:rPr>
              <a:t>(condition) {</a:t>
            </a:r>
          </a:p>
          <a:p>
            <a:pPr lvl="0" rtl="0">
              <a:spcBef>
                <a:spcPts val="0"/>
              </a:spcBef>
              <a:buNone/>
            </a:pPr>
            <a:r>
              <a:rPr lang="en" sz="2000" b="1" dirty="0">
                <a:latin typeface="Tw Cen MT" pitchFamily="34" charset="0"/>
              </a:rPr>
              <a:t>	</a:t>
            </a:r>
            <a:r>
              <a:rPr lang="en" sz="2000" b="1" dirty="0" smtClean="0">
                <a:latin typeface="Tw Cen MT" pitchFamily="34" charset="0"/>
              </a:rPr>
              <a:t>#code here</a:t>
            </a:r>
          </a:p>
          <a:p>
            <a:pPr lvl="0" rtl="0">
              <a:spcBef>
                <a:spcPts val="0"/>
              </a:spcBef>
              <a:buNone/>
            </a:pPr>
            <a:r>
              <a:rPr lang="en" sz="2000" b="1" dirty="0" smtClean="0">
                <a:latin typeface="Tw Cen MT" pitchFamily="34" charset="0"/>
              </a:rPr>
              <a:t>}</a:t>
            </a:r>
            <a:r>
              <a:rPr lang="en-US" sz="2000" b="1" dirty="0" smtClean="0">
                <a:latin typeface="Tw Cen MT" pitchFamily="34" charset="0"/>
              </a:rPr>
              <a:t> </a:t>
            </a:r>
            <a:endParaRPr lang="en-US" sz="2000" b="1" dirty="0">
              <a:latin typeface="Tw Cen MT" pitchFamily="34" charset="0"/>
            </a:endParaRPr>
          </a:p>
          <a:p>
            <a:endParaRPr lang="en-US" sz="2000" b="1" dirty="0" smtClean="0">
              <a:latin typeface="Tw Cen MT" pitchFamily="34" charset="0"/>
            </a:endParaRPr>
          </a:p>
          <a:p>
            <a:r>
              <a:rPr lang="en-US" sz="2000" dirty="0" smtClean="0">
                <a:latin typeface="Tw Cen MT" pitchFamily="34" charset="0"/>
              </a:rPr>
              <a:t>Condition is any expression which is evaluated and if it is true then the code is executed in side the while loop.</a:t>
            </a:r>
          </a:p>
          <a:p>
            <a:r>
              <a:rPr lang="en-US" sz="2000" dirty="0" smtClean="0">
                <a:latin typeface="Tw Cen MT" pitchFamily="34" charset="0"/>
              </a:rPr>
              <a:t>The loop will continue till the condition stands true.</a:t>
            </a:r>
            <a:endParaRPr lang="en-US" sz="2000" dirty="0">
              <a:latin typeface="Tw Cen MT" pitchFamily="34" charset="0"/>
            </a:endParaRPr>
          </a:p>
          <a:p>
            <a:pPr lvl="0" rtl="0">
              <a:spcBef>
                <a:spcPts val="0"/>
              </a:spcBef>
              <a:buNone/>
            </a:pPr>
            <a:endParaRPr lang="en" sz="1600" dirty="0">
              <a:latin typeface="Tw Cen MT" pitchFamily="34" charset="0"/>
            </a:endParaRPr>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1436929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r>
              <a:rPr lang="en-US" dirty="0" smtClean="0"/>
              <a:t>Until Loops </a:t>
            </a:r>
            <a:r>
              <a:rPr lang="en-US" dirty="0" smtClean="0"/>
              <a:t>In </a:t>
            </a:r>
            <a:r>
              <a:rPr lang="en-US" dirty="0" smtClean="0"/>
              <a:t>Perl:</a:t>
            </a:r>
            <a:r>
              <a:rPr lang="en-US" dirty="0"/>
              <a:t/>
            </a:r>
            <a:br>
              <a:rPr lang="en-US" dirty="0"/>
            </a:br>
            <a:endParaRPr lang="en" sz="3200" dirty="0">
              <a:latin typeface="Montserrat"/>
              <a:ea typeface="Montserrat"/>
              <a:cs typeface="Montserrat"/>
              <a:sym typeface="Montserrat"/>
            </a:endParaRPr>
          </a:p>
        </p:txBody>
      </p:sp>
      <p:sp>
        <p:nvSpPr>
          <p:cNvPr id="132" name="Shape 132"/>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000" b="1" dirty="0" smtClean="0">
                <a:latin typeface="Tw Cen MT" pitchFamily="34" charset="0"/>
              </a:rPr>
              <a:t>Until Loop</a:t>
            </a:r>
            <a:endParaRPr lang="en-US" sz="2000" b="1" dirty="0">
              <a:latin typeface="Tw Cen MT" pitchFamily="34" charset="0"/>
            </a:endParaRPr>
          </a:p>
          <a:p>
            <a:pPr lvl="0" rtl="0">
              <a:spcBef>
                <a:spcPts val="0"/>
              </a:spcBef>
              <a:buNone/>
            </a:pPr>
            <a:endParaRPr lang="en" sz="2000" b="1" dirty="0" smtClean="0">
              <a:latin typeface="Tw Cen MT" pitchFamily="34" charset="0"/>
            </a:endParaRPr>
          </a:p>
          <a:p>
            <a:pPr lvl="0" rtl="0">
              <a:spcBef>
                <a:spcPts val="0"/>
              </a:spcBef>
              <a:buNone/>
            </a:pPr>
            <a:r>
              <a:rPr lang="en" sz="2000" b="1" dirty="0" smtClean="0">
                <a:latin typeface="Tw Cen MT" pitchFamily="34" charset="0"/>
              </a:rPr>
              <a:t>Syntax : </a:t>
            </a:r>
          </a:p>
          <a:p>
            <a:pPr lvl="0" rtl="0">
              <a:spcBef>
                <a:spcPts val="0"/>
              </a:spcBef>
              <a:buNone/>
            </a:pPr>
            <a:endParaRPr lang="en-US" sz="2000" b="1" dirty="0" smtClean="0">
              <a:latin typeface="Tw Cen MT" pitchFamily="34" charset="0"/>
            </a:endParaRPr>
          </a:p>
          <a:p>
            <a:pPr lvl="0" rtl="0">
              <a:spcBef>
                <a:spcPts val="0"/>
              </a:spcBef>
              <a:buNone/>
            </a:pPr>
            <a:r>
              <a:rPr lang="en-US" sz="2000" b="1" dirty="0" smtClean="0">
                <a:latin typeface="Tw Cen MT" pitchFamily="34" charset="0"/>
              </a:rPr>
              <a:t>Until </a:t>
            </a:r>
            <a:r>
              <a:rPr lang="en" sz="2000" b="1" dirty="0" smtClean="0">
                <a:latin typeface="Tw Cen MT" pitchFamily="34" charset="0"/>
              </a:rPr>
              <a:t>(condition) {</a:t>
            </a:r>
          </a:p>
          <a:p>
            <a:pPr lvl="0" rtl="0">
              <a:spcBef>
                <a:spcPts val="0"/>
              </a:spcBef>
              <a:buNone/>
            </a:pPr>
            <a:r>
              <a:rPr lang="en" sz="2000" b="1" dirty="0">
                <a:latin typeface="Tw Cen MT" pitchFamily="34" charset="0"/>
              </a:rPr>
              <a:t>	</a:t>
            </a:r>
            <a:r>
              <a:rPr lang="en" sz="2000" b="1" dirty="0" smtClean="0">
                <a:latin typeface="Tw Cen MT" pitchFamily="34" charset="0"/>
              </a:rPr>
              <a:t>#code here</a:t>
            </a:r>
          </a:p>
          <a:p>
            <a:pPr lvl="0" rtl="0">
              <a:spcBef>
                <a:spcPts val="0"/>
              </a:spcBef>
              <a:buNone/>
            </a:pPr>
            <a:r>
              <a:rPr lang="en" sz="2000" b="1" dirty="0" smtClean="0">
                <a:latin typeface="Tw Cen MT" pitchFamily="34" charset="0"/>
              </a:rPr>
              <a:t>}</a:t>
            </a:r>
            <a:r>
              <a:rPr lang="en-US" sz="2000" dirty="0" smtClean="0">
                <a:latin typeface="Tw Cen MT" pitchFamily="34" charset="0"/>
              </a:rPr>
              <a:t> </a:t>
            </a:r>
            <a:endParaRPr lang="en-US" sz="2000" dirty="0">
              <a:latin typeface="Tw Cen MT" pitchFamily="34" charset="0"/>
            </a:endParaRPr>
          </a:p>
          <a:p>
            <a:endParaRPr lang="en-US" sz="2000" dirty="0" smtClean="0">
              <a:latin typeface="Tw Cen MT" pitchFamily="34" charset="0"/>
            </a:endParaRPr>
          </a:p>
          <a:p>
            <a:r>
              <a:rPr lang="en-US" sz="2000" dirty="0" smtClean="0">
                <a:latin typeface="Tw Cen MT" pitchFamily="34" charset="0"/>
              </a:rPr>
              <a:t>Condition is any expression which is evaluated till the condition is not reached the code will get executed.</a:t>
            </a:r>
          </a:p>
          <a:p>
            <a:r>
              <a:rPr lang="en-US" sz="2000" dirty="0" smtClean="0">
                <a:latin typeface="Tw Cen MT" pitchFamily="34" charset="0"/>
              </a:rPr>
              <a:t>The moment condition is achieved the loop break and control is passed back to the program or to the next line after the loop.</a:t>
            </a:r>
            <a:endParaRPr lang="en" sz="2000" dirty="0">
              <a:latin typeface="Tw Cen MT" pitchFamily="34" charset="0"/>
            </a:endParaRPr>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189518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r>
              <a:rPr lang="en-US" dirty="0" err="1" smtClean="0"/>
              <a:t>Foreach</a:t>
            </a:r>
            <a:r>
              <a:rPr lang="en-US" dirty="0" smtClean="0"/>
              <a:t> Loops </a:t>
            </a:r>
            <a:r>
              <a:rPr lang="en-US" dirty="0" smtClean="0"/>
              <a:t>In </a:t>
            </a:r>
            <a:r>
              <a:rPr lang="en-US" dirty="0" smtClean="0"/>
              <a:t>Perl:</a:t>
            </a:r>
            <a:r>
              <a:rPr lang="en-US" dirty="0"/>
              <a:t/>
            </a:r>
            <a:br>
              <a:rPr lang="en-US" dirty="0"/>
            </a:br>
            <a:endParaRPr lang="en" sz="3200" dirty="0">
              <a:latin typeface="Montserrat"/>
              <a:ea typeface="Montserrat"/>
              <a:cs typeface="Montserrat"/>
              <a:sym typeface="Montserrat"/>
            </a:endParaRPr>
          </a:p>
        </p:txBody>
      </p:sp>
      <p:sp>
        <p:nvSpPr>
          <p:cNvPr id="132" name="Shape 132"/>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000" b="1" dirty="0" err="1" smtClean="0">
                <a:latin typeface="Tw Cen MT" pitchFamily="34" charset="0"/>
              </a:rPr>
              <a:t>Foreach</a:t>
            </a:r>
            <a:r>
              <a:rPr lang="en-US" sz="2000" b="1" dirty="0" smtClean="0">
                <a:latin typeface="Tw Cen MT" pitchFamily="34" charset="0"/>
              </a:rPr>
              <a:t> Loop</a:t>
            </a:r>
          </a:p>
          <a:p>
            <a:pPr marL="0" lvl="0" indent="0" rtl="0">
              <a:spcBef>
                <a:spcPts val="0"/>
              </a:spcBef>
              <a:buNone/>
            </a:pPr>
            <a:endParaRPr lang="en-US" sz="2000" b="1" dirty="0">
              <a:latin typeface="Tw Cen MT" pitchFamily="34" charset="0"/>
            </a:endParaRPr>
          </a:p>
          <a:p>
            <a:pPr lvl="0" rtl="0">
              <a:spcBef>
                <a:spcPts val="0"/>
              </a:spcBef>
              <a:buNone/>
            </a:pPr>
            <a:r>
              <a:rPr lang="en" sz="2000" b="1" dirty="0" smtClean="0">
                <a:latin typeface="Tw Cen MT" pitchFamily="34" charset="0"/>
              </a:rPr>
              <a:t>Syntax : </a:t>
            </a:r>
          </a:p>
          <a:p>
            <a:pPr lvl="0" rtl="0">
              <a:spcBef>
                <a:spcPts val="0"/>
              </a:spcBef>
              <a:buNone/>
            </a:pPr>
            <a:endParaRPr lang="en-US" sz="2000" b="1" dirty="0" smtClean="0">
              <a:latin typeface="Tw Cen MT" pitchFamily="34" charset="0"/>
            </a:endParaRPr>
          </a:p>
          <a:p>
            <a:pPr lvl="0" rtl="0">
              <a:spcBef>
                <a:spcPts val="0"/>
              </a:spcBef>
              <a:buNone/>
            </a:pPr>
            <a:r>
              <a:rPr lang="en-US" sz="2000" b="1" dirty="0" err="1" smtClean="0">
                <a:latin typeface="Tw Cen MT" pitchFamily="34" charset="0"/>
              </a:rPr>
              <a:t>Foreach</a:t>
            </a:r>
            <a:r>
              <a:rPr lang="en-US" sz="2000" b="1" dirty="0" smtClean="0">
                <a:latin typeface="Tw Cen MT" pitchFamily="34" charset="0"/>
              </a:rPr>
              <a:t> </a:t>
            </a:r>
            <a:r>
              <a:rPr lang="en-US" sz="2000" b="1" dirty="0" err="1" smtClean="0">
                <a:latin typeface="Tw Cen MT" pitchFamily="34" charset="0"/>
              </a:rPr>
              <a:t>var</a:t>
            </a:r>
            <a:r>
              <a:rPr lang="en-US" sz="2000" b="1" dirty="0" smtClean="0">
                <a:latin typeface="Tw Cen MT" pitchFamily="34" charset="0"/>
              </a:rPr>
              <a:t> </a:t>
            </a:r>
            <a:r>
              <a:rPr lang="en" sz="2000" b="1" dirty="0" smtClean="0">
                <a:latin typeface="Tw Cen MT" pitchFamily="34" charset="0"/>
              </a:rPr>
              <a:t>(list) {</a:t>
            </a:r>
          </a:p>
          <a:p>
            <a:pPr lvl="0" rtl="0">
              <a:spcBef>
                <a:spcPts val="0"/>
              </a:spcBef>
              <a:buNone/>
            </a:pPr>
            <a:r>
              <a:rPr lang="en" sz="2000" b="1" dirty="0">
                <a:latin typeface="Tw Cen MT" pitchFamily="34" charset="0"/>
              </a:rPr>
              <a:t>	</a:t>
            </a:r>
            <a:r>
              <a:rPr lang="en" sz="2000" b="1" dirty="0" smtClean="0">
                <a:latin typeface="Tw Cen MT" pitchFamily="34" charset="0"/>
              </a:rPr>
              <a:t>#code here</a:t>
            </a:r>
          </a:p>
          <a:p>
            <a:pPr lvl="0" rtl="0">
              <a:spcBef>
                <a:spcPts val="0"/>
              </a:spcBef>
              <a:buNone/>
            </a:pPr>
            <a:r>
              <a:rPr lang="en" sz="2000" b="1" dirty="0" smtClean="0">
                <a:latin typeface="Tw Cen MT" pitchFamily="34" charset="0"/>
              </a:rPr>
              <a:t>}</a:t>
            </a:r>
            <a:r>
              <a:rPr lang="en-US" sz="2000" dirty="0" smtClean="0">
                <a:latin typeface="Tw Cen MT" pitchFamily="34" charset="0"/>
              </a:rPr>
              <a:t> </a:t>
            </a:r>
          </a:p>
          <a:p>
            <a:endParaRPr lang="en-US" sz="2000" dirty="0" smtClean="0">
              <a:latin typeface="Tw Cen MT" pitchFamily="34" charset="0"/>
            </a:endParaRPr>
          </a:p>
          <a:p>
            <a:r>
              <a:rPr lang="en-US" sz="2000" dirty="0" err="1" smtClean="0">
                <a:latin typeface="Tw Cen MT" pitchFamily="34" charset="0"/>
              </a:rPr>
              <a:t>Foreach</a:t>
            </a:r>
            <a:r>
              <a:rPr lang="en-US" sz="2000" dirty="0" smtClean="0">
                <a:latin typeface="Tw Cen MT" pitchFamily="34" charset="0"/>
              </a:rPr>
              <a:t> iterates through each entity of the list which can be an array or an hash.</a:t>
            </a:r>
          </a:p>
          <a:p>
            <a:r>
              <a:rPr lang="en-US" sz="2000" dirty="0" smtClean="0">
                <a:latin typeface="Tw Cen MT" pitchFamily="34" charset="0"/>
              </a:rPr>
              <a:t>The loop continues till the hash/array has elements in it.</a:t>
            </a:r>
            <a:endParaRPr lang="en" sz="2000" dirty="0">
              <a:latin typeface="Tw Cen MT" pitchFamily="34" charset="0"/>
            </a:endParaRPr>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1315621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r>
              <a:rPr lang="en-US" dirty="0" smtClean="0"/>
              <a:t>Do…While Loops </a:t>
            </a:r>
            <a:r>
              <a:rPr lang="en-US" dirty="0" smtClean="0"/>
              <a:t>In </a:t>
            </a:r>
            <a:r>
              <a:rPr lang="en-US" dirty="0" smtClean="0"/>
              <a:t>Perl:</a:t>
            </a:r>
            <a:r>
              <a:rPr lang="en-US" dirty="0"/>
              <a:t/>
            </a:r>
            <a:br>
              <a:rPr lang="en-US" dirty="0"/>
            </a:br>
            <a:endParaRPr lang="en" sz="3200" dirty="0">
              <a:latin typeface="Montserrat"/>
              <a:ea typeface="Montserrat"/>
              <a:cs typeface="Montserrat"/>
              <a:sym typeface="Montserrat"/>
            </a:endParaRPr>
          </a:p>
        </p:txBody>
      </p:sp>
      <p:sp>
        <p:nvSpPr>
          <p:cNvPr id="132" name="Shape 132"/>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000" b="1" dirty="0" smtClean="0">
                <a:latin typeface="Tw Cen MT" pitchFamily="34" charset="0"/>
              </a:rPr>
              <a:t>Do…While Loop</a:t>
            </a:r>
            <a:endParaRPr lang="en-US" sz="2000" b="1" dirty="0">
              <a:latin typeface="Tw Cen MT" pitchFamily="34" charset="0"/>
            </a:endParaRPr>
          </a:p>
          <a:p>
            <a:pPr lvl="0" rtl="0">
              <a:spcBef>
                <a:spcPts val="0"/>
              </a:spcBef>
              <a:buNone/>
            </a:pPr>
            <a:endParaRPr lang="en" sz="2000" b="1" dirty="0" smtClean="0">
              <a:latin typeface="Tw Cen MT" pitchFamily="34" charset="0"/>
            </a:endParaRPr>
          </a:p>
          <a:p>
            <a:pPr lvl="0" rtl="0">
              <a:spcBef>
                <a:spcPts val="0"/>
              </a:spcBef>
              <a:buNone/>
            </a:pPr>
            <a:r>
              <a:rPr lang="en" sz="2000" b="1" dirty="0" smtClean="0">
                <a:latin typeface="Tw Cen MT" pitchFamily="34" charset="0"/>
              </a:rPr>
              <a:t>Syntax</a:t>
            </a:r>
            <a:r>
              <a:rPr lang="en" sz="2000" dirty="0" smtClean="0">
                <a:latin typeface="Tw Cen MT" pitchFamily="34" charset="0"/>
              </a:rPr>
              <a:t> : </a:t>
            </a:r>
          </a:p>
          <a:p>
            <a:pPr lvl="0" rtl="0">
              <a:spcBef>
                <a:spcPts val="0"/>
              </a:spcBef>
              <a:buNone/>
            </a:pPr>
            <a:endParaRPr lang="en-US" sz="2000" b="1" dirty="0" smtClean="0">
              <a:latin typeface="Tw Cen MT" pitchFamily="34" charset="0"/>
            </a:endParaRPr>
          </a:p>
          <a:p>
            <a:pPr lvl="0" rtl="0">
              <a:spcBef>
                <a:spcPts val="0"/>
              </a:spcBef>
              <a:buNone/>
            </a:pPr>
            <a:r>
              <a:rPr lang="en-US" sz="2000" b="1" dirty="0" smtClean="0">
                <a:latin typeface="Tw Cen MT" pitchFamily="34" charset="0"/>
              </a:rPr>
              <a:t>Do </a:t>
            </a:r>
            <a:r>
              <a:rPr lang="en" sz="2000" b="1" dirty="0" smtClean="0">
                <a:latin typeface="Tw Cen MT" pitchFamily="34" charset="0"/>
              </a:rPr>
              <a:t>{</a:t>
            </a:r>
          </a:p>
          <a:p>
            <a:pPr lvl="0" rtl="0">
              <a:spcBef>
                <a:spcPts val="0"/>
              </a:spcBef>
              <a:buNone/>
            </a:pPr>
            <a:r>
              <a:rPr lang="en" sz="2000" b="1" dirty="0">
                <a:latin typeface="Tw Cen MT" pitchFamily="34" charset="0"/>
              </a:rPr>
              <a:t>	</a:t>
            </a:r>
            <a:r>
              <a:rPr lang="en" sz="2000" b="1" dirty="0" smtClean="0">
                <a:latin typeface="Tw Cen MT" pitchFamily="34" charset="0"/>
              </a:rPr>
              <a:t>#code here</a:t>
            </a:r>
          </a:p>
          <a:p>
            <a:pPr lvl="0" rtl="0">
              <a:spcBef>
                <a:spcPts val="0"/>
              </a:spcBef>
              <a:buNone/>
            </a:pPr>
            <a:r>
              <a:rPr lang="en" sz="2000" b="1" dirty="0" smtClean="0">
                <a:latin typeface="Tw Cen MT" pitchFamily="34" charset="0"/>
              </a:rPr>
              <a:t>}</a:t>
            </a:r>
            <a:r>
              <a:rPr lang="en-US" sz="2000" dirty="0" smtClean="0">
                <a:latin typeface="Tw Cen MT" pitchFamily="34" charset="0"/>
              </a:rPr>
              <a:t>  </a:t>
            </a:r>
            <a:r>
              <a:rPr lang="en-US" sz="2000" b="1" dirty="0" smtClean="0">
                <a:latin typeface="Tw Cen MT" pitchFamily="34" charset="0"/>
              </a:rPr>
              <a:t>While (condition);</a:t>
            </a:r>
          </a:p>
          <a:p>
            <a:pPr lvl="0" rtl="0">
              <a:spcBef>
                <a:spcPts val="0"/>
              </a:spcBef>
              <a:buNone/>
            </a:pPr>
            <a:endParaRPr lang="en-US" sz="2000" dirty="0" smtClean="0">
              <a:latin typeface="Tw Cen MT" pitchFamily="34" charset="0"/>
            </a:endParaRPr>
          </a:p>
          <a:p>
            <a:r>
              <a:rPr lang="en-US" sz="2000" dirty="0" smtClean="0">
                <a:latin typeface="Tw Cen MT" pitchFamily="34" charset="0"/>
              </a:rPr>
              <a:t>Execute the loop till the condition holds true</a:t>
            </a:r>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524303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117</Words>
  <Application>Microsoft Office PowerPoint</Application>
  <PresentationFormat>On-screen Show (4:3)</PresentationFormat>
  <Paragraphs>81</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Control Statements In Perl: </vt:lpstr>
      <vt:lpstr>If – else, if –elsif-else</vt:lpstr>
      <vt:lpstr>For Loops In Perl: </vt:lpstr>
      <vt:lpstr>While Loops In Perl: </vt:lpstr>
      <vt:lpstr>Until Loops In Perl: </vt:lpstr>
      <vt:lpstr>Foreach Loops In Perl: </vt:lpstr>
      <vt:lpstr>Do…While Loops In Perl: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In Perl:</dc:title>
  <dc:creator>user</dc:creator>
  <cp:lastModifiedBy>user</cp:lastModifiedBy>
  <cp:revision>15</cp:revision>
  <dcterms:created xsi:type="dcterms:W3CDTF">2017-08-05T10:59:14Z</dcterms:created>
  <dcterms:modified xsi:type="dcterms:W3CDTF">2017-08-05T20:55:27Z</dcterms:modified>
</cp:coreProperties>
</file>