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ED32-9D35-46C6-80E0-603231C61E5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1CA59-BD8B-43E6-A400-19224ECB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21800"/>
            <a:ext cx="8520600" cy="8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72767"/>
            <a:ext cx="902800" cy="65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97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3652-D2F7-49E5-99D1-26FC7BF1978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8188-118E-47BE-90DC-01945197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Operators In Perl: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Arithmetic operators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Bit manipulation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Increment and Decrement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String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Other Operators</a:t>
            </a: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27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Other operators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33036" y="1370080"/>
            <a:ext cx="8520600" cy="4954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r>
              <a:rPr lang="en" sz="1800" dirty="0" smtClean="0"/>
              <a:t>Conditional Operator : It evaluate the condition and the assigna either of the values specified.</a:t>
            </a:r>
          </a:p>
          <a:p>
            <a:pPr marL="0" indent="0">
              <a:buNone/>
            </a:pPr>
            <a:r>
              <a:rPr lang="en" sz="1800" dirty="0" smtClean="0"/>
              <a:t>e.g. $result = $val == 0 ? 14: 7</a:t>
            </a:r>
          </a:p>
          <a:p>
            <a:pPr marL="0" indent="0">
              <a:buNone/>
            </a:pPr>
            <a:r>
              <a:rPr lang="en" sz="1800" dirty="0" smtClean="0"/>
              <a:t>Now if $val is 0 then 14 is assigned to $result else 7 would be assigned to $result.</a:t>
            </a:r>
            <a:endParaRPr lang="en" sz="1800" dirty="0"/>
          </a:p>
          <a:p>
            <a:pPr marL="0" indent="0">
              <a:buNone/>
            </a:pPr>
            <a:r>
              <a:rPr lang="en" sz="1800" dirty="0"/>
              <a:t> </a:t>
            </a:r>
            <a:endParaRPr lang="en" sz="1800" dirty="0" smtClean="0"/>
          </a:p>
          <a:p>
            <a:pPr marL="0" indent="0">
              <a:buNone/>
            </a:pPr>
            <a:r>
              <a:rPr lang="en" sz="1800" dirty="0" smtClean="0"/>
              <a:t>Comma operator : you can have 2 perl stat</a:t>
            </a:r>
            <a:r>
              <a:rPr lang="en-US" sz="1800" dirty="0" smtClean="0"/>
              <a:t>e</a:t>
            </a:r>
            <a:r>
              <a:rPr lang="en" sz="1800" dirty="0" smtClean="0"/>
              <a:t>ments on same line separated by comma.</a:t>
            </a:r>
          </a:p>
          <a:p>
            <a:pPr marL="0" indent="0">
              <a:buNone/>
            </a:pPr>
            <a:r>
              <a:rPr lang="en" sz="1800" dirty="0" smtClean="0"/>
              <a:t>e.</a:t>
            </a:r>
            <a:r>
              <a:rPr lang="en-US" sz="1800" dirty="0" smtClean="0"/>
              <a:t>g. ($num1, $num2) = 10;</a:t>
            </a:r>
          </a:p>
          <a:p>
            <a:pPr marL="0" indent="0">
              <a:buNone/>
            </a:pPr>
            <a:r>
              <a:rPr lang="en-US" sz="1800" dirty="0" smtClean="0"/>
              <a:t>In this case both $num1 and $num2 </a:t>
            </a:r>
            <a:r>
              <a:rPr lang="en-US" sz="1800" dirty="0" err="1" smtClean="0"/>
              <a:t>sepatared</a:t>
            </a:r>
            <a:r>
              <a:rPr lang="en-US" sz="1800" dirty="0" smtClean="0"/>
              <a:t> by comma operator are assigned the value of 10.</a:t>
            </a:r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6686"/>
              </p:ext>
            </p:extLst>
          </p:nvPr>
        </p:nvGraphicFramePr>
        <p:xfrm>
          <a:off x="609600" y="1676400"/>
          <a:ext cx="5257800" cy="119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38583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13247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Conditional</a:t>
                      </a:r>
                      <a:endParaRPr lang="en-US" sz="1800" dirty="0" smtClean="0"/>
                    </a:p>
                  </a:txBody>
                  <a:tcPr/>
                </a:tc>
              </a:tr>
              <a:tr h="413247"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Comma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9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Arithmetic </a:t>
            </a:r>
            <a:r>
              <a:rPr lang="en-US" dirty="0" smtClean="0"/>
              <a:t>operators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r>
              <a:rPr lang="en" sz="1800" dirty="0" smtClean="0"/>
              <a:t>Note : We have covered most of the operators in our 2</a:t>
            </a:r>
            <a:r>
              <a:rPr lang="en" sz="1800" baseline="30000" dirty="0" smtClean="0"/>
              <a:t>nd</a:t>
            </a:r>
            <a:r>
              <a:rPr lang="en" sz="1800" dirty="0" smtClean="0"/>
              <a:t> lecture, we will quickly revist the same.</a:t>
            </a:r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67271"/>
              </p:ext>
            </p:extLst>
          </p:nvPr>
        </p:nvGraphicFramePr>
        <p:xfrm>
          <a:off x="429325" y="1752600"/>
          <a:ext cx="60960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4696525"/>
              </a:tblGrid>
              <a:tr h="21514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Adds two</a:t>
                      </a:r>
                      <a:r>
                        <a:rPr lang="en-US" sz="1800" baseline="0" dirty="0" smtClean="0"/>
                        <a:t> numbers</a:t>
                      </a:r>
                      <a:endParaRPr lang="en-US" sz="1800" dirty="0" smtClean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r>
                        <a:rPr lang="en-US" baseline="0" dirty="0" smtClean="0"/>
                        <a:t> 2 numbers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Divides</a:t>
                      </a:r>
                      <a:r>
                        <a:rPr lang="en-US" baseline="0" dirty="0" smtClean="0"/>
                        <a:t> 2 numbers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Subtracts</a:t>
                      </a:r>
                      <a:r>
                        <a:rPr lang="en-US" baseline="0" dirty="0" smtClean="0"/>
                        <a:t> 2 numbers</a:t>
                      </a:r>
                      <a:endParaRPr lang="en-US" dirty="0" smtClean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Modulo</a:t>
                      </a:r>
                      <a:r>
                        <a:rPr lang="en-US" baseline="0" dirty="0" smtClean="0"/>
                        <a:t> or remainder operator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Exponential 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Works with single value,</a:t>
                      </a:r>
                      <a:r>
                        <a:rPr lang="en-US" sz="1800" baseline="0" dirty="0" smtClean="0"/>
                        <a:t> Unary negation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Comparison operators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Integer comparision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String comparision</a:t>
            </a:r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r>
              <a:rPr lang="en" sz="1800" dirty="0" smtClean="0"/>
              <a:t>Integer comparision operator</a:t>
            </a:r>
            <a:endParaRPr lang="en" sz="18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55726"/>
              </p:ext>
            </p:extLst>
          </p:nvPr>
        </p:nvGraphicFramePr>
        <p:xfrm>
          <a:off x="429325" y="2895600"/>
          <a:ext cx="60960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469652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Less than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r>
                        <a:rPr lang="en-US" baseline="0" dirty="0" smtClean="0"/>
                        <a:t> (check equality)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</a:t>
                      </a:r>
                      <a:r>
                        <a:rPr lang="en-US" baseline="0" dirty="0" smtClean="0"/>
                        <a:t> equal to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r>
                        <a:rPr lang="en-US" baseline="0" dirty="0" smtClean="0"/>
                        <a:t> to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&lt;=&gt;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Comparison returning 1, 0, or -1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Comparison operators</a:t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0" indent="0">
              <a:buNone/>
            </a:pPr>
            <a:r>
              <a:rPr lang="en" sz="1800" dirty="0" smtClean="0"/>
              <a:t>String comparision operator</a:t>
            </a:r>
            <a:endParaRPr lang="en" sz="18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55565"/>
              </p:ext>
            </p:extLst>
          </p:nvPr>
        </p:nvGraphicFramePr>
        <p:xfrm>
          <a:off x="533400" y="2514600"/>
          <a:ext cx="60960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469652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Less than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r>
                        <a:rPr lang="en-US" baseline="0" dirty="0" smtClean="0"/>
                        <a:t> (check equality)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</a:t>
                      </a:r>
                      <a:r>
                        <a:rPr lang="en-US" baseline="0" dirty="0" smtClean="0"/>
                        <a:t> equal to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r>
                        <a:rPr lang="en-US" baseline="0" dirty="0" smtClean="0"/>
                        <a:t> to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Comparison returning 1, 0, or -1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Logical </a:t>
            </a:r>
            <a:r>
              <a:rPr lang="en-US" dirty="0"/>
              <a:t>operators</a:t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r>
              <a:rPr lang="en" sz="1800" dirty="0" smtClean="0"/>
              <a:t>Note: if operation evaluates to true then result is nonzero else its 0 in case of false evaluation.</a:t>
            </a:r>
            <a:endParaRPr lang="en" sz="18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45985"/>
              </p:ext>
            </p:extLst>
          </p:nvPr>
        </p:nvGraphicFramePr>
        <p:xfrm>
          <a:off x="429325" y="1530077"/>
          <a:ext cx="662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522992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Logical OR</a:t>
                      </a:r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NOT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OR (Lower precedence as </a:t>
                      </a:r>
                      <a:r>
                        <a:rPr lang="en-US" baseline="0" dirty="0" err="1" smtClean="0"/>
                        <a:t>comperd</a:t>
                      </a:r>
                      <a:r>
                        <a:rPr lang="en-US" baseline="0" dirty="0" smtClean="0"/>
                        <a:t> to ||)</a:t>
                      </a:r>
                      <a:endParaRPr lang="en-US" dirty="0" smtClean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 AND </a:t>
                      </a:r>
                      <a:r>
                        <a:rPr lang="en-US" baseline="0" dirty="0" smtClean="0"/>
                        <a:t>(Lower precedence as </a:t>
                      </a:r>
                      <a:r>
                        <a:rPr lang="en-US" baseline="0" dirty="0" err="1" smtClean="0"/>
                        <a:t>comperd</a:t>
                      </a:r>
                      <a:r>
                        <a:rPr lang="en-US" baseline="0" dirty="0" smtClean="0"/>
                        <a:t> to &amp;&amp;)</a:t>
                      </a:r>
                      <a:endParaRPr lang="en-US" dirty="0" smtClean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NOT (Lower precedence as </a:t>
                      </a:r>
                      <a:r>
                        <a:rPr lang="en-US" baseline="0" dirty="0" err="1" smtClean="0"/>
                        <a:t>comperd</a:t>
                      </a:r>
                      <a:r>
                        <a:rPr lang="en-US" baseline="0" dirty="0" smtClean="0"/>
                        <a:t> to !)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4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Bitwise </a:t>
            </a:r>
            <a:r>
              <a:rPr lang="en-US" dirty="0"/>
              <a:t>operators</a:t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r>
              <a:rPr lang="en" sz="1800" dirty="0" smtClean="0"/>
              <a:t>Note: Bitwise operation is performed on bits(binary).</a:t>
            </a:r>
          </a:p>
          <a:p>
            <a:pPr marL="0" indent="0">
              <a:buNone/>
            </a:pPr>
            <a:r>
              <a:rPr lang="en" sz="1800" dirty="0" smtClean="0"/>
              <a:t>so floating point numbers if any are first converted to integers and then integers are converted to binary numbers. </a:t>
            </a:r>
          </a:p>
          <a:p>
            <a:pPr marL="0" indent="0">
              <a:buNone/>
            </a:pPr>
            <a:r>
              <a:rPr lang="en" sz="1800" dirty="0" smtClean="0"/>
              <a:t>The result of the operator is then converted back to integer.</a:t>
            </a:r>
            <a:endParaRPr lang="en" sz="18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23660"/>
              </p:ext>
            </p:extLst>
          </p:nvPr>
        </p:nvGraphicFramePr>
        <p:xfrm>
          <a:off x="429325" y="1566567"/>
          <a:ext cx="662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522992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Bitwise</a:t>
                      </a:r>
                      <a:r>
                        <a:rPr lang="en-US" sz="1800" baseline="0" dirty="0" smtClean="0"/>
                        <a:t> OR</a:t>
                      </a:r>
                      <a:endParaRPr lang="en-US" sz="1800" dirty="0" smtClean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XOR</a:t>
                      </a:r>
                      <a:endParaRPr lang="en-US" dirty="0"/>
                    </a:p>
                  </a:txBody>
                  <a:tcPr/>
                </a:tc>
              </a:tr>
              <a:tr h="234656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NOT</a:t>
                      </a:r>
                      <a:endParaRPr lang="en-US" dirty="0" smtClean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</a:t>
                      </a:r>
                      <a:r>
                        <a:rPr lang="en-US" baseline="0" dirty="0" smtClean="0"/>
                        <a:t> Shift</a:t>
                      </a:r>
                      <a:endParaRPr lang="en-US" dirty="0" smtClean="0"/>
                    </a:p>
                  </a:txBody>
                  <a:tcPr/>
                </a:tc>
              </a:tr>
              <a:tr h="435883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</a:t>
                      </a:r>
                      <a:r>
                        <a:rPr lang="en-US" baseline="0" dirty="0" smtClean="0"/>
                        <a:t> Shift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Assignment operators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56919"/>
              </p:ext>
            </p:extLst>
          </p:nvPr>
        </p:nvGraphicFramePr>
        <p:xfrm>
          <a:off x="838200" y="1532058"/>
          <a:ext cx="5257800" cy="448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38583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132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r>
                        <a:rPr lang="en-US" sz="1800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Assignment Only</a:t>
                      </a:r>
                    </a:p>
                  </a:txBody>
                  <a:tcPr/>
                </a:tc>
              </a:tr>
              <a:tr h="381459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and assignment</a:t>
                      </a:r>
                      <a:endParaRPr lang="en-US" dirty="0"/>
                    </a:p>
                  </a:txBody>
                  <a:tcPr/>
                </a:tc>
              </a:tr>
              <a:tr h="381459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 and assignment</a:t>
                      </a:r>
                      <a:endParaRPr lang="en-US" dirty="0"/>
                    </a:p>
                  </a:txBody>
                  <a:tcPr/>
                </a:tc>
              </a:tr>
              <a:tr h="381459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and assignment</a:t>
                      </a:r>
                      <a:endParaRPr lang="en-US" dirty="0" smtClean="0"/>
                    </a:p>
                  </a:txBody>
                  <a:tcPr/>
                </a:tc>
              </a:tr>
              <a:tr h="381459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and assignment</a:t>
                      </a:r>
                      <a:endParaRPr lang="en-US" dirty="0" smtClean="0"/>
                    </a:p>
                  </a:txBody>
                  <a:tcPr/>
                </a:tc>
              </a:tr>
              <a:tr h="454591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Remainder and assignment</a:t>
                      </a:r>
                      <a:endParaRPr lang="en-US" dirty="0" smtClean="0"/>
                    </a:p>
                  </a:txBody>
                  <a:tcPr/>
                </a:tc>
              </a:tr>
              <a:tr h="454591">
                <a:tc>
                  <a:txBody>
                    <a:bodyPr/>
                    <a:lstStyle/>
                    <a:p>
                      <a:r>
                        <a:rPr lang="en-US" dirty="0" smtClean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 and assignment</a:t>
                      </a:r>
                      <a:endParaRPr lang="en-US" dirty="0" smtClean="0"/>
                    </a:p>
                  </a:txBody>
                  <a:tcPr/>
                </a:tc>
              </a:tr>
              <a:tr h="454591">
                <a:tc>
                  <a:txBody>
                    <a:bodyPr/>
                    <a:lstStyle/>
                    <a:p>
                      <a:r>
                        <a:rPr lang="en-US" dirty="0" smtClean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AND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assignment</a:t>
                      </a:r>
                      <a:endParaRPr lang="en-US" dirty="0" smtClean="0"/>
                    </a:p>
                  </a:txBody>
                  <a:tcPr/>
                </a:tc>
              </a:tr>
              <a:tr h="454591">
                <a:tc>
                  <a:txBody>
                    <a:bodyPr/>
                    <a:lstStyle/>
                    <a:p>
                      <a:r>
                        <a:rPr lang="en-US" dirty="0" smtClean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OR and assignment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XOR and assignment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Increment/Decrement operators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r>
              <a:rPr lang="en" sz="1800" dirty="0"/>
              <a:t> </a:t>
            </a:r>
            <a:r>
              <a:rPr lang="en" sz="1800" dirty="0" smtClean="0"/>
              <a:t>Note: They are of 2 types:</a:t>
            </a:r>
          </a:p>
          <a:p>
            <a:pPr>
              <a:buAutoNum type="arabicParenR"/>
            </a:pPr>
            <a:r>
              <a:rPr lang="en" sz="1800" dirty="0" smtClean="0"/>
              <a:t>POST – Increment is done after the vlaue is used for comparision</a:t>
            </a:r>
          </a:p>
          <a:p>
            <a:pPr lvl="1">
              <a:buAutoNum type="arabicParenR"/>
            </a:pPr>
            <a:r>
              <a:rPr lang="en-US" sz="1400" dirty="0" smtClean="0"/>
              <a:t>E</a:t>
            </a:r>
            <a:r>
              <a:rPr lang="en" sz="1400" dirty="0" smtClean="0"/>
              <a:t>g. $val</a:t>
            </a:r>
            <a:r>
              <a:rPr lang="en" sz="1400" dirty="0" smtClean="0"/>
              <a:t>++, $val--</a:t>
            </a:r>
            <a:endParaRPr lang="en" sz="1400" dirty="0" smtClean="0"/>
          </a:p>
          <a:p>
            <a:pPr>
              <a:buAutoNum type="arabicParenR"/>
            </a:pPr>
            <a:r>
              <a:rPr lang="en" sz="1800" dirty="0" smtClean="0"/>
              <a:t>PRE – Increment is done before the value is user for comparision</a:t>
            </a:r>
          </a:p>
          <a:p>
            <a:pPr lvl="1">
              <a:buAutoNum type="arabicParenR"/>
            </a:pPr>
            <a:r>
              <a:rPr lang="en-US" sz="1400" dirty="0" smtClean="0"/>
              <a:t>E</a:t>
            </a:r>
            <a:r>
              <a:rPr lang="en" sz="1400" dirty="0" smtClean="0"/>
              <a:t>.g ++$</a:t>
            </a:r>
            <a:r>
              <a:rPr lang="en" sz="1400" dirty="0" smtClean="0"/>
              <a:t>val, --$val</a:t>
            </a:r>
            <a:endParaRPr lang="en" sz="14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47176"/>
              </p:ext>
            </p:extLst>
          </p:nvPr>
        </p:nvGraphicFramePr>
        <p:xfrm>
          <a:off x="762000" y="2057400"/>
          <a:ext cx="5257800" cy="116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38583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132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Increment</a:t>
                      </a:r>
                    </a:p>
                  </a:txBody>
                  <a:tcPr/>
                </a:tc>
              </a:tr>
              <a:tr h="381459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String operators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r>
              <a:rPr lang="en" sz="1800" dirty="0"/>
              <a:t> </a:t>
            </a:r>
            <a:r>
              <a:rPr lang="en" sz="1800" dirty="0" smtClean="0"/>
              <a:t>Note:These are already covered in the previous lecture.</a:t>
            </a:r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endParaRPr lang="en" sz="1800" dirty="0" smtClean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58916"/>
              </p:ext>
            </p:extLst>
          </p:nvPr>
        </p:nvGraphicFramePr>
        <p:xfrm>
          <a:off x="762000" y="2057400"/>
          <a:ext cx="5257800" cy="116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75"/>
                <a:gridCol w="38583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1324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Concatenation</a:t>
                      </a:r>
                    </a:p>
                  </a:txBody>
                  <a:tcPr/>
                </a:tc>
              </a:tr>
              <a:tr h="381459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Repetition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5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532</Words>
  <Application>Microsoft Office PowerPoint</Application>
  <PresentationFormat>On-screen Show (4:3)</PresentationFormat>
  <Paragraphs>237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Operators In Perl: </vt:lpstr>
      <vt:lpstr>Arithmetic operators   </vt:lpstr>
      <vt:lpstr>Comparison operators   </vt:lpstr>
      <vt:lpstr>Comparison operators </vt:lpstr>
      <vt:lpstr>Logical operators </vt:lpstr>
      <vt:lpstr>Bitwise operators </vt:lpstr>
      <vt:lpstr>Assignment operators </vt:lpstr>
      <vt:lpstr>Increment/Decrement operators </vt:lpstr>
      <vt:lpstr>String operators </vt:lpstr>
      <vt:lpstr>Other operators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Perl:</dc:title>
  <dc:creator>user</dc:creator>
  <cp:lastModifiedBy>user</cp:lastModifiedBy>
  <cp:revision>12</cp:revision>
  <dcterms:created xsi:type="dcterms:W3CDTF">2017-08-01T21:19:23Z</dcterms:created>
  <dcterms:modified xsi:type="dcterms:W3CDTF">2017-08-03T22:09:41Z</dcterms:modified>
</cp:coreProperties>
</file>