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6AE99-5F49-43D6-9B47-02A21C63B97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FF4D-C49A-4A78-9FE8-138FDAFF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21800"/>
            <a:ext cx="8520600" cy="8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72767"/>
            <a:ext cx="902800" cy="65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97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0EE9-CDCB-45F3-953D-360CE27722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AFF3-DE75-410B-A682-5668C3C9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Regular Expression In Perl: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Regfular expression is a mean by which we can match specific patterns in a string.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It helps us to have a quick search and is very powerful feature in extracting data.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/abc/ </a:t>
            </a:r>
            <a:r>
              <a:rPr lang="en" dirty="0" smtClean="0">
                <a:sym typeface="Wingdings" pitchFamily="2" charset="2"/>
              </a:rPr>
              <a:t> it means look up for a patterb abc</a:t>
            </a:r>
            <a:r>
              <a:rPr lang="en" dirty="0"/>
              <a:t> </a:t>
            </a:r>
            <a:r>
              <a:rPr lang="en" dirty="0" smtClean="0"/>
              <a:t>in the string.</a:t>
            </a:r>
            <a:endParaRPr lang="en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674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Operators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=~ </a:t>
            </a:r>
            <a:r>
              <a:rPr lang="en" dirty="0" smtClean="0">
                <a:sym typeface="Wingdings" pitchFamily="2" charset="2"/>
              </a:rPr>
              <a:t> Match operator</a:t>
            </a:r>
          </a:p>
          <a:p>
            <a:pPr lvl="0">
              <a:buNone/>
            </a:pPr>
            <a:r>
              <a:rPr lang="en" dirty="0" smtClean="0">
                <a:sym typeface="Wingdings" pitchFamily="2" charset="2"/>
              </a:rPr>
              <a:t>!~ 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 smtClean="0">
                <a:sym typeface="Wingdings" pitchFamily="2" charset="2"/>
              </a:rPr>
              <a:t> Not match operator</a:t>
            </a:r>
          </a:p>
          <a:p>
            <a:pPr lvl="0">
              <a:buNone/>
            </a:pPr>
            <a:endParaRPr lang="en" dirty="0">
              <a:sym typeface="Wingdings" pitchFamily="2" charset="2"/>
            </a:endParaRPr>
          </a:p>
          <a:p>
            <a:pPr lvl="0">
              <a:buNone/>
            </a:pPr>
            <a:r>
              <a:rPr lang="en" dirty="0" smtClean="0">
                <a:sym typeface="Wingdings" pitchFamily="2" charset="2"/>
              </a:rPr>
              <a:t>$result = $str =~ /abc/ [It means if $str has abc in it then $result is true (non zero) else $result is false (0)]</a:t>
            </a:r>
          </a:p>
          <a:p>
            <a:pPr>
              <a:buNone/>
            </a:pPr>
            <a:r>
              <a:rPr lang="en" dirty="0">
                <a:sym typeface="Wingdings" pitchFamily="2" charset="2"/>
              </a:rPr>
              <a:t>$result = $str </a:t>
            </a:r>
            <a:r>
              <a:rPr lang="en" dirty="0" smtClean="0">
                <a:sym typeface="Wingdings" pitchFamily="2" charset="2"/>
              </a:rPr>
              <a:t>!~ </a:t>
            </a:r>
            <a:r>
              <a:rPr lang="en" dirty="0">
                <a:sym typeface="Wingdings" pitchFamily="2" charset="2"/>
              </a:rPr>
              <a:t>/abc/ [It means if $str </a:t>
            </a:r>
            <a:r>
              <a:rPr lang="en" dirty="0" smtClean="0">
                <a:sym typeface="Wingdings" pitchFamily="2" charset="2"/>
              </a:rPr>
              <a:t>does not has </a:t>
            </a:r>
            <a:r>
              <a:rPr lang="en" dirty="0">
                <a:sym typeface="Wingdings" pitchFamily="2" charset="2"/>
              </a:rPr>
              <a:t>abc in it then $result is true (non zero) else $result is false (0)]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8385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dirty="0" smtClean="0"/>
              <a:t>Special Characters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0165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/>
              <a:t>+ </a:t>
            </a:r>
            <a:r>
              <a:rPr lang="en" sz="1600" dirty="0">
                <a:sym typeface="Wingdings" pitchFamily="2" charset="2"/>
              </a:rPr>
              <a:t> One or more of the preceding characters</a:t>
            </a:r>
          </a:p>
          <a:p>
            <a:pPr>
              <a:buNone/>
            </a:pPr>
            <a:r>
              <a:rPr lang="en" sz="1600" dirty="0">
                <a:sym typeface="Wingdings" pitchFamily="2" charset="2"/>
              </a:rPr>
              <a:t>/de+f/matches def, deeef, deeeef etc. so it matches d followed by 1 or many e’s followed by </a:t>
            </a:r>
            <a:r>
              <a:rPr lang="en" sz="1600" dirty="0" smtClean="0">
                <a:sym typeface="Wingdings" pitchFamily="2" charset="2"/>
              </a:rPr>
              <a:t>f</a:t>
            </a:r>
          </a:p>
          <a:p>
            <a:pPr>
              <a:buNone/>
            </a:pPr>
            <a:endParaRPr lang="en" sz="1600" dirty="0">
              <a:sym typeface="Wingdings" pitchFamily="2" charset="2"/>
            </a:endParaRPr>
          </a:p>
          <a:p>
            <a:pPr>
              <a:buNone/>
            </a:pPr>
            <a:r>
              <a:rPr lang="en" sz="1600" b="1" dirty="0">
                <a:sym typeface="Wingdings" pitchFamily="2" charset="2"/>
              </a:rPr>
              <a:t>[ ] </a:t>
            </a:r>
            <a:r>
              <a:rPr lang="en" sz="1600" dirty="0">
                <a:sym typeface="Wingdings" pitchFamily="2" charset="2"/>
              </a:rPr>
              <a:t> character class</a:t>
            </a:r>
          </a:p>
          <a:p>
            <a:pPr>
              <a:buNone/>
            </a:pPr>
            <a:r>
              <a:rPr lang="en-US" sz="1600" dirty="0">
                <a:sym typeface="Wingdings" pitchFamily="2" charset="2"/>
              </a:rPr>
              <a:t>I</a:t>
            </a:r>
            <a:r>
              <a:rPr lang="en" sz="1600" dirty="0">
                <a:sym typeface="Wingdings" pitchFamily="2" charset="2"/>
              </a:rPr>
              <a:t>t is used to specify the alternatives</a:t>
            </a:r>
          </a:p>
          <a:p>
            <a:pPr>
              <a:buNone/>
            </a:pPr>
            <a:r>
              <a:rPr lang="en" sz="1600" dirty="0">
                <a:sym typeface="Wingdings" pitchFamily="2" charset="2"/>
              </a:rPr>
              <a:t>[d[eE]f] – it matched def or dEf</a:t>
            </a:r>
          </a:p>
          <a:p>
            <a:pPr>
              <a:buNone/>
            </a:pPr>
            <a:r>
              <a:rPr lang="en" sz="1600" dirty="0">
                <a:sym typeface="Wingdings" pitchFamily="2" charset="2"/>
              </a:rPr>
              <a:t>[d[eE]+f]  multiple d or E followed by f.</a:t>
            </a:r>
          </a:p>
          <a:p>
            <a:pPr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b="1" dirty="0" smtClean="0">
                <a:sym typeface="Wingdings" pitchFamily="2" charset="2"/>
              </a:rPr>
              <a:t>*</a:t>
            </a:r>
            <a:r>
              <a:rPr lang="en" sz="1600" dirty="0" smtClean="0">
                <a:sym typeface="Wingdings" pitchFamily="2" charset="2"/>
              </a:rPr>
              <a:t>  </a:t>
            </a:r>
            <a:r>
              <a:rPr lang="en" sz="1600" dirty="0">
                <a:sym typeface="Wingdings" pitchFamily="2" charset="2"/>
              </a:rPr>
              <a:t>zero or more ocurrences of preceding </a:t>
            </a:r>
            <a:r>
              <a:rPr lang="en" sz="1600" dirty="0" smtClean="0">
                <a:sym typeface="Wingdings" pitchFamily="2" charset="2"/>
              </a:rPr>
              <a:t>characters</a:t>
            </a:r>
          </a:p>
          <a:p>
            <a:pPr marL="0" indent="0">
              <a:buNone/>
            </a:pPr>
            <a:r>
              <a:rPr lang="en" sz="1600" dirty="0" smtClean="0"/>
              <a:t>/de*f/ it matched df, def, deef and so on.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b="1" dirty="0" smtClean="0"/>
              <a:t>? </a:t>
            </a:r>
            <a:r>
              <a:rPr lang="en" sz="1600" dirty="0" smtClean="0">
                <a:sym typeface="Wingdings" pitchFamily="2" charset="2"/>
              </a:rPr>
              <a:t> matches zero or one occur</a:t>
            </a:r>
            <a:r>
              <a:rPr lang="en-US" sz="1600" dirty="0" smtClean="0">
                <a:sym typeface="Wingdings" pitchFamily="2" charset="2"/>
              </a:rPr>
              <a:t>r</a:t>
            </a:r>
            <a:r>
              <a:rPr lang="en" sz="1600" dirty="0" smtClean="0">
                <a:sym typeface="Wingdings" pitchFamily="2" charset="2"/>
              </a:rPr>
              <a:t>ence of the preceeding characters.</a:t>
            </a:r>
          </a:p>
          <a:p>
            <a:pPr marL="0" indent="0">
              <a:buNone/>
            </a:pPr>
            <a:r>
              <a:rPr lang="en" sz="1600" dirty="0" smtClean="0">
                <a:sym typeface="Wingdings" pitchFamily="2" charset="2"/>
              </a:rPr>
              <a:t>/de?f/ matched df or def</a:t>
            </a:r>
          </a:p>
          <a:p>
            <a:pPr marL="0" indent="0">
              <a:buNone/>
            </a:pPr>
            <a:endParaRPr lang="en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b="1" dirty="0" smtClean="0">
                <a:sym typeface="Wingdings" pitchFamily="2" charset="2"/>
              </a:rPr>
              <a:t>. </a:t>
            </a:r>
            <a:r>
              <a:rPr lang="en" sz="1600" dirty="0" smtClean="0">
                <a:sym typeface="Wingdings" pitchFamily="2" charset="2"/>
              </a:rPr>
              <a:t> matches any character apart from new line character. </a:t>
            </a:r>
          </a:p>
          <a:p>
            <a:pPr marL="0" indent="0">
              <a:buNone/>
            </a:pPr>
            <a:r>
              <a:rPr lang="en" sz="1600" dirty="0" smtClean="0">
                <a:sym typeface="Wingdings" pitchFamily="2" charset="2"/>
              </a:rPr>
              <a:t>/d.f/ matches any character apart from new line character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b="1" dirty="0" smtClean="0">
                <a:sym typeface="Wingdings" pitchFamily="2" charset="2"/>
              </a:rPr>
              <a:t>$</a:t>
            </a:r>
            <a:r>
              <a:rPr lang="en" sz="1600" dirty="0" smtClean="0">
                <a:sym typeface="Wingdings" pitchFamily="2" charset="2"/>
              </a:rPr>
              <a:t>  matches at the end of the string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b="1" dirty="0" smtClean="0">
                <a:sym typeface="Wingdings" pitchFamily="2" charset="2"/>
              </a:rPr>
              <a:t>^ </a:t>
            </a:r>
            <a:r>
              <a:rPr lang="en" sz="1600" dirty="0" smtClean="0">
                <a:sym typeface="Wingdings" pitchFamily="2" charset="2"/>
              </a:rPr>
              <a:t> matches at the start of the string</a:t>
            </a:r>
            <a:endParaRPr lang="en" sz="16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505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dirty="0" smtClean="0"/>
              <a:t>Escape </a:t>
            </a:r>
            <a:r>
              <a:rPr lang="en-US" sz="4000" dirty="0" err="1" smtClean="0"/>
              <a:t>equence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dirty="0" smtClean="0"/>
              <a:t>To include characters that are special in nature in the pattern, we need to escape these characters.</a:t>
            </a:r>
          </a:p>
          <a:p>
            <a:pPr>
              <a:buNone/>
            </a:pPr>
            <a:r>
              <a:rPr lang="en-US" sz="1600" dirty="0" smtClean="0"/>
              <a:t>To escape characters we have following ways:</a:t>
            </a:r>
          </a:p>
          <a:p>
            <a:pPr>
              <a:buAutoNum type="arabicParenR"/>
            </a:pPr>
            <a:r>
              <a:rPr lang="en-US" sz="1600" dirty="0" smtClean="0"/>
              <a:t>\</a:t>
            </a:r>
          </a:p>
          <a:p>
            <a:pPr>
              <a:buAutoNum type="arabicParenR"/>
            </a:pPr>
            <a:r>
              <a:rPr lang="en-US" sz="1600" dirty="0" smtClean="0"/>
              <a:t>\Q followed by \E(special characters are escaped until \E is seen)</a:t>
            </a:r>
          </a:p>
          <a:p>
            <a:pPr>
              <a:buAutoNum type="arabicParenR"/>
            </a:pPr>
            <a:r>
              <a:rPr lang="en-US" sz="1600" dirty="0" smtClean="0"/>
              <a:t>\d – any digit [0-9]</a:t>
            </a:r>
            <a:endParaRPr lang="en" sz="1600" dirty="0"/>
          </a:p>
          <a:p>
            <a:pPr>
              <a:buAutoNum type="arabicParenR"/>
            </a:pPr>
            <a:r>
              <a:rPr lang="en" sz="1600" dirty="0" smtClean="0"/>
              <a:t>\D anything apart from digit [^0-9]</a:t>
            </a:r>
          </a:p>
          <a:p>
            <a:pPr>
              <a:buAutoNum type="arabicParenR"/>
            </a:pPr>
            <a:r>
              <a:rPr lang="en" sz="1600" dirty="0" smtClean="0"/>
              <a:t>\w – any word character [_0-9a-zA-Z]</a:t>
            </a:r>
          </a:p>
          <a:p>
            <a:pPr>
              <a:buAutoNum type="arabicParenR"/>
            </a:pPr>
            <a:r>
              <a:rPr lang="en" sz="1600" dirty="0" smtClean="0"/>
              <a:t>\W – anything but not a word character [^_</a:t>
            </a:r>
            <a:r>
              <a:rPr lang="en" sz="1600" dirty="0"/>
              <a:t>0-9a-zA-Z</a:t>
            </a:r>
            <a:endParaRPr lang="en" sz="1600" dirty="0" smtClean="0"/>
          </a:p>
          <a:p>
            <a:pPr>
              <a:buAutoNum type="arabicParenR"/>
            </a:pPr>
            <a:r>
              <a:rPr lang="en" sz="1600" dirty="0" smtClean="0"/>
              <a:t> \s – white space</a:t>
            </a:r>
          </a:p>
          <a:p>
            <a:pPr>
              <a:buAutoNum type="arabicParenR"/>
            </a:pPr>
            <a:r>
              <a:rPr lang="en" sz="1600" dirty="0" smtClean="0"/>
              <a:t>\S – anything other than white space</a:t>
            </a:r>
          </a:p>
          <a:p>
            <a:pPr>
              <a:buAutoNum type="arabicParenR"/>
            </a:pPr>
            <a:r>
              <a:rPr lang="en" sz="1600" dirty="0" smtClean="0"/>
              <a:t>\B –matches exactly opposite of \b</a:t>
            </a:r>
          </a:p>
          <a:p>
            <a:pPr>
              <a:buAutoNum type="arabicParenR"/>
            </a:pPr>
            <a:r>
              <a:rPr lang="en" sz="1600" dirty="0" smtClean="0"/>
              <a:t>\b – matches pattern at the word boundary</a:t>
            </a:r>
          </a:p>
          <a:p>
            <a:pPr lvl="1">
              <a:buAutoNum type="arabicParenR"/>
            </a:pPr>
            <a:r>
              <a:rPr lang="en" sz="1600" dirty="0" smtClean="0"/>
              <a:t>/\bdef/ matches def at the start of the word. </a:t>
            </a:r>
            <a:r>
              <a:rPr lang="en-US" sz="1600" dirty="0" smtClean="0"/>
              <a:t>D</a:t>
            </a:r>
            <a:r>
              <a:rPr lang="en" sz="1600" dirty="0" smtClean="0"/>
              <a:t>efghi is being matched but not abcdef</a:t>
            </a:r>
          </a:p>
          <a:p>
            <a:pPr lvl="1">
              <a:buAutoNum type="arabicParenR"/>
            </a:pPr>
            <a:r>
              <a:rPr lang="en" sz="1600" dirty="0" smtClean="0"/>
              <a:t>/def\b/ matched abcdef but not defabc.</a:t>
            </a:r>
          </a:p>
          <a:p>
            <a:pPr lvl="1">
              <a:buAutoNum type="arabicParenR"/>
            </a:pPr>
            <a:r>
              <a:rPr lang="en" sz="1600" dirty="0" smtClean="0"/>
              <a:t>/\b\defb/ matches any word which has def in between, not at the start or at the end</a:t>
            </a:r>
            <a:endParaRPr lang="en" sz="1600" dirty="0"/>
          </a:p>
          <a:p>
            <a:pPr marL="457200" lvl="1" indent="0">
              <a:buNone/>
            </a:pPr>
            <a:endParaRPr lang="en" sz="1600" dirty="0" smtClean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0925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dirty="0" smtClean="0"/>
              <a:t>Special Characters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dirty="0" smtClean="0"/>
              <a:t>{} </a:t>
            </a:r>
            <a:r>
              <a:rPr lang="en" sz="1600" dirty="0" smtClean="0">
                <a:sym typeface="Wingdings" pitchFamily="2" charset="2"/>
              </a:rPr>
              <a:t> /de{3}f/ matches d followed by exactly 3 e’s followed by f.</a:t>
            </a:r>
          </a:p>
          <a:p>
            <a:pPr>
              <a:buNone/>
            </a:pPr>
            <a:r>
              <a:rPr lang="en" sz="1600" dirty="0" smtClean="0">
                <a:sym typeface="Wingdings" pitchFamily="2" charset="2"/>
              </a:rPr>
              <a:t>/de{1,3}f/</a:t>
            </a:r>
          </a:p>
          <a:p>
            <a:pPr>
              <a:buNone/>
            </a:pPr>
            <a:r>
              <a:rPr lang="en" sz="1600" dirty="0" smtClean="0">
                <a:sym typeface="Wingdings" pitchFamily="2" charset="2"/>
              </a:rPr>
              <a:t>/de{3, }f/ matches atleast 3 e’s followed by f</a:t>
            </a:r>
          </a:p>
          <a:p>
            <a:pPr>
              <a:buNone/>
            </a:pPr>
            <a:r>
              <a:rPr lang="en" sz="1600" dirty="0" smtClean="0">
                <a:sym typeface="Wingdings" pitchFamily="2" charset="2"/>
              </a:rPr>
              <a:t>/de{0, 3}f/ matches maximum of 3es followded by f</a:t>
            </a:r>
          </a:p>
          <a:p>
            <a:pPr>
              <a:buNone/>
            </a:pPr>
            <a:endParaRPr lang="en" sz="1600" dirty="0">
              <a:sym typeface="Wingdings" pitchFamily="2" charset="2"/>
            </a:endParaRPr>
          </a:p>
          <a:p>
            <a:pPr>
              <a:buNone/>
            </a:pPr>
            <a:r>
              <a:rPr lang="en" sz="1600" dirty="0" smtClean="0">
                <a:sym typeface="Wingdings" pitchFamily="2" charset="2"/>
              </a:rPr>
              <a:t>|  specifying choices</a:t>
            </a:r>
          </a:p>
          <a:p>
            <a:pPr>
              <a:buNone/>
            </a:pPr>
            <a:r>
              <a:rPr lang="en" sz="1600" dirty="0" smtClean="0">
                <a:sym typeface="Wingdings" pitchFamily="2" charset="2"/>
              </a:rPr>
              <a:t>/def|abc/  matches either def or abc</a:t>
            </a:r>
          </a:p>
          <a:p>
            <a:pPr>
              <a:buNone/>
            </a:pPr>
            <a:endParaRPr lang="en" sz="1600" dirty="0">
              <a:sym typeface="Wingdings" pitchFamily="2" charset="2"/>
            </a:endParaRPr>
          </a:p>
          <a:p>
            <a:pPr>
              <a:buNone/>
            </a:pPr>
            <a:r>
              <a:rPr lang="en" sz="1600" dirty="0" smtClean="0">
                <a:sym typeface="Wingdings" pitchFamily="2" charset="2"/>
              </a:rPr>
              <a:t>Reusing portions of patterns</a:t>
            </a:r>
          </a:p>
          <a:p>
            <a:pPr>
              <a:buNone/>
            </a:pPr>
            <a:endParaRPr lang="en" sz="1600" dirty="0">
              <a:sym typeface="Wingdings" pitchFamily="2" charset="2"/>
            </a:endParaRPr>
          </a:p>
          <a:p>
            <a:pPr>
              <a:buNone/>
            </a:pPr>
            <a:r>
              <a:rPr lang="en" sz="1600" dirty="0" smtClean="0">
                <a:sym typeface="Wingdings" pitchFamily="2" charset="2"/>
              </a:rPr>
              <a:t>Getting the matched pattern</a:t>
            </a:r>
            <a:endParaRPr lang="en" sz="16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9759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dirty="0" smtClean="0"/>
              <a:t>Pattern matching options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32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g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Match </a:t>
            </a:r>
            <a:r>
              <a:rPr lang="en-US" sz="1600" dirty="0"/>
              <a:t>all possible patterns</a:t>
            </a:r>
          </a:p>
          <a:p>
            <a:r>
              <a:rPr lang="en-US" sz="1600" dirty="0"/>
              <a:t>i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Ignore </a:t>
            </a:r>
            <a:r>
              <a:rPr lang="en-US" sz="1600" dirty="0"/>
              <a:t>case</a:t>
            </a:r>
          </a:p>
          <a:p>
            <a:r>
              <a:rPr lang="en-US" sz="1600" dirty="0"/>
              <a:t>m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Treat </a:t>
            </a:r>
            <a:r>
              <a:rPr lang="en-US" sz="1600" dirty="0"/>
              <a:t>string as </a:t>
            </a:r>
            <a:r>
              <a:rPr lang="en-US" sz="1600" dirty="0" smtClean="0"/>
              <a:t>multiple lines</a:t>
            </a:r>
            <a:endParaRPr lang="en-US" sz="1600" dirty="0"/>
          </a:p>
          <a:p>
            <a:r>
              <a:rPr lang="en-US" sz="1600" dirty="0" smtClean="0"/>
              <a:t>s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Treat </a:t>
            </a:r>
            <a:r>
              <a:rPr lang="en-US" sz="1600" dirty="0"/>
              <a:t>string as single line</a:t>
            </a:r>
          </a:p>
          <a:p>
            <a:r>
              <a:rPr lang="en-US" sz="1600" dirty="0"/>
              <a:t>x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Ignore </a:t>
            </a:r>
            <a:r>
              <a:rPr lang="en-US" sz="1600" dirty="0"/>
              <a:t>white space </a:t>
            </a:r>
            <a:r>
              <a:rPr lang="en-US" sz="1600" dirty="0" smtClean="0"/>
              <a:t>In pattern</a:t>
            </a:r>
          </a:p>
          <a:p>
            <a:endParaRPr lang="en-US" sz="1600" dirty="0"/>
          </a:p>
          <a:p>
            <a:r>
              <a:rPr lang="en-US" sz="1600" dirty="0" smtClean="0"/>
              <a:t>Determining the match location:</a:t>
            </a:r>
          </a:p>
          <a:p>
            <a:pPr lvl="1"/>
            <a:r>
              <a:rPr lang="en-US" sz="1600" dirty="0" err="1" smtClean="0"/>
              <a:t>Pos</a:t>
            </a:r>
            <a:r>
              <a:rPr lang="en-US" sz="1600" dirty="0" smtClean="0"/>
              <a:t>()</a:t>
            </a:r>
            <a:endParaRPr lang="en" sz="1600" dirty="0"/>
          </a:p>
          <a:p>
            <a:pPr lvl="1"/>
            <a:endParaRPr lang="en-US" sz="1600" dirty="0"/>
          </a:p>
          <a:p>
            <a:pPr marL="342900" lvl="1" indent="-342900">
              <a:buFont typeface="Roboto"/>
              <a:buChar char="•"/>
            </a:pPr>
            <a:r>
              <a:rPr lang="en-US" sz="1600" dirty="0" smtClean="0"/>
              <a:t>Substitution Operator</a:t>
            </a:r>
          </a:p>
          <a:p>
            <a:pPr marL="742950" lvl="2" indent="-342900"/>
            <a:r>
              <a:rPr lang="en-US" sz="1600" dirty="0" smtClean="0"/>
              <a:t>s/</a:t>
            </a:r>
            <a:r>
              <a:rPr lang="en-US" sz="1600" dirty="0" err="1" smtClean="0"/>
              <a:t>abc</a:t>
            </a:r>
            <a:r>
              <a:rPr lang="en-US" sz="1600" dirty="0" smtClean="0"/>
              <a:t>/</a:t>
            </a:r>
            <a:r>
              <a:rPr lang="en-US" sz="1600" dirty="0" err="1" smtClean="0"/>
              <a:t>def</a:t>
            </a:r>
            <a:r>
              <a:rPr lang="en-US" sz="1600" dirty="0" smtClean="0"/>
              <a:t>/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err="1" smtClean="0">
                <a:sym typeface="Wingdings" pitchFamily="2" charset="2"/>
              </a:rPr>
              <a:t>abc</a:t>
            </a:r>
            <a:r>
              <a:rPr lang="en-US" sz="1600" dirty="0" smtClean="0">
                <a:sym typeface="Wingdings" pitchFamily="2" charset="2"/>
              </a:rPr>
              <a:t> is replaced by </a:t>
            </a:r>
            <a:r>
              <a:rPr lang="en-US" sz="1600" dirty="0" err="1" smtClean="0">
                <a:sym typeface="Wingdings" pitchFamily="2" charset="2"/>
              </a:rPr>
              <a:t>def</a:t>
            </a:r>
            <a:endParaRPr lang="en-US" sz="1600" dirty="0" smtClean="0">
              <a:sym typeface="Wingdings" pitchFamily="2" charset="2"/>
            </a:endParaRPr>
          </a:p>
          <a:p>
            <a:pPr marL="742950" lvl="2" indent="-342900"/>
            <a:r>
              <a:rPr lang="en-US" sz="1600" dirty="0" smtClean="0">
                <a:sym typeface="Wingdings" pitchFamily="2" charset="2"/>
              </a:rPr>
              <a:t>Global substitution</a:t>
            </a:r>
          </a:p>
          <a:p>
            <a:pPr marL="742950" lvl="2" indent="-342900"/>
            <a:r>
              <a:rPr lang="en-US" sz="1600" dirty="0" smtClean="0">
                <a:sym typeface="Wingdings" pitchFamily="2" charset="2"/>
              </a:rPr>
              <a:t>Ignore case</a:t>
            </a:r>
            <a:endParaRPr lang="en" sz="1200" dirty="0"/>
          </a:p>
          <a:p>
            <a:pPr marL="400050" lvl="2" indent="0">
              <a:buNone/>
            </a:pPr>
            <a:endParaRPr lang="en" sz="1200" dirty="0">
              <a:sym typeface="Wingdings" pitchFamily="2" charset="2"/>
            </a:endParaRPr>
          </a:p>
          <a:p>
            <a:pPr marL="400050" lvl="2" indent="0">
              <a:buFont typeface="Roboto"/>
              <a:buNone/>
            </a:pPr>
            <a:r>
              <a:rPr lang="en-US" sz="1600" dirty="0">
                <a:sym typeface="Wingdings" pitchFamily="2" charset="2"/>
              </a:rPr>
              <a:t>T</a:t>
            </a:r>
            <a:r>
              <a:rPr lang="en" sz="1600" dirty="0">
                <a:sym typeface="Wingdings" pitchFamily="2" charset="2"/>
              </a:rPr>
              <a:t>r </a:t>
            </a:r>
            <a:r>
              <a:rPr lang="en" sz="1600" dirty="0" smtClean="0">
                <a:sym typeface="Wingdings" pitchFamily="2" charset="2"/>
              </a:rPr>
              <a:t>Operator</a:t>
            </a:r>
          </a:p>
          <a:p>
            <a:pPr marL="400050" lvl="2" indent="0">
              <a:buFont typeface="Roboto"/>
              <a:buNone/>
            </a:pPr>
            <a:r>
              <a:rPr lang="en" sz="1600" dirty="0" smtClean="0">
                <a:sym typeface="Wingdings" pitchFamily="2" charset="2"/>
              </a:rPr>
              <a:t>It is also used for replacement of characters 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T</a:t>
            </a:r>
            <a:r>
              <a:rPr lang="en" sz="1600" dirty="0" smtClean="0">
                <a:sym typeface="Wingdings" pitchFamily="2" charset="2"/>
              </a:rPr>
              <a:t>r/abc/def/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R</a:t>
            </a:r>
            <a:r>
              <a:rPr lang="en" sz="1600" dirty="0" smtClean="0">
                <a:sym typeface="Wingdings" pitchFamily="2" charset="2"/>
              </a:rPr>
              <a:t>eplcases every occur</a:t>
            </a:r>
            <a:r>
              <a:rPr lang="en-US" sz="1600" dirty="0" smtClean="0">
                <a:sym typeface="Wingdings" pitchFamily="2" charset="2"/>
              </a:rPr>
              <a:t>r</a:t>
            </a:r>
            <a:r>
              <a:rPr lang="en" sz="1600" dirty="0" smtClean="0">
                <a:sym typeface="Wingdings" pitchFamily="2" charset="2"/>
              </a:rPr>
              <a:t>ence of a with d b with e and c with f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Options: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C – complements the search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D – delete all the specified characters</a:t>
            </a:r>
            <a:endParaRPr lang="en-US" sz="1600" dirty="0">
              <a:sym typeface="Wingdings" pitchFamily="2" charset="2"/>
            </a:endParaRPr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8344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dirty="0" smtClean="0"/>
              <a:t>Pattern matching options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32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Positive Look ahead (?=)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/</a:t>
            </a:r>
            <a:r>
              <a:rPr lang="en-US" sz="1600" dirty="0" err="1" smtClean="0">
                <a:sym typeface="Wingdings" pitchFamily="2" charset="2"/>
              </a:rPr>
              <a:t>abc</a:t>
            </a:r>
            <a:r>
              <a:rPr lang="en-US" sz="1600" dirty="0" smtClean="0">
                <a:sym typeface="Wingdings" pitchFamily="2" charset="2"/>
              </a:rPr>
              <a:t>(?=</a:t>
            </a:r>
            <a:r>
              <a:rPr lang="en-US" sz="1600" dirty="0" err="1" smtClean="0">
                <a:sym typeface="Wingdings" pitchFamily="2" charset="2"/>
              </a:rPr>
              <a:t>def</a:t>
            </a:r>
            <a:r>
              <a:rPr lang="en-US" sz="1600" dirty="0" smtClean="0">
                <a:sym typeface="Wingdings" pitchFamily="2" charset="2"/>
              </a:rPr>
              <a:t>)/  </a:t>
            </a:r>
            <a:r>
              <a:rPr lang="en-US" sz="1600" dirty="0" err="1" smtClean="0">
                <a:sym typeface="Wingdings" pitchFamily="2" charset="2"/>
              </a:rPr>
              <a:t>abc</a:t>
            </a:r>
            <a:r>
              <a:rPr lang="en-US" sz="1600" dirty="0" smtClean="0">
                <a:sym typeface="Wingdings" pitchFamily="2" charset="2"/>
              </a:rPr>
              <a:t> is matched only if it is followed by </a:t>
            </a:r>
            <a:r>
              <a:rPr lang="en-US" sz="1600" dirty="0" err="1" smtClean="0">
                <a:sym typeface="Wingdings" pitchFamily="2" charset="2"/>
              </a:rPr>
              <a:t>def</a:t>
            </a:r>
            <a:endParaRPr lang="en-US" sz="1600" dirty="0" smtClean="0">
              <a:sym typeface="Wingdings" pitchFamily="2" charset="2"/>
            </a:endParaRP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This is positive look ahead condition</a:t>
            </a:r>
          </a:p>
          <a:p>
            <a:pPr marL="400050" lvl="2" indent="0">
              <a:buFont typeface="Roboto"/>
              <a:buNone/>
            </a:pPr>
            <a:endParaRPr lang="en-US" sz="1600" dirty="0">
              <a:sym typeface="Wingdings" pitchFamily="2" charset="2"/>
            </a:endParaRP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Negative look ahead (?!)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/</a:t>
            </a:r>
            <a:r>
              <a:rPr lang="en-US" sz="1600" dirty="0" err="1" smtClean="0">
                <a:sym typeface="Wingdings" pitchFamily="2" charset="2"/>
              </a:rPr>
              <a:t>abc</a:t>
            </a:r>
            <a:r>
              <a:rPr lang="en-US" sz="1600" dirty="0" smtClean="0">
                <a:sym typeface="Wingdings" pitchFamily="2" charset="2"/>
              </a:rPr>
              <a:t>(?!</a:t>
            </a:r>
            <a:r>
              <a:rPr lang="en-US" sz="1600" dirty="0" err="1" smtClean="0">
                <a:sym typeface="Wingdings" pitchFamily="2" charset="2"/>
              </a:rPr>
              <a:t>def</a:t>
            </a:r>
            <a:r>
              <a:rPr lang="en-US" sz="1600" dirty="0" smtClean="0">
                <a:sym typeface="Wingdings" pitchFamily="2" charset="2"/>
              </a:rPr>
              <a:t>)/  matches any occurrence of </a:t>
            </a:r>
            <a:r>
              <a:rPr lang="en-US" sz="1600" dirty="0" err="1" smtClean="0">
                <a:sym typeface="Wingdings" pitchFamily="2" charset="2"/>
              </a:rPr>
              <a:t>abc</a:t>
            </a:r>
            <a:r>
              <a:rPr lang="en-US" sz="1600" dirty="0" smtClean="0">
                <a:sym typeface="Wingdings" pitchFamily="2" charset="2"/>
              </a:rPr>
              <a:t> </a:t>
            </a:r>
          </a:p>
          <a:p>
            <a:pPr marL="400050" lvl="2" indent="0">
              <a:buFont typeface="Roboto"/>
              <a:buNone/>
            </a:pPr>
            <a:endParaRPr lang="en-US" sz="1600" dirty="0">
              <a:sym typeface="Wingdings" pitchFamily="2" charset="2"/>
            </a:endParaRP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$&amp;  it has the matched pattern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$`  It has the unmatched text preceding the matched pattern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$’  It has the unmatched text following the matched pattern</a:t>
            </a:r>
          </a:p>
          <a:p>
            <a:pPr marL="400050" lvl="2" indent="0">
              <a:buFont typeface="Roboto"/>
              <a:buNone/>
            </a:pPr>
            <a:r>
              <a:rPr lang="en-US" sz="1600" dirty="0" smtClean="0">
                <a:sym typeface="Wingdings" pitchFamily="2" charset="2"/>
              </a:rPr>
              <a:t>$+  It has the last part if the saved pattern that is to be matched</a:t>
            </a:r>
          </a:p>
          <a:p>
            <a:pPr marL="400050" lvl="2" indent="0">
              <a:buFont typeface="Roboto"/>
              <a:buNone/>
            </a:pPr>
            <a:endParaRPr lang="en-US" sz="1600" dirty="0">
              <a:sym typeface="Wingdings" pitchFamily="2" charset="2"/>
            </a:endParaRPr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9139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710</Words>
  <Application>Microsoft Office PowerPoint</Application>
  <PresentationFormat>On-screen Show (4:3)</PresentationFormat>
  <Paragraphs>93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Regular Expression In Perl: </vt:lpstr>
      <vt:lpstr>Operators </vt:lpstr>
      <vt:lpstr>Special Characters </vt:lpstr>
      <vt:lpstr>Escape equence </vt:lpstr>
      <vt:lpstr>Special Characters </vt:lpstr>
      <vt:lpstr>Pattern matching options </vt:lpstr>
      <vt:lpstr>Pattern matching options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In Perl:</dc:title>
  <dc:creator>user</dc:creator>
  <cp:lastModifiedBy>user</cp:lastModifiedBy>
  <cp:revision>13</cp:revision>
  <dcterms:created xsi:type="dcterms:W3CDTF">2017-08-21T11:17:07Z</dcterms:created>
  <dcterms:modified xsi:type="dcterms:W3CDTF">2017-08-29T06:36:33Z</dcterms:modified>
</cp:coreProperties>
</file>