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2"/>
  </p:notesMasterIdLst>
  <p:sldIdLst>
    <p:sldId id="256" r:id="rId2"/>
    <p:sldId id="257" r:id="rId3"/>
    <p:sldId id="260" r:id="rId4"/>
    <p:sldId id="321" r:id="rId5"/>
    <p:sldId id="322" r:id="rId6"/>
    <p:sldId id="323" r:id="rId7"/>
    <p:sldId id="324" r:id="rId8"/>
    <p:sldId id="326" r:id="rId9"/>
    <p:sldId id="327" r:id="rId10"/>
    <p:sldId id="325" r:id="rId11"/>
  </p:sldIdLst>
  <p:sldSz cx="9144000" cy="5143500" type="screen16x9"/>
  <p:notesSz cx="6858000" cy="9144000"/>
  <p:embeddedFontLst>
    <p:embeddedFont>
      <p:font typeface="Crimson Text" panose="020B0604020202020204" charset="0"/>
      <p:regular r:id="rId13"/>
      <p:bold r:id="rId14"/>
      <p:italic r:id="rId15"/>
      <p:boldItalic r:id="rId16"/>
    </p:embeddedFont>
    <p:embeddedFont>
      <p:font typeface="Lato" panose="020F0502020204030203" pitchFamily="34"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Vidalok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A2AB8-8CFD-4752-B754-F69DBC15EBB2}" v="2" dt="2024-04-18T09:47:00.240"/>
  </p1510:revLst>
</p1510:revInfo>
</file>

<file path=ppt/tableStyles.xml><?xml version="1.0" encoding="utf-8"?>
<a:tblStyleLst xmlns:a="http://schemas.openxmlformats.org/drawingml/2006/main" def="{213C2C70-30F6-444B-8BB3-F2602CA132D3}">
  <a:tblStyle styleId="{213C2C70-30F6-444B-8BB3-F2602CA132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13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t Niyati" userId="a0bbaf34eb15976a" providerId="LiveId" clId="{07BA2AB8-8CFD-4752-B754-F69DBC15EBB2}"/>
    <pc:docChg chg="undo custSel addSld modSld">
      <pc:chgData name="Bhatt Niyati" userId="a0bbaf34eb15976a" providerId="LiveId" clId="{07BA2AB8-8CFD-4752-B754-F69DBC15EBB2}" dt="2024-04-18T11:30:09.982" v="107" actId="14100"/>
      <pc:docMkLst>
        <pc:docMk/>
      </pc:docMkLst>
      <pc:sldChg chg="addSp delSp modSp mod">
        <pc:chgData name="Bhatt Niyati" userId="a0bbaf34eb15976a" providerId="LiveId" clId="{07BA2AB8-8CFD-4752-B754-F69DBC15EBB2}" dt="2024-04-18T09:01:47.750" v="18" actId="1076"/>
        <pc:sldMkLst>
          <pc:docMk/>
          <pc:sldMk cId="0" sldId="257"/>
        </pc:sldMkLst>
        <pc:spChg chg="add del mod">
          <ac:chgData name="Bhatt Niyati" userId="a0bbaf34eb15976a" providerId="LiveId" clId="{07BA2AB8-8CFD-4752-B754-F69DBC15EBB2}" dt="2024-04-18T09:01:41.310" v="17" actId="478"/>
          <ac:spMkLst>
            <pc:docMk/>
            <pc:sldMk cId="0" sldId="257"/>
            <ac:spMk id="3" creationId="{CF77B0AE-9130-3EA5-25A9-89D3C330EA2A}"/>
          </ac:spMkLst>
        </pc:spChg>
        <pc:spChg chg="del mod">
          <ac:chgData name="Bhatt Niyati" userId="a0bbaf34eb15976a" providerId="LiveId" clId="{07BA2AB8-8CFD-4752-B754-F69DBC15EBB2}" dt="2024-04-18T09:01:38.357" v="16" actId="478"/>
          <ac:spMkLst>
            <pc:docMk/>
            <pc:sldMk cId="0" sldId="257"/>
            <ac:spMk id="488" creationId="{00000000-0000-0000-0000-000000000000}"/>
          </ac:spMkLst>
        </pc:spChg>
        <pc:spChg chg="mod">
          <ac:chgData name="Bhatt Niyati" userId="a0bbaf34eb15976a" providerId="LiveId" clId="{07BA2AB8-8CFD-4752-B754-F69DBC15EBB2}" dt="2024-04-18T09:01:47.750" v="18" actId="1076"/>
          <ac:spMkLst>
            <pc:docMk/>
            <pc:sldMk cId="0" sldId="257"/>
            <ac:spMk id="489" creationId="{00000000-0000-0000-0000-000000000000}"/>
          </ac:spMkLst>
        </pc:spChg>
      </pc:sldChg>
      <pc:sldChg chg="modSp mod">
        <pc:chgData name="Bhatt Niyati" userId="a0bbaf34eb15976a" providerId="LiveId" clId="{07BA2AB8-8CFD-4752-B754-F69DBC15EBB2}" dt="2024-04-18T09:15:30.218" v="75" actId="20577"/>
        <pc:sldMkLst>
          <pc:docMk/>
          <pc:sldMk cId="0" sldId="260"/>
        </pc:sldMkLst>
        <pc:spChg chg="mod">
          <ac:chgData name="Bhatt Niyati" userId="a0bbaf34eb15976a" providerId="LiveId" clId="{07BA2AB8-8CFD-4752-B754-F69DBC15EBB2}" dt="2024-04-18T09:15:30.218" v="75" actId="20577"/>
          <ac:spMkLst>
            <pc:docMk/>
            <pc:sldMk cId="0" sldId="260"/>
            <ac:spMk id="534" creationId="{00000000-0000-0000-0000-000000000000}"/>
          </ac:spMkLst>
        </pc:spChg>
        <pc:spChg chg="mod">
          <ac:chgData name="Bhatt Niyati" userId="a0bbaf34eb15976a" providerId="LiveId" clId="{07BA2AB8-8CFD-4752-B754-F69DBC15EBB2}" dt="2024-04-18T09:01:31.638" v="14" actId="1076"/>
          <ac:spMkLst>
            <pc:docMk/>
            <pc:sldMk cId="0" sldId="260"/>
            <ac:spMk id="535" creationId="{00000000-0000-0000-0000-000000000000}"/>
          </ac:spMkLst>
        </pc:spChg>
      </pc:sldChg>
      <pc:sldChg chg="modSp mod">
        <pc:chgData name="Bhatt Niyati" userId="a0bbaf34eb15976a" providerId="LiveId" clId="{07BA2AB8-8CFD-4752-B754-F69DBC15EBB2}" dt="2024-04-18T02:34:36.670" v="2" actId="1076"/>
        <pc:sldMkLst>
          <pc:docMk/>
          <pc:sldMk cId="3472455319" sldId="324"/>
        </pc:sldMkLst>
        <pc:spChg chg="mod">
          <ac:chgData name="Bhatt Niyati" userId="a0bbaf34eb15976a" providerId="LiveId" clId="{07BA2AB8-8CFD-4752-B754-F69DBC15EBB2}" dt="2024-04-18T02:34:36.670" v="2" actId="1076"/>
          <ac:spMkLst>
            <pc:docMk/>
            <pc:sldMk cId="3472455319" sldId="324"/>
            <ac:spMk id="488" creationId="{00000000-0000-0000-0000-000000000000}"/>
          </ac:spMkLst>
        </pc:spChg>
      </pc:sldChg>
      <pc:sldChg chg="add">
        <pc:chgData name="Bhatt Niyati" userId="a0bbaf34eb15976a" providerId="LiveId" clId="{07BA2AB8-8CFD-4752-B754-F69DBC15EBB2}" dt="2024-04-18T09:46:38.401" v="76"/>
        <pc:sldMkLst>
          <pc:docMk/>
          <pc:sldMk cId="3374537190" sldId="326"/>
        </pc:sldMkLst>
      </pc:sldChg>
      <pc:sldChg chg="modSp add mod">
        <pc:chgData name="Bhatt Niyati" userId="a0bbaf34eb15976a" providerId="LiveId" clId="{07BA2AB8-8CFD-4752-B754-F69DBC15EBB2}" dt="2024-04-18T11:30:09.982" v="107" actId="14100"/>
        <pc:sldMkLst>
          <pc:docMk/>
          <pc:sldMk cId="1826016839" sldId="327"/>
        </pc:sldMkLst>
        <pc:spChg chg="mod">
          <ac:chgData name="Bhatt Niyati" userId="a0bbaf34eb15976a" providerId="LiveId" clId="{07BA2AB8-8CFD-4752-B754-F69DBC15EBB2}" dt="2024-04-18T11:30:09.982" v="107" actId="14100"/>
          <ac:spMkLst>
            <pc:docMk/>
            <pc:sldMk cId="1826016839" sldId="327"/>
            <ac:spMk id="488" creationId="{00000000-0000-0000-0000-000000000000}"/>
          </ac:spMkLst>
        </pc:spChg>
        <pc:spChg chg="mod">
          <ac:chgData name="Bhatt Niyati" userId="a0bbaf34eb15976a" providerId="LiveId" clId="{07BA2AB8-8CFD-4752-B754-F69DBC15EBB2}" dt="2024-04-18T09:47:09.213" v="78"/>
          <ac:spMkLst>
            <pc:docMk/>
            <pc:sldMk cId="1826016839" sldId="327"/>
            <ac:spMk id="4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43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1026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904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820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059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8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857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1"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389183" y="1693131"/>
            <a:ext cx="6635261" cy="175723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latin typeface="Times New Roman" panose="02020603050405020304" pitchFamily="18" charset="0"/>
                <a:ea typeface="Calibri" panose="020F0502020204030204" pitchFamily="34" charset="0"/>
                <a:cs typeface="Times New Roman" panose="02020603050405020304" pitchFamily="18" charset="0"/>
              </a:rPr>
              <a:t>Python Programming </a:t>
            </a:r>
            <a:br>
              <a:rPr lang="en" sz="4400" dirty="0">
                <a:latin typeface="Calibri" panose="020F0502020204030204" pitchFamily="34" charset="0"/>
                <a:ea typeface="Calibri" panose="020F0502020204030204" pitchFamily="34" charset="0"/>
                <a:cs typeface="Calibri" panose="020F0502020204030204" pitchFamily="34" charset="0"/>
              </a:rPr>
            </a:br>
            <a:r>
              <a:rPr lang="en" sz="4400" dirty="0">
                <a:latin typeface="Calibri" panose="020F0502020204030204" pitchFamily="34" charset="0"/>
                <a:ea typeface="Calibri" panose="020F0502020204030204" pitchFamily="34" charset="0"/>
                <a:cs typeface="Calibri" panose="020F0502020204030204" pitchFamily="34" charset="0"/>
              </a:rPr>
              <a:t>		</a:t>
            </a:r>
            <a:r>
              <a:rPr lang="en" sz="2800" dirty="0">
                <a:latin typeface="Times New Roman" panose="02020603050405020304" pitchFamily="18" charset="0"/>
                <a:ea typeface="Calibri" panose="020F0502020204030204" pitchFamily="34" charset="0"/>
                <a:cs typeface="Times New Roman" panose="02020603050405020304" pitchFamily="18" charset="0"/>
              </a:rPr>
              <a:t>Presented By: Niyati</a:t>
            </a:r>
            <a:endParaRPr sz="2800"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704243" y="2096965"/>
            <a:ext cx="5735514" cy="9495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sz="54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0863822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9" name="Google Shape;489;p60"/>
          <p:cNvSpPr txBox="1">
            <a:spLocks noGrp="1"/>
          </p:cNvSpPr>
          <p:nvPr>
            <p:ph type="body" idx="1"/>
          </p:nvPr>
        </p:nvSpPr>
        <p:spPr>
          <a:xfrm>
            <a:off x="713250" y="1020879"/>
            <a:ext cx="7717500" cy="321701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
            </a:pPr>
            <a:r>
              <a:rPr lang="en-IN" sz="1400" dirty="0"/>
              <a:t>Python is a most popular, interpreted and object-oriented programming language. </a:t>
            </a:r>
          </a:p>
          <a:p>
            <a:pPr marL="285750" lvl="0" indent="-285750" algn="l" rtl="0">
              <a:spcBef>
                <a:spcPts val="0"/>
              </a:spcBef>
              <a:spcAft>
                <a:spcPts val="0"/>
              </a:spcAft>
              <a:buClr>
                <a:schemeClr val="dk1"/>
              </a:buClr>
              <a:buSzPts val="1100"/>
              <a:buFont typeface="Wingdings" panose="05000000000000000000" pitchFamily="2" charset="2"/>
              <a:buChar char="§"/>
            </a:pPr>
            <a:endParaRPr lang="en-IN" sz="1400" dirty="0"/>
          </a:p>
          <a:p>
            <a:pPr marL="285750" lvl="0" indent="-285750" algn="l" rtl="0">
              <a:spcBef>
                <a:spcPts val="0"/>
              </a:spcBef>
              <a:spcAft>
                <a:spcPts val="0"/>
              </a:spcAft>
              <a:buClr>
                <a:schemeClr val="dk1"/>
              </a:buClr>
              <a:buSzPts val="1100"/>
              <a:buFont typeface="Wingdings" panose="05000000000000000000" pitchFamily="2" charset="2"/>
              <a:buChar char="§"/>
            </a:pPr>
            <a:r>
              <a:rPr lang="en-IN" sz="1400" dirty="0"/>
              <a:t>It was created by Guido van Rossum, and released in 1991.</a:t>
            </a:r>
          </a:p>
          <a:p>
            <a:pPr marL="285750" lvl="0" indent="-285750" algn="l" rtl="0">
              <a:spcBef>
                <a:spcPts val="0"/>
              </a:spcBef>
              <a:spcAft>
                <a:spcPts val="0"/>
              </a:spcAft>
              <a:buClr>
                <a:schemeClr val="dk1"/>
              </a:buClr>
              <a:buSzPts val="1100"/>
              <a:buFont typeface="Wingdings" panose="05000000000000000000" pitchFamily="2" charset="2"/>
              <a:buChar char="§"/>
            </a:pPr>
            <a:endParaRPr lang="en-IN" sz="1400" dirty="0"/>
          </a:p>
          <a:p>
            <a:pPr marL="285750" lvl="0" indent="-285750" algn="l" rtl="0">
              <a:spcBef>
                <a:spcPts val="0"/>
              </a:spcBef>
              <a:spcAft>
                <a:spcPts val="0"/>
              </a:spcAft>
              <a:buClr>
                <a:schemeClr val="dk1"/>
              </a:buClr>
              <a:buSzPts val="1100"/>
              <a:buFont typeface="Wingdings" panose="05000000000000000000" pitchFamily="2" charset="2"/>
              <a:buChar char="§"/>
            </a:pPr>
            <a:r>
              <a:rPr lang="en-IN" sz="1400" dirty="0"/>
              <a:t>Python is a widely used general-purpose, high level programming language. </a:t>
            </a:r>
          </a:p>
          <a:p>
            <a:pPr marL="285750" lvl="0" indent="-285750" algn="l" rtl="0">
              <a:spcBef>
                <a:spcPts val="0"/>
              </a:spcBef>
              <a:spcAft>
                <a:spcPts val="0"/>
              </a:spcAft>
              <a:buClr>
                <a:schemeClr val="dk1"/>
              </a:buClr>
              <a:buSzPts val="1100"/>
              <a:buFont typeface="Wingdings" panose="05000000000000000000" pitchFamily="2" charset="2"/>
              <a:buChar char="§"/>
            </a:pPr>
            <a:endParaRPr lang="en-IN" sz="1400" dirty="0"/>
          </a:p>
          <a:p>
            <a:pPr marL="285750" lvl="0" indent="-285750" algn="l" rtl="0">
              <a:spcBef>
                <a:spcPts val="0"/>
              </a:spcBef>
              <a:spcAft>
                <a:spcPts val="0"/>
              </a:spcAft>
              <a:buClr>
                <a:schemeClr val="dk1"/>
              </a:buClr>
              <a:buSzPts val="1100"/>
              <a:buFont typeface="Wingdings" panose="05000000000000000000" pitchFamily="2" charset="2"/>
              <a:buChar char="§"/>
            </a:pPr>
            <a:r>
              <a:rPr lang="en-IN" sz="1400" dirty="0"/>
              <a:t>Python uses new lines to complete a command, as opposed to other programming languages which often use semicolons.</a:t>
            </a:r>
          </a:p>
          <a:p>
            <a:pPr marL="285750" lvl="0" indent="-285750" algn="l" rtl="0">
              <a:spcBef>
                <a:spcPts val="0"/>
              </a:spcBef>
              <a:spcAft>
                <a:spcPts val="0"/>
              </a:spcAft>
              <a:buClr>
                <a:schemeClr val="dk1"/>
              </a:buClr>
              <a:buSzPts val="1100"/>
              <a:buFont typeface="Wingdings" panose="05000000000000000000" pitchFamily="2" charset="2"/>
              <a:buChar char="§"/>
            </a:pPr>
            <a:endParaRPr lang="en-IN" sz="1400" dirty="0"/>
          </a:p>
          <a:p>
            <a:pPr marL="285750" lvl="0" indent="-285750" algn="l" rtl="0">
              <a:spcBef>
                <a:spcPts val="0"/>
              </a:spcBef>
              <a:spcAft>
                <a:spcPts val="0"/>
              </a:spcAft>
              <a:buClr>
                <a:schemeClr val="dk1"/>
              </a:buClr>
              <a:buSzPts val="1100"/>
              <a:buFont typeface="Wingdings" panose="05000000000000000000" pitchFamily="2" charset="2"/>
              <a:buChar char="§"/>
            </a:pPr>
            <a:r>
              <a:rPr lang="en-IN" sz="1400" dirty="0"/>
              <a:t>Python is a programming language which is used for building web applications, software development and analysing data.</a:t>
            </a:r>
          </a:p>
          <a:p>
            <a:pPr marL="285750" lvl="0" indent="-285750" algn="l" rtl="0">
              <a:spcBef>
                <a:spcPts val="0"/>
              </a:spcBef>
              <a:spcAft>
                <a:spcPts val="0"/>
              </a:spcAft>
              <a:buClr>
                <a:schemeClr val="dk1"/>
              </a:buClr>
              <a:buSzPts val="1100"/>
              <a:buFont typeface="Wingdings" panose="05000000000000000000" pitchFamily="2" charset="2"/>
              <a:buChar char="§"/>
            </a:pPr>
            <a:endParaRPr lang="en-IN" sz="1400" dirty="0"/>
          </a:p>
          <a:p>
            <a:pPr marL="285750" indent="-285750">
              <a:buSzPts val="1100"/>
              <a:buFont typeface="Wingdings" panose="05000000000000000000" pitchFamily="2" charset="2"/>
              <a:buChar char="§"/>
            </a:pPr>
            <a:r>
              <a:rPr lang="en-IN" sz="1400" dirty="0"/>
              <a:t>Python is an easy language to learn  because of its simple syntax.</a:t>
            </a:r>
          </a:p>
          <a:p>
            <a:pPr marL="0" lvl="0" indent="0" algn="l" rtl="0">
              <a:spcBef>
                <a:spcPts val="0"/>
              </a:spcBef>
              <a:spcAft>
                <a:spcPts val="0"/>
              </a:spcAft>
              <a:buClr>
                <a:schemeClr val="dk1"/>
              </a:buClr>
              <a:buSzPts val="1100"/>
              <a:buNone/>
            </a:pPr>
            <a:endParaRPr lang="en-IN" sz="1400" dirty="0"/>
          </a:p>
          <a:p>
            <a:pPr marL="0" lvl="0" indent="0" algn="l" rtl="0">
              <a:spcBef>
                <a:spcPts val="0"/>
              </a:spcBef>
              <a:spcAft>
                <a:spcPts val="0"/>
              </a:spcAft>
              <a:buClr>
                <a:schemeClr val="dk1"/>
              </a:buClr>
              <a:buSzPts val="1100"/>
              <a:buFont typeface="Arial"/>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307880" y="545698"/>
            <a:ext cx="7317982" cy="7672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latin typeface="Times New Roman" panose="02020603050405020304" pitchFamily="18" charset="0"/>
                <a:cs typeface="Times New Roman" panose="02020603050405020304" pitchFamily="18" charset="0"/>
              </a:rPr>
              <a:t>Current and Upcoming trends in Python:</a:t>
            </a:r>
            <a:endParaRPr sz="2800" dirty="0">
              <a:latin typeface="Times New Roman" panose="02020603050405020304" pitchFamily="18" charset="0"/>
              <a:cs typeface="Times New Roman" panose="02020603050405020304" pitchFamily="18" charset="0"/>
            </a:endParaRPr>
          </a:p>
        </p:txBody>
      </p:sp>
      <p:sp>
        <p:nvSpPr>
          <p:cNvPr id="535" name="Google Shape;535;p63"/>
          <p:cNvSpPr txBox="1">
            <a:spLocks noGrp="1"/>
          </p:cNvSpPr>
          <p:nvPr>
            <p:ph type="subTitle" idx="1"/>
          </p:nvPr>
        </p:nvSpPr>
        <p:spPr>
          <a:xfrm>
            <a:off x="981253" y="1463668"/>
            <a:ext cx="7512116" cy="3231424"/>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SzPct val="100000"/>
              <a:buFont typeface="Wingdings" panose="05000000000000000000" pitchFamily="2" charset="2"/>
              <a:buChar char="Ø"/>
            </a:pPr>
            <a:r>
              <a:rPr lang="en-IN" sz="1400" dirty="0">
                <a:latin typeface="Montserrat" panose="00000500000000000000" pitchFamily="2" charset="0"/>
                <a:ea typeface="Calibri" panose="020F0502020204030204" pitchFamily="34" charset="0"/>
                <a:cs typeface="Times New Roman" panose="02020603050405020304" pitchFamily="18" charset="0"/>
              </a:rPr>
              <a:t>The current trends  in Python programming include the growth of artificial intelligence and machine learning libraries, increased use of web development frameworks like Django and Flask, adoption of asynchronous programming, focus on data analysis and visualization tools, and increased popularity among beginners due to…</a:t>
            </a:r>
          </a:p>
          <a:p>
            <a:pPr marL="285750" lvl="0" indent="-285750" algn="just" rtl="0">
              <a:lnSpc>
                <a:spcPct val="150000"/>
              </a:lnSpc>
              <a:spcBef>
                <a:spcPts val="0"/>
              </a:spcBef>
              <a:spcAft>
                <a:spcPts val="1200"/>
              </a:spcAft>
              <a:buSzPct val="100000"/>
              <a:buFont typeface="Wingdings" panose="05000000000000000000" pitchFamily="2" charset="2"/>
              <a:buChar char="Ø"/>
            </a:pPr>
            <a:r>
              <a:rPr lang="en-US" sz="1400" dirty="0">
                <a:latin typeface="Montserrat" panose="00000500000000000000" pitchFamily="2" charset="0"/>
                <a:ea typeface="Calibri" panose="020F0502020204030204" pitchFamily="34" charset="0"/>
                <a:cs typeface="Times New Roman" panose="02020603050405020304" pitchFamily="18" charset="0"/>
              </a:rPr>
              <a:t>Upcoming trends in Python development include AI/ML, data science, web development (Django, Flask), and ethical AI. Python's growth is expected to continue across these areas, driven by its versatility, extensive libraries, and community support.</a:t>
            </a:r>
          </a:p>
          <a:p>
            <a:pPr marL="285750" lvl="0" indent="-285750" algn="just" rtl="0">
              <a:lnSpc>
                <a:spcPct val="150000"/>
              </a:lnSpc>
              <a:spcBef>
                <a:spcPts val="0"/>
              </a:spcBef>
              <a:spcAft>
                <a:spcPts val="1200"/>
              </a:spcAft>
              <a:buSzPct val="100000"/>
              <a:buFont typeface="Wingdings" panose="05000000000000000000" pitchFamily="2" charset="2"/>
              <a:buChar char="Ø"/>
            </a:pPr>
            <a:endParaRPr lang="en-IN" sz="1400" dirty="0">
              <a:latin typeface="Montserrat" panose="00000500000000000000" pitchFamily="2" charset="0"/>
              <a:ea typeface="Calibri" panose="020F0502020204030204" pitchFamily="34" charset="0"/>
              <a:cs typeface="Times New Roman" panose="02020603050405020304" pitchFamily="18" charset="0"/>
            </a:endParaRPr>
          </a:p>
          <a:p>
            <a:pPr marL="285750" lvl="0" indent="-285750" algn="just" rtl="0">
              <a:lnSpc>
                <a:spcPct val="150000"/>
              </a:lnSpc>
              <a:spcBef>
                <a:spcPts val="0"/>
              </a:spcBef>
              <a:spcAft>
                <a:spcPts val="1200"/>
              </a:spcAft>
              <a:buSzPct val="100000"/>
              <a:buFont typeface="Wingdings" panose="05000000000000000000" pitchFamily="2" charset="2"/>
              <a:buChar char="Ø"/>
            </a:pPr>
            <a:endParaRPr lang="en-IN" sz="1400" dirty="0">
              <a:latin typeface="Montserrat" panose="00000500000000000000" pitchFamily="2" charset="0"/>
              <a:ea typeface="Calibri" panose="020F0502020204030204"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143758" y="440191"/>
            <a:ext cx="2810458" cy="1224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Times New Roman" panose="02020603050405020304" pitchFamily="18" charset="0"/>
                <a:cs typeface="Times New Roman" panose="02020603050405020304" pitchFamily="18" charset="0"/>
              </a:rPr>
              <a:t>Python Upgradation:</a:t>
            </a:r>
            <a:endParaRPr sz="3600" dirty="0">
              <a:latin typeface="Times New Roman" panose="02020603050405020304" pitchFamily="18" charset="0"/>
              <a:cs typeface="Times New Roman" panose="02020603050405020304" pitchFamily="18" charset="0"/>
            </a:endParaRPr>
          </a:p>
        </p:txBody>
      </p:sp>
      <p:sp>
        <p:nvSpPr>
          <p:cNvPr id="535" name="Google Shape;535;p63"/>
          <p:cNvSpPr txBox="1">
            <a:spLocks noGrp="1"/>
          </p:cNvSpPr>
          <p:nvPr>
            <p:ph type="subTitle" idx="1"/>
          </p:nvPr>
        </p:nvSpPr>
        <p:spPr>
          <a:xfrm>
            <a:off x="3126577" y="1386860"/>
            <a:ext cx="5458200" cy="2369779"/>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SzPct val="100000"/>
              <a:buFont typeface="Wingdings" panose="05000000000000000000" pitchFamily="2" charset="2"/>
              <a:buChar char="Ø"/>
            </a:pPr>
            <a:r>
              <a:rPr lang="en-IN" sz="1400" dirty="0">
                <a:latin typeface="Montserrat" panose="00000500000000000000" pitchFamily="2" charset="0"/>
                <a:ea typeface="Calibri" panose="020F0502020204030204" pitchFamily="34" charset="0"/>
                <a:cs typeface="Times New Roman" panose="02020603050405020304" pitchFamily="18" charset="0"/>
              </a:rPr>
              <a:t>Python 1:</a:t>
            </a:r>
            <a:endParaRPr lang="en-IN" sz="800" dirty="0">
              <a:latin typeface="Montserrat" panose="00000500000000000000" pitchFamily="2" charset="0"/>
              <a:ea typeface="Calibri" panose="020F0502020204030204" pitchFamily="34" charset="0"/>
              <a:cs typeface="Times New Roman" panose="02020603050405020304" pitchFamily="18" charset="0"/>
            </a:endParaRP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Python 1, released in 1994, introduced several new features such as ‘</a:t>
            </a:r>
            <a:r>
              <a:rPr lang="en-IN" sz="1400" b="1" dirty="0">
                <a:latin typeface="Montserrat" panose="00000500000000000000" pitchFamily="2" charset="0"/>
                <a:ea typeface="Calibri" panose="020F0502020204030204" pitchFamily="34" charset="0"/>
                <a:cs typeface="Times New Roman" panose="02020603050405020304" pitchFamily="18" charset="0"/>
              </a:rPr>
              <a:t>lambda</a:t>
            </a:r>
            <a:r>
              <a:rPr lang="en-IN" sz="1400" dirty="0">
                <a:latin typeface="Montserrat" panose="00000500000000000000" pitchFamily="2" charset="0"/>
                <a:ea typeface="Calibri" panose="020F0502020204030204" pitchFamily="34" charset="0"/>
                <a:cs typeface="Times New Roman" panose="02020603050405020304" pitchFamily="18" charset="0"/>
              </a:rPr>
              <a:t>’ , ‘</a:t>
            </a:r>
            <a:r>
              <a:rPr lang="en-IN" sz="1400" b="1" dirty="0">
                <a:latin typeface="Montserrat" panose="00000500000000000000" pitchFamily="2" charset="0"/>
                <a:ea typeface="Calibri" panose="020F0502020204030204" pitchFamily="34" charset="0"/>
                <a:cs typeface="Times New Roman" panose="02020603050405020304" pitchFamily="18" charset="0"/>
              </a:rPr>
              <a:t>map</a:t>
            </a:r>
            <a:r>
              <a:rPr lang="en-IN" sz="1400" dirty="0">
                <a:latin typeface="Montserrat" panose="00000500000000000000" pitchFamily="2" charset="0"/>
                <a:ea typeface="Calibri" panose="020F0502020204030204" pitchFamily="34" charset="0"/>
                <a:cs typeface="Times New Roman" panose="02020603050405020304" pitchFamily="18" charset="0"/>
              </a:rPr>
              <a:t>’ , and ‘</a:t>
            </a:r>
            <a:r>
              <a:rPr lang="en-IN" sz="1400" b="1" dirty="0">
                <a:latin typeface="Montserrat" panose="00000500000000000000" pitchFamily="2" charset="0"/>
                <a:ea typeface="Calibri" panose="020F0502020204030204" pitchFamily="34" charset="0"/>
                <a:cs typeface="Times New Roman" panose="02020603050405020304" pitchFamily="18" charset="0"/>
              </a:rPr>
              <a:t>filter</a:t>
            </a:r>
            <a:r>
              <a:rPr lang="en-IN" sz="1400" dirty="0">
                <a:latin typeface="Montserrat" panose="00000500000000000000" pitchFamily="2" charset="0"/>
                <a:ea typeface="Calibri" panose="020F0502020204030204" pitchFamily="34" charset="0"/>
                <a:cs typeface="Times New Roman" panose="02020603050405020304" pitchFamily="18" charset="0"/>
              </a:rPr>
              <a:t>’.</a:t>
            </a: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Python 1.4 introduced Modula-3 style keyword arguments and support for complex number operations.</a:t>
            </a:r>
          </a:p>
          <a:p>
            <a:pPr marL="285750" lvl="0" indent="-285750" algn="just" rtl="0">
              <a:lnSpc>
                <a:spcPct val="150000"/>
              </a:lnSpc>
              <a:spcBef>
                <a:spcPts val="0"/>
              </a:spcBef>
              <a:spcAft>
                <a:spcPts val="1200"/>
              </a:spcAft>
              <a:buSzPct val="100000"/>
              <a:buFont typeface="Wingdings" panose="05000000000000000000" pitchFamily="2" charset="2"/>
              <a:buChar char="Ø"/>
            </a:pPr>
            <a:endParaRPr lang="en-IN" sz="1400" dirty="0">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014531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91004" y="457775"/>
            <a:ext cx="2769427" cy="1224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Times New Roman" panose="02020603050405020304" pitchFamily="18" charset="0"/>
                <a:cs typeface="Times New Roman" panose="02020603050405020304" pitchFamily="18" charset="0"/>
              </a:rPr>
              <a:t>Python Upgradation:</a:t>
            </a:r>
            <a:endParaRPr sz="3600" dirty="0">
              <a:latin typeface="Times New Roman" panose="02020603050405020304" pitchFamily="18" charset="0"/>
              <a:cs typeface="Times New Roman" panose="02020603050405020304" pitchFamily="18" charset="0"/>
            </a:endParaRPr>
          </a:p>
        </p:txBody>
      </p:sp>
      <p:sp>
        <p:nvSpPr>
          <p:cNvPr id="535" name="Google Shape;535;p63"/>
          <p:cNvSpPr txBox="1">
            <a:spLocks noGrp="1"/>
          </p:cNvSpPr>
          <p:nvPr>
            <p:ph type="subTitle" idx="1"/>
          </p:nvPr>
        </p:nvSpPr>
        <p:spPr>
          <a:xfrm>
            <a:off x="3132436" y="1330570"/>
            <a:ext cx="5920559" cy="3464167"/>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SzPct val="100000"/>
              <a:buFont typeface="Wingdings" panose="05000000000000000000" pitchFamily="2" charset="2"/>
              <a:buChar char="Ø"/>
            </a:pPr>
            <a:r>
              <a:rPr lang="en-IN" sz="1400" dirty="0">
                <a:latin typeface="Montserrat" panose="00000500000000000000" pitchFamily="2" charset="0"/>
                <a:ea typeface="Calibri" panose="020F0502020204030204" pitchFamily="34" charset="0"/>
                <a:cs typeface="Times New Roman" panose="02020603050405020304" pitchFamily="18" charset="0"/>
              </a:rPr>
              <a:t>Python 2:</a:t>
            </a:r>
            <a:endParaRPr lang="en-IN" sz="800" dirty="0">
              <a:latin typeface="Montserrat" panose="00000500000000000000" pitchFamily="2" charset="0"/>
              <a:ea typeface="Calibri" panose="020F0502020204030204" pitchFamily="34" charset="0"/>
              <a:cs typeface="Times New Roman" panose="02020603050405020304" pitchFamily="18" charset="0"/>
            </a:endParaRP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Python 2, which released in 2000, brought significant changes to how source code was stored, along with essential features like Unicode support, list comprehension,  and garbage collection.</a:t>
            </a: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Python 2.2 unified types and allowed Python to be more object-oriented.</a:t>
            </a: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During this period, Python gained popularity as an alternative scripting language.</a:t>
            </a:r>
          </a:p>
          <a:p>
            <a:pPr marL="285750" lvl="0" indent="-285750" algn="just" rtl="0">
              <a:lnSpc>
                <a:spcPct val="150000"/>
              </a:lnSpc>
              <a:spcBef>
                <a:spcPts val="0"/>
              </a:spcBef>
              <a:spcAft>
                <a:spcPts val="1200"/>
              </a:spcAft>
              <a:buSzPct val="100000"/>
              <a:buFont typeface="Wingdings" panose="05000000000000000000" pitchFamily="2" charset="2"/>
              <a:buChar char="Ø"/>
            </a:pPr>
            <a:endParaRPr lang="en-IN" sz="1400" dirty="0">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605816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91005" y="457775"/>
            <a:ext cx="2681504" cy="12244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latin typeface="Times New Roman" panose="02020603050405020304" pitchFamily="18" charset="0"/>
                <a:cs typeface="Times New Roman" panose="02020603050405020304" pitchFamily="18" charset="0"/>
              </a:rPr>
              <a:t>Python Upgradation:</a:t>
            </a:r>
            <a:endParaRPr sz="3600" dirty="0">
              <a:latin typeface="Times New Roman" panose="02020603050405020304" pitchFamily="18" charset="0"/>
              <a:cs typeface="Times New Roman" panose="02020603050405020304" pitchFamily="18" charset="0"/>
            </a:endParaRPr>
          </a:p>
        </p:txBody>
      </p:sp>
      <p:sp>
        <p:nvSpPr>
          <p:cNvPr id="535" name="Google Shape;535;p63"/>
          <p:cNvSpPr txBox="1">
            <a:spLocks noGrp="1"/>
          </p:cNvSpPr>
          <p:nvPr>
            <p:ph type="subTitle" idx="1"/>
          </p:nvPr>
        </p:nvSpPr>
        <p:spPr>
          <a:xfrm>
            <a:off x="3085544" y="1070018"/>
            <a:ext cx="5920559" cy="3751383"/>
          </a:xfrm>
          <a:prstGeom prst="rect">
            <a:avLst/>
          </a:prstGeom>
        </p:spPr>
        <p:txBody>
          <a:bodyPr spcFirstLastPara="1" wrap="square" lIns="91425" tIns="91425" rIns="91425" bIns="91425" anchor="t" anchorCtr="0">
            <a:noAutofit/>
          </a:bodyPr>
          <a:lstStyle/>
          <a:p>
            <a:pPr marL="285750" lvl="0" indent="-285750" algn="just" rtl="0">
              <a:lnSpc>
                <a:spcPct val="150000"/>
              </a:lnSpc>
              <a:spcBef>
                <a:spcPts val="0"/>
              </a:spcBef>
              <a:spcAft>
                <a:spcPts val="1200"/>
              </a:spcAft>
              <a:buSzPct val="100000"/>
              <a:buFont typeface="Wingdings" panose="05000000000000000000" pitchFamily="2" charset="2"/>
              <a:buChar char="Ø"/>
            </a:pPr>
            <a:r>
              <a:rPr lang="en-IN" sz="1400" dirty="0">
                <a:latin typeface="Montserrat" panose="00000500000000000000" pitchFamily="2" charset="0"/>
                <a:ea typeface="Calibri" panose="020F0502020204030204" pitchFamily="34" charset="0"/>
                <a:cs typeface="Times New Roman" panose="02020603050405020304" pitchFamily="18" charset="0"/>
              </a:rPr>
              <a:t>Python 3:</a:t>
            </a:r>
            <a:endParaRPr lang="en-IN" sz="800" dirty="0">
              <a:latin typeface="Montserrat" panose="00000500000000000000" pitchFamily="2" charset="0"/>
              <a:ea typeface="Calibri" panose="020F0502020204030204" pitchFamily="34" charset="0"/>
              <a:cs typeface="Times New Roman" panose="02020603050405020304" pitchFamily="18" charset="0"/>
            </a:endParaRP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Python 3, the most significant update to the language, aimed to address fundamental design flaws by removing redundant modules and constructs.</a:t>
            </a: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This overhaul resulted in improved Unicode support, the introduction of the ‘</a:t>
            </a:r>
            <a:r>
              <a:rPr lang="en-IN" sz="1400" b="1" dirty="0">
                <a:latin typeface="Montserrat" panose="00000500000000000000" pitchFamily="2" charset="0"/>
                <a:ea typeface="Calibri" panose="020F0502020204030204" pitchFamily="34" charset="0"/>
                <a:cs typeface="Times New Roman" panose="02020603050405020304" pitchFamily="18" charset="0"/>
              </a:rPr>
              <a:t>print()</a:t>
            </a:r>
            <a:r>
              <a:rPr lang="en-IN" sz="1400" dirty="0">
                <a:latin typeface="Montserrat" panose="00000500000000000000" pitchFamily="2" charset="0"/>
                <a:ea typeface="Calibri" panose="020F0502020204030204" pitchFamily="34" charset="0"/>
                <a:cs typeface="Times New Roman" panose="02020603050405020304" pitchFamily="18" charset="0"/>
              </a:rPr>
              <a:t>’ function to replace the ‘</a:t>
            </a:r>
            <a:r>
              <a:rPr lang="en-IN" sz="1400" b="1" dirty="0">
                <a:latin typeface="Montserrat" panose="00000500000000000000" pitchFamily="2" charset="0"/>
                <a:ea typeface="Calibri" panose="020F0502020204030204" pitchFamily="34" charset="0"/>
                <a:cs typeface="Times New Roman" panose="02020603050405020304" pitchFamily="18" charset="0"/>
              </a:rPr>
              <a:t>print</a:t>
            </a:r>
            <a:r>
              <a:rPr lang="en-IN" sz="1400" dirty="0">
                <a:latin typeface="Montserrat" panose="00000500000000000000" pitchFamily="2" charset="0"/>
                <a:ea typeface="Calibri" panose="020F0502020204030204" pitchFamily="34" charset="0"/>
                <a:cs typeface="Times New Roman" panose="02020603050405020304" pitchFamily="18" charset="0"/>
              </a:rPr>
              <a:t>’ statement, and enhancements to syntax and library features.</a:t>
            </a:r>
          </a:p>
          <a:p>
            <a:pPr marL="285750" lvl="0" indent="-285750" algn="just" rtl="0">
              <a:lnSpc>
                <a:spcPct val="150000"/>
              </a:lnSpc>
              <a:spcBef>
                <a:spcPts val="0"/>
              </a:spcBef>
              <a:spcAft>
                <a:spcPts val="1200"/>
              </a:spcAft>
              <a:buSzPct val="100000"/>
              <a:buFont typeface="Arial" panose="020B0604020202020204" pitchFamily="34" charset="0"/>
              <a:buChar char="•"/>
            </a:pPr>
            <a:r>
              <a:rPr lang="en-IN" sz="1400" dirty="0">
                <a:latin typeface="Montserrat" panose="00000500000000000000" pitchFamily="2" charset="0"/>
                <a:ea typeface="Calibri" panose="020F0502020204030204" pitchFamily="34" charset="0"/>
                <a:cs typeface="Times New Roman" panose="02020603050405020304" pitchFamily="18" charset="0"/>
              </a:rPr>
              <a:t>Subsequent releases in the Python 3.x series continued to refine the language, incorporating new features, optimizing performance, and responding to community feedback.</a:t>
            </a:r>
          </a:p>
          <a:p>
            <a:pPr marL="285750" lvl="0" indent="-285750" algn="just" rtl="0">
              <a:lnSpc>
                <a:spcPct val="150000"/>
              </a:lnSpc>
              <a:spcBef>
                <a:spcPts val="0"/>
              </a:spcBef>
              <a:spcAft>
                <a:spcPts val="1200"/>
              </a:spcAft>
              <a:buSzPct val="100000"/>
              <a:buFont typeface="Wingdings" panose="05000000000000000000" pitchFamily="2" charset="2"/>
              <a:buChar char="Ø"/>
            </a:pPr>
            <a:endParaRPr lang="en-IN" sz="1400" dirty="0">
              <a:latin typeface="Montserrat"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535477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203271" y="538810"/>
            <a:ext cx="3694652" cy="844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Why have I selected Python field or this course ?</a:t>
            </a:r>
            <a:r>
              <a:rPr lang="en-IN"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p:txBody>
      </p:sp>
      <p:sp>
        <p:nvSpPr>
          <p:cNvPr id="489" name="Google Shape;489;p60"/>
          <p:cNvSpPr txBox="1">
            <a:spLocks noGrp="1"/>
          </p:cNvSpPr>
          <p:nvPr>
            <p:ph type="body" idx="1"/>
          </p:nvPr>
        </p:nvSpPr>
        <p:spPr>
          <a:xfrm>
            <a:off x="713225" y="1554279"/>
            <a:ext cx="7717500" cy="2531213"/>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Clr>
                <a:schemeClr val="dk1"/>
              </a:buClr>
              <a:buSzPts val="1100"/>
              <a:buFont typeface="Wingdings" panose="05000000000000000000" pitchFamily="2" charset="2"/>
              <a:buChar char="Ø"/>
            </a:pPr>
            <a:r>
              <a:rPr lang="en-IN" dirty="0"/>
              <a:t> </a:t>
            </a:r>
            <a:r>
              <a:rPr lang="en-IN" sz="1400" dirty="0"/>
              <a:t>I choose Python because ,</a:t>
            </a:r>
          </a:p>
          <a:p>
            <a:pPr marL="457200" lvl="1" indent="0">
              <a:lnSpc>
                <a:spcPct val="150000"/>
              </a:lnSpc>
              <a:buSzPts val="1100"/>
              <a:buNone/>
            </a:pPr>
            <a:r>
              <a:rPr lang="en-IN" dirty="0"/>
              <a:t>it’s widely used, high-level, easy to understand and learn and versatile object-oriented programming language. With Python, I can pursue various career paths, including web development, machine learning, data analysis, artificial intelligence, and data science. Python’s readability, simplicity, and flexibility make it an excellent choice for building robust and scalable applications across different domains.</a:t>
            </a:r>
          </a:p>
        </p:txBody>
      </p:sp>
    </p:spTree>
    <p:extLst>
      <p:ext uri="{BB962C8B-B14F-4D97-AF65-F5344CB8AC3E}">
        <p14:creationId xmlns:p14="http://schemas.microsoft.com/office/powerpoint/2010/main" val="347245531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203271" y="538810"/>
            <a:ext cx="3694652" cy="8445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latin typeface="Times New Roman" panose="02020603050405020304" pitchFamily="18" charset="0"/>
                <a:cs typeface="Times New Roman" panose="02020603050405020304" pitchFamily="18" charset="0"/>
              </a:rPr>
              <a:t>Why have I selected Python field or this course ?</a:t>
            </a:r>
            <a:r>
              <a:rPr lang="en-IN"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p:txBody>
      </p:sp>
      <p:sp>
        <p:nvSpPr>
          <p:cNvPr id="489" name="Google Shape;489;p60"/>
          <p:cNvSpPr txBox="1">
            <a:spLocks noGrp="1"/>
          </p:cNvSpPr>
          <p:nvPr>
            <p:ph type="body" idx="1"/>
          </p:nvPr>
        </p:nvSpPr>
        <p:spPr>
          <a:xfrm>
            <a:off x="713225" y="1554279"/>
            <a:ext cx="7717500" cy="2531213"/>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Clr>
                <a:schemeClr val="dk1"/>
              </a:buClr>
              <a:buSzPts val="1100"/>
              <a:buFont typeface="Wingdings" panose="05000000000000000000" pitchFamily="2" charset="2"/>
              <a:buChar char="Ø"/>
            </a:pPr>
            <a:r>
              <a:rPr lang="en-IN" dirty="0"/>
              <a:t> </a:t>
            </a:r>
            <a:r>
              <a:rPr lang="en-IN" sz="1400" dirty="0"/>
              <a:t>I choose Python because ,</a:t>
            </a:r>
          </a:p>
          <a:p>
            <a:pPr marL="457200" lvl="1" indent="0">
              <a:lnSpc>
                <a:spcPct val="150000"/>
              </a:lnSpc>
              <a:buSzPts val="1100"/>
              <a:buNone/>
            </a:pPr>
            <a:r>
              <a:rPr lang="en-IN" dirty="0"/>
              <a:t>it’s widely used, high-level, easy to understand and learn and versatile object-oriented programming language. With Python, I can pursue various career paths, including web development, machine learning, data analysis, artificial intelligence, and data science. Python’s readability, simplicity, and flexibility make it an excellent choice for building robust and scalable applications across different domains.</a:t>
            </a:r>
          </a:p>
        </p:txBody>
      </p:sp>
    </p:spTree>
    <p:extLst>
      <p:ext uri="{BB962C8B-B14F-4D97-AF65-F5344CB8AC3E}">
        <p14:creationId xmlns:p14="http://schemas.microsoft.com/office/powerpoint/2010/main" val="33745371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203271" y="538810"/>
            <a:ext cx="2657160" cy="72142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latin typeface="Times New Roman" panose="02020603050405020304" pitchFamily="18" charset="0"/>
                <a:cs typeface="Times New Roman" panose="02020603050405020304" pitchFamily="18" charset="0"/>
              </a:rPr>
              <a:t>Career aspiration</a:t>
            </a:r>
            <a:endParaRPr sz="2800" dirty="0">
              <a:latin typeface="Times New Roman" panose="02020603050405020304" pitchFamily="18" charset="0"/>
              <a:cs typeface="Times New Roman" panose="02020603050405020304" pitchFamily="18" charset="0"/>
            </a:endParaRPr>
          </a:p>
        </p:txBody>
      </p:sp>
      <p:sp>
        <p:nvSpPr>
          <p:cNvPr id="489" name="Google Shape;489;p60"/>
          <p:cNvSpPr txBox="1">
            <a:spLocks noGrp="1"/>
          </p:cNvSpPr>
          <p:nvPr>
            <p:ph type="body" idx="1"/>
          </p:nvPr>
        </p:nvSpPr>
        <p:spPr>
          <a:xfrm>
            <a:off x="713225" y="1554279"/>
            <a:ext cx="7717500" cy="2531213"/>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Clr>
                <a:schemeClr val="dk1"/>
              </a:buClr>
              <a:buSzPts val="1100"/>
              <a:buFont typeface="Wingdings" panose="05000000000000000000" pitchFamily="2" charset="2"/>
              <a:buChar char="Ø"/>
            </a:pPr>
            <a:r>
              <a:rPr lang="en-IN" dirty="0"/>
              <a:t> </a:t>
            </a:r>
            <a:r>
              <a:rPr lang="en-US" sz="1400" dirty="0"/>
              <a:t>My career aspiration is to secure a more fulfilling position within my field while consistently striving to excel at every opportunity, pushing myself to reach new heights of personal and professional achievement.</a:t>
            </a:r>
            <a:endParaRPr lang="en-IN" dirty="0"/>
          </a:p>
        </p:txBody>
      </p:sp>
    </p:spTree>
    <p:extLst>
      <p:ext uri="{BB962C8B-B14F-4D97-AF65-F5344CB8AC3E}">
        <p14:creationId xmlns:p14="http://schemas.microsoft.com/office/powerpoint/2010/main" val="182601683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602</Words>
  <Application>Microsoft Office PowerPoint</Application>
  <PresentationFormat>On-screen Show (16:9)</PresentationFormat>
  <Paragraphs>38</Paragraphs>
  <Slides>10</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Calibri</vt:lpstr>
      <vt:lpstr>Crimson Text</vt:lpstr>
      <vt:lpstr>Arial</vt:lpstr>
      <vt:lpstr>Wingdings</vt:lpstr>
      <vt:lpstr>Lato</vt:lpstr>
      <vt:lpstr>Times New Roman</vt:lpstr>
      <vt:lpstr>Vidaloka</vt:lpstr>
      <vt:lpstr>Montserrat</vt:lpstr>
      <vt:lpstr>Minimalist Business Slides XL by Slidesgo</vt:lpstr>
      <vt:lpstr>Python Programming    Presented By: Niyati</vt:lpstr>
      <vt:lpstr>PowerPoint Presentation</vt:lpstr>
      <vt:lpstr>Current and Upcoming trends in Python:</vt:lpstr>
      <vt:lpstr>Python Upgradation:</vt:lpstr>
      <vt:lpstr>Python Upgradation:</vt:lpstr>
      <vt:lpstr>Python Upgradation:</vt:lpstr>
      <vt:lpstr>Why have I selected Python field or this course ? </vt:lpstr>
      <vt:lpstr>Why have I selected Python field or this course ? </vt:lpstr>
      <vt:lpstr>Career aspiration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Presented By: Niyati</dc:title>
  <dc:creator>Bhatt Niyati</dc:creator>
  <cp:lastModifiedBy>Bhatt Niyati</cp:lastModifiedBy>
  <cp:revision>9</cp:revision>
  <dcterms:modified xsi:type="dcterms:W3CDTF">2024-04-18T11:30:12Z</dcterms:modified>
</cp:coreProperties>
</file>