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3" r:id="rId1"/>
  </p:sldMasterIdLst>
  <p:notesMasterIdLst>
    <p:notesMasterId r:id="rId43"/>
  </p:notesMasterIdLst>
  <p:sldIdLst>
    <p:sldId id="256" r:id="rId2"/>
    <p:sldId id="268" r:id="rId3"/>
    <p:sldId id="257" r:id="rId4"/>
    <p:sldId id="258" r:id="rId5"/>
    <p:sldId id="259" r:id="rId6"/>
    <p:sldId id="260" r:id="rId7"/>
    <p:sldId id="261" r:id="rId8"/>
    <p:sldId id="262" r:id="rId9"/>
    <p:sldId id="264" r:id="rId10"/>
    <p:sldId id="263" r:id="rId11"/>
    <p:sldId id="265" r:id="rId12"/>
    <p:sldId id="266" r:id="rId13"/>
    <p:sldId id="269" r:id="rId14"/>
    <p:sldId id="270" r:id="rId15"/>
    <p:sldId id="271" r:id="rId16"/>
    <p:sldId id="272" r:id="rId17"/>
    <p:sldId id="273" r:id="rId18"/>
    <p:sldId id="274" r:id="rId19"/>
    <p:sldId id="275" r:id="rId20"/>
    <p:sldId id="276" r:id="rId21"/>
    <p:sldId id="277" r:id="rId22"/>
    <p:sldId id="278" r:id="rId23"/>
    <p:sldId id="280" r:id="rId24"/>
    <p:sldId id="281" r:id="rId25"/>
    <p:sldId id="282" r:id="rId26"/>
    <p:sldId id="283" r:id="rId27"/>
    <p:sldId id="284" r:id="rId28"/>
    <p:sldId id="285" r:id="rId29"/>
    <p:sldId id="289" r:id="rId30"/>
    <p:sldId id="290" r:id="rId31"/>
    <p:sldId id="291" r:id="rId32"/>
    <p:sldId id="286" r:id="rId33"/>
    <p:sldId id="287" r:id="rId34"/>
    <p:sldId id="292" r:id="rId35"/>
    <p:sldId id="293" r:id="rId36"/>
    <p:sldId id="294" r:id="rId37"/>
    <p:sldId id="295" r:id="rId38"/>
    <p:sldId id="296" r:id="rId39"/>
    <p:sldId id="297" r:id="rId40"/>
    <p:sldId id="298" r:id="rId41"/>
    <p:sldId id="299"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9" autoAdjust="0"/>
    <p:restoredTop sz="94522"/>
  </p:normalViewPr>
  <p:slideViewPr>
    <p:cSldViewPr snapToGrid="0" snapToObjects="1">
      <p:cViewPr varScale="1">
        <p:scale>
          <a:sx n="93" d="100"/>
          <a:sy n="93" d="100"/>
        </p:scale>
        <p:origin x="57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910ABD-EEEB-854F-9EF9-6C2446E36B79}" type="datetimeFigureOut">
              <a:rPr lang="en-US" smtClean="0"/>
              <a:t>1/30/2019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56B9AB-38D5-7542-AFDD-61409FAB2496}" type="slidenum">
              <a:rPr lang="en-US" smtClean="0"/>
              <a:t>‹#›</a:t>
            </a:fld>
            <a:endParaRPr lang="en-US"/>
          </a:p>
        </p:txBody>
      </p:sp>
    </p:spTree>
    <p:extLst>
      <p:ext uri="{BB962C8B-B14F-4D97-AF65-F5344CB8AC3E}">
        <p14:creationId xmlns:p14="http://schemas.microsoft.com/office/powerpoint/2010/main" val="754814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56B9AB-38D5-7542-AFDD-61409FAB2496}" type="slidenum">
              <a:rPr lang="en-US" smtClean="0"/>
              <a:t>28</a:t>
            </a:fld>
            <a:endParaRPr lang="en-US"/>
          </a:p>
        </p:txBody>
      </p:sp>
    </p:spTree>
    <p:extLst>
      <p:ext uri="{BB962C8B-B14F-4D97-AF65-F5344CB8AC3E}">
        <p14:creationId xmlns:p14="http://schemas.microsoft.com/office/powerpoint/2010/main" val="9876676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48A87A34-81AB-432B-8DAE-1953F412C126}" type="datetimeFigureOut">
              <a:rPr lang="en-US" smtClean="0"/>
              <a:t>1/30/2019</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380709522"/>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15811101"/>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26762591"/>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8372090"/>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11372020"/>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pPr/>
              <a:t>1/30/2019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81055869"/>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pPr/>
              <a:t>1/30/2019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31434750"/>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9050978"/>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5794866"/>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24130419"/>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71500006"/>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90829545"/>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87474688"/>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13152801"/>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1/30/2019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57778633"/>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5854965"/>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67495550"/>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48A87A34-81AB-432B-8DAE-1953F412C126}" type="datetimeFigureOut">
              <a:rPr lang="en-US" smtClean="0"/>
              <a:pPr/>
              <a:t>1/30/2019</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71750708"/>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 id="2147483825" r:id="rId12"/>
    <p:sldLayoutId id="2147483826" r:id="rId13"/>
    <p:sldLayoutId id="2147483827" r:id="rId14"/>
    <p:sldLayoutId id="2147483828" r:id="rId15"/>
    <p:sldLayoutId id="2147483829" r:id="rId16"/>
    <p:sldLayoutId id="2147483830" r:id="rId17"/>
  </p:sldLayoutIdLst>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MOBILE DEVELOPMENT </a:t>
            </a:r>
            <a:r>
              <a:rPr lang="en-US" sz="4400" b="1" dirty="0"/>
              <a:t>(USING ANDROID)</a:t>
            </a:r>
            <a:endParaRPr lang="en-US" b="1" dirty="0"/>
          </a:p>
        </p:txBody>
      </p:sp>
      <p:sp>
        <p:nvSpPr>
          <p:cNvPr id="3" name="Subtitle 2"/>
          <p:cNvSpPr>
            <a:spLocks noGrp="1"/>
          </p:cNvSpPr>
          <p:nvPr>
            <p:ph type="subTitle" idx="1"/>
          </p:nvPr>
        </p:nvSpPr>
        <p:spPr/>
        <p:txBody>
          <a:bodyPr>
            <a:normAutofit fontScale="40000" lnSpcReduction="20000"/>
          </a:bodyPr>
          <a:lstStyle/>
          <a:p>
            <a:endParaRPr lang="en-US" sz="1800" dirty="0"/>
          </a:p>
          <a:p>
            <a:endParaRPr lang="en-US" sz="1800" dirty="0"/>
          </a:p>
          <a:p>
            <a:r>
              <a:rPr lang="en-US" sz="1800" dirty="0"/>
              <a:t>DEPARTMENT OF COMPUTER SCIENCE</a:t>
            </a:r>
          </a:p>
          <a:p>
            <a:r>
              <a:rPr lang="en-US" sz="1800" dirty="0"/>
              <a:t>UNIVERSITY OF GHANA</a:t>
            </a:r>
          </a:p>
          <a:p>
            <a:endParaRPr lang="en-US" dirty="0"/>
          </a:p>
        </p:txBody>
      </p:sp>
    </p:spTree>
    <p:extLst>
      <p:ext uri="{BB962C8B-B14F-4D97-AF65-F5344CB8AC3E}">
        <p14:creationId xmlns:p14="http://schemas.microsoft.com/office/powerpoint/2010/main" val="1397971408"/>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Java as an Object-Oriented Programming (OOP) language</a:t>
            </a:r>
          </a:p>
        </p:txBody>
      </p:sp>
      <p:sp>
        <p:nvSpPr>
          <p:cNvPr id="3" name="Content Placeholder 2"/>
          <p:cNvSpPr>
            <a:spLocks noGrp="1"/>
          </p:cNvSpPr>
          <p:nvPr>
            <p:ph idx="1"/>
          </p:nvPr>
        </p:nvSpPr>
        <p:spPr/>
        <p:txBody>
          <a:bodyPr>
            <a:normAutofit/>
          </a:bodyPr>
          <a:lstStyle/>
          <a:p>
            <a:pPr marL="0" indent="0">
              <a:buNone/>
            </a:pPr>
            <a:r>
              <a:rPr lang="en-US" dirty="0"/>
              <a:t>The Java Programming Language is a general-purpose, concurrent, strongly typed, class-based object-oriented language. It is normally compiled to the bytecode instruction set and binary format defined in the Java Virtual Machine Specification.</a:t>
            </a:r>
          </a:p>
          <a:p>
            <a:pPr marL="0" indent="0">
              <a:buNone/>
            </a:pPr>
            <a:endParaRPr lang="en-US" dirty="0"/>
          </a:p>
          <a:p>
            <a:pPr marL="0" indent="0">
              <a:buNone/>
            </a:pPr>
            <a:r>
              <a:rPr lang="en-US" dirty="0"/>
              <a:t>Object-oriented programming (OOP) is a programming language model organized around objects rather than "actions" and data rather than logic. Historically, a program has been viewed as a logical procedure that takes input data, processes it, and produces output data.</a:t>
            </a:r>
          </a:p>
        </p:txBody>
      </p:sp>
    </p:spTree>
    <p:extLst>
      <p:ext uri="{BB962C8B-B14F-4D97-AF65-F5344CB8AC3E}">
        <p14:creationId xmlns:p14="http://schemas.microsoft.com/office/powerpoint/2010/main" val="2004265681"/>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Object-Oriented Programming (OOP)</a:t>
            </a:r>
          </a:p>
        </p:txBody>
      </p:sp>
      <p:sp>
        <p:nvSpPr>
          <p:cNvPr id="3" name="Content Placeholder 2"/>
          <p:cNvSpPr>
            <a:spLocks noGrp="1"/>
          </p:cNvSpPr>
          <p:nvPr>
            <p:ph idx="1"/>
          </p:nvPr>
        </p:nvSpPr>
        <p:spPr/>
        <p:txBody>
          <a:bodyPr/>
          <a:lstStyle/>
          <a:p>
            <a:pPr marL="0" indent="0">
              <a:buNone/>
            </a:pPr>
            <a:r>
              <a:rPr lang="en-US" dirty="0"/>
              <a:t>The primary purpose of object-oriented programming is to increase the flexibility and maintainability of programs. Object oriented programming brings together data and its </a:t>
            </a:r>
            <a:r>
              <a:rPr lang="en-US" dirty="0" err="1"/>
              <a:t>behaviour</a:t>
            </a:r>
            <a:r>
              <a:rPr lang="en-US" dirty="0"/>
              <a:t>(methods) in a single location(object) makes it easier to understand how a program works. We will cover each and every feature of OOPs in detail so that you won’t face any difficultly understanding </a:t>
            </a:r>
            <a:r>
              <a:rPr lang="en-US" b="1" dirty="0"/>
              <a:t>OOPs Concepts</a:t>
            </a:r>
            <a:r>
              <a:rPr lang="en-US" dirty="0"/>
              <a:t>.</a:t>
            </a:r>
          </a:p>
        </p:txBody>
      </p:sp>
    </p:spTree>
    <p:extLst>
      <p:ext uri="{BB962C8B-B14F-4D97-AF65-F5344CB8AC3E}">
        <p14:creationId xmlns:p14="http://schemas.microsoft.com/office/powerpoint/2010/main" val="369383976"/>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Objects</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What is an </a:t>
            </a:r>
            <a:r>
              <a:rPr lang="en-US" b="1" dirty="0"/>
              <a:t>object</a:t>
            </a:r>
            <a:r>
              <a:rPr lang="en-US" dirty="0"/>
              <a:t>?</a:t>
            </a:r>
          </a:p>
          <a:p>
            <a:pPr marL="0" indent="0">
              <a:buNone/>
            </a:pPr>
            <a:r>
              <a:rPr lang="en-US" dirty="0"/>
              <a:t>An </a:t>
            </a:r>
            <a:r>
              <a:rPr lang="en-US" b="1" dirty="0"/>
              <a:t>object</a:t>
            </a:r>
            <a:r>
              <a:rPr lang="en-US" dirty="0"/>
              <a:t> is a bundle of data and its </a:t>
            </a:r>
            <a:r>
              <a:rPr lang="en-US" dirty="0" err="1"/>
              <a:t>behaviour</a:t>
            </a:r>
            <a:r>
              <a:rPr lang="en-US" dirty="0"/>
              <a:t> (often known as methods).</a:t>
            </a:r>
          </a:p>
          <a:p>
            <a:pPr marL="0" indent="0">
              <a:buNone/>
            </a:pPr>
            <a:r>
              <a:rPr lang="en-US" dirty="0"/>
              <a:t>Objects have two characteristics namely </a:t>
            </a:r>
            <a:r>
              <a:rPr lang="en-US" b="1" dirty="0"/>
              <a:t>states </a:t>
            </a:r>
            <a:r>
              <a:rPr lang="en-US" dirty="0"/>
              <a:t>and </a:t>
            </a:r>
            <a:r>
              <a:rPr lang="en-US" b="1" dirty="0" err="1"/>
              <a:t>behaviours</a:t>
            </a:r>
            <a:r>
              <a:rPr lang="en-US" b="1" dirty="0"/>
              <a:t>.</a:t>
            </a:r>
          </a:p>
          <a:p>
            <a:pPr marL="0" indent="0">
              <a:buNone/>
            </a:pPr>
            <a:endParaRPr lang="en-US" b="1" dirty="0"/>
          </a:p>
          <a:p>
            <a:pPr marL="0" indent="0">
              <a:buNone/>
            </a:pPr>
            <a:r>
              <a:rPr lang="en-US" b="1" dirty="0"/>
              <a:t>Examples of states and behaviors</a:t>
            </a:r>
            <a:br>
              <a:rPr lang="en-US" dirty="0"/>
            </a:br>
            <a:r>
              <a:rPr lang="en-US" b="1" dirty="0"/>
              <a:t>Example 1:</a:t>
            </a:r>
            <a:br>
              <a:rPr lang="en-US" dirty="0"/>
            </a:br>
            <a:r>
              <a:rPr lang="en-US" b="1" dirty="0"/>
              <a:t>Object</a:t>
            </a:r>
            <a:r>
              <a:rPr lang="en-US" dirty="0"/>
              <a:t>: House</a:t>
            </a:r>
            <a:br>
              <a:rPr lang="en-US" dirty="0"/>
            </a:br>
            <a:r>
              <a:rPr lang="en-US" b="1" dirty="0"/>
              <a:t>State</a:t>
            </a:r>
            <a:r>
              <a:rPr lang="en-US" dirty="0"/>
              <a:t>: Address, Color, Area</a:t>
            </a:r>
            <a:br>
              <a:rPr lang="en-US" dirty="0"/>
            </a:br>
            <a:r>
              <a:rPr lang="en-US" b="1" dirty="0"/>
              <a:t>Behavior</a:t>
            </a:r>
            <a:r>
              <a:rPr lang="en-US" dirty="0"/>
              <a:t>: Open door, close door</a:t>
            </a:r>
          </a:p>
          <a:p>
            <a:pPr marL="0" indent="0">
              <a:buNone/>
            </a:pPr>
            <a:endParaRPr lang="en-US" b="1" dirty="0"/>
          </a:p>
          <a:p>
            <a:pPr marL="0" indent="0">
              <a:buNone/>
            </a:pPr>
            <a:r>
              <a:rPr lang="en-US" b="1" dirty="0"/>
              <a:t>Example 2: </a:t>
            </a:r>
            <a:br>
              <a:rPr lang="en-US" dirty="0"/>
            </a:br>
            <a:r>
              <a:rPr lang="en-US" b="1" dirty="0"/>
              <a:t>Object</a:t>
            </a:r>
            <a:r>
              <a:rPr lang="en-US" dirty="0"/>
              <a:t>: Car</a:t>
            </a:r>
            <a:br>
              <a:rPr lang="en-US" dirty="0"/>
            </a:br>
            <a:r>
              <a:rPr lang="en-US" b="1" dirty="0"/>
              <a:t>State</a:t>
            </a:r>
            <a:r>
              <a:rPr lang="en-US" dirty="0"/>
              <a:t>: Color, Brand, Weight, Model</a:t>
            </a:r>
            <a:br>
              <a:rPr lang="en-US" dirty="0"/>
            </a:br>
            <a:r>
              <a:rPr lang="en-US" b="1" dirty="0"/>
              <a:t>Behavior</a:t>
            </a:r>
            <a:r>
              <a:rPr lang="en-US" dirty="0"/>
              <a:t>: Break, Accelerate, Slow Down, Gear change.</a:t>
            </a:r>
            <a:endParaRPr lang="en-US" b="1" dirty="0"/>
          </a:p>
        </p:txBody>
      </p:sp>
    </p:spTree>
    <p:extLst>
      <p:ext uri="{BB962C8B-B14F-4D97-AF65-F5344CB8AC3E}">
        <p14:creationId xmlns:p14="http://schemas.microsoft.com/office/powerpoint/2010/main" val="733818715"/>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Characteristics of Objects</a:t>
            </a:r>
          </a:p>
        </p:txBody>
      </p:sp>
      <p:sp>
        <p:nvSpPr>
          <p:cNvPr id="3" name="Content Placeholder 2"/>
          <p:cNvSpPr>
            <a:spLocks noGrp="1"/>
          </p:cNvSpPr>
          <p:nvPr>
            <p:ph idx="1"/>
          </p:nvPr>
        </p:nvSpPr>
        <p:spPr/>
        <p:txBody>
          <a:bodyPr/>
          <a:lstStyle/>
          <a:p>
            <a:pPr marL="0" indent="0">
              <a:buNone/>
            </a:pPr>
            <a:r>
              <a:rPr lang="en-US" b="1" dirty="0"/>
              <a:t>Abstraction: </a:t>
            </a:r>
            <a:r>
              <a:rPr lang="en-US" dirty="0"/>
              <a:t>is a process where you show only “relevant” data and “hide” unnecessary details of an object from the user</a:t>
            </a:r>
          </a:p>
          <a:p>
            <a:pPr marL="0" indent="0">
              <a:buNone/>
            </a:pPr>
            <a:r>
              <a:rPr lang="en-US" b="1" dirty="0"/>
              <a:t>Encapsulation: </a:t>
            </a:r>
            <a:r>
              <a:rPr lang="en-US" dirty="0"/>
              <a:t>simply means binding object state (fields) and </a:t>
            </a:r>
            <a:r>
              <a:rPr lang="en-US" dirty="0" err="1"/>
              <a:t>behaviours</a:t>
            </a:r>
            <a:r>
              <a:rPr lang="en-US" dirty="0"/>
              <a:t> (methods) together. If you are creating class, you are doing encapsulation.</a:t>
            </a:r>
          </a:p>
          <a:p>
            <a:pPr marL="0" indent="0">
              <a:buNone/>
            </a:pPr>
            <a:r>
              <a:rPr lang="en-US" b="1" dirty="0"/>
              <a:t>Message Passing: </a:t>
            </a:r>
            <a:r>
              <a:rPr lang="en-US" dirty="0"/>
              <a:t>A single object by itself may not be useful. An application contains many objects. One object interacts with another by invoking methods on that object. It is also referred to as Method Invocation.</a:t>
            </a:r>
            <a:endParaRPr lang="en-US" b="1" dirty="0"/>
          </a:p>
        </p:txBody>
      </p:sp>
    </p:spTree>
    <p:extLst>
      <p:ext uri="{BB962C8B-B14F-4D97-AF65-F5344CB8AC3E}">
        <p14:creationId xmlns:p14="http://schemas.microsoft.com/office/powerpoint/2010/main" val="298866494"/>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Class</a:t>
            </a:r>
          </a:p>
        </p:txBody>
      </p:sp>
      <p:sp>
        <p:nvSpPr>
          <p:cNvPr id="3" name="Content Placeholder 2"/>
          <p:cNvSpPr>
            <a:spLocks noGrp="1"/>
          </p:cNvSpPr>
          <p:nvPr>
            <p:ph idx="1"/>
          </p:nvPr>
        </p:nvSpPr>
        <p:spPr/>
        <p:txBody>
          <a:bodyPr/>
          <a:lstStyle/>
          <a:p>
            <a:pPr marL="0" indent="0">
              <a:buNone/>
            </a:pPr>
            <a:r>
              <a:rPr lang="en-US" dirty="0"/>
              <a:t>A class can be considered as a blueprint using which you can create as many objects as you like. For example, here we have a class Website that has two data members (also known as fields, instance variables and object states). This is just a blueprint, it does not represent any website, however using this we can create Website objects (or instances) that represent the websites. We have created two objects, while creating objects we provided separate properties to the objects using constructor.</a:t>
            </a:r>
          </a:p>
        </p:txBody>
      </p:sp>
    </p:spTree>
    <p:extLst>
      <p:ext uri="{BB962C8B-B14F-4D97-AF65-F5344CB8AC3E}">
        <p14:creationId xmlns:p14="http://schemas.microsoft.com/office/powerpoint/2010/main" val="1680859364"/>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What is a Constructor?</a:t>
            </a:r>
          </a:p>
        </p:txBody>
      </p:sp>
      <p:sp>
        <p:nvSpPr>
          <p:cNvPr id="3" name="Content Placeholder 2"/>
          <p:cNvSpPr>
            <a:spLocks noGrp="1"/>
          </p:cNvSpPr>
          <p:nvPr>
            <p:ph idx="1"/>
          </p:nvPr>
        </p:nvSpPr>
        <p:spPr/>
        <p:txBody>
          <a:bodyPr>
            <a:normAutofit/>
          </a:bodyPr>
          <a:lstStyle/>
          <a:p>
            <a:pPr marL="0" indent="0">
              <a:buNone/>
            </a:pPr>
            <a:r>
              <a:rPr lang="en-US" dirty="0"/>
              <a:t>It is a block of code that initializes the newly created object.</a:t>
            </a:r>
          </a:p>
          <a:p>
            <a:pPr marL="0" indent="0">
              <a:buNone/>
            </a:pPr>
            <a:r>
              <a:rPr lang="en-US" dirty="0"/>
              <a:t>Constructor looks like a method but it is in fact not a method. It’s name is the same as the class and it does not return a value. You must have seen this statement in almost all the programs I have shared above.</a:t>
            </a:r>
          </a:p>
          <a:p>
            <a:pPr marL="0" indent="0">
              <a:buNone/>
            </a:pPr>
            <a:endParaRPr lang="en-US" dirty="0"/>
          </a:p>
          <a:p>
            <a:pPr marL="0" indent="0">
              <a:buNone/>
            </a:pPr>
            <a:r>
              <a:rPr lang="en-US" dirty="0" err="1"/>
              <a:t>MyClass</a:t>
            </a:r>
            <a:r>
              <a:rPr lang="en-US" dirty="0"/>
              <a:t> </a:t>
            </a:r>
            <a:r>
              <a:rPr lang="en-US" dirty="0" err="1"/>
              <a:t>obj</a:t>
            </a:r>
            <a:r>
              <a:rPr lang="en-US" dirty="0"/>
              <a:t> = new </a:t>
            </a:r>
            <a:r>
              <a:rPr lang="en-US" dirty="0" err="1"/>
              <a:t>MyClass</a:t>
            </a:r>
            <a:r>
              <a:rPr lang="en-US" dirty="0"/>
              <a:t>();</a:t>
            </a:r>
          </a:p>
          <a:p>
            <a:pPr marL="0" indent="0">
              <a:buNone/>
            </a:pPr>
            <a:endParaRPr lang="en-US" dirty="0"/>
          </a:p>
          <a:p>
            <a:pPr marL="0" indent="0">
              <a:buNone/>
            </a:pPr>
            <a:r>
              <a:rPr lang="en-US" dirty="0"/>
              <a:t>If you look at the right-hand side of this statement, we are calling the default constructor class </a:t>
            </a:r>
            <a:r>
              <a:rPr lang="en-US" dirty="0" err="1"/>
              <a:t>MyClass</a:t>
            </a:r>
            <a:r>
              <a:rPr lang="en-US" dirty="0"/>
              <a:t> to create a new object (or instance).</a:t>
            </a:r>
          </a:p>
        </p:txBody>
      </p:sp>
    </p:spTree>
    <p:extLst>
      <p:ext uri="{BB962C8B-B14F-4D97-AF65-F5344CB8AC3E}">
        <p14:creationId xmlns:p14="http://schemas.microsoft.com/office/powerpoint/2010/main" val="662489584"/>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Constructors</a:t>
            </a:r>
          </a:p>
        </p:txBody>
      </p:sp>
      <p:sp>
        <p:nvSpPr>
          <p:cNvPr id="3" name="Content Placeholder 2"/>
          <p:cNvSpPr>
            <a:spLocks noGrp="1"/>
          </p:cNvSpPr>
          <p:nvPr>
            <p:ph idx="1"/>
          </p:nvPr>
        </p:nvSpPr>
        <p:spPr/>
        <p:txBody>
          <a:bodyPr/>
          <a:lstStyle/>
          <a:p>
            <a:pPr marL="0" indent="0">
              <a:buNone/>
            </a:pPr>
            <a:r>
              <a:rPr lang="en-US" dirty="0"/>
              <a:t>We can also have parameters in the constructor. Such constructors are known as parameterized constructors.</a:t>
            </a:r>
          </a:p>
          <a:p>
            <a:pPr marL="0" indent="0">
              <a:buNone/>
            </a:pPr>
            <a:endParaRPr lang="en-US" dirty="0"/>
          </a:p>
          <a:p>
            <a:pPr marL="0" indent="0">
              <a:buNone/>
            </a:pPr>
            <a:r>
              <a:rPr lang="en-US" dirty="0"/>
              <a:t>In all we have three types of constructors namely:</a:t>
            </a:r>
          </a:p>
          <a:p>
            <a:pPr marL="0" indent="0">
              <a:buNone/>
            </a:pPr>
            <a:r>
              <a:rPr lang="en-US" dirty="0"/>
              <a:t>1. Default constructor</a:t>
            </a:r>
          </a:p>
          <a:p>
            <a:pPr marL="0" indent="0">
              <a:buNone/>
            </a:pPr>
            <a:r>
              <a:rPr lang="en-US" dirty="0"/>
              <a:t>2. </a:t>
            </a:r>
            <a:r>
              <a:rPr lang="en-US"/>
              <a:t>No-argument </a:t>
            </a:r>
            <a:r>
              <a:rPr lang="en-US" dirty="0"/>
              <a:t>constructor</a:t>
            </a:r>
          </a:p>
          <a:p>
            <a:pPr marL="0" indent="0">
              <a:buNone/>
            </a:pPr>
            <a:r>
              <a:rPr lang="en-US" dirty="0"/>
              <a:t>3. Parameterized constructor</a:t>
            </a:r>
          </a:p>
        </p:txBody>
      </p:sp>
    </p:spTree>
    <p:extLst>
      <p:ext uri="{BB962C8B-B14F-4D97-AF65-F5344CB8AC3E}">
        <p14:creationId xmlns:p14="http://schemas.microsoft.com/office/powerpoint/2010/main" val="1235799391"/>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Default Constructor</a:t>
            </a:r>
          </a:p>
        </p:txBody>
      </p:sp>
      <p:sp>
        <p:nvSpPr>
          <p:cNvPr id="3" name="Content Placeholder 2"/>
          <p:cNvSpPr>
            <a:spLocks noGrp="1"/>
          </p:cNvSpPr>
          <p:nvPr>
            <p:ph idx="1"/>
          </p:nvPr>
        </p:nvSpPr>
        <p:spPr/>
        <p:txBody>
          <a:bodyPr/>
          <a:lstStyle/>
          <a:p>
            <a:pPr marL="0" indent="0">
              <a:buNone/>
            </a:pPr>
            <a:r>
              <a:rPr lang="en-US" dirty="0"/>
              <a:t>If you do not implement any constructor in your class, Java compiler inserts a </a:t>
            </a:r>
            <a:r>
              <a:rPr lang="en-US" b="1" dirty="0"/>
              <a:t>default constructor</a:t>
            </a:r>
            <a:r>
              <a:rPr lang="en-US" dirty="0"/>
              <a:t> into your code on your behalf. This constructor is known as default constructor. You would not find it in your source code(the java file) as it would be inserted into the code during compilation and exists in .class file</a:t>
            </a:r>
          </a:p>
        </p:txBody>
      </p:sp>
    </p:spTree>
    <p:extLst>
      <p:ext uri="{BB962C8B-B14F-4D97-AF65-F5344CB8AC3E}">
        <p14:creationId xmlns:p14="http://schemas.microsoft.com/office/powerpoint/2010/main" val="1967743233"/>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No-</a:t>
            </a:r>
            <a:r>
              <a:rPr lang="en-US" b="1" dirty="0" err="1"/>
              <a:t>Arg</a:t>
            </a:r>
            <a:r>
              <a:rPr lang="en-US" b="1" dirty="0"/>
              <a:t> Constructor</a:t>
            </a:r>
          </a:p>
        </p:txBody>
      </p:sp>
      <p:sp>
        <p:nvSpPr>
          <p:cNvPr id="3" name="Content Placeholder 2"/>
          <p:cNvSpPr>
            <a:spLocks noGrp="1"/>
          </p:cNvSpPr>
          <p:nvPr>
            <p:ph idx="1"/>
          </p:nvPr>
        </p:nvSpPr>
        <p:spPr/>
        <p:txBody>
          <a:bodyPr/>
          <a:lstStyle/>
          <a:p>
            <a:pPr marL="0" indent="0">
              <a:buNone/>
            </a:pPr>
            <a:r>
              <a:rPr lang="en-US" dirty="0"/>
              <a:t>Constructor with no arguments is known as </a:t>
            </a:r>
            <a:r>
              <a:rPr lang="en-US" b="1" dirty="0"/>
              <a:t>no-</a:t>
            </a:r>
            <a:r>
              <a:rPr lang="en-US" b="1" dirty="0" err="1"/>
              <a:t>arg</a:t>
            </a:r>
            <a:r>
              <a:rPr lang="en-US" b="1" dirty="0"/>
              <a:t> constructor</a:t>
            </a:r>
            <a:r>
              <a:rPr lang="en-US" dirty="0"/>
              <a:t>. The signature is same as default constructor, however body can have any code unlike default constructor where the body of the constructor is empty.</a:t>
            </a:r>
          </a:p>
          <a:p>
            <a:pPr marL="0" indent="0">
              <a:buNone/>
            </a:pPr>
            <a:endParaRPr lang="en-US" dirty="0"/>
          </a:p>
          <a:p>
            <a:pPr marL="0" indent="0">
              <a:buNone/>
            </a:pPr>
            <a:r>
              <a:rPr lang="en-US" dirty="0"/>
              <a:t>Although you may see some people claim that that default and no-</a:t>
            </a:r>
            <a:r>
              <a:rPr lang="en-US" dirty="0" err="1"/>
              <a:t>arg</a:t>
            </a:r>
            <a:r>
              <a:rPr lang="en-US" dirty="0"/>
              <a:t> constructor is same but in fact they are not, even if you write </a:t>
            </a:r>
            <a:r>
              <a:rPr lang="en-US" b="1" dirty="0"/>
              <a:t>public Demo() { }</a:t>
            </a:r>
            <a:r>
              <a:rPr lang="en-US" dirty="0"/>
              <a:t> in your class Demo it cannot be called default constructor since you have written the code of it.</a:t>
            </a:r>
          </a:p>
        </p:txBody>
      </p:sp>
    </p:spTree>
    <p:extLst>
      <p:ext uri="{BB962C8B-B14F-4D97-AF65-F5344CB8AC3E}">
        <p14:creationId xmlns:p14="http://schemas.microsoft.com/office/powerpoint/2010/main" val="653257278"/>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Parameterized constructor</a:t>
            </a:r>
            <a:endParaRPr lang="en-US" dirty="0"/>
          </a:p>
        </p:txBody>
      </p:sp>
      <p:sp>
        <p:nvSpPr>
          <p:cNvPr id="3" name="Content Placeholder 2"/>
          <p:cNvSpPr>
            <a:spLocks noGrp="1"/>
          </p:cNvSpPr>
          <p:nvPr>
            <p:ph idx="1"/>
          </p:nvPr>
        </p:nvSpPr>
        <p:spPr/>
        <p:txBody>
          <a:bodyPr/>
          <a:lstStyle/>
          <a:p>
            <a:pPr marL="0" indent="0">
              <a:buNone/>
            </a:pPr>
            <a:r>
              <a:rPr lang="en-US" dirty="0"/>
              <a:t>Constructor with arguments(or you can say parameters) is known as </a:t>
            </a:r>
            <a:r>
              <a:rPr lang="en-US" b="1" dirty="0"/>
              <a:t>parameterized constructor</a:t>
            </a:r>
            <a:r>
              <a:rPr lang="en-US" dirty="0"/>
              <a:t>.</a:t>
            </a:r>
          </a:p>
          <a:p>
            <a:pPr marL="0" indent="0">
              <a:buNone/>
            </a:pPr>
            <a:endParaRPr lang="en-US" dirty="0"/>
          </a:p>
          <a:p>
            <a:pPr marL="0" indent="0">
              <a:buNone/>
            </a:pPr>
            <a:r>
              <a:rPr lang="en-US" b="1" dirty="0"/>
              <a:t>Example: parameterized constructor</a:t>
            </a:r>
          </a:p>
          <a:p>
            <a:pPr marL="0" indent="0">
              <a:buNone/>
            </a:pPr>
            <a:r>
              <a:rPr lang="en-US" dirty="0"/>
              <a:t>In this example we have a parameterized constructor with two parameters id and name. While creating the objects obj1 and obj2 I have passed two arguments so that this constructor gets invoked after creation of obj1 and obj2.</a:t>
            </a:r>
          </a:p>
          <a:p>
            <a:pPr marL="0" indent="0">
              <a:buNone/>
            </a:pPr>
            <a:endParaRPr lang="en-US" dirty="0"/>
          </a:p>
        </p:txBody>
      </p:sp>
    </p:spTree>
    <p:extLst>
      <p:ext uri="{BB962C8B-B14F-4D97-AF65-F5344CB8AC3E}">
        <p14:creationId xmlns:p14="http://schemas.microsoft.com/office/powerpoint/2010/main" val="1228020742"/>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2784630"/>
            <a:ext cx="10364451" cy="1596177"/>
          </a:xfrm>
        </p:spPr>
        <p:txBody>
          <a:bodyPr/>
          <a:lstStyle/>
          <a:p>
            <a:pPr algn="ctr"/>
            <a:r>
              <a:rPr lang="en-US" b="1" dirty="0"/>
              <a:t>Week 1</a:t>
            </a:r>
          </a:p>
        </p:txBody>
      </p:sp>
      <p:sp>
        <p:nvSpPr>
          <p:cNvPr id="3" name="Content Placeholder 2"/>
          <p:cNvSpPr>
            <a:spLocks noGrp="1"/>
          </p:cNvSpPr>
          <p:nvPr>
            <p:ph idx="1"/>
          </p:nvPr>
        </p:nvSpPr>
        <p:spPr>
          <a:xfrm>
            <a:off x="913774" y="4380807"/>
            <a:ext cx="10363826" cy="1410392"/>
          </a:xfrm>
        </p:spPr>
        <p:txBody>
          <a:bodyPr/>
          <a:lstStyle/>
          <a:p>
            <a:endParaRPr lang="en-US" dirty="0"/>
          </a:p>
        </p:txBody>
      </p:sp>
    </p:spTree>
    <p:extLst>
      <p:ext uri="{BB962C8B-B14F-4D97-AF65-F5344CB8AC3E}">
        <p14:creationId xmlns:p14="http://schemas.microsoft.com/office/powerpoint/2010/main" val="577105169"/>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Difference between Constructor and Method</a:t>
            </a:r>
          </a:p>
        </p:txBody>
      </p:sp>
      <p:sp>
        <p:nvSpPr>
          <p:cNvPr id="3" name="Content Placeholder 2"/>
          <p:cNvSpPr>
            <a:spLocks noGrp="1"/>
          </p:cNvSpPr>
          <p:nvPr>
            <p:ph idx="1"/>
          </p:nvPr>
        </p:nvSpPr>
        <p:spPr/>
        <p:txBody>
          <a:bodyPr/>
          <a:lstStyle/>
          <a:p>
            <a:pPr marL="0" indent="0">
              <a:buNone/>
            </a:pPr>
            <a:r>
              <a:rPr lang="en-US" dirty="0"/>
              <a:t>I know I should have mentioned it at the beginning of this guide but I wanted to cover everything in a flow.</a:t>
            </a:r>
          </a:p>
          <a:p>
            <a:pPr marL="0" indent="0">
              <a:buNone/>
            </a:pPr>
            <a:r>
              <a:rPr lang="en-US" dirty="0"/>
              <a:t>The purpose of constructor is to initialize the object of a class while the purpose of a method is to perform a task by executing java code.</a:t>
            </a:r>
          </a:p>
          <a:p>
            <a:pPr marL="0" indent="0">
              <a:buNone/>
            </a:pPr>
            <a:r>
              <a:rPr lang="en-US" dirty="0"/>
              <a:t>Constructors cannot be abstract, final, static and synchronized while methods can be.</a:t>
            </a:r>
          </a:p>
          <a:p>
            <a:pPr marL="0" indent="0">
              <a:buNone/>
            </a:pPr>
            <a:r>
              <a:rPr lang="en-US" dirty="0"/>
              <a:t>Constructors do not have return types while methods do.</a:t>
            </a:r>
            <a:br>
              <a:rPr lang="en-US" dirty="0"/>
            </a:br>
            <a:endParaRPr lang="en-US" dirty="0"/>
          </a:p>
          <a:p>
            <a:pPr marL="0" indent="0">
              <a:buNone/>
            </a:pPr>
            <a:endParaRPr lang="en-US" dirty="0"/>
          </a:p>
        </p:txBody>
      </p:sp>
    </p:spTree>
    <p:extLst>
      <p:ext uri="{BB962C8B-B14F-4D97-AF65-F5344CB8AC3E}">
        <p14:creationId xmlns:p14="http://schemas.microsoft.com/office/powerpoint/2010/main" val="1389531227"/>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Static class, methods and variables</a:t>
            </a:r>
          </a:p>
        </p:txBody>
      </p:sp>
      <p:sp>
        <p:nvSpPr>
          <p:cNvPr id="3" name="Content Placeholder 2"/>
          <p:cNvSpPr>
            <a:spLocks noGrp="1"/>
          </p:cNvSpPr>
          <p:nvPr>
            <p:ph idx="1"/>
          </p:nvPr>
        </p:nvSpPr>
        <p:spPr/>
        <p:txBody>
          <a:bodyPr/>
          <a:lstStyle/>
          <a:p>
            <a:pPr marL="0" indent="0">
              <a:buNone/>
            </a:pPr>
            <a:r>
              <a:rPr lang="en-US" dirty="0"/>
              <a:t>Static keywords can be used with classes, variables, methods and block. Static members belong to the class instead of a specific instance, this means if you make a member static, you can access it without object.</a:t>
            </a:r>
          </a:p>
          <a:p>
            <a:pPr marL="0" indent="0">
              <a:buNone/>
            </a:pPr>
            <a:endParaRPr lang="en-US" dirty="0"/>
          </a:p>
          <a:p>
            <a:pPr marL="0" indent="0">
              <a:buNone/>
            </a:pPr>
            <a:r>
              <a:rPr lang="en-US" dirty="0"/>
              <a:t>Here we have a static method </a:t>
            </a:r>
            <a:r>
              <a:rPr lang="en-US" dirty="0" err="1"/>
              <a:t>myMethod</a:t>
            </a:r>
            <a:r>
              <a:rPr lang="en-US" dirty="0"/>
              <a:t>(), we can call this method without any object because when we make a member static it becomes class level. If we remove the static keyword and make it non-static then we must need to create an object of the class in order to call it.</a:t>
            </a:r>
          </a:p>
        </p:txBody>
      </p:sp>
    </p:spTree>
    <p:extLst>
      <p:ext uri="{BB962C8B-B14F-4D97-AF65-F5344CB8AC3E}">
        <p14:creationId xmlns:p14="http://schemas.microsoft.com/office/powerpoint/2010/main" val="162063607"/>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Static class, methods and variables</a:t>
            </a:r>
            <a:endParaRPr lang="en-US" dirty="0"/>
          </a:p>
        </p:txBody>
      </p:sp>
      <p:sp>
        <p:nvSpPr>
          <p:cNvPr id="3" name="Content Placeholder 2"/>
          <p:cNvSpPr>
            <a:spLocks noGrp="1"/>
          </p:cNvSpPr>
          <p:nvPr>
            <p:ph idx="1"/>
          </p:nvPr>
        </p:nvSpPr>
        <p:spPr/>
        <p:txBody>
          <a:bodyPr/>
          <a:lstStyle/>
          <a:p>
            <a:pPr marL="0" indent="0">
              <a:buNone/>
            </a:pPr>
            <a:r>
              <a:rPr lang="en-US" dirty="0"/>
              <a:t>Static members are common for all the instances(objects) of the class but non-static members are separate for each instance of class.</a:t>
            </a:r>
          </a:p>
          <a:p>
            <a:pPr marL="0" indent="0">
              <a:buNone/>
            </a:pPr>
            <a:endParaRPr lang="en-US" dirty="0"/>
          </a:p>
          <a:p>
            <a:pPr marL="0" indent="0">
              <a:buNone/>
            </a:pPr>
            <a:r>
              <a:rPr lang="en-US" dirty="0"/>
              <a:t>Static classes: a class can be static only if it is a nested class</a:t>
            </a:r>
          </a:p>
          <a:p>
            <a:pPr marL="457200" lvl="1" indent="0">
              <a:buNone/>
            </a:pPr>
            <a:r>
              <a:rPr lang="en-US" dirty="0"/>
              <a:t>1. Nested static class does not need reference of Outer class</a:t>
            </a:r>
          </a:p>
          <a:p>
            <a:pPr marL="457200" lvl="1" indent="0">
              <a:buNone/>
            </a:pPr>
            <a:r>
              <a:rPr lang="en-US" dirty="0"/>
              <a:t>2. A static class cannot access non-static members of the outer class </a:t>
            </a:r>
          </a:p>
        </p:txBody>
      </p:sp>
    </p:spTree>
    <p:extLst>
      <p:ext uri="{BB962C8B-B14F-4D97-AF65-F5344CB8AC3E}">
        <p14:creationId xmlns:p14="http://schemas.microsoft.com/office/powerpoint/2010/main" val="566815121"/>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2784630"/>
            <a:ext cx="10364451" cy="1596177"/>
          </a:xfrm>
        </p:spPr>
        <p:txBody>
          <a:bodyPr/>
          <a:lstStyle/>
          <a:p>
            <a:pPr algn="ctr"/>
            <a:r>
              <a:rPr lang="en-US" dirty="0"/>
              <a:t>Week 3</a:t>
            </a:r>
          </a:p>
        </p:txBody>
      </p:sp>
      <p:sp>
        <p:nvSpPr>
          <p:cNvPr id="3" name="Content Placeholder 2"/>
          <p:cNvSpPr>
            <a:spLocks noGrp="1"/>
          </p:cNvSpPr>
          <p:nvPr>
            <p:ph idx="1"/>
          </p:nvPr>
        </p:nvSpPr>
        <p:spPr>
          <a:xfrm>
            <a:off x="913774" y="4380807"/>
            <a:ext cx="10363826" cy="1410392"/>
          </a:xfrm>
        </p:spPr>
        <p:txBody>
          <a:bodyPr/>
          <a:lstStyle/>
          <a:p>
            <a:endParaRPr lang="en-US" dirty="0"/>
          </a:p>
        </p:txBody>
      </p:sp>
    </p:spTree>
    <p:extLst>
      <p:ext uri="{BB962C8B-B14F-4D97-AF65-F5344CB8AC3E}">
        <p14:creationId xmlns:p14="http://schemas.microsoft.com/office/powerpoint/2010/main" val="1996409856"/>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OOP Concepts</a:t>
            </a:r>
          </a:p>
        </p:txBody>
      </p:sp>
      <p:sp>
        <p:nvSpPr>
          <p:cNvPr id="3" name="Content Placeholder 2"/>
          <p:cNvSpPr>
            <a:spLocks noGrp="1"/>
          </p:cNvSpPr>
          <p:nvPr>
            <p:ph idx="1"/>
          </p:nvPr>
        </p:nvSpPr>
        <p:spPr/>
        <p:txBody>
          <a:bodyPr/>
          <a:lstStyle/>
          <a:p>
            <a:pPr marL="0" indent="0">
              <a:buNone/>
            </a:pPr>
            <a:r>
              <a:rPr lang="en-US" dirty="0"/>
              <a:t>We discussed Object-Oriented Programming early in week 2. This week, we will be going through the concepts under this topic. </a:t>
            </a:r>
          </a:p>
          <a:p>
            <a:pPr marL="0" indent="0">
              <a:buNone/>
            </a:pPr>
            <a:r>
              <a:rPr lang="en-US" dirty="0"/>
              <a:t>These concepts include:</a:t>
            </a:r>
          </a:p>
          <a:p>
            <a:pPr marL="457200" lvl="1" indent="0">
              <a:buNone/>
            </a:pPr>
            <a:r>
              <a:rPr lang="en-US" dirty="0"/>
              <a:t>1. Aggregation</a:t>
            </a:r>
          </a:p>
          <a:p>
            <a:pPr marL="457200" lvl="1" indent="0">
              <a:buNone/>
            </a:pPr>
            <a:r>
              <a:rPr lang="en-US" dirty="0"/>
              <a:t>2. Association</a:t>
            </a:r>
          </a:p>
          <a:p>
            <a:pPr marL="457200" lvl="1" indent="0">
              <a:buNone/>
            </a:pPr>
            <a:endParaRPr lang="en-US" dirty="0"/>
          </a:p>
        </p:txBody>
      </p:sp>
    </p:spTree>
    <p:extLst>
      <p:ext uri="{BB962C8B-B14F-4D97-AF65-F5344CB8AC3E}">
        <p14:creationId xmlns:p14="http://schemas.microsoft.com/office/powerpoint/2010/main" val="1626908855"/>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Aggregation</a:t>
            </a:r>
          </a:p>
        </p:txBody>
      </p:sp>
      <p:sp>
        <p:nvSpPr>
          <p:cNvPr id="3" name="Content Placeholder 2"/>
          <p:cNvSpPr>
            <a:spLocks noGrp="1"/>
          </p:cNvSpPr>
          <p:nvPr>
            <p:ph idx="1"/>
          </p:nvPr>
        </p:nvSpPr>
        <p:spPr/>
        <p:txBody>
          <a:bodyPr/>
          <a:lstStyle/>
          <a:p>
            <a:pPr marL="0" indent="0">
              <a:buNone/>
            </a:pPr>
            <a:r>
              <a:rPr lang="en-US" dirty="0"/>
              <a:t>Aggregation is a special form of association. It is a relationship between two classes like association, however it</a:t>
            </a:r>
            <a:r>
              <a:rPr lang="mr-IN" dirty="0"/>
              <a:t>’</a:t>
            </a:r>
            <a:r>
              <a:rPr lang="en-US" dirty="0"/>
              <a:t>s a directional association, which means it is strictly a one-way association. It represents a HAS-A relationship.</a:t>
            </a:r>
          </a:p>
          <a:p>
            <a:pPr marL="0" indent="0">
              <a:buNone/>
            </a:pPr>
            <a:endParaRPr lang="en-US" dirty="0"/>
          </a:p>
          <a:p>
            <a:pPr marL="0" indent="0">
              <a:buNone/>
            </a:pPr>
            <a:r>
              <a:rPr lang="en-US" dirty="0"/>
              <a:t>(Refer to Java code for examples)</a:t>
            </a:r>
          </a:p>
        </p:txBody>
      </p:sp>
    </p:spTree>
    <p:extLst>
      <p:ext uri="{BB962C8B-B14F-4D97-AF65-F5344CB8AC3E}">
        <p14:creationId xmlns:p14="http://schemas.microsoft.com/office/powerpoint/2010/main" val="1233890288"/>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Why we need Aggregation?</a:t>
            </a:r>
            <a:endParaRPr lang="en-US" dirty="0"/>
          </a:p>
        </p:txBody>
      </p:sp>
      <p:sp>
        <p:nvSpPr>
          <p:cNvPr id="3" name="Content Placeholder 2"/>
          <p:cNvSpPr>
            <a:spLocks noGrp="1"/>
          </p:cNvSpPr>
          <p:nvPr>
            <p:ph idx="1"/>
          </p:nvPr>
        </p:nvSpPr>
        <p:spPr>
          <a:xfrm>
            <a:off x="838200" y="2452254"/>
            <a:ext cx="10515600" cy="3589771"/>
          </a:xfrm>
        </p:spPr>
        <p:txBody>
          <a:bodyPr/>
          <a:lstStyle/>
          <a:p>
            <a:pPr marL="0" indent="0">
              <a:buNone/>
            </a:pPr>
            <a:r>
              <a:rPr lang="en-US" b="1" dirty="0"/>
              <a:t>To maintain code re-usability: </a:t>
            </a:r>
            <a:r>
              <a:rPr lang="en-US" dirty="0"/>
              <a:t>To understand this lets take the same example again. Suppose there are two other classes College and Staff along with above two classes Student and Address. In order to maintain Student’s address, College Address and Staff’s address we don’t need to use the same code again and again. </a:t>
            </a:r>
          </a:p>
        </p:txBody>
      </p:sp>
    </p:spTree>
    <p:extLst>
      <p:ext uri="{BB962C8B-B14F-4D97-AF65-F5344CB8AC3E}">
        <p14:creationId xmlns:p14="http://schemas.microsoft.com/office/powerpoint/2010/main" val="1172231851"/>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Association</a:t>
            </a:r>
          </a:p>
        </p:txBody>
      </p:sp>
      <p:sp>
        <p:nvSpPr>
          <p:cNvPr id="3" name="Content Placeholder 2"/>
          <p:cNvSpPr>
            <a:spLocks noGrp="1"/>
          </p:cNvSpPr>
          <p:nvPr>
            <p:ph idx="1"/>
          </p:nvPr>
        </p:nvSpPr>
        <p:spPr/>
        <p:txBody>
          <a:bodyPr/>
          <a:lstStyle/>
          <a:p>
            <a:pPr marL="0" indent="0">
              <a:buNone/>
            </a:pPr>
            <a:r>
              <a:rPr lang="en-US" dirty="0"/>
              <a:t>Association establishes relationship between two separate </a:t>
            </a:r>
            <a:r>
              <a:rPr lang="en-US" b="1" dirty="0"/>
              <a:t>classes</a:t>
            </a:r>
            <a:r>
              <a:rPr lang="en-US" dirty="0"/>
              <a:t> through their </a:t>
            </a:r>
            <a:r>
              <a:rPr lang="en-US" b="1" dirty="0"/>
              <a:t>objects</a:t>
            </a:r>
            <a:r>
              <a:rPr lang="en-US" dirty="0"/>
              <a:t>. The relationship can be one to one, one to many, many to one and many to many.</a:t>
            </a:r>
          </a:p>
          <a:p>
            <a:pPr marL="0" indent="0">
              <a:buNone/>
            </a:pPr>
            <a:endParaRPr lang="en-US" dirty="0"/>
          </a:p>
          <a:p>
            <a:pPr marL="0" indent="0">
              <a:buNone/>
            </a:pPr>
            <a:r>
              <a:rPr lang="en-US" dirty="0"/>
              <a:t>(Refer to java code for examples)</a:t>
            </a:r>
          </a:p>
        </p:txBody>
      </p:sp>
    </p:spTree>
    <p:extLst>
      <p:ext uri="{BB962C8B-B14F-4D97-AF65-F5344CB8AC3E}">
        <p14:creationId xmlns:p14="http://schemas.microsoft.com/office/powerpoint/2010/main" val="526781728"/>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Association vs Aggregation vs Composition</a:t>
            </a:r>
          </a:p>
        </p:txBody>
      </p:sp>
      <p:sp>
        <p:nvSpPr>
          <p:cNvPr id="3" name="Content Placeholder 2"/>
          <p:cNvSpPr>
            <a:spLocks noGrp="1"/>
          </p:cNvSpPr>
          <p:nvPr>
            <p:ph idx="1"/>
          </p:nvPr>
        </p:nvSpPr>
        <p:spPr/>
        <p:txBody>
          <a:bodyPr>
            <a:normAutofit fontScale="85000" lnSpcReduction="10000"/>
          </a:bodyPr>
          <a:lstStyle/>
          <a:p>
            <a:pPr marL="0" indent="0">
              <a:buNone/>
            </a:pPr>
            <a:r>
              <a:rPr lang="en-US" b="1" dirty="0"/>
              <a:t>Association</a:t>
            </a:r>
            <a:r>
              <a:rPr lang="en-US" dirty="0"/>
              <a:t> is a relationship between two separate classes and the association can be of any type say one to one, one to may etc. It joins two entirely separate entities.</a:t>
            </a:r>
          </a:p>
          <a:p>
            <a:pPr marL="0" indent="0">
              <a:buNone/>
            </a:pPr>
            <a:r>
              <a:rPr lang="en-US" b="1" dirty="0"/>
              <a:t>Aggregation</a:t>
            </a:r>
            <a:r>
              <a:rPr lang="en-US" dirty="0"/>
              <a:t> is a special form of association which is a unidirectional one way relationship between classes (or entities), for e.g. Wallet and Money classes. Wallet has Money but money doesn’t need to have Wallet necessarily so its a one directional relationship. In this relationship both the entries can survive if other one ends. In our example if Wallet class is not present, it does not mean that the Money class cannot exist.</a:t>
            </a:r>
          </a:p>
          <a:p>
            <a:pPr marL="0" indent="0">
              <a:buNone/>
            </a:pPr>
            <a:r>
              <a:rPr lang="en-US" b="1" dirty="0"/>
              <a:t>Composition</a:t>
            </a:r>
            <a:r>
              <a:rPr lang="en-US" dirty="0"/>
              <a:t> is a restricted form of Aggregation in which two entities (or you can say classes) are highly dependent on each other. For e.g. Human and Heart. A human needs heart to live and a heart needs a Human body to survive. In other words when the classes (entities) are dependent on each other and their life span are same (if one dies then another one too) then its a composition. Heart class has no sense if Human class is not present.</a:t>
            </a:r>
          </a:p>
          <a:p>
            <a:pPr marL="0" indent="0">
              <a:buNone/>
            </a:pPr>
            <a:endParaRPr lang="en-US" dirty="0"/>
          </a:p>
        </p:txBody>
      </p:sp>
    </p:spTree>
    <p:extLst>
      <p:ext uri="{BB962C8B-B14F-4D97-AF65-F5344CB8AC3E}">
        <p14:creationId xmlns:p14="http://schemas.microsoft.com/office/powerpoint/2010/main" val="1305027059"/>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Inheritance</a:t>
            </a:r>
          </a:p>
        </p:txBody>
      </p:sp>
      <p:sp>
        <p:nvSpPr>
          <p:cNvPr id="3" name="Content Placeholder 2"/>
          <p:cNvSpPr>
            <a:spLocks noGrp="1"/>
          </p:cNvSpPr>
          <p:nvPr>
            <p:ph idx="1"/>
          </p:nvPr>
        </p:nvSpPr>
        <p:spPr/>
        <p:txBody>
          <a:bodyPr/>
          <a:lstStyle/>
          <a:p>
            <a:pPr marL="0" indent="0">
              <a:buNone/>
            </a:pPr>
            <a:r>
              <a:rPr lang="en-US" b="1" dirty="0"/>
              <a:t>Inheritance</a:t>
            </a:r>
            <a:r>
              <a:rPr lang="en-US" dirty="0"/>
              <a:t> is a process of defining a new class based on an existing class by extending its common data members and methods.</a:t>
            </a:r>
            <a:br>
              <a:rPr lang="en-US" dirty="0"/>
            </a:br>
            <a:r>
              <a:rPr lang="en-US" dirty="0"/>
              <a:t>Inheritance allows us to reuse of code, it improves reusability in your java application.</a:t>
            </a:r>
            <a:br>
              <a:rPr lang="en-US" dirty="0"/>
            </a:br>
            <a:r>
              <a:rPr lang="en-US" dirty="0"/>
              <a:t>Note: The biggest </a:t>
            </a:r>
            <a:r>
              <a:rPr lang="en-US" b="1" dirty="0"/>
              <a:t>advantage of Inheritance</a:t>
            </a:r>
            <a:r>
              <a:rPr lang="en-US" dirty="0"/>
              <a:t> is that the code that is already present in base class need not be rewritten in the child class.</a:t>
            </a:r>
          </a:p>
          <a:p>
            <a:endParaRPr lang="en-US" dirty="0"/>
          </a:p>
          <a:p>
            <a:endParaRPr lang="en-US" dirty="0"/>
          </a:p>
        </p:txBody>
      </p:sp>
    </p:spTree>
    <p:extLst>
      <p:ext uri="{BB962C8B-B14F-4D97-AF65-F5344CB8AC3E}">
        <p14:creationId xmlns:p14="http://schemas.microsoft.com/office/powerpoint/2010/main" val="390876484"/>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What is mobile development?</a:t>
            </a:r>
          </a:p>
        </p:txBody>
      </p:sp>
      <p:sp>
        <p:nvSpPr>
          <p:cNvPr id="3" name="Content Placeholder 2"/>
          <p:cNvSpPr>
            <a:spLocks noGrp="1"/>
          </p:cNvSpPr>
          <p:nvPr>
            <p:ph idx="1"/>
          </p:nvPr>
        </p:nvSpPr>
        <p:spPr/>
        <p:txBody>
          <a:bodyPr/>
          <a:lstStyle/>
          <a:p>
            <a:pPr marL="0" indent="0">
              <a:buNone/>
            </a:pPr>
            <a:r>
              <a:rPr lang="en-US" dirty="0"/>
              <a:t>Mobile development is the process where a computer program is developed to un on mobile devices such as phones, tablets and watches. (Wikipedia, 2018).</a:t>
            </a:r>
          </a:p>
          <a:p>
            <a:pPr marL="0" indent="0">
              <a:buNone/>
            </a:pPr>
            <a:endParaRPr lang="en-US" dirty="0"/>
          </a:p>
          <a:p>
            <a:pPr marL="0" indent="0">
              <a:buNone/>
            </a:pPr>
            <a:r>
              <a:rPr lang="en-US" dirty="0"/>
              <a:t>Why mobile development?</a:t>
            </a:r>
          </a:p>
          <a:p>
            <a:pPr marL="0" indent="0">
              <a:buNone/>
            </a:pPr>
            <a:r>
              <a:rPr lang="en-US" dirty="0"/>
              <a:t>As a result of the increase in demand for mobile devices, developing mobile applications to help ease the use of these devices is very essential.</a:t>
            </a:r>
          </a:p>
          <a:p>
            <a:pPr marL="0" indent="0">
              <a:buNone/>
            </a:pPr>
            <a:endParaRPr lang="en-US" dirty="0"/>
          </a:p>
        </p:txBody>
      </p:sp>
    </p:spTree>
    <p:extLst>
      <p:ext uri="{BB962C8B-B14F-4D97-AF65-F5344CB8AC3E}">
        <p14:creationId xmlns:p14="http://schemas.microsoft.com/office/powerpoint/2010/main" val="1768848289"/>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Inheritance</a:t>
            </a:r>
          </a:p>
        </p:txBody>
      </p:sp>
      <p:sp>
        <p:nvSpPr>
          <p:cNvPr id="3" name="Content Placeholder 2"/>
          <p:cNvSpPr>
            <a:spLocks noGrp="1"/>
          </p:cNvSpPr>
          <p:nvPr>
            <p:ph idx="1"/>
          </p:nvPr>
        </p:nvSpPr>
        <p:spPr/>
        <p:txBody>
          <a:bodyPr>
            <a:normAutofit/>
          </a:bodyPr>
          <a:lstStyle/>
          <a:p>
            <a:pPr marL="0" indent="0">
              <a:buNone/>
            </a:pPr>
            <a:r>
              <a:rPr lang="en-US" dirty="0"/>
              <a:t>The process by which one class acquires the properties(data members) and functionalities(methods) of another class is called </a:t>
            </a:r>
            <a:r>
              <a:rPr lang="en-US" b="1" dirty="0"/>
              <a:t>inheritance</a:t>
            </a:r>
            <a:r>
              <a:rPr lang="en-US" dirty="0"/>
              <a:t>. The aim of inheritance is to provide the reusability of code so that a class has to write only the unique features and rest of the common properties and functionalities can be extended from the another class.</a:t>
            </a:r>
            <a:br>
              <a:rPr lang="en-US" dirty="0"/>
            </a:br>
            <a:r>
              <a:rPr lang="en-US" b="1" dirty="0"/>
              <a:t>Child Class:</a:t>
            </a:r>
            <a:br>
              <a:rPr lang="en-US" dirty="0"/>
            </a:br>
            <a:r>
              <a:rPr lang="en-US" dirty="0"/>
              <a:t>The class that extends the features of another class is known as child class, sub class or derived class.</a:t>
            </a:r>
          </a:p>
          <a:p>
            <a:pPr marL="0" indent="0">
              <a:buNone/>
            </a:pPr>
            <a:r>
              <a:rPr lang="en-US" b="1" dirty="0"/>
              <a:t>Parent Class:</a:t>
            </a:r>
            <a:br>
              <a:rPr lang="en-US" dirty="0"/>
            </a:br>
            <a:r>
              <a:rPr lang="en-US" dirty="0"/>
              <a:t>The class whose properties and functionalities are used(inherited) by another class is known as parent class, super class or Base class.</a:t>
            </a:r>
          </a:p>
          <a:p>
            <a:endParaRPr lang="en-US" dirty="0"/>
          </a:p>
        </p:txBody>
      </p:sp>
    </p:spTree>
    <p:extLst>
      <p:ext uri="{BB962C8B-B14F-4D97-AF65-F5344CB8AC3E}">
        <p14:creationId xmlns:p14="http://schemas.microsoft.com/office/powerpoint/2010/main" val="499974214"/>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Inheritance</a:t>
            </a:r>
          </a:p>
        </p:txBody>
      </p:sp>
      <p:sp>
        <p:nvSpPr>
          <p:cNvPr id="3" name="Content Placeholder 2"/>
          <p:cNvSpPr>
            <a:spLocks noGrp="1"/>
          </p:cNvSpPr>
          <p:nvPr>
            <p:ph idx="1"/>
          </p:nvPr>
        </p:nvSpPr>
        <p:spPr/>
        <p:txBody>
          <a:bodyPr/>
          <a:lstStyle/>
          <a:p>
            <a:pPr marL="0" indent="0">
              <a:buNone/>
            </a:pPr>
            <a:r>
              <a:rPr lang="en-US" dirty="0"/>
              <a:t>To inherit a class we use extends keyword. Here class XYZ is child class and class ABC is parent class. The class XYZ is inheriting the properties and methods of ABC class.</a:t>
            </a:r>
          </a:p>
          <a:p>
            <a:endParaRPr lang="en-US" dirty="0"/>
          </a:p>
          <a:p>
            <a:pPr marL="0" indent="0">
              <a:buNone/>
            </a:pPr>
            <a:r>
              <a:rPr lang="en-US" dirty="0"/>
              <a:t>The syntax is as follows:</a:t>
            </a:r>
          </a:p>
          <a:p>
            <a:pPr marL="0" indent="0">
              <a:buNone/>
            </a:pPr>
            <a:r>
              <a:rPr lang="en-US" dirty="0"/>
              <a:t>class XYZ extends ABC {</a:t>
            </a:r>
          </a:p>
          <a:p>
            <a:pPr marL="457200" lvl="1" indent="0">
              <a:buNone/>
            </a:pPr>
            <a:r>
              <a:rPr lang="en-US" dirty="0"/>
              <a:t>//Rest of code goes here</a:t>
            </a:r>
          </a:p>
          <a:p>
            <a:pPr marL="0" indent="0">
              <a:buNone/>
            </a:pPr>
            <a:r>
              <a:rPr lang="en-US" dirty="0"/>
              <a:t>}</a:t>
            </a:r>
          </a:p>
        </p:txBody>
      </p:sp>
    </p:spTree>
    <p:extLst>
      <p:ext uri="{BB962C8B-B14F-4D97-AF65-F5344CB8AC3E}">
        <p14:creationId xmlns:p14="http://schemas.microsoft.com/office/powerpoint/2010/main" val="2005487434"/>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Method Overloading</a:t>
            </a:r>
          </a:p>
        </p:txBody>
      </p:sp>
      <p:sp>
        <p:nvSpPr>
          <p:cNvPr id="3" name="Content Placeholder 2"/>
          <p:cNvSpPr>
            <a:spLocks noGrp="1"/>
          </p:cNvSpPr>
          <p:nvPr>
            <p:ph idx="1"/>
          </p:nvPr>
        </p:nvSpPr>
        <p:spPr/>
        <p:txBody>
          <a:bodyPr/>
          <a:lstStyle/>
          <a:p>
            <a:pPr marL="0" indent="0">
              <a:buNone/>
            </a:pPr>
            <a:r>
              <a:rPr lang="en-US" dirty="0"/>
              <a:t>Method Overloading is a feature that allows a class to have more than one method having the same name, if their argument lists are different. It is similar to </a:t>
            </a:r>
            <a:r>
              <a:rPr lang="en-US" b="1" dirty="0"/>
              <a:t>constructor overloading</a:t>
            </a:r>
            <a:r>
              <a:rPr lang="en-US" dirty="0"/>
              <a:t> in Java, that allows a class to have more than one constructor having different argument lists.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061929872"/>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Three ways to overload a method</a:t>
            </a:r>
          </a:p>
        </p:txBody>
      </p:sp>
      <p:sp>
        <p:nvSpPr>
          <p:cNvPr id="3" name="Content Placeholder 2"/>
          <p:cNvSpPr>
            <a:spLocks noGrp="1"/>
          </p:cNvSpPr>
          <p:nvPr>
            <p:ph idx="1"/>
          </p:nvPr>
        </p:nvSpPr>
        <p:spPr/>
        <p:txBody>
          <a:bodyPr/>
          <a:lstStyle/>
          <a:p>
            <a:pPr marL="0" indent="0">
              <a:buNone/>
            </a:pPr>
            <a:r>
              <a:rPr lang="en-US" dirty="0"/>
              <a:t>In order to overload a method, the argument lists of the methods must differ in either of these:</a:t>
            </a:r>
          </a:p>
          <a:p>
            <a:pPr marL="0" indent="0">
              <a:buNone/>
            </a:pPr>
            <a:r>
              <a:rPr lang="en-US" dirty="0"/>
              <a:t>1. Number of parameters</a:t>
            </a:r>
          </a:p>
          <a:p>
            <a:pPr marL="0" indent="0">
              <a:buNone/>
            </a:pPr>
            <a:r>
              <a:rPr lang="en-US" dirty="0"/>
              <a:t>2. Data type of parameters</a:t>
            </a:r>
          </a:p>
          <a:p>
            <a:pPr marL="0" indent="0">
              <a:buNone/>
            </a:pPr>
            <a:r>
              <a:rPr lang="en-US" dirty="0"/>
              <a:t>3. Sequence of Data type of parameters</a:t>
            </a:r>
          </a:p>
          <a:p>
            <a:pPr marL="0" indent="0">
              <a:buNone/>
            </a:pPr>
            <a:endParaRPr lang="en-US" dirty="0"/>
          </a:p>
          <a:p>
            <a:pPr marL="0" indent="0">
              <a:buNone/>
            </a:pPr>
            <a:r>
              <a:rPr lang="en-US" dirty="0"/>
              <a:t>(Refer to Java codes for examples)</a:t>
            </a:r>
          </a:p>
          <a:p>
            <a:pPr marL="0" indent="0">
              <a:buNone/>
            </a:pPr>
            <a:endParaRPr lang="en-US" dirty="0"/>
          </a:p>
        </p:txBody>
      </p:sp>
    </p:spTree>
    <p:extLst>
      <p:ext uri="{BB962C8B-B14F-4D97-AF65-F5344CB8AC3E}">
        <p14:creationId xmlns:p14="http://schemas.microsoft.com/office/powerpoint/2010/main" val="1387361120"/>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2784630"/>
            <a:ext cx="10364451" cy="1596177"/>
          </a:xfrm>
        </p:spPr>
        <p:txBody>
          <a:bodyPr/>
          <a:lstStyle/>
          <a:p>
            <a:pPr algn="ctr"/>
            <a:r>
              <a:rPr lang="en-US" dirty="0"/>
              <a:t>Week 4</a:t>
            </a:r>
          </a:p>
        </p:txBody>
      </p:sp>
      <p:sp>
        <p:nvSpPr>
          <p:cNvPr id="3" name="Content Placeholder 2"/>
          <p:cNvSpPr>
            <a:spLocks noGrp="1"/>
          </p:cNvSpPr>
          <p:nvPr>
            <p:ph idx="1"/>
          </p:nvPr>
        </p:nvSpPr>
        <p:spPr>
          <a:xfrm>
            <a:off x="913774" y="4380807"/>
            <a:ext cx="10363826" cy="1410392"/>
          </a:xfrm>
        </p:spPr>
        <p:txBody>
          <a:bodyPr/>
          <a:lstStyle/>
          <a:p>
            <a:endParaRPr lang="en-US" dirty="0"/>
          </a:p>
        </p:txBody>
      </p:sp>
    </p:spTree>
    <p:extLst>
      <p:ext uri="{BB962C8B-B14F-4D97-AF65-F5344CB8AC3E}">
        <p14:creationId xmlns:p14="http://schemas.microsoft.com/office/powerpoint/2010/main" val="394134047"/>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Android Basics</a:t>
            </a:r>
          </a:p>
        </p:txBody>
      </p:sp>
      <p:sp>
        <p:nvSpPr>
          <p:cNvPr id="3" name="Content Placeholder 2"/>
          <p:cNvSpPr>
            <a:spLocks noGrp="1"/>
          </p:cNvSpPr>
          <p:nvPr>
            <p:ph idx="1"/>
          </p:nvPr>
        </p:nvSpPr>
        <p:spPr/>
        <p:txBody>
          <a:bodyPr/>
          <a:lstStyle/>
          <a:p>
            <a:pPr marL="0" indent="0">
              <a:buNone/>
            </a:pPr>
            <a:r>
              <a:rPr lang="en-US" dirty="0"/>
              <a:t>Android operating system is a stack of software components that is toughly divided into five sections and four main layers as shown below in the architecture diagram.</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2589" y="3621741"/>
            <a:ext cx="7611035" cy="2886636"/>
          </a:xfrm>
          <a:prstGeom prst="rect">
            <a:avLst/>
          </a:prstGeom>
        </p:spPr>
      </p:pic>
    </p:spTree>
    <p:extLst>
      <p:ext uri="{BB962C8B-B14F-4D97-AF65-F5344CB8AC3E}">
        <p14:creationId xmlns:p14="http://schemas.microsoft.com/office/powerpoint/2010/main" val="1790971105"/>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Android Libraries</a:t>
            </a:r>
          </a:p>
        </p:txBody>
      </p:sp>
      <p:sp>
        <p:nvSpPr>
          <p:cNvPr id="3" name="Content Placeholder 2"/>
          <p:cNvSpPr>
            <a:spLocks noGrp="1"/>
          </p:cNvSpPr>
          <p:nvPr>
            <p:ph idx="1"/>
          </p:nvPr>
        </p:nvSpPr>
        <p:spPr>
          <a:xfrm>
            <a:off x="1154955" y="2603500"/>
            <a:ext cx="8761412" cy="3976594"/>
          </a:xfrm>
        </p:spPr>
        <p:txBody>
          <a:bodyPr>
            <a:normAutofit/>
          </a:bodyPr>
          <a:lstStyle/>
          <a:p>
            <a:pPr marL="0" indent="0">
              <a:buNone/>
            </a:pPr>
            <a:r>
              <a:rPr lang="en-US" dirty="0"/>
              <a:t>This category encompasses those Java-based libraries that are specific to Android development.</a:t>
            </a:r>
          </a:p>
          <a:p>
            <a:pPr>
              <a:buAutoNum type="arabicPeriod"/>
            </a:pPr>
            <a:r>
              <a:rPr lang="en-US" dirty="0" err="1"/>
              <a:t>android.app</a:t>
            </a:r>
            <a:r>
              <a:rPr lang="en-US" dirty="0"/>
              <a:t> </a:t>
            </a:r>
            <a:r>
              <a:rPr lang="en-US" dirty="0">
                <a:sym typeface="Wingdings"/>
              </a:rPr>
              <a:t></a:t>
            </a:r>
            <a:r>
              <a:rPr lang="en-US" dirty="0"/>
              <a:t> Provides access to the application model and is the cornerstone of all Android applications</a:t>
            </a:r>
          </a:p>
          <a:p>
            <a:pPr>
              <a:buAutoNum type="arabicPeriod"/>
            </a:pPr>
            <a:r>
              <a:rPr lang="en-US" dirty="0" err="1"/>
              <a:t>android.content</a:t>
            </a:r>
            <a:r>
              <a:rPr lang="en-US" dirty="0"/>
              <a:t> </a:t>
            </a:r>
            <a:r>
              <a:rPr lang="en-US" dirty="0">
                <a:sym typeface="Wingdings"/>
              </a:rPr>
              <a:t></a:t>
            </a:r>
            <a:r>
              <a:rPr lang="en-US" dirty="0"/>
              <a:t> Facilitates content access, publishing and messaging between applications and application components.</a:t>
            </a:r>
          </a:p>
          <a:p>
            <a:pPr>
              <a:buAutoNum type="arabicPeriod"/>
            </a:pPr>
            <a:r>
              <a:rPr lang="en-US" dirty="0" err="1"/>
              <a:t>android.database</a:t>
            </a:r>
            <a:r>
              <a:rPr lang="en-US" dirty="0"/>
              <a:t> </a:t>
            </a:r>
            <a:r>
              <a:rPr lang="en-US" dirty="0">
                <a:sym typeface="Wingdings"/>
              </a:rPr>
              <a:t> Used to access data published by content providers and SQLite database management classes.</a:t>
            </a:r>
          </a:p>
          <a:p>
            <a:pPr>
              <a:buAutoNum type="arabicPeriod"/>
            </a:pPr>
            <a:r>
              <a:rPr lang="en-US" dirty="0" err="1">
                <a:sym typeface="Wingdings"/>
              </a:rPr>
              <a:t>android.os</a:t>
            </a:r>
            <a:r>
              <a:rPr lang="en-US" dirty="0">
                <a:sym typeface="Wingdings"/>
              </a:rPr>
              <a:t>  Provides applications with access to standard operating system services including messages, system services and inter-process communication</a:t>
            </a:r>
          </a:p>
          <a:p>
            <a:pPr>
              <a:buAutoNum type="arabicPeriod"/>
            </a:pPr>
            <a:endParaRPr lang="en-US" dirty="0"/>
          </a:p>
        </p:txBody>
      </p:sp>
    </p:spTree>
    <p:extLst>
      <p:ext uri="{BB962C8B-B14F-4D97-AF65-F5344CB8AC3E}">
        <p14:creationId xmlns:p14="http://schemas.microsoft.com/office/powerpoint/2010/main" val="381023970"/>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Android Libraries</a:t>
            </a:r>
          </a:p>
        </p:txBody>
      </p:sp>
      <p:sp>
        <p:nvSpPr>
          <p:cNvPr id="3" name="Content Placeholder 2"/>
          <p:cNvSpPr>
            <a:spLocks noGrp="1"/>
          </p:cNvSpPr>
          <p:nvPr>
            <p:ph idx="1"/>
          </p:nvPr>
        </p:nvSpPr>
        <p:spPr>
          <a:xfrm>
            <a:off x="1154955" y="2603500"/>
            <a:ext cx="10266080" cy="2739465"/>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5. </a:t>
            </a:r>
            <a:r>
              <a:rPr lang="en-US" dirty="0" err="1"/>
              <a:t>android.text</a:t>
            </a:r>
            <a:r>
              <a:rPr lang="en-US" dirty="0"/>
              <a:t> </a:t>
            </a:r>
            <a:r>
              <a:rPr lang="en-US" dirty="0">
                <a:sym typeface="Wingdings"/>
              </a:rPr>
              <a:t> Used to render and manipulate text on a display.</a:t>
            </a:r>
          </a:p>
          <a:p>
            <a:pPr marL="0" marR="0" lvl="0" indent="0" defTabSz="914400" eaLnBrk="1" fontAlgn="auto" latinLnBrk="0" hangingPunct="1">
              <a:lnSpc>
                <a:spcPct val="100000"/>
              </a:lnSpc>
              <a:spcBef>
                <a:spcPts val="0"/>
              </a:spcBef>
              <a:spcAft>
                <a:spcPts val="0"/>
              </a:spcAft>
              <a:buClrTx/>
              <a:buSzTx/>
              <a:buFontTx/>
              <a:buNone/>
              <a:tabLst/>
              <a:defRPr/>
            </a:pPr>
            <a:r>
              <a:rPr lang="en-US" dirty="0">
                <a:sym typeface="Wingdings"/>
              </a:rPr>
              <a:t>6. </a:t>
            </a:r>
            <a:r>
              <a:rPr lang="en-US" dirty="0" err="1">
                <a:sym typeface="Wingdings"/>
              </a:rPr>
              <a:t>android.view</a:t>
            </a:r>
            <a:r>
              <a:rPr lang="en-US" dirty="0">
                <a:sym typeface="Wingdings"/>
              </a:rPr>
              <a:t>  The fundamental building blocks of application user interfaces</a:t>
            </a:r>
          </a:p>
          <a:p>
            <a:pPr marL="0" marR="0" lvl="0" indent="0" defTabSz="914400" eaLnBrk="1" fontAlgn="auto" latinLnBrk="0" hangingPunct="1">
              <a:lnSpc>
                <a:spcPct val="100000"/>
              </a:lnSpc>
              <a:spcBef>
                <a:spcPts val="0"/>
              </a:spcBef>
              <a:spcAft>
                <a:spcPts val="0"/>
              </a:spcAft>
              <a:buClrTx/>
              <a:buSzTx/>
              <a:buFontTx/>
              <a:buNone/>
              <a:tabLst/>
              <a:defRPr/>
            </a:pPr>
            <a:r>
              <a:rPr lang="en-US" dirty="0">
                <a:sym typeface="Wingdings"/>
              </a:rPr>
              <a:t>7. </a:t>
            </a:r>
            <a:r>
              <a:rPr lang="en-US" dirty="0" err="1">
                <a:sym typeface="Wingdings"/>
              </a:rPr>
              <a:t>android.widget</a:t>
            </a:r>
            <a:r>
              <a:rPr lang="en-US" dirty="0">
                <a:sym typeface="Wingdings"/>
              </a:rPr>
              <a:t>  A rich collection of pre-built user interface components such as buttons, labels, list views, layout managers, radio buttons and so on.</a:t>
            </a:r>
          </a:p>
          <a:p>
            <a:pPr marL="0" marR="0" lvl="0" indent="0" defTabSz="914400" eaLnBrk="1" fontAlgn="auto" latinLnBrk="0" hangingPunct="1">
              <a:lnSpc>
                <a:spcPct val="100000"/>
              </a:lnSpc>
              <a:spcBef>
                <a:spcPts val="0"/>
              </a:spcBef>
              <a:spcAft>
                <a:spcPts val="0"/>
              </a:spcAft>
              <a:buClrTx/>
              <a:buSzTx/>
              <a:buFontTx/>
              <a:buNone/>
              <a:tabLst/>
              <a:defRPr/>
            </a:pPr>
            <a:r>
              <a:rPr lang="en-US" dirty="0">
                <a:sym typeface="Wingdings"/>
              </a:rPr>
              <a:t>8. </a:t>
            </a:r>
            <a:r>
              <a:rPr lang="en-US" dirty="0" err="1">
                <a:sym typeface="Wingdings"/>
              </a:rPr>
              <a:t>android.webkit</a:t>
            </a:r>
            <a:r>
              <a:rPr lang="en-US" dirty="0">
                <a:sym typeface="Wingdings"/>
              </a:rPr>
              <a:t>  A set of classes intended to allow web-browsing capabilities to be built into applications.</a:t>
            </a:r>
            <a:endParaRPr lang="en-US" dirty="0"/>
          </a:p>
        </p:txBody>
      </p:sp>
    </p:spTree>
    <p:extLst>
      <p:ext uri="{BB962C8B-B14F-4D97-AF65-F5344CB8AC3E}">
        <p14:creationId xmlns:p14="http://schemas.microsoft.com/office/powerpoint/2010/main" val="54320491"/>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Application Components</a:t>
            </a:r>
          </a:p>
        </p:txBody>
      </p:sp>
      <p:sp>
        <p:nvSpPr>
          <p:cNvPr id="3" name="Content Placeholder 2"/>
          <p:cNvSpPr>
            <a:spLocks noGrp="1"/>
          </p:cNvSpPr>
          <p:nvPr>
            <p:ph idx="1"/>
          </p:nvPr>
        </p:nvSpPr>
        <p:spPr>
          <a:xfrm>
            <a:off x="1154955" y="2603500"/>
            <a:ext cx="10032998" cy="3869018"/>
          </a:xfrm>
        </p:spPr>
        <p:txBody>
          <a:bodyPr/>
          <a:lstStyle/>
          <a:p>
            <a:pPr marL="0" indent="0">
              <a:buNone/>
            </a:pPr>
            <a:r>
              <a:rPr lang="en-US" dirty="0"/>
              <a:t>Application components are the essential building blocks of an Android application. These components are loosely coupled by the application manifest file </a:t>
            </a:r>
            <a:r>
              <a:rPr lang="en-US" b="1" i="1" dirty="0" err="1"/>
              <a:t>AndroidManifest.xml</a:t>
            </a:r>
            <a:r>
              <a:rPr lang="en-US" dirty="0"/>
              <a:t> that describes each component of the application and how they interact.</a:t>
            </a:r>
          </a:p>
          <a:p>
            <a:pPr>
              <a:buAutoNum type="arabicPeriod"/>
            </a:pPr>
            <a:r>
              <a:rPr lang="en-US" b="1" dirty="0"/>
              <a:t>Activities</a:t>
            </a:r>
            <a:r>
              <a:rPr lang="en-US" dirty="0"/>
              <a:t> </a:t>
            </a:r>
            <a:r>
              <a:rPr lang="en-US" dirty="0">
                <a:sym typeface="Wingdings"/>
              </a:rPr>
              <a:t> They dictate the UI and handle the user interaction to the android phone screen</a:t>
            </a:r>
          </a:p>
          <a:p>
            <a:pPr>
              <a:buAutoNum type="arabicPeriod"/>
            </a:pPr>
            <a:r>
              <a:rPr lang="en-US" b="1" dirty="0">
                <a:sym typeface="Wingdings"/>
              </a:rPr>
              <a:t>Services</a:t>
            </a:r>
            <a:r>
              <a:rPr lang="en-US" dirty="0">
                <a:sym typeface="Wingdings"/>
              </a:rPr>
              <a:t>  They handle background processing associated with an application</a:t>
            </a:r>
          </a:p>
          <a:p>
            <a:pPr>
              <a:buAutoNum type="arabicPeriod"/>
            </a:pPr>
            <a:r>
              <a:rPr lang="en-US" b="1" dirty="0">
                <a:sym typeface="Wingdings"/>
              </a:rPr>
              <a:t>Broadcast Receivers </a:t>
            </a:r>
            <a:r>
              <a:rPr lang="en-US" dirty="0">
                <a:sym typeface="Wingdings"/>
              </a:rPr>
              <a:t> They handle communication between android OS and applications</a:t>
            </a:r>
          </a:p>
          <a:p>
            <a:pPr>
              <a:buAutoNum type="arabicPeriod"/>
            </a:pPr>
            <a:r>
              <a:rPr lang="en-US" b="1" dirty="0">
                <a:sym typeface="Wingdings"/>
              </a:rPr>
              <a:t>Content Providers </a:t>
            </a:r>
            <a:r>
              <a:rPr lang="en-US" dirty="0">
                <a:sym typeface="Wingdings"/>
              </a:rPr>
              <a:t> They handle data and database management issues</a:t>
            </a:r>
            <a:endParaRPr lang="en-US" dirty="0"/>
          </a:p>
        </p:txBody>
      </p:sp>
    </p:spTree>
    <p:extLst>
      <p:ext uri="{BB962C8B-B14F-4D97-AF65-F5344CB8AC3E}">
        <p14:creationId xmlns:p14="http://schemas.microsoft.com/office/powerpoint/2010/main" val="1727800644"/>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Activities</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An </a:t>
            </a:r>
            <a:r>
              <a:rPr lang="en-US" b="1" dirty="0"/>
              <a:t>activity </a:t>
            </a:r>
            <a:r>
              <a:rPr lang="en-US" dirty="0"/>
              <a:t>represents a single screen with a user-interface, in-short Activity performs actions on the screen. </a:t>
            </a:r>
          </a:p>
          <a:p>
            <a:pPr marL="0" indent="0">
              <a:buNone/>
            </a:pPr>
            <a:r>
              <a:rPr lang="en-US" dirty="0"/>
              <a:t>For example, an email application might have one activity that shows a list of new emails, another activity to compose an email, and another activity for reading emails. </a:t>
            </a:r>
          </a:p>
          <a:p>
            <a:pPr marL="0" indent="0">
              <a:buNone/>
            </a:pPr>
            <a:r>
              <a:rPr lang="en-US" dirty="0"/>
              <a:t>If an application has more than one activity, then one of them should be marked as the activity that is presented when the application is launched.</a:t>
            </a:r>
          </a:p>
          <a:p>
            <a:pPr marL="0" indent="0">
              <a:buNone/>
            </a:pPr>
            <a:endParaRPr lang="en-US" dirty="0"/>
          </a:p>
          <a:p>
            <a:pPr marL="0" indent="0">
              <a:buNone/>
            </a:pPr>
            <a:r>
              <a:rPr lang="en-US" dirty="0"/>
              <a:t>An activity is implemented as a subclass of </a:t>
            </a:r>
            <a:r>
              <a:rPr lang="en-US" b="1" dirty="0"/>
              <a:t>Activity</a:t>
            </a:r>
            <a:r>
              <a:rPr lang="en-US" dirty="0"/>
              <a:t> class.</a:t>
            </a:r>
          </a:p>
          <a:p>
            <a:pPr marL="0" indent="0">
              <a:buNone/>
            </a:pPr>
            <a:br>
              <a:rPr lang="en-US" dirty="0"/>
            </a:br>
            <a:endParaRPr lang="en-US" dirty="0"/>
          </a:p>
        </p:txBody>
      </p:sp>
    </p:spTree>
    <p:extLst>
      <p:ext uri="{BB962C8B-B14F-4D97-AF65-F5344CB8AC3E}">
        <p14:creationId xmlns:p14="http://schemas.microsoft.com/office/powerpoint/2010/main" val="714474393"/>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What is android and why this choice?</a:t>
            </a:r>
          </a:p>
        </p:txBody>
      </p:sp>
      <p:sp>
        <p:nvSpPr>
          <p:cNvPr id="3" name="Content Placeholder 2"/>
          <p:cNvSpPr>
            <a:spLocks noGrp="1"/>
          </p:cNvSpPr>
          <p:nvPr>
            <p:ph idx="1"/>
          </p:nvPr>
        </p:nvSpPr>
        <p:spPr/>
        <p:txBody>
          <a:bodyPr/>
          <a:lstStyle/>
          <a:p>
            <a:pPr marL="0" indent="0">
              <a:buNone/>
            </a:pPr>
            <a:r>
              <a:rPr lang="en-US" dirty="0"/>
              <a:t>Android is an open-source operating system used for smartphones and tablet computers.</a:t>
            </a:r>
          </a:p>
          <a:p>
            <a:pPr marL="0" indent="0">
              <a:buNone/>
            </a:pPr>
            <a:r>
              <a:rPr lang="en-US" dirty="0"/>
              <a:t>One of the Android’s selling points is an ability to break down application boundaries. </a:t>
            </a:r>
          </a:p>
          <a:p>
            <a:pPr marL="0" indent="0">
              <a:buNone/>
            </a:pPr>
            <a:r>
              <a:rPr lang="en-US" dirty="0"/>
              <a:t>Another advantage is that it is easily developed, not to mention its speed of app development. </a:t>
            </a:r>
          </a:p>
          <a:p>
            <a:pPr marL="0" indent="0">
              <a:buNone/>
            </a:pPr>
            <a:r>
              <a:rPr lang="en-US" dirty="0"/>
              <a:t>(https://</a:t>
            </a:r>
            <a:r>
              <a:rPr lang="en-US" dirty="0" err="1"/>
              <a:t>www.techopedia.com</a:t>
            </a:r>
            <a:r>
              <a:rPr lang="en-US" dirty="0"/>
              <a:t>/definition/5415/android)</a:t>
            </a:r>
          </a:p>
        </p:txBody>
      </p:sp>
    </p:spTree>
    <p:extLst>
      <p:ext uri="{BB962C8B-B14F-4D97-AF65-F5344CB8AC3E}">
        <p14:creationId xmlns:p14="http://schemas.microsoft.com/office/powerpoint/2010/main" val="1619006887"/>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Activities</a:t>
            </a:r>
          </a:p>
        </p:txBody>
      </p:sp>
      <p:sp>
        <p:nvSpPr>
          <p:cNvPr id="3" name="Content Placeholder 2"/>
          <p:cNvSpPr>
            <a:spLocks noGrp="1"/>
          </p:cNvSpPr>
          <p:nvPr>
            <p:ph idx="1"/>
          </p:nvPr>
        </p:nvSpPr>
        <p:spPr/>
        <p:txBody>
          <a:bodyPr/>
          <a:lstStyle/>
          <a:p>
            <a:pPr marL="0" indent="0">
              <a:buNone/>
            </a:pPr>
            <a:r>
              <a:rPr lang="en-US" dirty="0"/>
              <a:t>This is how an activity is declared in the </a:t>
            </a:r>
            <a:r>
              <a:rPr lang="en-US" dirty="0" err="1"/>
              <a:t>AndroidManifest.xml</a:t>
            </a:r>
            <a:r>
              <a:rPr lang="en-US" dirty="0"/>
              <a:t> file:</a:t>
            </a:r>
          </a:p>
          <a:p>
            <a:pPr marL="0" indent="0">
              <a:buNone/>
            </a:pPr>
            <a:endParaRPr lang="en-US" dirty="0"/>
          </a:p>
          <a:p>
            <a:pPr marL="0" indent="0">
              <a:buNone/>
            </a:pPr>
            <a:r>
              <a:rPr lang="en-US" dirty="0"/>
              <a:t>&lt;manifest ... &gt;</a:t>
            </a:r>
            <a:br>
              <a:rPr lang="en-US" dirty="0"/>
            </a:br>
            <a:r>
              <a:rPr lang="en-US" dirty="0"/>
              <a:t>  &lt;application ... &gt;</a:t>
            </a:r>
            <a:br>
              <a:rPr lang="en-US" dirty="0"/>
            </a:br>
            <a:r>
              <a:rPr lang="en-US" dirty="0"/>
              <a:t>      &lt;activity </a:t>
            </a:r>
            <a:r>
              <a:rPr lang="en-US" dirty="0" err="1"/>
              <a:t>android:name</a:t>
            </a:r>
            <a:r>
              <a:rPr lang="en-US" dirty="0"/>
              <a:t>=".</a:t>
            </a:r>
            <a:r>
              <a:rPr lang="en-US" dirty="0" err="1"/>
              <a:t>ExampleActivity</a:t>
            </a:r>
            <a:r>
              <a:rPr lang="en-US" dirty="0"/>
              <a:t>" /&gt;</a:t>
            </a:r>
            <a:br>
              <a:rPr lang="en-US" dirty="0"/>
            </a:br>
            <a:r>
              <a:rPr lang="en-US" dirty="0"/>
              <a:t>      ...</a:t>
            </a:r>
            <a:br>
              <a:rPr lang="en-US" dirty="0"/>
            </a:br>
            <a:r>
              <a:rPr lang="en-US" dirty="0"/>
              <a:t>  &lt;/application ... &gt;</a:t>
            </a:r>
            <a:br>
              <a:rPr lang="en-US" dirty="0"/>
            </a:br>
            <a:r>
              <a:rPr lang="en-US" dirty="0"/>
              <a:t>  ...</a:t>
            </a:r>
            <a:br>
              <a:rPr lang="en-US" dirty="0"/>
            </a:br>
            <a:r>
              <a:rPr lang="en-US" dirty="0"/>
              <a:t>&lt;/manifest &gt;</a:t>
            </a:r>
          </a:p>
        </p:txBody>
      </p:sp>
    </p:spTree>
    <p:extLst>
      <p:ext uri="{BB962C8B-B14F-4D97-AF65-F5344CB8AC3E}">
        <p14:creationId xmlns:p14="http://schemas.microsoft.com/office/powerpoint/2010/main" val="203037897"/>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Services</a:t>
            </a:r>
          </a:p>
        </p:txBody>
      </p:sp>
      <p:sp>
        <p:nvSpPr>
          <p:cNvPr id="3" name="Content Placeholder 2"/>
          <p:cNvSpPr>
            <a:spLocks noGrp="1"/>
          </p:cNvSpPr>
          <p:nvPr>
            <p:ph idx="1"/>
          </p:nvPr>
        </p:nvSpPr>
        <p:spPr/>
        <p:txBody>
          <a:bodyPr/>
          <a:lstStyle/>
          <a:p>
            <a:pPr marL="0" indent="0">
              <a:buNone/>
            </a:pPr>
            <a:r>
              <a:rPr lang="en-US" dirty="0"/>
              <a:t>A service is a component that runs in the background to perform long-running operations. For example, a service might play music in the background while the user is in a different application, or it might fetch data over the network without blocking user interaction with an activity. </a:t>
            </a:r>
          </a:p>
          <a:p>
            <a:pPr marL="0" indent="0">
              <a:buNone/>
            </a:pPr>
            <a:r>
              <a:rPr lang="en-US" dirty="0"/>
              <a:t>A service is implemented as a subclass of </a:t>
            </a:r>
            <a:r>
              <a:rPr lang="en-US" b="1" dirty="0"/>
              <a:t>Service </a:t>
            </a:r>
            <a:endParaRPr lang="en-US" dirty="0"/>
          </a:p>
        </p:txBody>
      </p:sp>
    </p:spTree>
    <p:extLst>
      <p:ext uri="{BB962C8B-B14F-4D97-AF65-F5344CB8AC3E}">
        <p14:creationId xmlns:p14="http://schemas.microsoft.com/office/powerpoint/2010/main" val="2129259569"/>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What do I need to know?</a:t>
            </a:r>
          </a:p>
        </p:txBody>
      </p:sp>
      <p:sp>
        <p:nvSpPr>
          <p:cNvPr id="3" name="Content Placeholder 2"/>
          <p:cNvSpPr>
            <a:spLocks noGrp="1"/>
          </p:cNvSpPr>
          <p:nvPr>
            <p:ph idx="1"/>
          </p:nvPr>
        </p:nvSpPr>
        <p:spPr/>
        <p:txBody>
          <a:bodyPr/>
          <a:lstStyle/>
          <a:p>
            <a:pPr marL="0" indent="0">
              <a:buNone/>
            </a:pPr>
            <a:r>
              <a:rPr lang="en-US" dirty="0"/>
              <a:t>The student must be equipped with a basic knowledge on the following areas:</a:t>
            </a:r>
          </a:p>
          <a:p>
            <a:pPr marL="0" indent="0">
              <a:buNone/>
            </a:pPr>
            <a:r>
              <a:rPr lang="en-US" dirty="0"/>
              <a:t>1. object-oriented programming using java and </a:t>
            </a:r>
            <a:r>
              <a:rPr lang="en-US" dirty="0" err="1"/>
              <a:t>kotlin</a:t>
            </a:r>
            <a:endParaRPr lang="en-US" dirty="0"/>
          </a:p>
          <a:p>
            <a:pPr marL="0" indent="0">
              <a:buNone/>
            </a:pPr>
            <a:r>
              <a:rPr lang="en-US" dirty="0"/>
              <a:t>2. the use of extensible markup language (xml)</a:t>
            </a:r>
          </a:p>
          <a:p>
            <a:pPr marL="0" indent="0">
              <a:buNone/>
            </a:pPr>
            <a:r>
              <a:rPr lang="en-US" dirty="0"/>
              <a:t>3. software engineering skills</a:t>
            </a:r>
          </a:p>
        </p:txBody>
      </p:sp>
    </p:spTree>
    <p:extLst>
      <p:ext uri="{BB962C8B-B14F-4D97-AF65-F5344CB8AC3E}">
        <p14:creationId xmlns:p14="http://schemas.microsoft.com/office/powerpoint/2010/main" val="952050428"/>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How do I get started?</a:t>
            </a:r>
          </a:p>
        </p:txBody>
      </p:sp>
      <p:sp>
        <p:nvSpPr>
          <p:cNvPr id="3" name="Content Placeholder 2"/>
          <p:cNvSpPr>
            <a:spLocks noGrp="1"/>
          </p:cNvSpPr>
          <p:nvPr>
            <p:ph idx="1"/>
          </p:nvPr>
        </p:nvSpPr>
        <p:spPr/>
        <p:txBody>
          <a:bodyPr/>
          <a:lstStyle/>
          <a:p>
            <a:pPr marL="0" indent="0">
              <a:buNone/>
            </a:pPr>
            <a:r>
              <a:rPr lang="en-US" dirty="0"/>
              <a:t>This course requires every student to possess the following tools:</a:t>
            </a:r>
          </a:p>
          <a:p>
            <a:pPr marL="0" indent="0">
              <a:buNone/>
            </a:pPr>
            <a:r>
              <a:rPr lang="en-US" dirty="0"/>
              <a:t>1. a laptop machine with minimum specifications as follows:</a:t>
            </a:r>
          </a:p>
          <a:p>
            <a:pPr marL="457200" lvl="1" indent="0">
              <a:buNone/>
            </a:pPr>
            <a:r>
              <a:rPr lang="en-US" dirty="0"/>
              <a:t>A. 8gb ram</a:t>
            </a:r>
          </a:p>
          <a:p>
            <a:pPr marL="457200" lvl="1" indent="0">
              <a:buNone/>
            </a:pPr>
            <a:r>
              <a:rPr lang="en-US" dirty="0"/>
              <a:t>B. intel core i5 processor with base clock speed of 2GHz</a:t>
            </a:r>
          </a:p>
          <a:p>
            <a:pPr marL="457200" lvl="1" indent="0">
              <a:buNone/>
            </a:pPr>
            <a:r>
              <a:rPr lang="en-US" dirty="0"/>
              <a:t>C. 250gb </a:t>
            </a:r>
            <a:r>
              <a:rPr lang="en-US" dirty="0" err="1"/>
              <a:t>hdd</a:t>
            </a:r>
            <a:r>
              <a:rPr lang="en-US" dirty="0"/>
              <a:t>/</a:t>
            </a:r>
            <a:r>
              <a:rPr lang="en-US" dirty="0" err="1"/>
              <a:t>ssd</a:t>
            </a:r>
            <a:endParaRPr lang="en-US" dirty="0"/>
          </a:p>
          <a:p>
            <a:pPr marL="0" indent="0">
              <a:buNone/>
            </a:pPr>
            <a:r>
              <a:rPr lang="en-US" dirty="0"/>
              <a:t>2. android mobile device running android </a:t>
            </a:r>
            <a:r>
              <a:rPr lang="en-US" dirty="0" err="1"/>
              <a:t>os</a:t>
            </a:r>
            <a:r>
              <a:rPr lang="en-US" dirty="0"/>
              <a:t> version 5 (lollipop) or higher</a:t>
            </a:r>
          </a:p>
        </p:txBody>
      </p:sp>
    </p:spTree>
    <p:extLst>
      <p:ext uri="{BB962C8B-B14F-4D97-AF65-F5344CB8AC3E}">
        <p14:creationId xmlns:p14="http://schemas.microsoft.com/office/powerpoint/2010/main" val="1662302371"/>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Recommended tools</a:t>
            </a:r>
          </a:p>
        </p:txBody>
      </p:sp>
      <p:sp>
        <p:nvSpPr>
          <p:cNvPr id="3" name="Content Placeholder 2"/>
          <p:cNvSpPr>
            <a:spLocks noGrp="1"/>
          </p:cNvSpPr>
          <p:nvPr>
            <p:ph idx="1"/>
          </p:nvPr>
        </p:nvSpPr>
        <p:spPr/>
        <p:txBody>
          <a:bodyPr/>
          <a:lstStyle/>
          <a:p>
            <a:pPr marL="0" indent="0">
              <a:buNone/>
            </a:pPr>
            <a:r>
              <a:rPr lang="en-US" dirty="0"/>
              <a:t>Students will be given the following tools for the course:</a:t>
            </a:r>
          </a:p>
          <a:p>
            <a:pPr marL="0" indent="0">
              <a:buNone/>
            </a:pPr>
            <a:r>
              <a:rPr lang="en-US" dirty="0"/>
              <a:t>1. android studio IDE(needed for the application development)</a:t>
            </a:r>
          </a:p>
          <a:p>
            <a:pPr marL="0" indent="0">
              <a:buNone/>
            </a:pPr>
            <a:r>
              <a:rPr lang="en-US" dirty="0"/>
              <a:t>2. Java JDK (java development kit)</a:t>
            </a:r>
          </a:p>
          <a:p>
            <a:pPr marL="0" indent="0">
              <a:buNone/>
            </a:pPr>
            <a:r>
              <a:rPr lang="en-US" dirty="0"/>
              <a:t>3. </a:t>
            </a:r>
            <a:r>
              <a:rPr lang="en-US" dirty="0" err="1"/>
              <a:t>Git</a:t>
            </a:r>
            <a:r>
              <a:rPr lang="en-US" dirty="0"/>
              <a:t> for windows/mac (to store android projects on GitHub’s remote servers)</a:t>
            </a:r>
          </a:p>
          <a:p>
            <a:pPr marL="0" indent="0">
              <a:buNone/>
            </a:pPr>
            <a:r>
              <a:rPr lang="en-US" dirty="0"/>
              <a:t>4. Node.js (for server-side scripting) </a:t>
            </a:r>
          </a:p>
          <a:p>
            <a:pPr marL="0" indent="0">
              <a:buNone/>
            </a:pPr>
            <a:r>
              <a:rPr lang="en-US" dirty="0"/>
              <a:t>5. Visual Studio Code IDE(needed for the backend development of server-scripts)</a:t>
            </a:r>
          </a:p>
          <a:p>
            <a:pPr marL="0" indent="0">
              <a:buNone/>
            </a:pPr>
            <a:r>
              <a:rPr lang="en-US" dirty="0"/>
              <a:t>6. </a:t>
            </a:r>
            <a:r>
              <a:rPr lang="en-US" dirty="0" err="1"/>
              <a:t>Xampp</a:t>
            </a:r>
            <a:r>
              <a:rPr lang="en-US"/>
              <a:t> (local server)</a:t>
            </a:r>
            <a:endParaRPr lang="en-US" dirty="0"/>
          </a:p>
        </p:txBody>
      </p:sp>
    </p:spTree>
    <p:extLst>
      <p:ext uri="{BB962C8B-B14F-4D97-AF65-F5344CB8AC3E}">
        <p14:creationId xmlns:p14="http://schemas.microsoft.com/office/powerpoint/2010/main" val="596234563"/>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Getting started</a:t>
            </a:r>
          </a:p>
        </p:txBody>
      </p:sp>
      <p:sp>
        <p:nvSpPr>
          <p:cNvPr id="3" name="Content Placeholder 2"/>
          <p:cNvSpPr>
            <a:spLocks noGrp="1"/>
          </p:cNvSpPr>
          <p:nvPr>
            <p:ph idx="1"/>
          </p:nvPr>
        </p:nvSpPr>
        <p:spPr/>
        <p:txBody>
          <a:bodyPr/>
          <a:lstStyle/>
          <a:p>
            <a:pPr marL="0" indent="0">
              <a:buNone/>
            </a:pPr>
            <a:r>
              <a:rPr lang="en-US" dirty="0"/>
              <a:t>Students will be guided through the installation of the aforementioned tools required for this course.</a:t>
            </a:r>
          </a:p>
          <a:p>
            <a:pPr marL="0" indent="0">
              <a:buNone/>
            </a:pPr>
            <a:endParaRPr lang="en-US" dirty="0"/>
          </a:p>
          <a:p>
            <a:pPr marL="0" indent="0">
              <a:buNone/>
            </a:pPr>
            <a:r>
              <a:rPr lang="en-US" dirty="0"/>
              <a:t>A short demonstration will be given on how these tools work</a:t>
            </a:r>
          </a:p>
          <a:p>
            <a:pPr marL="0" indent="0">
              <a:buNone/>
            </a:pPr>
            <a:r>
              <a:rPr lang="en-US" dirty="0"/>
              <a:t>Course materials are contained in this presentation document</a:t>
            </a:r>
          </a:p>
        </p:txBody>
      </p:sp>
    </p:spTree>
    <p:extLst>
      <p:ext uri="{BB962C8B-B14F-4D97-AF65-F5344CB8AC3E}">
        <p14:creationId xmlns:p14="http://schemas.microsoft.com/office/powerpoint/2010/main" val="1285548067"/>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2784630"/>
            <a:ext cx="10364451" cy="1596177"/>
          </a:xfrm>
        </p:spPr>
        <p:txBody>
          <a:bodyPr/>
          <a:lstStyle/>
          <a:p>
            <a:pPr algn="ctr"/>
            <a:r>
              <a:rPr lang="en-US" dirty="0"/>
              <a:t>Week 2</a:t>
            </a:r>
          </a:p>
        </p:txBody>
      </p:sp>
      <p:sp>
        <p:nvSpPr>
          <p:cNvPr id="3" name="Content Placeholder 2"/>
          <p:cNvSpPr>
            <a:spLocks noGrp="1"/>
          </p:cNvSpPr>
          <p:nvPr>
            <p:ph idx="1"/>
          </p:nvPr>
        </p:nvSpPr>
        <p:spPr>
          <a:xfrm>
            <a:off x="913774" y="4380807"/>
            <a:ext cx="10363826" cy="1410392"/>
          </a:xfrm>
        </p:spPr>
        <p:txBody>
          <a:bodyPr/>
          <a:lstStyle/>
          <a:p>
            <a:endParaRPr lang="en-US" dirty="0"/>
          </a:p>
        </p:txBody>
      </p:sp>
    </p:spTree>
    <p:extLst>
      <p:ext uri="{BB962C8B-B14F-4D97-AF65-F5344CB8AC3E}">
        <p14:creationId xmlns:p14="http://schemas.microsoft.com/office/powerpoint/2010/main" val="1063996235"/>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1714</TotalTime>
  <Words>1836</Words>
  <Application>Microsoft Office PowerPoint</Application>
  <PresentationFormat>Widescreen</PresentationFormat>
  <Paragraphs>178</Paragraphs>
  <Slides>41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Calibri</vt:lpstr>
      <vt:lpstr>Century Gothic</vt:lpstr>
      <vt:lpstr>Mangal</vt:lpstr>
      <vt:lpstr>Wingdings</vt:lpstr>
      <vt:lpstr>Wingdings 3</vt:lpstr>
      <vt:lpstr>Ion Boardroom</vt:lpstr>
      <vt:lpstr>MOBILE DEVELOPMENT (USING ANDROID)</vt:lpstr>
      <vt:lpstr>Week 1</vt:lpstr>
      <vt:lpstr>What is mobile development?</vt:lpstr>
      <vt:lpstr>What is android and why this choice?</vt:lpstr>
      <vt:lpstr>What do I need to know?</vt:lpstr>
      <vt:lpstr>How do I get started?</vt:lpstr>
      <vt:lpstr>Recommended tools</vt:lpstr>
      <vt:lpstr>Getting started</vt:lpstr>
      <vt:lpstr>Week 2</vt:lpstr>
      <vt:lpstr>Java as an Object-Oriented Programming (OOP) language</vt:lpstr>
      <vt:lpstr>Object-Oriented Programming (OOP)</vt:lpstr>
      <vt:lpstr>Objects</vt:lpstr>
      <vt:lpstr>Characteristics of Objects</vt:lpstr>
      <vt:lpstr>Class</vt:lpstr>
      <vt:lpstr>What is a Constructor?</vt:lpstr>
      <vt:lpstr>Constructors</vt:lpstr>
      <vt:lpstr>Default Constructor</vt:lpstr>
      <vt:lpstr>No-Arg Constructor</vt:lpstr>
      <vt:lpstr>Parameterized constructor</vt:lpstr>
      <vt:lpstr>Difference between Constructor and Method</vt:lpstr>
      <vt:lpstr>Static class, methods and variables</vt:lpstr>
      <vt:lpstr>Static class, methods and variables</vt:lpstr>
      <vt:lpstr>Week 3</vt:lpstr>
      <vt:lpstr>OOP Concepts</vt:lpstr>
      <vt:lpstr>Aggregation</vt:lpstr>
      <vt:lpstr>Why we need Aggregation?</vt:lpstr>
      <vt:lpstr>Association</vt:lpstr>
      <vt:lpstr>Association vs Aggregation vs Composition</vt:lpstr>
      <vt:lpstr>Inheritance</vt:lpstr>
      <vt:lpstr>Inheritance</vt:lpstr>
      <vt:lpstr>Inheritance</vt:lpstr>
      <vt:lpstr>Method Overloading</vt:lpstr>
      <vt:lpstr>Three ways to overload a method</vt:lpstr>
      <vt:lpstr>Week 4</vt:lpstr>
      <vt:lpstr>Android Basics</vt:lpstr>
      <vt:lpstr>Android Libraries</vt:lpstr>
      <vt:lpstr>Android Libraries</vt:lpstr>
      <vt:lpstr>Application Components</vt:lpstr>
      <vt:lpstr>Activities</vt:lpstr>
      <vt:lpstr>Activities</vt:lpstr>
      <vt:lpstr>Services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DEVELOPMENT SHORT COURSE</dc:title>
  <dc:creator>Microsoft Office User</dc:creator>
  <cp:lastModifiedBy>Derniz Quabynah Bilson</cp:lastModifiedBy>
  <cp:revision>180</cp:revision>
  <dcterms:created xsi:type="dcterms:W3CDTF">2018-11-20T12:28:17Z</dcterms:created>
  <dcterms:modified xsi:type="dcterms:W3CDTF">2019-01-30T09:34:06Z</dcterms:modified>
</cp:coreProperties>
</file>