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72" r:id="rId6"/>
    <p:sldId id="276" r:id="rId7"/>
    <p:sldId id="277" r:id="rId8"/>
    <p:sldId id="262" r:id="rId9"/>
    <p:sldId id="278" r:id="rId10"/>
    <p:sldId id="274" r:id="rId11"/>
    <p:sldId id="285" r:id="rId12"/>
    <p:sldId id="279" r:id="rId13"/>
    <p:sldId id="280" r:id="rId14"/>
    <p:sldId id="284" r:id="rId15"/>
    <p:sldId id="283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A7064E-F634-CE0D-FEFA-D30714E4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sz="5400" dirty="0"/>
              <a:t>Home Insurance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D240-CFC9-49D1-13DD-2F90E588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943"/>
          </a:xfrm>
        </p:spPr>
        <p:txBody>
          <a:bodyPr/>
          <a:lstStyle/>
          <a:p>
            <a:r>
              <a:rPr lang="en-GB" dirty="0"/>
              <a:t>Data Exploration – Post renewal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44A2-9CB7-81C7-0742-1A07D95F3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Legal addon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058178-5253-872B-9ACB-D207F2947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72591"/>
            <a:ext cx="4184650" cy="30336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FC397-69DA-6ECA-70A8-82402DFF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Keycare</a:t>
            </a:r>
            <a:r>
              <a:rPr lang="en-GB" dirty="0"/>
              <a:t> addon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40BFBC-9633-21AF-6FBF-3B87BD499C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885442"/>
            <a:ext cx="4186237" cy="3007991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94A40-5E62-7C43-533C-5DBC1C0DF7CF}"/>
              </a:ext>
            </a:extLst>
          </p:cNvPr>
          <p:cNvSpPr txBox="1">
            <a:spLocks/>
          </p:cNvSpPr>
          <p:nvPr/>
        </p:nvSpPr>
        <p:spPr>
          <a:xfrm>
            <a:off x="675745" y="1328951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Lapses increase when addons are removed after 1</a:t>
            </a:r>
            <a:r>
              <a:rPr lang="en-GB" baseline="30000" dirty="0"/>
              <a:t>st</a:t>
            </a:r>
            <a:r>
              <a:rPr lang="en-GB" dirty="0"/>
              <a:t> renewal</a:t>
            </a:r>
          </a:p>
        </p:txBody>
      </p:sp>
    </p:spTree>
    <p:extLst>
      <p:ext uri="{BB962C8B-B14F-4D97-AF65-F5344CB8AC3E}">
        <p14:creationId xmlns:p14="http://schemas.microsoft.com/office/powerpoint/2010/main" val="60224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– XGB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Since it was a binary classification problem, it lent itself to one of the standard classification algorithms</a:t>
            </a:r>
          </a:p>
          <a:p>
            <a:endParaRPr lang="en-GB" dirty="0"/>
          </a:p>
          <a:p>
            <a:r>
              <a:rPr lang="en-GB" dirty="0"/>
              <a:t>The dataset itself is fairly large and logistic regression performed poorly, F1 scores of 0.60 and 0.63 when passed through PCA</a:t>
            </a:r>
          </a:p>
          <a:p>
            <a:endParaRPr lang="en-GB" dirty="0"/>
          </a:p>
          <a:p>
            <a:r>
              <a:rPr lang="en-GB" dirty="0"/>
              <a:t>This led to a tree implementation being preferred due to their robustness to outliers and no need for the data to be standardised</a:t>
            </a:r>
          </a:p>
          <a:p>
            <a:endParaRPr lang="en-GB" dirty="0"/>
          </a:p>
          <a:p>
            <a:r>
              <a:rPr lang="en-GB" dirty="0"/>
              <a:t>XGB was chosen over random forest due to it’s harsher regularisation capabilities which would allow it to remove unnecessary features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9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13543"/>
          </a:xfrm>
        </p:spPr>
        <p:txBody>
          <a:bodyPr/>
          <a:lstStyle/>
          <a:p>
            <a:r>
              <a:rPr lang="en-GB" dirty="0"/>
              <a:t>Modelling –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GB" dirty="0"/>
              <a:t>Final implementation used an XGB algorithm to predict policy lapse</a:t>
            </a:r>
          </a:p>
          <a:p>
            <a:endParaRPr lang="en-GB" dirty="0"/>
          </a:p>
          <a:p>
            <a:r>
              <a:rPr lang="en-GB" dirty="0"/>
              <a:t>This uses a "</a:t>
            </a:r>
            <a:r>
              <a:rPr lang="en-GB" dirty="0" err="1"/>
              <a:t>binary:logistic</a:t>
            </a:r>
            <a:r>
              <a:rPr lang="en-GB" dirty="0"/>
              <a:t>“ objective function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process followed a stratified, three-fold cross validated approach to tune the hyper-parameters </a:t>
            </a:r>
          </a:p>
          <a:p>
            <a:endParaRPr lang="en-GB" dirty="0"/>
          </a:p>
          <a:p>
            <a:r>
              <a:rPr lang="en-GB" dirty="0"/>
              <a:t>These were then used to build the final prediction model which was then run against a test dataset</a:t>
            </a:r>
          </a:p>
          <a:p>
            <a:endParaRPr lang="en-GB" dirty="0"/>
          </a:p>
          <a:p>
            <a:r>
              <a:rPr lang="en-GB" dirty="0"/>
              <a:t>Model performance verification was undertaken using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0923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Modelling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680"/>
            <a:ext cx="4110797" cy="4029682"/>
          </a:xfrm>
        </p:spPr>
        <p:txBody>
          <a:bodyPr>
            <a:normAutofit/>
          </a:bodyPr>
          <a:lstStyle/>
          <a:p>
            <a:r>
              <a:rPr lang="en-GB" dirty="0"/>
              <a:t>Without a model would select a lapsed policy 28%</a:t>
            </a:r>
          </a:p>
          <a:p>
            <a:endParaRPr lang="en-GB" dirty="0"/>
          </a:p>
          <a:p>
            <a:r>
              <a:rPr lang="en-GB" dirty="0"/>
              <a:t>F1 score of 0.724</a:t>
            </a:r>
          </a:p>
          <a:p>
            <a:endParaRPr lang="en-GB" dirty="0"/>
          </a:p>
          <a:p>
            <a:r>
              <a:rPr lang="en-GB" dirty="0"/>
              <a:t>Recall of 0.642</a:t>
            </a:r>
          </a:p>
          <a:p>
            <a:endParaRPr lang="en-GB" dirty="0"/>
          </a:p>
          <a:p>
            <a:r>
              <a:rPr lang="en-GB" dirty="0"/>
              <a:t>Precision of 0.489</a:t>
            </a:r>
          </a:p>
          <a:p>
            <a:endParaRPr lang="en-GB" dirty="0"/>
          </a:p>
          <a:p>
            <a:r>
              <a:rPr lang="en-GB" dirty="0"/>
              <a:t>52% of people need to be reached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F1A8-08F6-09A6-C30C-695ED93AC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8" r="507" b="1"/>
          <a:stretch/>
        </p:blipFill>
        <p:spPr>
          <a:xfrm>
            <a:off x="4857450" y="1928769"/>
            <a:ext cx="4677247" cy="4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– What drives lapses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Removal/addition of benefits as defined by YN options</a:t>
            </a:r>
          </a:p>
          <a:p>
            <a:endParaRPr lang="en-GB" dirty="0"/>
          </a:p>
          <a:p>
            <a:r>
              <a:rPr lang="en-GB" dirty="0"/>
              <a:t>Payment method not being pure direct debit</a:t>
            </a:r>
          </a:p>
          <a:p>
            <a:endParaRPr lang="en-GB" dirty="0"/>
          </a:p>
          <a:p>
            <a:r>
              <a:rPr lang="en-GB" dirty="0"/>
              <a:t>As risk rating increases so does its driver for lapsing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Additional Buildings cover being yes </a:t>
            </a: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67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– What drives lapses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Could be removing options due to financial struggles and is then a precursor to lapsing</a:t>
            </a:r>
          </a:p>
          <a:p>
            <a:endParaRPr lang="en-GB" dirty="0"/>
          </a:p>
          <a:p>
            <a:r>
              <a:rPr lang="en-GB" dirty="0"/>
              <a:t>Can we offer incentives to setup direct debit payments</a:t>
            </a:r>
          </a:p>
          <a:p>
            <a:endParaRPr lang="en-GB" dirty="0"/>
          </a:p>
          <a:p>
            <a:r>
              <a:rPr lang="en-GB" dirty="0"/>
              <a:t>Should we assess how competitive our pricing is for higher risk ratings</a:t>
            </a:r>
          </a:p>
          <a:p>
            <a:endParaRPr lang="en-GB" dirty="0"/>
          </a:p>
          <a:p>
            <a:r>
              <a:rPr lang="en-GB" dirty="0"/>
              <a:t>Should we offer more options for additional buildings cover other than 0 or 1 million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54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C1D1-F39B-AA98-7760-28B5DE97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145F-A32A-7829-8351-155A8BC5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Policy reinstatement and whether this could help reduce lapsing</a:t>
            </a:r>
          </a:p>
          <a:p>
            <a:endParaRPr lang="en-GB" dirty="0"/>
          </a:p>
          <a:p>
            <a:r>
              <a:rPr lang="en-GB" dirty="0"/>
              <a:t>There were scenarios which looked anomalous, such as negative premiums, more domain knowledge of the dataset would have been helpful to know if they were actually anomalous or expected</a:t>
            </a:r>
          </a:p>
          <a:p>
            <a:endParaRPr lang="en-GB" dirty="0"/>
          </a:p>
          <a:p>
            <a:r>
              <a:rPr lang="en-GB" dirty="0"/>
              <a:t>Lapse date and policy change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00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FD09-1CBD-1906-872A-F80B4AA3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F826-290A-E94E-1DCA-2E6BDA6A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D6D56D-8F40-AF25-259D-EC498678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74D92-7794-E0C8-EF56-F4185049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95"/>
            <a:ext cx="8596668" cy="5462305"/>
          </a:xfrm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r>
              <a:rPr lang="en-GB" dirty="0"/>
              <a:t>Data exploration and key features</a:t>
            </a:r>
          </a:p>
          <a:p>
            <a:endParaRPr lang="en-GB" dirty="0"/>
          </a:p>
          <a:p>
            <a:r>
              <a:rPr lang="en-GB" dirty="0"/>
              <a:t>Modelling and business value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drives lapses</a:t>
            </a:r>
          </a:p>
          <a:p>
            <a:endParaRPr lang="en-GB" dirty="0"/>
          </a:p>
          <a:p>
            <a:r>
              <a:rPr lang="en-GB" dirty="0"/>
              <a:t>Conclusions and extra knowledge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75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28 % of policies lapse, which leads to a big revenue loss</a:t>
            </a:r>
          </a:p>
          <a:p>
            <a:endParaRPr lang="en-GB" dirty="0"/>
          </a:p>
          <a:p>
            <a:r>
              <a:rPr lang="en-GB" dirty="0"/>
              <a:t>With policy data, can it be predicted more accurately which policies will lapse and why?</a:t>
            </a:r>
          </a:p>
          <a:p>
            <a:endParaRPr lang="en-GB" dirty="0"/>
          </a:p>
          <a:p>
            <a:r>
              <a:rPr lang="en-GB" dirty="0"/>
              <a:t>Can this information be used to drive business decisions going forwards to focus on 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39336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key variables and how do they drive policy lapse?</a:t>
            </a:r>
          </a:p>
          <a:p>
            <a:endParaRPr lang="en-GB" dirty="0"/>
          </a:p>
          <a:p>
            <a:r>
              <a:rPr lang="en-GB" dirty="0"/>
              <a:t>Can we add new variables to deepen understanding?</a:t>
            </a:r>
          </a:p>
          <a:p>
            <a:endParaRPr lang="en-GB" dirty="0"/>
          </a:p>
          <a:p>
            <a:r>
              <a:rPr lang="en-GB" dirty="0"/>
              <a:t>Is there redundant data?</a:t>
            </a:r>
          </a:p>
        </p:txBody>
      </p:sp>
    </p:spTree>
    <p:extLst>
      <p:ext uri="{BB962C8B-B14F-4D97-AF65-F5344CB8AC3E}">
        <p14:creationId xmlns:p14="http://schemas.microsoft.com/office/powerpoint/2010/main" val="4253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there redundant data?</a:t>
            </a:r>
          </a:p>
          <a:p>
            <a:endParaRPr lang="en-GB" dirty="0"/>
          </a:p>
          <a:p>
            <a:r>
              <a:rPr lang="en-GB" dirty="0"/>
              <a:t>What are the key variables and how do they drive policy lapse?</a:t>
            </a:r>
          </a:p>
          <a:p>
            <a:endParaRPr lang="en-GB" dirty="0"/>
          </a:p>
          <a:p>
            <a:r>
              <a:rPr lang="en-GB" dirty="0"/>
              <a:t>Can we add new variables to deepen understanding?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69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key variables and how do they drive policy lapse?</a:t>
            </a:r>
          </a:p>
          <a:p>
            <a:endParaRPr lang="en-GB" dirty="0"/>
          </a:p>
          <a:p>
            <a:r>
              <a:rPr lang="en-GB" dirty="0"/>
              <a:t>Can we add new variables to deepen understanding?</a:t>
            </a:r>
          </a:p>
          <a:p>
            <a:endParaRPr lang="en-GB" dirty="0"/>
          </a:p>
          <a:p>
            <a:r>
              <a:rPr lang="en-GB" dirty="0"/>
              <a:t>Is there redundant data?</a:t>
            </a:r>
          </a:p>
        </p:txBody>
      </p:sp>
    </p:spTree>
    <p:extLst>
      <p:ext uri="{BB962C8B-B14F-4D97-AF65-F5344CB8AC3E}">
        <p14:creationId xmlns:p14="http://schemas.microsoft.com/office/powerpoint/2010/main" val="223207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– Redundant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Removed rows around Policy lapse which were NULL or Unknown</a:t>
            </a:r>
          </a:p>
          <a:p>
            <a:endParaRPr lang="en-GB" dirty="0"/>
          </a:p>
          <a:p>
            <a:r>
              <a:rPr lang="en-GB" dirty="0"/>
              <a:t>Removed redundant columns with high % NULL values</a:t>
            </a:r>
          </a:p>
          <a:p>
            <a:endParaRPr lang="en-GB" dirty="0"/>
          </a:p>
          <a:p>
            <a:r>
              <a:rPr lang="en-GB" dirty="0"/>
              <a:t>Removed columns with only one answer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E154-B469-5415-B6AB-2809A45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– Payment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79D1BA-F52C-0005-E7B6-D34DCF130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44" y="1494294"/>
            <a:ext cx="7624649" cy="4649786"/>
          </a:xfrm>
        </p:spPr>
      </p:pic>
    </p:spTree>
    <p:extLst>
      <p:ext uri="{BB962C8B-B14F-4D97-AF65-F5344CB8AC3E}">
        <p14:creationId xmlns:p14="http://schemas.microsoft.com/office/powerpoint/2010/main" val="4502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B0B7-7C2B-5D88-0472-0980818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98EB-D9C5-7C10-A0D6-F889E629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 column feature engineering</a:t>
            </a:r>
          </a:p>
          <a:p>
            <a:endParaRPr lang="en-GB" dirty="0"/>
          </a:p>
          <a:p>
            <a:r>
              <a:rPr lang="en-GB" dirty="0"/>
              <a:t>Combination of pre/post renewal questions</a:t>
            </a:r>
          </a:p>
          <a:p>
            <a:endParaRPr lang="en-GB" dirty="0"/>
          </a:p>
          <a:p>
            <a:r>
              <a:rPr lang="en-GB" dirty="0"/>
              <a:t>Re-coding columns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140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1691</TotalTime>
  <Words>552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Trebuchet MS</vt:lpstr>
      <vt:lpstr>Wingdings 3</vt:lpstr>
      <vt:lpstr>Facet</vt:lpstr>
      <vt:lpstr>Home Insurance</vt:lpstr>
      <vt:lpstr>Agenda</vt:lpstr>
      <vt:lpstr>Background </vt:lpstr>
      <vt:lpstr>Data Exploration</vt:lpstr>
      <vt:lpstr>Data Exploration</vt:lpstr>
      <vt:lpstr>Data Exploration</vt:lpstr>
      <vt:lpstr>Data Exploration – Redundant data</vt:lpstr>
      <vt:lpstr>Data Exploration – Payment Type</vt:lpstr>
      <vt:lpstr>Data Exploration – Feature Engineering</vt:lpstr>
      <vt:lpstr>Data Exploration – Post renewal removal</vt:lpstr>
      <vt:lpstr>Modelling – XGB choice</vt:lpstr>
      <vt:lpstr>Modelling – Process</vt:lpstr>
      <vt:lpstr>Modelling - Results</vt:lpstr>
      <vt:lpstr>Modelling – What drives lapses</vt:lpstr>
      <vt:lpstr>Modelling – What drives lapses</vt:lpstr>
      <vt:lpstr>Extra knowledge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Underwriting</dc:title>
  <dc:creator>Stephen Brownsey (OMD)</dc:creator>
  <cp:lastModifiedBy>Stephen Brownsey (OMD)</cp:lastModifiedBy>
  <cp:revision>13</cp:revision>
  <dcterms:created xsi:type="dcterms:W3CDTF">2022-08-15T20:02:28Z</dcterms:created>
  <dcterms:modified xsi:type="dcterms:W3CDTF">2022-09-05T22:09:07Z</dcterms:modified>
</cp:coreProperties>
</file>