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8" r:id="rId4"/>
    <p:sldId id="259" r:id="rId5"/>
    <p:sldId id="257" r:id="rId6"/>
    <p:sldId id="268" r:id="rId7"/>
    <p:sldId id="262" r:id="rId8"/>
    <p:sldId id="263" r:id="rId9"/>
    <p:sldId id="269" r:id="rId10"/>
    <p:sldId id="270" r:id="rId11"/>
    <p:sldId id="271" r:id="rId12"/>
    <p:sldId id="272" r:id="rId13"/>
    <p:sldId id="260" r:id="rId14"/>
    <p:sldId id="266" r:id="rId15"/>
    <p:sldId id="274" r:id="rId16"/>
    <p:sldId id="273" r:id="rId17"/>
    <p:sldId id="275" r:id="rId18"/>
    <p:sldId id="277" r:id="rId19"/>
    <p:sldId id="276" r:id="rId20"/>
    <p:sldId id="278" r:id="rId21"/>
    <p:sldId id="27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30" d="100"/>
          <a:sy n="130" d="100"/>
        </p:scale>
        <p:origin x="15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91D89-2CF5-47AF-B28B-A386E0D0E1F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08F3F10-F56E-4442-A4D0-4D1A36DB839C}">
      <dgm:prSet/>
      <dgm:spPr/>
      <dgm:t>
        <a:bodyPr/>
        <a:lstStyle/>
        <a:p>
          <a:r>
            <a:rPr lang="en-GB"/>
            <a:t>Dataset contains insurance quote information</a:t>
          </a:r>
          <a:endParaRPr lang="en-US"/>
        </a:p>
      </dgm:t>
    </dgm:pt>
    <dgm:pt modelId="{A6F0A3E7-970C-44D2-AFC7-8EB53E44ED79}" type="parTrans" cxnId="{FC8FD93B-4A07-4EB8-8CD3-CD3C2102D1E2}">
      <dgm:prSet/>
      <dgm:spPr/>
      <dgm:t>
        <a:bodyPr/>
        <a:lstStyle/>
        <a:p>
          <a:endParaRPr lang="en-US"/>
        </a:p>
      </dgm:t>
    </dgm:pt>
    <dgm:pt modelId="{2B5C9419-7C62-4E01-989A-CD2159412E9C}" type="sibTrans" cxnId="{FC8FD93B-4A07-4EB8-8CD3-CD3C2102D1E2}">
      <dgm:prSet/>
      <dgm:spPr/>
      <dgm:t>
        <a:bodyPr/>
        <a:lstStyle/>
        <a:p>
          <a:endParaRPr lang="en-US"/>
        </a:p>
      </dgm:t>
    </dgm:pt>
    <dgm:pt modelId="{EB9C5EAD-FC67-476A-B511-2A4AF6384282}">
      <dgm:prSet/>
      <dgm:spPr/>
      <dgm:t>
        <a:bodyPr/>
        <a:lstStyle/>
        <a:p>
          <a:r>
            <a:rPr lang="en-GB"/>
            <a:t>There were 2742 quotes that were used with a sales rate of 24%</a:t>
          </a:r>
          <a:endParaRPr lang="en-US"/>
        </a:p>
      </dgm:t>
    </dgm:pt>
    <dgm:pt modelId="{C21966D3-0F78-4A90-8091-9B2576B9101B}" type="parTrans" cxnId="{2DA87CEC-B745-49E9-B176-B42888C2ED11}">
      <dgm:prSet/>
      <dgm:spPr/>
      <dgm:t>
        <a:bodyPr/>
        <a:lstStyle/>
        <a:p>
          <a:endParaRPr lang="en-US"/>
        </a:p>
      </dgm:t>
    </dgm:pt>
    <dgm:pt modelId="{317FEC66-A84D-46E4-A0A7-9B4F87EB8E43}" type="sibTrans" cxnId="{2DA87CEC-B745-49E9-B176-B42888C2ED11}">
      <dgm:prSet/>
      <dgm:spPr/>
      <dgm:t>
        <a:bodyPr/>
        <a:lstStyle/>
        <a:p>
          <a:endParaRPr lang="en-US"/>
        </a:p>
      </dgm:t>
    </dgm:pt>
    <dgm:pt modelId="{F6889D46-5264-4AD0-BF00-FE37C06E0E25}">
      <dgm:prSet/>
      <dgm:spPr/>
      <dgm:t>
        <a:bodyPr/>
        <a:lstStyle/>
        <a:p>
          <a:r>
            <a:rPr lang="en-GB"/>
            <a:t>These were used to build two ML algorithm pipelines</a:t>
          </a:r>
          <a:endParaRPr lang="en-US"/>
        </a:p>
      </dgm:t>
    </dgm:pt>
    <dgm:pt modelId="{C5D06378-96A6-4AC0-A02F-D3F08B598FC2}" type="parTrans" cxnId="{E4DB37AF-D344-4596-AF47-3A01496B9AFA}">
      <dgm:prSet/>
      <dgm:spPr/>
      <dgm:t>
        <a:bodyPr/>
        <a:lstStyle/>
        <a:p>
          <a:endParaRPr lang="en-US"/>
        </a:p>
      </dgm:t>
    </dgm:pt>
    <dgm:pt modelId="{C37CE8F5-EFDC-4814-B5DC-113B673F5963}" type="sibTrans" cxnId="{E4DB37AF-D344-4596-AF47-3A01496B9AFA}">
      <dgm:prSet/>
      <dgm:spPr/>
      <dgm:t>
        <a:bodyPr/>
        <a:lstStyle/>
        <a:p>
          <a:endParaRPr lang="en-US"/>
        </a:p>
      </dgm:t>
    </dgm:pt>
    <dgm:pt modelId="{99A046CE-FF85-4AD9-BDD1-82083956EDA9}" type="pres">
      <dgm:prSet presAssocID="{5FD91D89-2CF5-47AF-B28B-A386E0D0E1F6}" presName="linear" presStyleCnt="0">
        <dgm:presLayoutVars>
          <dgm:animLvl val="lvl"/>
          <dgm:resizeHandles val="exact"/>
        </dgm:presLayoutVars>
      </dgm:prSet>
      <dgm:spPr/>
    </dgm:pt>
    <dgm:pt modelId="{6809018A-96DB-434D-BD6C-97D1255052BA}" type="pres">
      <dgm:prSet presAssocID="{908F3F10-F56E-4442-A4D0-4D1A36DB839C}" presName="parentText" presStyleLbl="node1" presStyleIdx="0" presStyleCnt="3">
        <dgm:presLayoutVars>
          <dgm:chMax val="0"/>
          <dgm:bulletEnabled val="1"/>
        </dgm:presLayoutVars>
      </dgm:prSet>
      <dgm:spPr/>
    </dgm:pt>
    <dgm:pt modelId="{F3F6197B-6D80-40D4-B5D3-2F851195676F}" type="pres">
      <dgm:prSet presAssocID="{2B5C9419-7C62-4E01-989A-CD2159412E9C}" presName="spacer" presStyleCnt="0"/>
      <dgm:spPr/>
    </dgm:pt>
    <dgm:pt modelId="{F9647A7A-1294-4151-8EEB-0E01588141DA}" type="pres">
      <dgm:prSet presAssocID="{EB9C5EAD-FC67-476A-B511-2A4AF6384282}" presName="parentText" presStyleLbl="node1" presStyleIdx="1" presStyleCnt="3">
        <dgm:presLayoutVars>
          <dgm:chMax val="0"/>
          <dgm:bulletEnabled val="1"/>
        </dgm:presLayoutVars>
      </dgm:prSet>
      <dgm:spPr/>
    </dgm:pt>
    <dgm:pt modelId="{C085A1AD-6CAE-470C-A7CE-E1B33CB33BD5}" type="pres">
      <dgm:prSet presAssocID="{317FEC66-A84D-46E4-A0A7-9B4F87EB8E43}" presName="spacer" presStyleCnt="0"/>
      <dgm:spPr/>
    </dgm:pt>
    <dgm:pt modelId="{CD535E81-A51A-44E1-8D5E-74C5CF122CE9}" type="pres">
      <dgm:prSet presAssocID="{F6889D46-5264-4AD0-BF00-FE37C06E0E25}" presName="parentText" presStyleLbl="node1" presStyleIdx="2" presStyleCnt="3">
        <dgm:presLayoutVars>
          <dgm:chMax val="0"/>
          <dgm:bulletEnabled val="1"/>
        </dgm:presLayoutVars>
      </dgm:prSet>
      <dgm:spPr/>
    </dgm:pt>
  </dgm:ptLst>
  <dgm:cxnLst>
    <dgm:cxn modelId="{CBD83B09-8E48-4115-9947-32D3DD0F9345}" type="presOf" srcId="{F6889D46-5264-4AD0-BF00-FE37C06E0E25}" destId="{CD535E81-A51A-44E1-8D5E-74C5CF122CE9}" srcOrd="0" destOrd="0" presId="urn:microsoft.com/office/officeart/2005/8/layout/vList2"/>
    <dgm:cxn modelId="{48561025-51CC-4567-BA5C-FA52F274745E}" type="presOf" srcId="{EB9C5EAD-FC67-476A-B511-2A4AF6384282}" destId="{F9647A7A-1294-4151-8EEB-0E01588141DA}" srcOrd="0" destOrd="0" presId="urn:microsoft.com/office/officeart/2005/8/layout/vList2"/>
    <dgm:cxn modelId="{FC8FD93B-4A07-4EB8-8CD3-CD3C2102D1E2}" srcId="{5FD91D89-2CF5-47AF-B28B-A386E0D0E1F6}" destId="{908F3F10-F56E-4442-A4D0-4D1A36DB839C}" srcOrd="0" destOrd="0" parTransId="{A6F0A3E7-970C-44D2-AFC7-8EB53E44ED79}" sibTransId="{2B5C9419-7C62-4E01-989A-CD2159412E9C}"/>
    <dgm:cxn modelId="{63EF613C-EF8B-47E4-8CED-F9693373EE8E}" type="presOf" srcId="{908F3F10-F56E-4442-A4D0-4D1A36DB839C}" destId="{6809018A-96DB-434D-BD6C-97D1255052BA}" srcOrd="0" destOrd="0" presId="urn:microsoft.com/office/officeart/2005/8/layout/vList2"/>
    <dgm:cxn modelId="{E4DB37AF-D344-4596-AF47-3A01496B9AFA}" srcId="{5FD91D89-2CF5-47AF-B28B-A386E0D0E1F6}" destId="{F6889D46-5264-4AD0-BF00-FE37C06E0E25}" srcOrd="2" destOrd="0" parTransId="{C5D06378-96A6-4AC0-A02F-D3F08B598FC2}" sibTransId="{C37CE8F5-EFDC-4814-B5DC-113B673F5963}"/>
    <dgm:cxn modelId="{4BAB5AC5-AA74-44FE-B25C-3DF415001EDB}" type="presOf" srcId="{5FD91D89-2CF5-47AF-B28B-A386E0D0E1F6}" destId="{99A046CE-FF85-4AD9-BDD1-82083956EDA9}" srcOrd="0" destOrd="0" presId="urn:microsoft.com/office/officeart/2005/8/layout/vList2"/>
    <dgm:cxn modelId="{2DA87CEC-B745-49E9-B176-B42888C2ED11}" srcId="{5FD91D89-2CF5-47AF-B28B-A386E0D0E1F6}" destId="{EB9C5EAD-FC67-476A-B511-2A4AF6384282}" srcOrd="1" destOrd="0" parTransId="{C21966D3-0F78-4A90-8091-9B2576B9101B}" sibTransId="{317FEC66-A84D-46E4-A0A7-9B4F87EB8E43}"/>
    <dgm:cxn modelId="{4A990107-4F19-4EC0-BF34-342F41EC8F45}" type="presParOf" srcId="{99A046CE-FF85-4AD9-BDD1-82083956EDA9}" destId="{6809018A-96DB-434D-BD6C-97D1255052BA}" srcOrd="0" destOrd="0" presId="urn:microsoft.com/office/officeart/2005/8/layout/vList2"/>
    <dgm:cxn modelId="{66A8EFB4-00A0-4146-B747-1A555284F07C}" type="presParOf" srcId="{99A046CE-FF85-4AD9-BDD1-82083956EDA9}" destId="{F3F6197B-6D80-40D4-B5D3-2F851195676F}" srcOrd="1" destOrd="0" presId="urn:microsoft.com/office/officeart/2005/8/layout/vList2"/>
    <dgm:cxn modelId="{0C50019E-998D-4EA6-A2DD-80B18D71F398}" type="presParOf" srcId="{99A046CE-FF85-4AD9-BDD1-82083956EDA9}" destId="{F9647A7A-1294-4151-8EEB-0E01588141DA}" srcOrd="2" destOrd="0" presId="urn:microsoft.com/office/officeart/2005/8/layout/vList2"/>
    <dgm:cxn modelId="{BEEA742B-7073-4158-9AFD-3BB3D46D4EAE}" type="presParOf" srcId="{99A046CE-FF85-4AD9-BDD1-82083956EDA9}" destId="{C085A1AD-6CAE-470C-A7CE-E1B33CB33BD5}" srcOrd="3" destOrd="0" presId="urn:microsoft.com/office/officeart/2005/8/layout/vList2"/>
    <dgm:cxn modelId="{8DA9F6BF-683A-48DB-B2E8-D9B2AF085424}" type="presParOf" srcId="{99A046CE-FF85-4AD9-BDD1-82083956EDA9}" destId="{CD535E81-A51A-44E1-8D5E-74C5CF122CE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91D89-2CF5-47AF-B28B-A386E0D0E1F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908F3F10-F56E-4442-A4D0-4D1A36DB839C}">
      <dgm:prSet/>
      <dgm:spPr/>
      <dgm:t>
        <a:bodyPr/>
        <a:lstStyle/>
        <a:p>
          <a:r>
            <a:rPr lang="en-GB" dirty="0"/>
            <a:t>There are 821 rows which have null or “invalid” results in a number of columns, ended up dropping these columns as they were all linked in terms of number of missing values and it as such it didn’t make sense to impute them</a:t>
          </a:r>
          <a:endParaRPr lang="en-US" dirty="0"/>
        </a:p>
      </dgm:t>
    </dgm:pt>
    <dgm:pt modelId="{A6F0A3E7-970C-44D2-AFC7-8EB53E44ED79}" type="parTrans" cxnId="{FC8FD93B-4A07-4EB8-8CD3-CD3C2102D1E2}">
      <dgm:prSet/>
      <dgm:spPr/>
      <dgm:t>
        <a:bodyPr/>
        <a:lstStyle/>
        <a:p>
          <a:endParaRPr lang="en-US"/>
        </a:p>
      </dgm:t>
    </dgm:pt>
    <dgm:pt modelId="{2B5C9419-7C62-4E01-989A-CD2159412E9C}" type="sibTrans" cxnId="{FC8FD93B-4A07-4EB8-8CD3-CD3C2102D1E2}">
      <dgm:prSet/>
      <dgm:spPr/>
      <dgm:t>
        <a:bodyPr/>
        <a:lstStyle/>
        <a:p>
          <a:endParaRPr lang="en-US"/>
        </a:p>
      </dgm:t>
    </dgm:pt>
    <dgm:pt modelId="{EB9C5EAD-FC67-476A-B511-2A4AF6384282}">
      <dgm:prSet/>
      <dgm:spPr/>
      <dgm:t>
        <a:bodyPr/>
        <a:lstStyle/>
        <a:p>
          <a:r>
            <a:rPr lang="en-GB" dirty="0"/>
            <a:t>There were some non-disclosures and answers which were clearly “wrong”</a:t>
          </a:r>
          <a:endParaRPr lang="en-US" dirty="0"/>
        </a:p>
      </dgm:t>
    </dgm:pt>
    <dgm:pt modelId="{C21966D3-0F78-4A90-8091-9B2576B9101B}" type="parTrans" cxnId="{2DA87CEC-B745-49E9-B176-B42888C2ED11}">
      <dgm:prSet/>
      <dgm:spPr/>
      <dgm:t>
        <a:bodyPr/>
        <a:lstStyle/>
        <a:p>
          <a:endParaRPr lang="en-US"/>
        </a:p>
      </dgm:t>
    </dgm:pt>
    <dgm:pt modelId="{317FEC66-A84D-46E4-A0A7-9B4F87EB8E43}" type="sibTrans" cxnId="{2DA87CEC-B745-49E9-B176-B42888C2ED11}">
      <dgm:prSet/>
      <dgm:spPr/>
      <dgm:t>
        <a:bodyPr/>
        <a:lstStyle/>
        <a:p>
          <a:endParaRPr lang="en-US"/>
        </a:p>
      </dgm:t>
    </dgm:pt>
    <dgm:pt modelId="{F6889D46-5264-4AD0-BF00-FE37C06E0E25}">
      <dgm:prSet/>
      <dgm:spPr/>
      <dgm:t>
        <a:bodyPr/>
        <a:lstStyle/>
        <a:p>
          <a:r>
            <a:rPr lang="en-GB" dirty="0"/>
            <a:t>There was no date information which would have been interesting to look at considering data drift</a:t>
          </a:r>
          <a:endParaRPr lang="en-US" dirty="0"/>
        </a:p>
      </dgm:t>
    </dgm:pt>
    <dgm:pt modelId="{C5D06378-96A6-4AC0-A02F-D3F08B598FC2}" type="parTrans" cxnId="{E4DB37AF-D344-4596-AF47-3A01496B9AFA}">
      <dgm:prSet/>
      <dgm:spPr/>
      <dgm:t>
        <a:bodyPr/>
        <a:lstStyle/>
        <a:p>
          <a:endParaRPr lang="en-US"/>
        </a:p>
      </dgm:t>
    </dgm:pt>
    <dgm:pt modelId="{C37CE8F5-EFDC-4814-B5DC-113B673F5963}" type="sibTrans" cxnId="{E4DB37AF-D344-4596-AF47-3A01496B9AFA}">
      <dgm:prSet/>
      <dgm:spPr/>
      <dgm:t>
        <a:bodyPr/>
        <a:lstStyle/>
        <a:p>
          <a:endParaRPr lang="en-US"/>
        </a:p>
      </dgm:t>
    </dgm:pt>
    <dgm:pt modelId="{99A046CE-FF85-4AD9-BDD1-82083956EDA9}" type="pres">
      <dgm:prSet presAssocID="{5FD91D89-2CF5-47AF-B28B-A386E0D0E1F6}" presName="linear" presStyleCnt="0">
        <dgm:presLayoutVars>
          <dgm:animLvl val="lvl"/>
          <dgm:resizeHandles val="exact"/>
        </dgm:presLayoutVars>
      </dgm:prSet>
      <dgm:spPr/>
    </dgm:pt>
    <dgm:pt modelId="{6809018A-96DB-434D-BD6C-97D1255052BA}" type="pres">
      <dgm:prSet presAssocID="{908F3F10-F56E-4442-A4D0-4D1A36DB839C}" presName="parentText" presStyleLbl="node1" presStyleIdx="0" presStyleCnt="3">
        <dgm:presLayoutVars>
          <dgm:chMax val="0"/>
          <dgm:bulletEnabled val="1"/>
        </dgm:presLayoutVars>
      </dgm:prSet>
      <dgm:spPr/>
    </dgm:pt>
    <dgm:pt modelId="{F3F6197B-6D80-40D4-B5D3-2F851195676F}" type="pres">
      <dgm:prSet presAssocID="{2B5C9419-7C62-4E01-989A-CD2159412E9C}" presName="spacer" presStyleCnt="0"/>
      <dgm:spPr/>
    </dgm:pt>
    <dgm:pt modelId="{F9647A7A-1294-4151-8EEB-0E01588141DA}" type="pres">
      <dgm:prSet presAssocID="{EB9C5EAD-FC67-476A-B511-2A4AF6384282}" presName="parentText" presStyleLbl="node1" presStyleIdx="1" presStyleCnt="3">
        <dgm:presLayoutVars>
          <dgm:chMax val="0"/>
          <dgm:bulletEnabled val="1"/>
        </dgm:presLayoutVars>
      </dgm:prSet>
      <dgm:spPr/>
    </dgm:pt>
    <dgm:pt modelId="{C085A1AD-6CAE-470C-A7CE-E1B33CB33BD5}" type="pres">
      <dgm:prSet presAssocID="{317FEC66-A84D-46E4-A0A7-9B4F87EB8E43}" presName="spacer" presStyleCnt="0"/>
      <dgm:spPr/>
    </dgm:pt>
    <dgm:pt modelId="{CD535E81-A51A-44E1-8D5E-74C5CF122CE9}" type="pres">
      <dgm:prSet presAssocID="{F6889D46-5264-4AD0-BF00-FE37C06E0E25}" presName="parentText" presStyleLbl="node1" presStyleIdx="2" presStyleCnt="3">
        <dgm:presLayoutVars>
          <dgm:chMax val="0"/>
          <dgm:bulletEnabled val="1"/>
        </dgm:presLayoutVars>
      </dgm:prSet>
      <dgm:spPr/>
    </dgm:pt>
  </dgm:ptLst>
  <dgm:cxnLst>
    <dgm:cxn modelId="{CBD83B09-8E48-4115-9947-32D3DD0F9345}" type="presOf" srcId="{F6889D46-5264-4AD0-BF00-FE37C06E0E25}" destId="{CD535E81-A51A-44E1-8D5E-74C5CF122CE9}" srcOrd="0" destOrd="0" presId="urn:microsoft.com/office/officeart/2005/8/layout/vList2"/>
    <dgm:cxn modelId="{48561025-51CC-4567-BA5C-FA52F274745E}" type="presOf" srcId="{EB9C5EAD-FC67-476A-B511-2A4AF6384282}" destId="{F9647A7A-1294-4151-8EEB-0E01588141DA}" srcOrd="0" destOrd="0" presId="urn:microsoft.com/office/officeart/2005/8/layout/vList2"/>
    <dgm:cxn modelId="{FC8FD93B-4A07-4EB8-8CD3-CD3C2102D1E2}" srcId="{5FD91D89-2CF5-47AF-B28B-A386E0D0E1F6}" destId="{908F3F10-F56E-4442-A4D0-4D1A36DB839C}" srcOrd="0" destOrd="0" parTransId="{A6F0A3E7-970C-44D2-AFC7-8EB53E44ED79}" sibTransId="{2B5C9419-7C62-4E01-989A-CD2159412E9C}"/>
    <dgm:cxn modelId="{63EF613C-EF8B-47E4-8CED-F9693373EE8E}" type="presOf" srcId="{908F3F10-F56E-4442-A4D0-4D1A36DB839C}" destId="{6809018A-96DB-434D-BD6C-97D1255052BA}" srcOrd="0" destOrd="0" presId="urn:microsoft.com/office/officeart/2005/8/layout/vList2"/>
    <dgm:cxn modelId="{E4DB37AF-D344-4596-AF47-3A01496B9AFA}" srcId="{5FD91D89-2CF5-47AF-B28B-A386E0D0E1F6}" destId="{F6889D46-5264-4AD0-BF00-FE37C06E0E25}" srcOrd="2" destOrd="0" parTransId="{C5D06378-96A6-4AC0-A02F-D3F08B598FC2}" sibTransId="{C37CE8F5-EFDC-4814-B5DC-113B673F5963}"/>
    <dgm:cxn modelId="{4BAB5AC5-AA74-44FE-B25C-3DF415001EDB}" type="presOf" srcId="{5FD91D89-2CF5-47AF-B28B-A386E0D0E1F6}" destId="{99A046CE-FF85-4AD9-BDD1-82083956EDA9}" srcOrd="0" destOrd="0" presId="urn:microsoft.com/office/officeart/2005/8/layout/vList2"/>
    <dgm:cxn modelId="{2DA87CEC-B745-49E9-B176-B42888C2ED11}" srcId="{5FD91D89-2CF5-47AF-B28B-A386E0D0E1F6}" destId="{EB9C5EAD-FC67-476A-B511-2A4AF6384282}" srcOrd="1" destOrd="0" parTransId="{C21966D3-0F78-4A90-8091-9B2576B9101B}" sibTransId="{317FEC66-A84D-46E4-A0A7-9B4F87EB8E43}"/>
    <dgm:cxn modelId="{4A990107-4F19-4EC0-BF34-342F41EC8F45}" type="presParOf" srcId="{99A046CE-FF85-4AD9-BDD1-82083956EDA9}" destId="{6809018A-96DB-434D-BD6C-97D1255052BA}" srcOrd="0" destOrd="0" presId="urn:microsoft.com/office/officeart/2005/8/layout/vList2"/>
    <dgm:cxn modelId="{66A8EFB4-00A0-4146-B747-1A555284F07C}" type="presParOf" srcId="{99A046CE-FF85-4AD9-BDD1-82083956EDA9}" destId="{F3F6197B-6D80-40D4-B5D3-2F851195676F}" srcOrd="1" destOrd="0" presId="urn:microsoft.com/office/officeart/2005/8/layout/vList2"/>
    <dgm:cxn modelId="{0C50019E-998D-4EA6-A2DD-80B18D71F398}" type="presParOf" srcId="{99A046CE-FF85-4AD9-BDD1-82083956EDA9}" destId="{F9647A7A-1294-4151-8EEB-0E01588141DA}" srcOrd="2" destOrd="0" presId="urn:microsoft.com/office/officeart/2005/8/layout/vList2"/>
    <dgm:cxn modelId="{BEEA742B-7073-4158-9AFD-3BB3D46D4EAE}" type="presParOf" srcId="{99A046CE-FF85-4AD9-BDD1-82083956EDA9}" destId="{C085A1AD-6CAE-470C-A7CE-E1B33CB33BD5}" srcOrd="3" destOrd="0" presId="urn:microsoft.com/office/officeart/2005/8/layout/vList2"/>
    <dgm:cxn modelId="{8DA9F6BF-683A-48DB-B2E8-D9B2AF085424}" type="presParOf" srcId="{99A046CE-FF85-4AD9-BDD1-82083956EDA9}" destId="{CD535E81-A51A-44E1-8D5E-74C5CF122CE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DF423D-54A6-4D7B-8544-5BA8B2CA5BED}"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FAA603A-8BC9-4417-BD8E-2C935B615190}">
      <dgm:prSet/>
      <dgm:spPr/>
      <dgm:t>
        <a:bodyPr/>
        <a:lstStyle/>
        <a:p>
          <a:r>
            <a:rPr lang="en-GB"/>
            <a:t>All three sales channels, CTM, Direct and MSM had very similar sales rates</a:t>
          </a:r>
          <a:endParaRPr lang="en-US"/>
        </a:p>
      </dgm:t>
    </dgm:pt>
    <dgm:pt modelId="{67F6ACBF-241C-4D89-B1BF-EB26947948C3}" type="parTrans" cxnId="{4CE496AC-CFB7-444B-A781-B2DBBF4EFFE5}">
      <dgm:prSet/>
      <dgm:spPr/>
      <dgm:t>
        <a:bodyPr/>
        <a:lstStyle/>
        <a:p>
          <a:endParaRPr lang="en-US"/>
        </a:p>
      </dgm:t>
    </dgm:pt>
    <dgm:pt modelId="{4C2E687E-7EB0-4B26-8CE4-5FD06AB85394}" type="sibTrans" cxnId="{4CE496AC-CFB7-444B-A781-B2DBBF4EFFE5}">
      <dgm:prSet/>
      <dgm:spPr/>
      <dgm:t>
        <a:bodyPr/>
        <a:lstStyle/>
        <a:p>
          <a:endParaRPr lang="en-US"/>
        </a:p>
      </dgm:t>
    </dgm:pt>
    <dgm:pt modelId="{1FED68E7-2AE9-475E-ADDE-73B316C212DD}">
      <dgm:prSet/>
      <dgm:spPr/>
      <dgm:t>
        <a:bodyPr/>
        <a:lstStyle/>
        <a:p>
          <a:r>
            <a:rPr lang="en-GB"/>
            <a:t>Currently there is a negative trend between premium and sales rate</a:t>
          </a:r>
          <a:endParaRPr lang="en-US"/>
        </a:p>
      </dgm:t>
    </dgm:pt>
    <dgm:pt modelId="{1B91CED1-A91D-4A28-8937-71F35AD51134}" type="parTrans" cxnId="{E8E99F93-D28D-4415-A50F-683DB6AA9013}">
      <dgm:prSet/>
      <dgm:spPr/>
      <dgm:t>
        <a:bodyPr/>
        <a:lstStyle/>
        <a:p>
          <a:endParaRPr lang="en-US"/>
        </a:p>
      </dgm:t>
    </dgm:pt>
    <dgm:pt modelId="{9EA996F5-B2C1-4CF4-BFBB-F54BBBB6BFB6}" type="sibTrans" cxnId="{E8E99F93-D28D-4415-A50F-683DB6AA9013}">
      <dgm:prSet/>
      <dgm:spPr/>
      <dgm:t>
        <a:bodyPr/>
        <a:lstStyle/>
        <a:p>
          <a:endParaRPr lang="en-US"/>
        </a:p>
      </dgm:t>
    </dgm:pt>
    <dgm:pt modelId="{7FC642CD-4533-4FE7-8195-A61DF1CE16AE}">
      <dgm:prSet/>
      <dgm:spPr/>
      <dgm:t>
        <a:bodyPr/>
        <a:lstStyle/>
        <a:p>
          <a:r>
            <a:rPr lang="en-GB"/>
            <a:t>Age has a very slight downwards trend with respect to sales rate</a:t>
          </a:r>
          <a:endParaRPr lang="en-US"/>
        </a:p>
      </dgm:t>
    </dgm:pt>
    <dgm:pt modelId="{D4D57345-672D-46A4-BA57-7B53223E1933}" type="parTrans" cxnId="{60BE8DA7-B63F-4C2C-A387-A7A02E2AA353}">
      <dgm:prSet/>
      <dgm:spPr/>
      <dgm:t>
        <a:bodyPr/>
        <a:lstStyle/>
        <a:p>
          <a:endParaRPr lang="en-US"/>
        </a:p>
      </dgm:t>
    </dgm:pt>
    <dgm:pt modelId="{2530CA19-B881-4EED-90AF-AD639155AA67}" type="sibTrans" cxnId="{60BE8DA7-B63F-4C2C-A387-A7A02E2AA353}">
      <dgm:prSet/>
      <dgm:spPr/>
      <dgm:t>
        <a:bodyPr/>
        <a:lstStyle/>
        <a:p>
          <a:endParaRPr lang="en-US"/>
        </a:p>
      </dgm:t>
    </dgm:pt>
    <dgm:pt modelId="{D2AFAB84-A067-4B74-BF03-E456FD3DE0F4}" type="pres">
      <dgm:prSet presAssocID="{82DF423D-54A6-4D7B-8544-5BA8B2CA5BED}" presName="linear" presStyleCnt="0">
        <dgm:presLayoutVars>
          <dgm:animLvl val="lvl"/>
          <dgm:resizeHandles val="exact"/>
        </dgm:presLayoutVars>
      </dgm:prSet>
      <dgm:spPr/>
    </dgm:pt>
    <dgm:pt modelId="{A42AE3CA-99CF-42FC-8B04-3AF9BCADEFD9}" type="pres">
      <dgm:prSet presAssocID="{8FAA603A-8BC9-4417-BD8E-2C935B615190}" presName="parentText" presStyleLbl="node1" presStyleIdx="0" presStyleCnt="3">
        <dgm:presLayoutVars>
          <dgm:chMax val="0"/>
          <dgm:bulletEnabled val="1"/>
        </dgm:presLayoutVars>
      </dgm:prSet>
      <dgm:spPr/>
    </dgm:pt>
    <dgm:pt modelId="{76885A59-8409-498D-B6CE-A212C76A03A9}" type="pres">
      <dgm:prSet presAssocID="{4C2E687E-7EB0-4B26-8CE4-5FD06AB85394}" presName="spacer" presStyleCnt="0"/>
      <dgm:spPr/>
    </dgm:pt>
    <dgm:pt modelId="{784287C5-60A8-48E0-9862-896479D86EB2}" type="pres">
      <dgm:prSet presAssocID="{1FED68E7-2AE9-475E-ADDE-73B316C212DD}" presName="parentText" presStyleLbl="node1" presStyleIdx="1" presStyleCnt="3" custLinFactNeighborX="-88" custLinFactNeighborY="-11096">
        <dgm:presLayoutVars>
          <dgm:chMax val="0"/>
          <dgm:bulletEnabled val="1"/>
        </dgm:presLayoutVars>
      </dgm:prSet>
      <dgm:spPr/>
    </dgm:pt>
    <dgm:pt modelId="{ECA25AAC-5705-4BFD-9F74-CBE9E45FEE0B}" type="pres">
      <dgm:prSet presAssocID="{9EA996F5-B2C1-4CF4-BFBB-F54BBBB6BFB6}" presName="spacer" presStyleCnt="0"/>
      <dgm:spPr/>
    </dgm:pt>
    <dgm:pt modelId="{2D8ED744-E7EA-478B-9138-9FB8FCF11D50}" type="pres">
      <dgm:prSet presAssocID="{7FC642CD-4533-4FE7-8195-A61DF1CE16AE}" presName="parentText" presStyleLbl="node1" presStyleIdx="2" presStyleCnt="3">
        <dgm:presLayoutVars>
          <dgm:chMax val="0"/>
          <dgm:bulletEnabled val="1"/>
        </dgm:presLayoutVars>
      </dgm:prSet>
      <dgm:spPr/>
    </dgm:pt>
  </dgm:ptLst>
  <dgm:cxnLst>
    <dgm:cxn modelId="{8761C231-4102-402A-B26D-4031863E1DFD}" type="presOf" srcId="{1FED68E7-2AE9-475E-ADDE-73B316C212DD}" destId="{784287C5-60A8-48E0-9862-896479D86EB2}" srcOrd="0" destOrd="0" presId="urn:microsoft.com/office/officeart/2005/8/layout/vList2"/>
    <dgm:cxn modelId="{9DD9583A-00A7-441F-8D09-70CFA9E51C97}" type="presOf" srcId="{82DF423D-54A6-4D7B-8544-5BA8B2CA5BED}" destId="{D2AFAB84-A067-4B74-BF03-E456FD3DE0F4}" srcOrd="0" destOrd="0" presId="urn:microsoft.com/office/officeart/2005/8/layout/vList2"/>
    <dgm:cxn modelId="{70FCA067-5559-4C18-8D7C-5BCF81C73148}" type="presOf" srcId="{7FC642CD-4533-4FE7-8195-A61DF1CE16AE}" destId="{2D8ED744-E7EA-478B-9138-9FB8FCF11D50}" srcOrd="0" destOrd="0" presId="urn:microsoft.com/office/officeart/2005/8/layout/vList2"/>
    <dgm:cxn modelId="{E8E99F93-D28D-4415-A50F-683DB6AA9013}" srcId="{82DF423D-54A6-4D7B-8544-5BA8B2CA5BED}" destId="{1FED68E7-2AE9-475E-ADDE-73B316C212DD}" srcOrd="1" destOrd="0" parTransId="{1B91CED1-A91D-4A28-8937-71F35AD51134}" sibTransId="{9EA996F5-B2C1-4CF4-BFBB-F54BBBB6BFB6}"/>
    <dgm:cxn modelId="{60BE8DA7-B63F-4C2C-A387-A7A02E2AA353}" srcId="{82DF423D-54A6-4D7B-8544-5BA8B2CA5BED}" destId="{7FC642CD-4533-4FE7-8195-A61DF1CE16AE}" srcOrd="2" destOrd="0" parTransId="{D4D57345-672D-46A4-BA57-7B53223E1933}" sibTransId="{2530CA19-B881-4EED-90AF-AD639155AA67}"/>
    <dgm:cxn modelId="{4CE496AC-CFB7-444B-A781-B2DBBF4EFFE5}" srcId="{82DF423D-54A6-4D7B-8544-5BA8B2CA5BED}" destId="{8FAA603A-8BC9-4417-BD8E-2C935B615190}" srcOrd="0" destOrd="0" parTransId="{67F6ACBF-241C-4D89-B1BF-EB26947948C3}" sibTransId="{4C2E687E-7EB0-4B26-8CE4-5FD06AB85394}"/>
    <dgm:cxn modelId="{438512EF-8A51-4FC5-9356-4192C4738267}" type="presOf" srcId="{8FAA603A-8BC9-4417-BD8E-2C935B615190}" destId="{A42AE3CA-99CF-42FC-8B04-3AF9BCADEFD9}" srcOrd="0" destOrd="0" presId="urn:microsoft.com/office/officeart/2005/8/layout/vList2"/>
    <dgm:cxn modelId="{FFD1FE9E-AF03-42A1-95C2-4814C248FB17}" type="presParOf" srcId="{D2AFAB84-A067-4B74-BF03-E456FD3DE0F4}" destId="{A42AE3CA-99CF-42FC-8B04-3AF9BCADEFD9}" srcOrd="0" destOrd="0" presId="urn:microsoft.com/office/officeart/2005/8/layout/vList2"/>
    <dgm:cxn modelId="{B334F392-285A-4541-A6E3-7C6299D17DFA}" type="presParOf" srcId="{D2AFAB84-A067-4B74-BF03-E456FD3DE0F4}" destId="{76885A59-8409-498D-B6CE-A212C76A03A9}" srcOrd="1" destOrd="0" presId="urn:microsoft.com/office/officeart/2005/8/layout/vList2"/>
    <dgm:cxn modelId="{A707225F-F8BF-4477-B4FC-A21374EB34EB}" type="presParOf" srcId="{D2AFAB84-A067-4B74-BF03-E456FD3DE0F4}" destId="{784287C5-60A8-48E0-9862-896479D86EB2}" srcOrd="2" destOrd="0" presId="urn:microsoft.com/office/officeart/2005/8/layout/vList2"/>
    <dgm:cxn modelId="{88FC8148-2835-4EB9-A99B-CCE56A1A9DBF}" type="presParOf" srcId="{D2AFAB84-A067-4B74-BF03-E456FD3DE0F4}" destId="{ECA25AAC-5705-4BFD-9F74-CBE9E45FEE0B}" srcOrd="3" destOrd="0" presId="urn:microsoft.com/office/officeart/2005/8/layout/vList2"/>
    <dgm:cxn modelId="{42F4C03A-BD77-42B5-BBE8-065030412F11}" type="presParOf" srcId="{D2AFAB84-A067-4B74-BF03-E456FD3DE0F4}" destId="{2D8ED744-E7EA-478B-9138-9FB8FCF11D5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A63307-73BD-484E-AC8F-2359B8C5A38A}"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D59DBBB-A568-4C00-90E2-6C4CE5C3A8F9}">
      <dgm:prSet custT="1"/>
      <dgm:spPr/>
      <dgm:t>
        <a:bodyPr/>
        <a:lstStyle/>
        <a:p>
          <a:r>
            <a:rPr lang="en-GB" sz="2800" dirty="0"/>
            <a:t>Focussed on the pipelined approach to an ML problem</a:t>
          </a:r>
          <a:endParaRPr lang="en-US" sz="2800" dirty="0"/>
        </a:p>
      </dgm:t>
    </dgm:pt>
    <dgm:pt modelId="{3F72C7DE-C412-45D5-8CA4-2338FFEF8D49}" type="parTrans" cxnId="{E75677A2-81FA-432B-8EE3-33B69CCE6A15}">
      <dgm:prSet/>
      <dgm:spPr/>
      <dgm:t>
        <a:bodyPr/>
        <a:lstStyle/>
        <a:p>
          <a:endParaRPr lang="en-US"/>
        </a:p>
      </dgm:t>
    </dgm:pt>
    <dgm:pt modelId="{C1ECBA05-6B24-4447-A19D-996F4FDEAA9C}" type="sibTrans" cxnId="{E75677A2-81FA-432B-8EE3-33B69CCE6A15}">
      <dgm:prSet/>
      <dgm:spPr/>
      <dgm:t>
        <a:bodyPr/>
        <a:lstStyle/>
        <a:p>
          <a:endParaRPr lang="en-US"/>
        </a:p>
      </dgm:t>
    </dgm:pt>
    <dgm:pt modelId="{19BF10EC-DA34-4D82-94B6-D0D8FBD2D113}">
      <dgm:prSet custT="1"/>
      <dgm:spPr/>
      <dgm:t>
        <a:bodyPr/>
        <a:lstStyle/>
        <a:p>
          <a:r>
            <a:rPr lang="en-US" sz="2800" dirty="0"/>
            <a:t>Test F1 score peaked at 0.80 for the full data with dropped columns</a:t>
          </a:r>
        </a:p>
      </dgm:t>
    </dgm:pt>
    <dgm:pt modelId="{AC52225C-AC68-4479-93EF-96486E181114}" type="parTrans" cxnId="{F22A8EA9-5997-4CE2-A511-14FD0147318F}">
      <dgm:prSet/>
      <dgm:spPr/>
      <dgm:t>
        <a:bodyPr/>
        <a:lstStyle/>
        <a:p>
          <a:endParaRPr lang="en-US"/>
        </a:p>
      </dgm:t>
    </dgm:pt>
    <dgm:pt modelId="{8D0CAF9D-EF52-44A4-BFC0-A67D460244B4}" type="sibTrans" cxnId="{F22A8EA9-5997-4CE2-A511-14FD0147318F}">
      <dgm:prSet/>
      <dgm:spPr/>
      <dgm:t>
        <a:bodyPr/>
        <a:lstStyle/>
        <a:p>
          <a:endParaRPr lang="en-US"/>
        </a:p>
      </dgm:t>
    </dgm:pt>
    <dgm:pt modelId="{58947890-D0D7-42BE-9A69-8763CF9E847F}">
      <dgm:prSet custT="1"/>
      <dgm:spPr/>
      <dgm:t>
        <a:bodyPr/>
        <a:lstStyle/>
        <a:p>
          <a:r>
            <a:rPr lang="en-GB" sz="2800" dirty="0"/>
            <a:t>It was possible to push this to mid/high 80s by removing those rows</a:t>
          </a:r>
          <a:endParaRPr lang="en-US" sz="2800" dirty="0"/>
        </a:p>
      </dgm:t>
    </dgm:pt>
    <dgm:pt modelId="{0DB45E7C-5B8B-43F1-94E8-E3CA991596CA}" type="parTrans" cxnId="{C7F73207-DCE0-4E95-9F84-01E18207A823}">
      <dgm:prSet/>
      <dgm:spPr/>
      <dgm:t>
        <a:bodyPr/>
        <a:lstStyle/>
        <a:p>
          <a:endParaRPr lang="en-US"/>
        </a:p>
      </dgm:t>
    </dgm:pt>
    <dgm:pt modelId="{EBF90986-6F51-4AA8-8336-C69DD184B78D}" type="sibTrans" cxnId="{C7F73207-DCE0-4E95-9F84-01E18207A823}">
      <dgm:prSet/>
      <dgm:spPr/>
      <dgm:t>
        <a:bodyPr/>
        <a:lstStyle/>
        <a:p>
          <a:endParaRPr lang="en-US"/>
        </a:p>
      </dgm:t>
    </dgm:pt>
    <dgm:pt modelId="{8A227CCC-176B-4FBB-A7CD-6B481B7EFC98}" type="pres">
      <dgm:prSet presAssocID="{53A63307-73BD-484E-AC8F-2359B8C5A38A}" presName="linear" presStyleCnt="0">
        <dgm:presLayoutVars>
          <dgm:animLvl val="lvl"/>
          <dgm:resizeHandles val="exact"/>
        </dgm:presLayoutVars>
      </dgm:prSet>
      <dgm:spPr/>
    </dgm:pt>
    <dgm:pt modelId="{79B234C2-8091-410B-9611-3234B3FCB230}" type="pres">
      <dgm:prSet presAssocID="{CD59DBBB-A568-4C00-90E2-6C4CE5C3A8F9}" presName="parentText" presStyleLbl="node1" presStyleIdx="0" presStyleCnt="3">
        <dgm:presLayoutVars>
          <dgm:chMax val="0"/>
          <dgm:bulletEnabled val="1"/>
        </dgm:presLayoutVars>
      </dgm:prSet>
      <dgm:spPr/>
    </dgm:pt>
    <dgm:pt modelId="{28019F1A-173B-4723-AC66-6FF0616A0BDA}" type="pres">
      <dgm:prSet presAssocID="{C1ECBA05-6B24-4447-A19D-996F4FDEAA9C}" presName="spacer" presStyleCnt="0"/>
      <dgm:spPr/>
    </dgm:pt>
    <dgm:pt modelId="{73CA640D-AF3C-4FC4-98F5-1495C53FAB8F}" type="pres">
      <dgm:prSet presAssocID="{19BF10EC-DA34-4D82-94B6-D0D8FBD2D113}" presName="parentText" presStyleLbl="node1" presStyleIdx="1" presStyleCnt="3">
        <dgm:presLayoutVars>
          <dgm:chMax val="0"/>
          <dgm:bulletEnabled val="1"/>
        </dgm:presLayoutVars>
      </dgm:prSet>
      <dgm:spPr/>
    </dgm:pt>
    <dgm:pt modelId="{317E6D9D-776A-413C-9475-E80B7EA6EF47}" type="pres">
      <dgm:prSet presAssocID="{8D0CAF9D-EF52-44A4-BFC0-A67D460244B4}" presName="spacer" presStyleCnt="0"/>
      <dgm:spPr/>
    </dgm:pt>
    <dgm:pt modelId="{6C30DAB7-EED5-46E5-9871-83C846D81DC0}" type="pres">
      <dgm:prSet presAssocID="{58947890-D0D7-42BE-9A69-8763CF9E847F}" presName="parentText" presStyleLbl="node1" presStyleIdx="2" presStyleCnt="3">
        <dgm:presLayoutVars>
          <dgm:chMax val="0"/>
          <dgm:bulletEnabled val="1"/>
        </dgm:presLayoutVars>
      </dgm:prSet>
      <dgm:spPr/>
    </dgm:pt>
  </dgm:ptLst>
  <dgm:cxnLst>
    <dgm:cxn modelId="{C7F73207-DCE0-4E95-9F84-01E18207A823}" srcId="{53A63307-73BD-484E-AC8F-2359B8C5A38A}" destId="{58947890-D0D7-42BE-9A69-8763CF9E847F}" srcOrd="2" destOrd="0" parTransId="{0DB45E7C-5B8B-43F1-94E8-E3CA991596CA}" sibTransId="{EBF90986-6F51-4AA8-8336-C69DD184B78D}"/>
    <dgm:cxn modelId="{BAAD243C-8B56-4890-98DA-DB2CD0A35F32}" type="presOf" srcId="{CD59DBBB-A568-4C00-90E2-6C4CE5C3A8F9}" destId="{79B234C2-8091-410B-9611-3234B3FCB230}" srcOrd="0" destOrd="0" presId="urn:microsoft.com/office/officeart/2005/8/layout/vList2"/>
    <dgm:cxn modelId="{1743914E-3C97-4819-8A8C-C72ACC716AD1}" type="presOf" srcId="{19BF10EC-DA34-4D82-94B6-D0D8FBD2D113}" destId="{73CA640D-AF3C-4FC4-98F5-1495C53FAB8F}" srcOrd="0" destOrd="0" presId="urn:microsoft.com/office/officeart/2005/8/layout/vList2"/>
    <dgm:cxn modelId="{E75677A2-81FA-432B-8EE3-33B69CCE6A15}" srcId="{53A63307-73BD-484E-AC8F-2359B8C5A38A}" destId="{CD59DBBB-A568-4C00-90E2-6C4CE5C3A8F9}" srcOrd="0" destOrd="0" parTransId="{3F72C7DE-C412-45D5-8CA4-2338FFEF8D49}" sibTransId="{C1ECBA05-6B24-4447-A19D-996F4FDEAA9C}"/>
    <dgm:cxn modelId="{F22A8EA9-5997-4CE2-A511-14FD0147318F}" srcId="{53A63307-73BD-484E-AC8F-2359B8C5A38A}" destId="{19BF10EC-DA34-4D82-94B6-D0D8FBD2D113}" srcOrd="1" destOrd="0" parTransId="{AC52225C-AC68-4479-93EF-96486E181114}" sibTransId="{8D0CAF9D-EF52-44A4-BFC0-A67D460244B4}"/>
    <dgm:cxn modelId="{C75187C4-8007-49B8-B5EF-8CDA19E1118F}" type="presOf" srcId="{53A63307-73BD-484E-AC8F-2359B8C5A38A}" destId="{8A227CCC-176B-4FBB-A7CD-6B481B7EFC98}" srcOrd="0" destOrd="0" presId="urn:microsoft.com/office/officeart/2005/8/layout/vList2"/>
    <dgm:cxn modelId="{B1ECA8D7-2AB5-49F2-8191-BCDB90CEDC98}" type="presOf" srcId="{58947890-D0D7-42BE-9A69-8763CF9E847F}" destId="{6C30DAB7-EED5-46E5-9871-83C846D81DC0}" srcOrd="0" destOrd="0" presId="urn:microsoft.com/office/officeart/2005/8/layout/vList2"/>
    <dgm:cxn modelId="{EFAC8868-466C-4471-969B-283BDFF22DB8}" type="presParOf" srcId="{8A227CCC-176B-4FBB-A7CD-6B481B7EFC98}" destId="{79B234C2-8091-410B-9611-3234B3FCB230}" srcOrd="0" destOrd="0" presId="urn:microsoft.com/office/officeart/2005/8/layout/vList2"/>
    <dgm:cxn modelId="{EBBC68BA-1588-4C07-BEC8-4C5643F85311}" type="presParOf" srcId="{8A227CCC-176B-4FBB-A7CD-6B481B7EFC98}" destId="{28019F1A-173B-4723-AC66-6FF0616A0BDA}" srcOrd="1" destOrd="0" presId="urn:microsoft.com/office/officeart/2005/8/layout/vList2"/>
    <dgm:cxn modelId="{B1B3A9E5-DEA5-4B2A-B865-B6660FC081FD}" type="presParOf" srcId="{8A227CCC-176B-4FBB-A7CD-6B481B7EFC98}" destId="{73CA640D-AF3C-4FC4-98F5-1495C53FAB8F}" srcOrd="2" destOrd="0" presId="urn:microsoft.com/office/officeart/2005/8/layout/vList2"/>
    <dgm:cxn modelId="{60B5F323-1676-4989-81DB-6DD4B2048631}" type="presParOf" srcId="{8A227CCC-176B-4FBB-A7CD-6B481B7EFC98}" destId="{317E6D9D-776A-413C-9475-E80B7EA6EF47}" srcOrd="3" destOrd="0" presId="urn:microsoft.com/office/officeart/2005/8/layout/vList2"/>
    <dgm:cxn modelId="{CC0D002A-D1C1-4205-A6C1-C94F82D2A58D}" type="presParOf" srcId="{8A227CCC-176B-4FBB-A7CD-6B481B7EFC98}" destId="{6C30DAB7-EED5-46E5-9871-83C846D81DC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A63307-73BD-484E-AC8F-2359B8C5A38A}"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D59DBBB-A568-4C00-90E2-6C4CE5C3A8F9}">
      <dgm:prSet custT="1"/>
      <dgm:spPr/>
      <dgm:t>
        <a:bodyPr/>
        <a:lstStyle/>
        <a:p>
          <a:r>
            <a:rPr lang="en-US" sz="2800" dirty="0"/>
            <a:t>Re-usable</a:t>
          </a:r>
        </a:p>
      </dgm:t>
    </dgm:pt>
    <dgm:pt modelId="{3F72C7DE-C412-45D5-8CA4-2338FFEF8D49}" type="parTrans" cxnId="{E75677A2-81FA-432B-8EE3-33B69CCE6A15}">
      <dgm:prSet/>
      <dgm:spPr/>
      <dgm:t>
        <a:bodyPr/>
        <a:lstStyle/>
        <a:p>
          <a:endParaRPr lang="en-US"/>
        </a:p>
      </dgm:t>
    </dgm:pt>
    <dgm:pt modelId="{C1ECBA05-6B24-4447-A19D-996F4FDEAA9C}" type="sibTrans" cxnId="{E75677A2-81FA-432B-8EE3-33B69CCE6A15}">
      <dgm:prSet/>
      <dgm:spPr/>
      <dgm:t>
        <a:bodyPr/>
        <a:lstStyle/>
        <a:p>
          <a:endParaRPr lang="en-US"/>
        </a:p>
      </dgm:t>
    </dgm:pt>
    <dgm:pt modelId="{19BF10EC-DA34-4D82-94B6-D0D8FBD2D113}">
      <dgm:prSet custT="1"/>
      <dgm:spPr/>
      <dgm:t>
        <a:bodyPr/>
        <a:lstStyle/>
        <a:p>
          <a:r>
            <a:rPr lang="en-US" sz="2800" dirty="0"/>
            <a:t>Trackable</a:t>
          </a:r>
        </a:p>
      </dgm:t>
    </dgm:pt>
    <dgm:pt modelId="{AC52225C-AC68-4479-93EF-96486E181114}" type="parTrans" cxnId="{F22A8EA9-5997-4CE2-A511-14FD0147318F}">
      <dgm:prSet/>
      <dgm:spPr/>
      <dgm:t>
        <a:bodyPr/>
        <a:lstStyle/>
        <a:p>
          <a:endParaRPr lang="en-US"/>
        </a:p>
      </dgm:t>
    </dgm:pt>
    <dgm:pt modelId="{8D0CAF9D-EF52-44A4-BFC0-A67D460244B4}" type="sibTrans" cxnId="{F22A8EA9-5997-4CE2-A511-14FD0147318F}">
      <dgm:prSet/>
      <dgm:spPr/>
      <dgm:t>
        <a:bodyPr/>
        <a:lstStyle/>
        <a:p>
          <a:endParaRPr lang="en-US"/>
        </a:p>
      </dgm:t>
    </dgm:pt>
    <dgm:pt modelId="{58947890-D0D7-42BE-9A69-8763CF9E847F}">
      <dgm:prSet custT="1"/>
      <dgm:spPr/>
      <dgm:t>
        <a:bodyPr/>
        <a:lstStyle/>
        <a:p>
          <a:r>
            <a:rPr lang="en-US" sz="2800" dirty="0"/>
            <a:t>Easily Understood</a:t>
          </a:r>
        </a:p>
      </dgm:t>
    </dgm:pt>
    <dgm:pt modelId="{0DB45E7C-5B8B-43F1-94E8-E3CA991596CA}" type="parTrans" cxnId="{C7F73207-DCE0-4E95-9F84-01E18207A823}">
      <dgm:prSet/>
      <dgm:spPr/>
      <dgm:t>
        <a:bodyPr/>
        <a:lstStyle/>
        <a:p>
          <a:endParaRPr lang="en-US"/>
        </a:p>
      </dgm:t>
    </dgm:pt>
    <dgm:pt modelId="{EBF90986-6F51-4AA8-8336-C69DD184B78D}" type="sibTrans" cxnId="{C7F73207-DCE0-4E95-9F84-01E18207A823}">
      <dgm:prSet/>
      <dgm:spPr/>
      <dgm:t>
        <a:bodyPr/>
        <a:lstStyle/>
        <a:p>
          <a:endParaRPr lang="en-US"/>
        </a:p>
      </dgm:t>
    </dgm:pt>
    <dgm:pt modelId="{8A227CCC-176B-4FBB-A7CD-6B481B7EFC98}" type="pres">
      <dgm:prSet presAssocID="{53A63307-73BD-484E-AC8F-2359B8C5A38A}" presName="linear" presStyleCnt="0">
        <dgm:presLayoutVars>
          <dgm:animLvl val="lvl"/>
          <dgm:resizeHandles val="exact"/>
        </dgm:presLayoutVars>
      </dgm:prSet>
      <dgm:spPr/>
    </dgm:pt>
    <dgm:pt modelId="{79B234C2-8091-410B-9611-3234B3FCB230}" type="pres">
      <dgm:prSet presAssocID="{CD59DBBB-A568-4C00-90E2-6C4CE5C3A8F9}" presName="parentText" presStyleLbl="node1" presStyleIdx="0" presStyleCnt="3">
        <dgm:presLayoutVars>
          <dgm:chMax val="0"/>
          <dgm:bulletEnabled val="1"/>
        </dgm:presLayoutVars>
      </dgm:prSet>
      <dgm:spPr/>
    </dgm:pt>
    <dgm:pt modelId="{28019F1A-173B-4723-AC66-6FF0616A0BDA}" type="pres">
      <dgm:prSet presAssocID="{C1ECBA05-6B24-4447-A19D-996F4FDEAA9C}" presName="spacer" presStyleCnt="0"/>
      <dgm:spPr/>
    </dgm:pt>
    <dgm:pt modelId="{73CA640D-AF3C-4FC4-98F5-1495C53FAB8F}" type="pres">
      <dgm:prSet presAssocID="{19BF10EC-DA34-4D82-94B6-D0D8FBD2D113}" presName="parentText" presStyleLbl="node1" presStyleIdx="1" presStyleCnt="3">
        <dgm:presLayoutVars>
          <dgm:chMax val="0"/>
          <dgm:bulletEnabled val="1"/>
        </dgm:presLayoutVars>
      </dgm:prSet>
      <dgm:spPr/>
    </dgm:pt>
    <dgm:pt modelId="{317E6D9D-776A-413C-9475-E80B7EA6EF47}" type="pres">
      <dgm:prSet presAssocID="{8D0CAF9D-EF52-44A4-BFC0-A67D460244B4}" presName="spacer" presStyleCnt="0"/>
      <dgm:spPr/>
    </dgm:pt>
    <dgm:pt modelId="{6C30DAB7-EED5-46E5-9871-83C846D81DC0}" type="pres">
      <dgm:prSet presAssocID="{58947890-D0D7-42BE-9A69-8763CF9E847F}" presName="parentText" presStyleLbl="node1" presStyleIdx="2" presStyleCnt="3" custLinFactNeighborX="-88" custLinFactNeighborY="15364">
        <dgm:presLayoutVars>
          <dgm:chMax val="0"/>
          <dgm:bulletEnabled val="1"/>
        </dgm:presLayoutVars>
      </dgm:prSet>
      <dgm:spPr/>
    </dgm:pt>
  </dgm:ptLst>
  <dgm:cxnLst>
    <dgm:cxn modelId="{C7F73207-DCE0-4E95-9F84-01E18207A823}" srcId="{53A63307-73BD-484E-AC8F-2359B8C5A38A}" destId="{58947890-D0D7-42BE-9A69-8763CF9E847F}" srcOrd="2" destOrd="0" parTransId="{0DB45E7C-5B8B-43F1-94E8-E3CA991596CA}" sibTransId="{EBF90986-6F51-4AA8-8336-C69DD184B78D}"/>
    <dgm:cxn modelId="{BAAD243C-8B56-4890-98DA-DB2CD0A35F32}" type="presOf" srcId="{CD59DBBB-A568-4C00-90E2-6C4CE5C3A8F9}" destId="{79B234C2-8091-410B-9611-3234B3FCB230}" srcOrd="0" destOrd="0" presId="urn:microsoft.com/office/officeart/2005/8/layout/vList2"/>
    <dgm:cxn modelId="{1743914E-3C97-4819-8A8C-C72ACC716AD1}" type="presOf" srcId="{19BF10EC-DA34-4D82-94B6-D0D8FBD2D113}" destId="{73CA640D-AF3C-4FC4-98F5-1495C53FAB8F}" srcOrd="0" destOrd="0" presId="urn:microsoft.com/office/officeart/2005/8/layout/vList2"/>
    <dgm:cxn modelId="{E75677A2-81FA-432B-8EE3-33B69CCE6A15}" srcId="{53A63307-73BD-484E-AC8F-2359B8C5A38A}" destId="{CD59DBBB-A568-4C00-90E2-6C4CE5C3A8F9}" srcOrd="0" destOrd="0" parTransId="{3F72C7DE-C412-45D5-8CA4-2338FFEF8D49}" sibTransId="{C1ECBA05-6B24-4447-A19D-996F4FDEAA9C}"/>
    <dgm:cxn modelId="{F22A8EA9-5997-4CE2-A511-14FD0147318F}" srcId="{53A63307-73BD-484E-AC8F-2359B8C5A38A}" destId="{19BF10EC-DA34-4D82-94B6-D0D8FBD2D113}" srcOrd="1" destOrd="0" parTransId="{AC52225C-AC68-4479-93EF-96486E181114}" sibTransId="{8D0CAF9D-EF52-44A4-BFC0-A67D460244B4}"/>
    <dgm:cxn modelId="{C75187C4-8007-49B8-B5EF-8CDA19E1118F}" type="presOf" srcId="{53A63307-73BD-484E-AC8F-2359B8C5A38A}" destId="{8A227CCC-176B-4FBB-A7CD-6B481B7EFC98}" srcOrd="0" destOrd="0" presId="urn:microsoft.com/office/officeart/2005/8/layout/vList2"/>
    <dgm:cxn modelId="{B1ECA8D7-2AB5-49F2-8191-BCDB90CEDC98}" type="presOf" srcId="{58947890-D0D7-42BE-9A69-8763CF9E847F}" destId="{6C30DAB7-EED5-46E5-9871-83C846D81DC0}" srcOrd="0" destOrd="0" presId="urn:microsoft.com/office/officeart/2005/8/layout/vList2"/>
    <dgm:cxn modelId="{EFAC8868-466C-4471-969B-283BDFF22DB8}" type="presParOf" srcId="{8A227CCC-176B-4FBB-A7CD-6B481B7EFC98}" destId="{79B234C2-8091-410B-9611-3234B3FCB230}" srcOrd="0" destOrd="0" presId="urn:microsoft.com/office/officeart/2005/8/layout/vList2"/>
    <dgm:cxn modelId="{EBBC68BA-1588-4C07-BEC8-4C5643F85311}" type="presParOf" srcId="{8A227CCC-176B-4FBB-A7CD-6B481B7EFC98}" destId="{28019F1A-173B-4723-AC66-6FF0616A0BDA}" srcOrd="1" destOrd="0" presId="urn:microsoft.com/office/officeart/2005/8/layout/vList2"/>
    <dgm:cxn modelId="{B1B3A9E5-DEA5-4B2A-B865-B6660FC081FD}" type="presParOf" srcId="{8A227CCC-176B-4FBB-A7CD-6B481B7EFC98}" destId="{73CA640D-AF3C-4FC4-98F5-1495C53FAB8F}" srcOrd="2" destOrd="0" presId="urn:microsoft.com/office/officeart/2005/8/layout/vList2"/>
    <dgm:cxn modelId="{60B5F323-1676-4989-81DB-6DD4B2048631}" type="presParOf" srcId="{8A227CCC-176B-4FBB-A7CD-6B481B7EFC98}" destId="{317E6D9D-776A-413C-9475-E80B7EA6EF47}" srcOrd="3" destOrd="0" presId="urn:microsoft.com/office/officeart/2005/8/layout/vList2"/>
    <dgm:cxn modelId="{CC0D002A-D1C1-4205-A6C1-C94F82D2A58D}" type="presParOf" srcId="{8A227CCC-176B-4FBB-A7CD-6B481B7EFC98}" destId="{6C30DAB7-EED5-46E5-9871-83C846D81DC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A63307-73BD-484E-AC8F-2359B8C5A38A}"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D59DBBB-A568-4C00-90E2-6C4CE5C3A8F9}">
      <dgm:prSet custT="1"/>
      <dgm:spPr/>
      <dgm:t>
        <a:bodyPr/>
        <a:lstStyle/>
        <a:p>
          <a:r>
            <a:rPr lang="en-US" sz="2800" dirty="0"/>
            <a:t>Can be cloud based or local</a:t>
          </a:r>
        </a:p>
      </dgm:t>
    </dgm:pt>
    <dgm:pt modelId="{3F72C7DE-C412-45D5-8CA4-2338FFEF8D49}" type="parTrans" cxnId="{E75677A2-81FA-432B-8EE3-33B69CCE6A15}">
      <dgm:prSet/>
      <dgm:spPr/>
      <dgm:t>
        <a:bodyPr/>
        <a:lstStyle/>
        <a:p>
          <a:endParaRPr lang="en-US"/>
        </a:p>
      </dgm:t>
    </dgm:pt>
    <dgm:pt modelId="{C1ECBA05-6B24-4447-A19D-996F4FDEAA9C}" type="sibTrans" cxnId="{E75677A2-81FA-432B-8EE3-33B69CCE6A15}">
      <dgm:prSet/>
      <dgm:spPr/>
      <dgm:t>
        <a:bodyPr/>
        <a:lstStyle/>
        <a:p>
          <a:endParaRPr lang="en-US"/>
        </a:p>
      </dgm:t>
    </dgm:pt>
    <dgm:pt modelId="{19BF10EC-DA34-4D82-94B6-D0D8FBD2D113}">
      <dgm:prSet custT="1"/>
      <dgm:spPr/>
      <dgm:t>
        <a:bodyPr/>
        <a:lstStyle/>
        <a:p>
          <a:r>
            <a:rPr lang="en-US" sz="2800" dirty="0"/>
            <a:t>Low code implementations</a:t>
          </a:r>
        </a:p>
      </dgm:t>
    </dgm:pt>
    <dgm:pt modelId="{AC52225C-AC68-4479-93EF-96486E181114}" type="parTrans" cxnId="{F22A8EA9-5997-4CE2-A511-14FD0147318F}">
      <dgm:prSet/>
      <dgm:spPr/>
      <dgm:t>
        <a:bodyPr/>
        <a:lstStyle/>
        <a:p>
          <a:endParaRPr lang="en-US"/>
        </a:p>
      </dgm:t>
    </dgm:pt>
    <dgm:pt modelId="{8D0CAF9D-EF52-44A4-BFC0-A67D460244B4}" type="sibTrans" cxnId="{F22A8EA9-5997-4CE2-A511-14FD0147318F}">
      <dgm:prSet/>
      <dgm:spPr/>
      <dgm:t>
        <a:bodyPr/>
        <a:lstStyle/>
        <a:p>
          <a:endParaRPr lang="en-US"/>
        </a:p>
      </dgm:t>
    </dgm:pt>
    <dgm:pt modelId="{58947890-D0D7-42BE-9A69-8763CF9E847F}">
      <dgm:prSet custT="1"/>
      <dgm:spPr/>
      <dgm:t>
        <a:bodyPr/>
        <a:lstStyle/>
        <a:p>
          <a:r>
            <a:rPr lang="en-US" sz="2800" dirty="0"/>
            <a:t>Easily Understood</a:t>
          </a:r>
        </a:p>
      </dgm:t>
    </dgm:pt>
    <dgm:pt modelId="{0DB45E7C-5B8B-43F1-94E8-E3CA991596CA}" type="parTrans" cxnId="{C7F73207-DCE0-4E95-9F84-01E18207A823}">
      <dgm:prSet/>
      <dgm:spPr/>
      <dgm:t>
        <a:bodyPr/>
        <a:lstStyle/>
        <a:p>
          <a:endParaRPr lang="en-US"/>
        </a:p>
      </dgm:t>
    </dgm:pt>
    <dgm:pt modelId="{EBF90986-6F51-4AA8-8336-C69DD184B78D}" type="sibTrans" cxnId="{C7F73207-DCE0-4E95-9F84-01E18207A823}">
      <dgm:prSet/>
      <dgm:spPr/>
      <dgm:t>
        <a:bodyPr/>
        <a:lstStyle/>
        <a:p>
          <a:endParaRPr lang="en-US"/>
        </a:p>
      </dgm:t>
    </dgm:pt>
    <dgm:pt modelId="{8A227CCC-176B-4FBB-A7CD-6B481B7EFC98}" type="pres">
      <dgm:prSet presAssocID="{53A63307-73BD-484E-AC8F-2359B8C5A38A}" presName="linear" presStyleCnt="0">
        <dgm:presLayoutVars>
          <dgm:animLvl val="lvl"/>
          <dgm:resizeHandles val="exact"/>
        </dgm:presLayoutVars>
      </dgm:prSet>
      <dgm:spPr/>
    </dgm:pt>
    <dgm:pt modelId="{79B234C2-8091-410B-9611-3234B3FCB230}" type="pres">
      <dgm:prSet presAssocID="{CD59DBBB-A568-4C00-90E2-6C4CE5C3A8F9}" presName="parentText" presStyleLbl="node1" presStyleIdx="0" presStyleCnt="3">
        <dgm:presLayoutVars>
          <dgm:chMax val="0"/>
          <dgm:bulletEnabled val="1"/>
        </dgm:presLayoutVars>
      </dgm:prSet>
      <dgm:spPr/>
    </dgm:pt>
    <dgm:pt modelId="{28019F1A-173B-4723-AC66-6FF0616A0BDA}" type="pres">
      <dgm:prSet presAssocID="{C1ECBA05-6B24-4447-A19D-996F4FDEAA9C}" presName="spacer" presStyleCnt="0"/>
      <dgm:spPr/>
    </dgm:pt>
    <dgm:pt modelId="{73CA640D-AF3C-4FC4-98F5-1495C53FAB8F}" type="pres">
      <dgm:prSet presAssocID="{19BF10EC-DA34-4D82-94B6-D0D8FBD2D113}" presName="parentText" presStyleLbl="node1" presStyleIdx="1" presStyleCnt="3">
        <dgm:presLayoutVars>
          <dgm:chMax val="0"/>
          <dgm:bulletEnabled val="1"/>
        </dgm:presLayoutVars>
      </dgm:prSet>
      <dgm:spPr/>
    </dgm:pt>
    <dgm:pt modelId="{317E6D9D-776A-413C-9475-E80B7EA6EF47}" type="pres">
      <dgm:prSet presAssocID="{8D0CAF9D-EF52-44A4-BFC0-A67D460244B4}" presName="spacer" presStyleCnt="0"/>
      <dgm:spPr/>
    </dgm:pt>
    <dgm:pt modelId="{6C30DAB7-EED5-46E5-9871-83C846D81DC0}" type="pres">
      <dgm:prSet presAssocID="{58947890-D0D7-42BE-9A69-8763CF9E847F}" presName="parentText" presStyleLbl="node1" presStyleIdx="2" presStyleCnt="3" custLinFactNeighborX="-88" custLinFactNeighborY="15364">
        <dgm:presLayoutVars>
          <dgm:chMax val="0"/>
          <dgm:bulletEnabled val="1"/>
        </dgm:presLayoutVars>
      </dgm:prSet>
      <dgm:spPr/>
    </dgm:pt>
  </dgm:ptLst>
  <dgm:cxnLst>
    <dgm:cxn modelId="{C7F73207-DCE0-4E95-9F84-01E18207A823}" srcId="{53A63307-73BD-484E-AC8F-2359B8C5A38A}" destId="{58947890-D0D7-42BE-9A69-8763CF9E847F}" srcOrd="2" destOrd="0" parTransId="{0DB45E7C-5B8B-43F1-94E8-E3CA991596CA}" sibTransId="{EBF90986-6F51-4AA8-8336-C69DD184B78D}"/>
    <dgm:cxn modelId="{BAAD243C-8B56-4890-98DA-DB2CD0A35F32}" type="presOf" srcId="{CD59DBBB-A568-4C00-90E2-6C4CE5C3A8F9}" destId="{79B234C2-8091-410B-9611-3234B3FCB230}" srcOrd="0" destOrd="0" presId="urn:microsoft.com/office/officeart/2005/8/layout/vList2"/>
    <dgm:cxn modelId="{1743914E-3C97-4819-8A8C-C72ACC716AD1}" type="presOf" srcId="{19BF10EC-DA34-4D82-94B6-D0D8FBD2D113}" destId="{73CA640D-AF3C-4FC4-98F5-1495C53FAB8F}" srcOrd="0" destOrd="0" presId="urn:microsoft.com/office/officeart/2005/8/layout/vList2"/>
    <dgm:cxn modelId="{E75677A2-81FA-432B-8EE3-33B69CCE6A15}" srcId="{53A63307-73BD-484E-AC8F-2359B8C5A38A}" destId="{CD59DBBB-A568-4C00-90E2-6C4CE5C3A8F9}" srcOrd="0" destOrd="0" parTransId="{3F72C7DE-C412-45D5-8CA4-2338FFEF8D49}" sibTransId="{C1ECBA05-6B24-4447-A19D-996F4FDEAA9C}"/>
    <dgm:cxn modelId="{F22A8EA9-5997-4CE2-A511-14FD0147318F}" srcId="{53A63307-73BD-484E-AC8F-2359B8C5A38A}" destId="{19BF10EC-DA34-4D82-94B6-D0D8FBD2D113}" srcOrd="1" destOrd="0" parTransId="{AC52225C-AC68-4479-93EF-96486E181114}" sibTransId="{8D0CAF9D-EF52-44A4-BFC0-A67D460244B4}"/>
    <dgm:cxn modelId="{C75187C4-8007-49B8-B5EF-8CDA19E1118F}" type="presOf" srcId="{53A63307-73BD-484E-AC8F-2359B8C5A38A}" destId="{8A227CCC-176B-4FBB-A7CD-6B481B7EFC98}" srcOrd="0" destOrd="0" presId="urn:microsoft.com/office/officeart/2005/8/layout/vList2"/>
    <dgm:cxn modelId="{B1ECA8D7-2AB5-49F2-8191-BCDB90CEDC98}" type="presOf" srcId="{58947890-D0D7-42BE-9A69-8763CF9E847F}" destId="{6C30DAB7-EED5-46E5-9871-83C846D81DC0}" srcOrd="0" destOrd="0" presId="urn:microsoft.com/office/officeart/2005/8/layout/vList2"/>
    <dgm:cxn modelId="{EFAC8868-466C-4471-969B-283BDFF22DB8}" type="presParOf" srcId="{8A227CCC-176B-4FBB-A7CD-6B481B7EFC98}" destId="{79B234C2-8091-410B-9611-3234B3FCB230}" srcOrd="0" destOrd="0" presId="urn:microsoft.com/office/officeart/2005/8/layout/vList2"/>
    <dgm:cxn modelId="{EBBC68BA-1588-4C07-BEC8-4C5643F85311}" type="presParOf" srcId="{8A227CCC-176B-4FBB-A7CD-6B481B7EFC98}" destId="{28019F1A-173B-4723-AC66-6FF0616A0BDA}" srcOrd="1" destOrd="0" presId="urn:microsoft.com/office/officeart/2005/8/layout/vList2"/>
    <dgm:cxn modelId="{B1B3A9E5-DEA5-4B2A-B865-B6660FC081FD}" type="presParOf" srcId="{8A227CCC-176B-4FBB-A7CD-6B481B7EFC98}" destId="{73CA640D-AF3C-4FC4-98F5-1495C53FAB8F}" srcOrd="2" destOrd="0" presId="urn:microsoft.com/office/officeart/2005/8/layout/vList2"/>
    <dgm:cxn modelId="{60B5F323-1676-4989-81DB-6DD4B2048631}" type="presParOf" srcId="{8A227CCC-176B-4FBB-A7CD-6B481B7EFC98}" destId="{317E6D9D-776A-413C-9475-E80B7EA6EF47}" srcOrd="3" destOrd="0" presId="urn:microsoft.com/office/officeart/2005/8/layout/vList2"/>
    <dgm:cxn modelId="{CC0D002A-D1C1-4205-A6C1-C94F82D2A58D}" type="presParOf" srcId="{8A227CCC-176B-4FBB-A7CD-6B481B7EFC98}" destId="{6C30DAB7-EED5-46E5-9871-83C846D81DC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A63307-73BD-484E-AC8F-2359B8C5A38A}"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D59DBBB-A568-4C00-90E2-6C4CE5C3A8F9}">
      <dgm:prSet/>
      <dgm:spPr/>
      <dgm:t>
        <a:bodyPr/>
        <a:lstStyle/>
        <a:p>
          <a:r>
            <a:rPr lang="en-GB"/>
            <a:t>Profit is defined as the gross commission if a policy is sold</a:t>
          </a:r>
          <a:endParaRPr lang="en-US"/>
        </a:p>
      </dgm:t>
    </dgm:pt>
    <dgm:pt modelId="{3F72C7DE-C412-45D5-8CA4-2338FFEF8D49}" type="parTrans" cxnId="{E75677A2-81FA-432B-8EE3-33B69CCE6A15}">
      <dgm:prSet/>
      <dgm:spPr/>
      <dgm:t>
        <a:bodyPr/>
        <a:lstStyle/>
        <a:p>
          <a:endParaRPr lang="en-US"/>
        </a:p>
      </dgm:t>
    </dgm:pt>
    <dgm:pt modelId="{C1ECBA05-6B24-4447-A19D-996F4FDEAA9C}" type="sibTrans" cxnId="{E75677A2-81FA-432B-8EE3-33B69CCE6A15}">
      <dgm:prSet/>
      <dgm:spPr/>
      <dgm:t>
        <a:bodyPr/>
        <a:lstStyle/>
        <a:p>
          <a:endParaRPr lang="en-US"/>
        </a:p>
      </dgm:t>
    </dgm:pt>
    <dgm:pt modelId="{19BF10EC-DA34-4D82-94B6-D0D8FBD2D113}">
      <dgm:prSet/>
      <dgm:spPr/>
      <dgm:t>
        <a:bodyPr/>
        <a:lstStyle/>
        <a:p>
          <a:r>
            <a:rPr lang="en-GB" dirty="0"/>
            <a:t>Since commission is directly correlated with premium there are two ways to increase profit</a:t>
          </a:r>
          <a:endParaRPr lang="en-US" dirty="0"/>
        </a:p>
      </dgm:t>
    </dgm:pt>
    <dgm:pt modelId="{AC52225C-AC68-4479-93EF-96486E181114}" type="parTrans" cxnId="{F22A8EA9-5997-4CE2-A511-14FD0147318F}">
      <dgm:prSet/>
      <dgm:spPr/>
      <dgm:t>
        <a:bodyPr/>
        <a:lstStyle/>
        <a:p>
          <a:endParaRPr lang="en-US"/>
        </a:p>
      </dgm:t>
    </dgm:pt>
    <dgm:pt modelId="{8D0CAF9D-EF52-44A4-BFC0-A67D460244B4}" type="sibTrans" cxnId="{F22A8EA9-5997-4CE2-A511-14FD0147318F}">
      <dgm:prSet/>
      <dgm:spPr/>
      <dgm:t>
        <a:bodyPr/>
        <a:lstStyle/>
        <a:p>
          <a:endParaRPr lang="en-US"/>
        </a:p>
      </dgm:t>
    </dgm:pt>
    <dgm:pt modelId="{58947890-D0D7-42BE-9A69-8763CF9E847F}">
      <dgm:prSet/>
      <dgm:spPr/>
      <dgm:t>
        <a:bodyPr/>
        <a:lstStyle/>
        <a:p>
          <a:r>
            <a:rPr lang="en-GB"/>
            <a:t>Increase number of sales, Increase Premium of those sales</a:t>
          </a:r>
          <a:endParaRPr lang="en-US"/>
        </a:p>
      </dgm:t>
    </dgm:pt>
    <dgm:pt modelId="{0DB45E7C-5B8B-43F1-94E8-E3CA991596CA}" type="parTrans" cxnId="{C7F73207-DCE0-4E95-9F84-01E18207A823}">
      <dgm:prSet/>
      <dgm:spPr/>
      <dgm:t>
        <a:bodyPr/>
        <a:lstStyle/>
        <a:p>
          <a:endParaRPr lang="en-US"/>
        </a:p>
      </dgm:t>
    </dgm:pt>
    <dgm:pt modelId="{EBF90986-6F51-4AA8-8336-C69DD184B78D}" type="sibTrans" cxnId="{C7F73207-DCE0-4E95-9F84-01E18207A823}">
      <dgm:prSet/>
      <dgm:spPr/>
      <dgm:t>
        <a:bodyPr/>
        <a:lstStyle/>
        <a:p>
          <a:endParaRPr lang="en-US"/>
        </a:p>
      </dgm:t>
    </dgm:pt>
    <dgm:pt modelId="{8A227CCC-176B-4FBB-A7CD-6B481B7EFC98}" type="pres">
      <dgm:prSet presAssocID="{53A63307-73BD-484E-AC8F-2359B8C5A38A}" presName="linear" presStyleCnt="0">
        <dgm:presLayoutVars>
          <dgm:animLvl val="lvl"/>
          <dgm:resizeHandles val="exact"/>
        </dgm:presLayoutVars>
      </dgm:prSet>
      <dgm:spPr/>
    </dgm:pt>
    <dgm:pt modelId="{79B234C2-8091-410B-9611-3234B3FCB230}" type="pres">
      <dgm:prSet presAssocID="{CD59DBBB-A568-4C00-90E2-6C4CE5C3A8F9}" presName="parentText" presStyleLbl="node1" presStyleIdx="0" presStyleCnt="3">
        <dgm:presLayoutVars>
          <dgm:chMax val="0"/>
          <dgm:bulletEnabled val="1"/>
        </dgm:presLayoutVars>
      </dgm:prSet>
      <dgm:spPr/>
    </dgm:pt>
    <dgm:pt modelId="{28019F1A-173B-4723-AC66-6FF0616A0BDA}" type="pres">
      <dgm:prSet presAssocID="{C1ECBA05-6B24-4447-A19D-996F4FDEAA9C}" presName="spacer" presStyleCnt="0"/>
      <dgm:spPr/>
    </dgm:pt>
    <dgm:pt modelId="{73CA640D-AF3C-4FC4-98F5-1495C53FAB8F}" type="pres">
      <dgm:prSet presAssocID="{19BF10EC-DA34-4D82-94B6-D0D8FBD2D113}" presName="parentText" presStyleLbl="node1" presStyleIdx="1" presStyleCnt="3">
        <dgm:presLayoutVars>
          <dgm:chMax val="0"/>
          <dgm:bulletEnabled val="1"/>
        </dgm:presLayoutVars>
      </dgm:prSet>
      <dgm:spPr/>
    </dgm:pt>
    <dgm:pt modelId="{317E6D9D-776A-413C-9475-E80B7EA6EF47}" type="pres">
      <dgm:prSet presAssocID="{8D0CAF9D-EF52-44A4-BFC0-A67D460244B4}" presName="spacer" presStyleCnt="0"/>
      <dgm:spPr/>
    </dgm:pt>
    <dgm:pt modelId="{6C30DAB7-EED5-46E5-9871-83C846D81DC0}" type="pres">
      <dgm:prSet presAssocID="{58947890-D0D7-42BE-9A69-8763CF9E847F}" presName="parentText" presStyleLbl="node1" presStyleIdx="2" presStyleCnt="3">
        <dgm:presLayoutVars>
          <dgm:chMax val="0"/>
          <dgm:bulletEnabled val="1"/>
        </dgm:presLayoutVars>
      </dgm:prSet>
      <dgm:spPr/>
    </dgm:pt>
  </dgm:ptLst>
  <dgm:cxnLst>
    <dgm:cxn modelId="{C7F73207-DCE0-4E95-9F84-01E18207A823}" srcId="{53A63307-73BD-484E-AC8F-2359B8C5A38A}" destId="{58947890-D0D7-42BE-9A69-8763CF9E847F}" srcOrd="2" destOrd="0" parTransId="{0DB45E7C-5B8B-43F1-94E8-E3CA991596CA}" sibTransId="{EBF90986-6F51-4AA8-8336-C69DD184B78D}"/>
    <dgm:cxn modelId="{BAAD243C-8B56-4890-98DA-DB2CD0A35F32}" type="presOf" srcId="{CD59DBBB-A568-4C00-90E2-6C4CE5C3A8F9}" destId="{79B234C2-8091-410B-9611-3234B3FCB230}" srcOrd="0" destOrd="0" presId="urn:microsoft.com/office/officeart/2005/8/layout/vList2"/>
    <dgm:cxn modelId="{1743914E-3C97-4819-8A8C-C72ACC716AD1}" type="presOf" srcId="{19BF10EC-DA34-4D82-94B6-D0D8FBD2D113}" destId="{73CA640D-AF3C-4FC4-98F5-1495C53FAB8F}" srcOrd="0" destOrd="0" presId="urn:microsoft.com/office/officeart/2005/8/layout/vList2"/>
    <dgm:cxn modelId="{E75677A2-81FA-432B-8EE3-33B69CCE6A15}" srcId="{53A63307-73BD-484E-AC8F-2359B8C5A38A}" destId="{CD59DBBB-A568-4C00-90E2-6C4CE5C3A8F9}" srcOrd="0" destOrd="0" parTransId="{3F72C7DE-C412-45D5-8CA4-2338FFEF8D49}" sibTransId="{C1ECBA05-6B24-4447-A19D-996F4FDEAA9C}"/>
    <dgm:cxn modelId="{F22A8EA9-5997-4CE2-A511-14FD0147318F}" srcId="{53A63307-73BD-484E-AC8F-2359B8C5A38A}" destId="{19BF10EC-DA34-4D82-94B6-D0D8FBD2D113}" srcOrd="1" destOrd="0" parTransId="{AC52225C-AC68-4479-93EF-96486E181114}" sibTransId="{8D0CAF9D-EF52-44A4-BFC0-A67D460244B4}"/>
    <dgm:cxn modelId="{C75187C4-8007-49B8-B5EF-8CDA19E1118F}" type="presOf" srcId="{53A63307-73BD-484E-AC8F-2359B8C5A38A}" destId="{8A227CCC-176B-4FBB-A7CD-6B481B7EFC98}" srcOrd="0" destOrd="0" presId="urn:microsoft.com/office/officeart/2005/8/layout/vList2"/>
    <dgm:cxn modelId="{B1ECA8D7-2AB5-49F2-8191-BCDB90CEDC98}" type="presOf" srcId="{58947890-D0D7-42BE-9A69-8763CF9E847F}" destId="{6C30DAB7-EED5-46E5-9871-83C846D81DC0}" srcOrd="0" destOrd="0" presId="urn:microsoft.com/office/officeart/2005/8/layout/vList2"/>
    <dgm:cxn modelId="{EFAC8868-466C-4471-969B-283BDFF22DB8}" type="presParOf" srcId="{8A227CCC-176B-4FBB-A7CD-6B481B7EFC98}" destId="{79B234C2-8091-410B-9611-3234B3FCB230}" srcOrd="0" destOrd="0" presId="urn:microsoft.com/office/officeart/2005/8/layout/vList2"/>
    <dgm:cxn modelId="{EBBC68BA-1588-4C07-BEC8-4C5643F85311}" type="presParOf" srcId="{8A227CCC-176B-4FBB-A7CD-6B481B7EFC98}" destId="{28019F1A-173B-4723-AC66-6FF0616A0BDA}" srcOrd="1" destOrd="0" presId="urn:microsoft.com/office/officeart/2005/8/layout/vList2"/>
    <dgm:cxn modelId="{B1B3A9E5-DEA5-4B2A-B865-B6660FC081FD}" type="presParOf" srcId="{8A227CCC-176B-4FBB-A7CD-6B481B7EFC98}" destId="{73CA640D-AF3C-4FC4-98F5-1495C53FAB8F}" srcOrd="2" destOrd="0" presId="urn:microsoft.com/office/officeart/2005/8/layout/vList2"/>
    <dgm:cxn modelId="{60B5F323-1676-4989-81DB-6DD4B2048631}" type="presParOf" srcId="{8A227CCC-176B-4FBB-A7CD-6B481B7EFC98}" destId="{317E6D9D-776A-413C-9475-E80B7EA6EF47}" srcOrd="3" destOrd="0" presId="urn:microsoft.com/office/officeart/2005/8/layout/vList2"/>
    <dgm:cxn modelId="{CC0D002A-D1C1-4205-A6C1-C94F82D2A58D}" type="presParOf" srcId="{8A227CCC-176B-4FBB-A7CD-6B481B7EFC98}" destId="{6C30DAB7-EED5-46E5-9871-83C846D81DC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91D89-2CF5-47AF-B28B-A386E0D0E1F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908F3F10-F56E-4442-A4D0-4D1A36DB839C}">
      <dgm:prSet/>
      <dgm:spPr/>
      <dgm:t>
        <a:bodyPr/>
        <a:lstStyle/>
        <a:p>
          <a:r>
            <a:rPr lang="en-GB" dirty="0"/>
            <a:t>There are 14889 rows of paired data for joint last-survivor annuities</a:t>
          </a:r>
          <a:endParaRPr lang="en-US" dirty="0"/>
        </a:p>
      </dgm:t>
    </dgm:pt>
    <dgm:pt modelId="{A6F0A3E7-970C-44D2-AFC7-8EB53E44ED79}" type="parTrans" cxnId="{FC8FD93B-4A07-4EB8-8CD3-CD3C2102D1E2}">
      <dgm:prSet/>
      <dgm:spPr/>
      <dgm:t>
        <a:bodyPr/>
        <a:lstStyle/>
        <a:p>
          <a:endParaRPr lang="en-US"/>
        </a:p>
      </dgm:t>
    </dgm:pt>
    <dgm:pt modelId="{2B5C9419-7C62-4E01-989A-CD2159412E9C}" type="sibTrans" cxnId="{FC8FD93B-4A07-4EB8-8CD3-CD3C2102D1E2}">
      <dgm:prSet/>
      <dgm:spPr/>
      <dgm:t>
        <a:bodyPr/>
        <a:lstStyle/>
        <a:p>
          <a:endParaRPr lang="en-US"/>
        </a:p>
      </dgm:t>
    </dgm:pt>
    <dgm:pt modelId="{EB9C5EAD-FC67-476A-B511-2A4AF6384282}">
      <dgm:prSet/>
      <dgm:spPr/>
      <dgm:t>
        <a:bodyPr/>
        <a:lstStyle/>
        <a:p>
          <a:r>
            <a:rPr lang="en-GB" dirty="0"/>
            <a:t>The data contains the age and sex of each person</a:t>
          </a:r>
          <a:endParaRPr lang="en-US" dirty="0"/>
        </a:p>
      </dgm:t>
    </dgm:pt>
    <dgm:pt modelId="{C21966D3-0F78-4A90-8091-9B2576B9101B}" type="parTrans" cxnId="{2DA87CEC-B745-49E9-B176-B42888C2ED11}">
      <dgm:prSet/>
      <dgm:spPr/>
      <dgm:t>
        <a:bodyPr/>
        <a:lstStyle/>
        <a:p>
          <a:endParaRPr lang="en-US"/>
        </a:p>
      </dgm:t>
    </dgm:pt>
    <dgm:pt modelId="{317FEC66-A84D-46E4-A0A7-9B4F87EB8E43}" type="sibTrans" cxnId="{2DA87CEC-B745-49E9-B176-B42888C2ED11}">
      <dgm:prSet/>
      <dgm:spPr/>
      <dgm:t>
        <a:bodyPr/>
        <a:lstStyle/>
        <a:p>
          <a:endParaRPr lang="en-US"/>
        </a:p>
      </dgm:t>
    </dgm:pt>
    <dgm:pt modelId="{F6889D46-5264-4AD0-BF00-FE37C06E0E25}">
      <dgm:prSet/>
      <dgm:spPr/>
      <dgm:t>
        <a:bodyPr/>
        <a:lstStyle/>
        <a:p>
          <a:r>
            <a:rPr lang="en-GB" dirty="0"/>
            <a:t>The data contains the date of death if applicable</a:t>
          </a:r>
          <a:endParaRPr lang="en-US" dirty="0"/>
        </a:p>
      </dgm:t>
    </dgm:pt>
    <dgm:pt modelId="{C5D06378-96A6-4AC0-A02F-D3F08B598FC2}" type="parTrans" cxnId="{E4DB37AF-D344-4596-AF47-3A01496B9AFA}">
      <dgm:prSet/>
      <dgm:spPr/>
      <dgm:t>
        <a:bodyPr/>
        <a:lstStyle/>
        <a:p>
          <a:endParaRPr lang="en-US"/>
        </a:p>
      </dgm:t>
    </dgm:pt>
    <dgm:pt modelId="{C37CE8F5-EFDC-4814-B5DC-113B673F5963}" type="sibTrans" cxnId="{E4DB37AF-D344-4596-AF47-3A01496B9AFA}">
      <dgm:prSet/>
      <dgm:spPr/>
      <dgm:t>
        <a:bodyPr/>
        <a:lstStyle/>
        <a:p>
          <a:endParaRPr lang="en-US"/>
        </a:p>
      </dgm:t>
    </dgm:pt>
    <dgm:pt modelId="{99A046CE-FF85-4AD9-BDD1-82083956EDA9}" type="pres">
      <dgm:prSet presAssocID="{5FD91D89-2CF5-47AF-B28B-A386E0D0E1F6}" presName="linear" presStyleCnt="0">
        <dgm:presLayoutVars>
          <dgm:animLvl val="lvl"/>
          <dgm:resizeHandles val="exact"/>
        </dgm:presLayoutVars>
      </dgm:prSet>
      <dgm:spPr/>
    </dgm:pt>
    <dgm:pt modelId="{6809018A-96DB-434D-BD6C-97D1255052BA}" type="pres">
      <dgm:prSet presAssocID="{908F3F10-F56E-4442-A4D0-4D1A36DB839C}" presName="parentText" presStyleLbl="node1" presStyleIdx="0" presStyleCnt="3">
        <dgm:presLayoutVars>
          <dgm:chMax val="0"/>
          <dgm:bulletEnabled val="1"/>
        </dgm:presLayoutVars>
      </dgm:prSet>
      <dgm:spPr/>
    </dgm:pt>
    <dgm:pt modelId="{F3F6197B-6D80-40D4-B5D3-2F851195676F}" type="pres">
      <dgm:prSet presAssocID="{2B5C9419-7C62-4E01-989A-CD2159412E9C}" presName="spacer" presStyleCnt="0"/>
      <dgm:spPr/>
    </dgm:pt>
    <dgm:pt modelId="{F9647A7A-1294-4151-8EEB-0E01588141DA}" type="pres">
      <dgm:prSet presAssocID="{EB9C5EAD-FC67-476A-B511-2A4AF6384282}" presName="parentText" presStyleLbl="node1" presStyleIdx="1" presStyleCnt="3">
        <dgm:presLayoutVars>
          <dgm:chMax val="0"/>
          <dgm:bulletEnabled val="1"/>
        </dgm:presLayoutVars>
      </dgm:prSet>
      <dgm:spPr/>
    </dgm:pt>
    <dgm:pt modelId="{C085A1AD-6CAE-470C-A7CE-E1B33CB33BD5}" type="pres">
      <dgm:prSet presAssocID="{317FEC66-A84D-46E4-A0A7-9B4F87EB8E43}" presName="spacer" presStyleCnt="0"/>
      <dgm:spPr/>
    </dgm:pt>
    <dgm:pt modelId="{CD535E81-A51A-44E1-8D5E-74C5CF122CE9}" type="pres">
      <dgm:prSet presAssocID="{F6889D46-5264-4AD0-BF00-FE37C06E0E25}" presName="parentText" presStyleLbl="node1" presStyleIdx="2" presStyleCnt="3" custLinFactNeighborX="-6962" custLinFactNeighborY="13315">
        <dgm:presLayoutVars>
          <dgm:chMax val="0"/>
          <dgm:bulletEnabled val="1"/>
        </dgm:presLayoutVars>
      </dgm:prSet>
      <dgm:spPr/>
    </dgm:pt>
  </dgm:ptLst>
  <dgm:cxnLst>
    <dgm:cxn modelId="{CBD83B09-8E48-4115-9947-32D3DD0F9345}" type="presOf" srcId="{F6889D46-5264-4AD0-BF00-FE37C06E0E25}" destId="{CD535E81-A51A-44E1-8D5E-74C5CF122CE9}" srcOrd="0" destOrd="0" presId="urn:microsoft.com/office/officeart/2005/8/layout/vList2"/>
    <dgm:cxn modelId="{48561025-51CC-4567-BA5C-FA52F274745E}" type="presOf" srcId="{EB9C5EAD-FC67-476A-B511-2A4AF6384282}" destId="{F9647A7A-1294-4151-8EEB-0E01588141DA}" srcOrd="0" destOrd="0" presId="urn:microsoft.com/office/officeart/2005/8/layout/vList2"/>
    <dgm:cxn modelId="{FC8FD93B-4A07-4EB8-8CD3-CD3C2102D1E2}" srcId="{5FD91D89-2CF5-47AF-B28B-A386E0D0E1F6}" destId="{908F3F10-F56E-4442-A4D0-4D1A36DB839C}" srcOrd="0" destOrd="0" parTransId="{A6F0A3E7-970C-44D2-AFC7-8EB53E44ED79}" sibTransId="{2B5C9419-7C62-4E01-989A-CD2159412E9C}"/>
    <dgm:cxn modelId="{63EF613C-EF8B-47E4-8CED-F9693373EE8E}" type="presOf" srcId="{908F3F10-F56E-4442-A4D0-4D1A36DB839C}" destId="{6809018A-96DB-434D-BD6C-97D1255052BA}" srcOrd="0" destOrd="0" presId="urn:microsoft.com/office/officeart/2005/8/layout/vList2"/>
    <dgm:cxn modelId="{E4DB37AF-D344-4596-AF47-3A01496B9AFA}" srcId="{5FD91D89-2CF5-47AF-B28B-A386E0D0E1F6}" destId="{F6889D46-5264-4AD0-BF00-FE37C06E0E25}" srcOrd="2" destOrd="0" parTransId="{C5D06378-96A6-4AC0-A02F-D3F08B598FC2}" sibTransId="{C37CE8F5-EFDC-4814-B5DC-113B673F5963}"/>
    <dgm:cxn modelId="{4BAB5AC5-AA74-44FE-B25C-3DF415001EDB}" type="presOf" srcId="{5FD91D89-2CF5-47AF-B28B-A386E0D0E1F6}" destId="{99A046CE-FF85-4AD9-BDD1-82083956EDA9}" srcOrd="0" destOrd="0" presId="urn:microsoft.com/office/officeart/2005/8/layout/vList2"/>
    <dgm:cxn modelId="{2DA87CEC-B745-49E9-B176-B42888C2ED11}" srcId="{5FD91D89-2CF5-47AF-B28B-A386E0D0E1F6}" destId="{EB9C5EAD-FC67-476A-B511-2A4AF6384282}" srcOrd="1" destOrd="0" parTransId="{C21966D3-0F78-4A90-8091-9B2576B9101B}" sibTransId="{317FEC66-A84D-46E4-A0A7-9B4F87EB8E43}"/>
    <dgm:cxn modelId="{4A990107-4F19-4EC0-BF34-342F41EC8F45}" type="presParOf" srcId="{99A046CE-FF85-4AD9-BDD1-82083956EDA9}" destId="{6809018A-96DB-434D-BD6C-97D1255052BA}" srcOrd="0" destOrd="0" presId="urn:microsoft.com/office/officeart/2005/8/layout/vList2"/>
    <dgm:cxn modelId="{66A8EFB4-00A0-4146-B747-1A555284F07C}" type="presParOf" srcId="{99A046CE-FF85-4AD9-BDD1-82083956EDA9}" destId="{F3F6197B-6D80-40D4-B5D3-2F851195676F}" srcOrd="1" destOrd="0" presId="urn:microsoft.com/office/officeart/2005/8/layout/vList2"/>
    <dgm:cxn modelId="{0C50019E-998D-4EA6-A2DD-80B18D71F398}" type="presParOf" srcId="{99A046CE-FF85-4AD9-BDD1-82083956EDA9}" destId="{F9647A7A-1294-4151-8EEB-0E01588141DA}" srcOrd="2" destOrd="0" presId="urn:microsoft.com/office/officeart/2005/8/layout/vList2"/>
    <dgm:cxn modelId="{BEEA742B-7073-4158-9AFD-3BB3D46D4EAE}" type="presParOf" srcId="{99A046CE-FF85-4AD9-BDD1-82083956EDA9}" destId="{C085A1AD-6CAE-470C-A7CE-E1B33CB33BD5}" srcOrd="3" destOrd="0" presId="urn:microsoft.com/office/officeart/2005/8/layout/vList2"/>
    <dgm:cxn modelId="{8DA9F6BF-683A-48DB-B2E8-D9B2AF085424}" type="presParOf" srcId="{99A046CE-FF85-4AD9-BDD1-82083956EDA9}" destId="{CD535E81-A51A-44E1-8D5E-74C5CF122CE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9018A-96DB-434D-BD6C-97D1255052BA}">
      <dsp:nvSpPr>
        <dsp:cNvPr id="0" name=""/>
        <dsp:cNvSpPr/>
      </dsp:nvSpPr>
      <dsp:spPr>
        <a:xfrm>
          <a:off x="0" y="605145"/>
          <a:ext cx="6628804" cy="119690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Dataset contains insurance quote information</a:t>
          </a:r>
          <a:endParaRPr lang="en-US" sz="3100" kern="1200"/>
        </a:p>
      </dsp:txBody>
      <dsp:txXfrm>
        <a:off x="58428" y="663573"/>
        <a:ext cx="6511948" cy="1080053"/>
      </dsp:txXfrm>
    </dsp:sp>
    <dsp:sp modelId="{F9647A7A-1294-4151-8EEB-0E01588141DA}">
      <dsp:nvSpPr>
        <dsp:cNvPr id="0" name=""/>
        <dsp:cNvSpPr/>
      </dsp:nvSpPr>
      <dsp:spPr>
        <a:xfrm>
          <a:off x="0" y="1891335"/>
          <a:ext cx="6628804" cy="1196909"/>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There were 2742 quotes that were used with a sales rate of 24%</a:t>
          </a:r>
          <a:endParaRPr lang="en-US" sz="3100" kern="1200"/>
        </a:p>
      </dsp:txBody>
      <dsp:txXfrm>
        <a:off x="58428" y="1949763"/>
        <a:ext cx="6511948" cy="1080053"/>
      </dsp:txXfrm>
    </dsp:sp>
    <dsp:sp modelId="{CD535E81-A51A-44E1-8D5E-74C5CF122CE9}">
      <dsp:nvSpPr>
        <dsp:cNvPr id="0" name=""/>
        <dsp:cNvSpPr/>
      </dsp:nvSpPr>
      <dsp:spPr>
        <a:xfrm>
          <a:off x="0" y="3177525"/>
          <a:ext cx="6628804" cy="119690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These were used to build two ML algorithm pipelines</a:t>
          </a:r>
          <a:endParaRPr lang="en-US" sz="3100" kern="1200"/>
        </a:p>
      </dsp:txBody>
      <dsp:txXfrm>
        <a:off x="58428" y="3235953"/>
        <a:ext cx="6511948" cy="1080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9018A-96DB-434D-BD6C-97D1255052BA}">
      <dsp:nvSpPr>
        <dsp:cNvPr id="0" name=""/>
        <dsp:cNvSpPr/>
      </dsp:nvSpPr>
      <dsp:spPr>
        <a:xfrm>
          <a:off x="0" y="501060"/>
          <a:ext cx="6628804" cy="128934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There are 821 rows which have null or “invalid” results in a number of columns, ended up dropping these columns as they were all linked in terms of number of missing values and it as such it didn’t make sense to impute them</a:t>
          </a:r>
          <a:endParaRPr lang="en-US" sz="1900" kern="1200" dirty="0"/>
        </a:p>
      </dsp:txBody>
      <dsp:txXfrm>
        <a:off x="62940" y="564000"/>
        <a:ext cx="6502924" cy="1163460"/>
      </dsp:txXfrm>
    </dsp:sp>
    <dsp:sp modelId="{F9647A7A-1294-4151-8EEB-0E01588141DA}">
      <dsp:nvSpPr>
        <dsp:cNvPr id="0" name=""/>
        <dsp:cNvSpPr/>
      </dsp:nvSpPr>
      <dsp:spPr>
        <a:xfrm>
          <a:off x="0" y="1845120"/>
          <a:ext cx="6628804" cy="128934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There were some non-disclosures and answers which were clearly “wrong”</a:t>
          </a:r>
          <a:endParaRPr lang="en-US" sz="1900" kern="1200" dirty="0"/>
        </a:p>
      </dsp:txBody>
      <dsp:txXfrm>
        <a:off x="62940" y="1908060"/>
        <a:ext cx="6502924" cy="1163460"/>
      </dsp:txXfrm>
    </dsp:sp>
    <dsp:sp modelId="{CD535E81-A51A-44E1-8D5E-74C5CF122CE9}">
      <dsp:nvSpPr>
        <dsp:cNvPr id="0" name=""/>
        <dsp:cNvSpPr/>
      </dsp:nvSpPr>
      <dsp:spPr>
        <a:xfrm>
          <a:off x="0" y="3189180"/>
          <a:ext cx="6628804" cy="128934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There was no date information which would have been interesting to look at considering data drift</a:t>
          </a:r>
          <a:endParaRPr lang="en-US" sz="1900" kern="1200" dirty="0"/>
        </a:p>
      </dsp:txBody>
      <dsp:txXfrm>
        <a:off x="62940" y="3252120"/>
        <a:ext cx="6502924" cy="11634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E3CA-99CF-42FC-8B04-3AF9BCADEFD9}">
      <dsp:nvSpPr>
        <dsp:cNvPr id="0" name=""/>
        <dsp:cNvSpPr/>
      </dsp:nvSpPr>
      <dsp:spPr>
        <a:xfrm>
          <a:off x="0" y="34140"/>
          <a:ext cx="6628804" cy="15795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All three sales channels, CTM, Direct and MSM had very similar sales rates</a:t>
          </a:r>
          <a:endParaRPr lang="en-US" sz="3000" kern="1200"/>
        </a:p>
      </dsp:txBody>
      <dsp:txXfrm>
        <a:off x="77105" y="111245"/>
        <a:ext cx="6474594" cy="1425290"/>
      </dsp:txXfrm>
    </dsp:sp>
    <dsp:sp modelId="{784287C5-60A8-48E0-9862-896479D86EB2}">
      <dsp:nvSpPr>
        <dsp:cNvPr id="0" name=""/>
        <dsp:cNvSpPr/>
      </dsp:nvSpPr>
      <dsp:spPr>
        <a:xfrm>
          <a:off x="0" y="1690453"/>
          <a:ext cx="6628804" cy="15795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Currently there is a negative trend between premium and sales rate</a:t>
          </a:r>
          <a:endParaRPr lang="en-US" sz="3000" kern="1200"/>
        </a:p>
      </dsp:txBody>
      <dsp:txXfrm>
        <a:off x="77105" y="1767558"/>
        <a:ext cx="6474594" cy="1425290"/>
      </dsp:txXfrm>
    </dsp:sp>
    <dsp:sp modelId="{2D8ED744-E7EA-478B-9138-9FB8FCF11D50}">
      <dsp:nvSpPr>
        <dsp:cNvPr id="0" name=""/>
        <dsp:cNvSpPr/>
      </dsp:nvSpPr>
      <dsp:spPr>
        <a:xfrm>
          <a:off x="0" y="3365940"/>
          <a:ext cx="6628804" cy="15795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Age has a very slight downwards trend with respect to sales rate</a:t>
          </a:r>
          <a:endParaRPr lang="en-US" sz="3000" kern="1200"/>
        </a:p>
      </dsp:txBody>
      <dsp:txXfrm>
        <a:off x="77105" y="3443045"/>
        <a:ext cx="6474594" cy="14252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234C2-8091-410B-9611-3234B3FCB230}">
      <dsp:nvSpPr>
        <dsp:cNvPr id="0" name=""/>
        <dsp:cNvSpPr/>
      </dsp:nvSpPr>
      <dsp:spPr>
        <a:xfrm>
          <a:off x="0" y="477390"/>
          <a:ext cx="6628804" cy="12168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Focussed on the pipelined approach to an ML problem</a:t>
          </a:r>
          <a:endParaRPr lang="en-US" sz="2800" kern="1200" dirty="0"/>
        </a:p>
      </dsp:txBody>
      <dsp:txXfrm>
        <a:off x="59399" y="536789"/>
        <a:ext cx="6510006" cy="1098002"/>
      </dsp:txXfrm>
    </dsp:sp>
    <dsp:sp modelId="{73CA640D-AF3C-4FC4-98F5-1495C53FAB8F}">
      <dsp:nvSpPr>
        <dsp:cNvPr id="0" name=""/>
        <dsp:cNvSpPr/>
      </dsp:nvSpPr>
      <dsp:spPr>
        <a:xfrm>
          <a:off x="0" y="1881390"/>
          <a:ext cx="6628804" cy="12168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Test F1 score peaked at 0.80 for the full data with dropped columns</a:t>
          </a:r>
        </a:p>
      </dsp:txBody>
      <dsp:txXfrm>
        <a:off x="59399" y="1940789"/>
        <a:ext cx="6510006" cy="1098002"/>
      </dsp:txXfrm>
    </dsp:sp>
    <dsp:sp modelId="{6C30DAB7-EED5-46E5-9871-83C846D81DC0}">
      <dsp:nvSpPr>
        <dsp:cNvPr id="0" name=""/>
        <dsp:cNvSpPr/>
      </dsp:nvSpPr>
      <dsp:spPr>
        <a:xfrm>
          <a:off x="0" y="3285390"/>
          <a:ext cx="6628804" cy="12168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It was possible to push this to mid/high 80s by removing those rows</a:t>
          </a:r>
          <a:endParaRPr lang="en-US" sz="2800" kern="1200" dirty="0"/>
        </a:p>
      </dsp:txBody>
      <dsp:txXfrm>
        <a:off x="59399" y="3344789"/>
        <a:ext cx="6510006" cy="10980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234C2-8091-410B-9611-3234B3FCB230}">
      <dsp:nvSpPr>
        <dsp:cNvPr id="0" name=""/>
        <dsp:cNvSpPr/>
      </dsp:nvSpPr>
      <dsp:spPr>
        <a:xfrm>
          <a:off x="0" y="477390"/>
          <a:ext cx="6628804" cy="12168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Re-usable</a:t>
          </a:r>
        </a:p>
      </dsp:txBody>
      <dsp:txXfrm>
        <a:off x="59399" y="536789"/>
        <a:ext cx="6510006" cy="1098002"/>
      </dsp:txXfrm>
    </dsp:sp>
    <dsp:sp modelId="{73CA640D-AF3C-4FC4-98F5-1495C53FAB8F}">
      <dsp:nvSpPr>
        <dsp:cNvPr id="0" name=""/>
        <dsp:cNvSpPr/>
      </dsp:nvSpPr>
      <dsp:spPr>
        <a:xfrm>
          <a:off x="0" y="1881390"/>
          <a:ext cx="6628804" cy="12168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Trackable</a:t>
          </a:r>
        </a:p>
      </dsp:txBody>
      <dsp:txXfrm>
        <a:off x="59399" y="1940789"/>
        <a:ext cx="6510006" cy="1098002"/>
      </dsp:txXfrm>
    </dsp:sp>
    <dsp:sp modelId="{6C30DAB7-EED5-46E5-9871-83C846D81DC0}">
      <dsp:nvSpPr>
        <dsp:cNvPr id="0" name=""/>
        <dsp:cNvSpPr/>
      </dsp:nvSpPr>
      <dsp:spPr>
        <a:xfrm>
          <a:off x="0" y="3314151"/>
          <a:ext cx="6628804" cy="12168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Easily Understood</a:t>
          </a:r>
        </a:p>
      </dsp:txBody>
      <dsp:txXfrm>
        <a:off x="59399" y="3373550"/>
        <a:ext cx="6510006" cy="1098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234C2-8091-410B-9611-3234B3FCB230}">
      <dsp:nvSpPr>
        <dsp:cNvPr id="0" name=""/>
        <dsp:cNvSpPr/>
      </dsp:nvSpPr>
      <dsp:spPr>
        <a:xfrm>
          <a:off x="0" y="477390"/>
          <a:ext cx="6628804" cy="12168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Can be cloud based or local</a:t>
          </a:r>
        </a:p>
      </dsp:txBody>
      <dsp:txXfrm>
        <a:off x="59399" y="536789"/>
        <a:ext cx="6510006" cy="1098002"/>
      </dsp:txXfrm>
    </dsp:sp>
    <dsp:sp modelId="{73CA640D-AF3C-4FC4-98F5-1495C53FAB8F}">
      <dsp:nvSpPr>
        <dsp:cNvPr id="0" name=""/>
        <dsp:cNvSpPr/>
      </dsp:nvSpPr>
      <dsp:spPr>
        <a:xfrm>
          <a:off x="0" y="1881390"/>
          <a:ext cx="6628804" cy="12168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Low code implementations</a:t>
          </a:r>
        </a:p>
      </dsp:txBody>
      <dsp:txXfrm>
        <a:off x="59399" y="1940789"/>
        <a:ext cx="6510006" cy="1098002"/>
      </dsp:txXfrm>
    </dsp:sp>
    <dsp:sp modelId="{6C30DAB7-EED5-46E5-9871-83C846D81DC0}">
      <dsp:nvSpPr>
        <dsp:cNvPr id="0" name=""/>
        <dsp:cNvSpPr/>
      </dsp:nvSpPr>
      <dsp:spPr>
        <a:xfrm>
          <a:off x="0" y="3314151"/>
          <a:ext cx="6628804" cy="12168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Easily Understood</a:t>
          </a:r>
        </a:p>
      </dsp:txBody>
      <dsp:txXfrm>
        <a:off x="59399" y="3373550"/>
        <a:ext cx="6510006" cy="10980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234C2-8091-410B-9611-3234B3FCB230}">
      <dsp:nvSpPr>
        <dsp:cNvPr id="0" name=""/>
        <dsp:cNvSpPr/>
      </dsp:nvSpPr>
      <dsp:spPr>
        <a:xfrm>
          <a:off x="0" y="14396"/>
          <a:ext cx="6628804" cy="1592662"/>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Profit is defined as the gross commission if a policy is sold</a:t>
          </a:r>
          <a:endParaRPr lang="en-US" sz="3000" kern="1200"/>
        </a:p>
      </dsp:txBody>
      <dsp:txXfrm>
        <a:off x="77747" y="92143"/>
        <a:ext cx="6473310" cy="1437168"/>
      </dsp:txXfrm>
    </dsp:sp>
    <dsp:sp modelId="{73CA640D-AF3C-4FC4-98F5-1495C53FAB8F}">
      <dsp:nvSpPr>
        <dsp:cNvPr id="0" name=""/>
        <dsp:cNvSpPr/>
      </dsp:nvSpPr>
      <dsp:spPr>
        <a:xfrm>
          <a:off x="0" y="1693459"/>
          <a:ext cx="6628804" cy="1592662"/>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dirty="0"/>
            <a:t>Since commission is directly correlated with premium there are two ways to increase profit</a:t>
          </a:r>
          <a:endParaRPr lang="en-US" sz="3000" kern="1200" dirty="0"/>
        </a:p>
      </dsp:txBody>
      <dsp:txXfrm>
        <a:off x="77747" y="1771206"/>
        <a:ext cx="6473310" cy="1437168"/>
      </dsp:txXfrm>
    </dsp:sp>
    <dsp:sp modelId="{6C30DAB7-EED5-46E5-9871-83C846D81DC0}">
      <dsp:nvSpPr>
        <dsp:cNvPr id="0" name=""/>
        <dsp:cNvSpPr/>
      </dsp:nvSpPr>
      <dsp:spPr>
        <a:xfrm>
          <a:off x="0" y="3372521"/>
          <a:ext cx="6628804" cy="1592662"/>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Increase number of sales, Increase Premium of those sales</a:t>
          </a:r>
          <a:endParaRPr lang="en-US" sz="3000" kern="1200"/>
        </a:p>
      </dsp:txBody>
      <dsp:txXfrm>
        <a:off x="77747" y="3450268"/>
        <a:ext cx="6473310" cy="14371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9018A-96DB-434D-BD6C-97D1255052BA}">
      <dsp:nvSpPr>
        <dsp:cNvPr id="0" name=""/>
        <dsp:cNvSpPr/>
      </dsp:nvSpPr>
      <dsp:spPr>
        <a:xfrm>
          <a:off x="0" y="665940"/>
          <a:ext cx="6628804" cy="11582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dirty="0"/>
            <a:t>There are 14889 rows of paired data for joint last-survivor annuities</a:t>
          </a:r>
          <a:endParaRPr lang="en-US" sz="3000" kern="1200" dirty="0"/>
        </a:p>
      </dsp:txBody>
      <dsp:txXfrm>
        <a:off x="56543" y="722483"/>
        <a:ext cx="6515718" cy="1045213"/>
      </dsp:txXfrm>
    </dsp:sp>
    <dsp:sp modelId="{F9647A7A-1294-4151-8EEB-0E01588141DA}">
      <dsp:nvSpPr>
        <dsp:cNvPr id="0" name=""/>
        <dsp:cNvSpPr/>
      </dsp:nvSpPr>
      <dsp:spPr>
        <a:xfrm>
          <a:off x="0" y="1910640"/>
          <a:ext cx="6628804" cy="1158299"/>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dirty="0"/>
            <a:t>The data contains the age and sex of each person</a:t>
          </a:r>
          <a:endParaRPr lang="en-US" sz="3000" kern="1200" dirty="0"/>
        </a:p>
      </dsp:txBody>
      <dsp:txXfrm>
        <a:off x="56543" y="1967183"/>
        <a:ext cx="6515718" cy="1045213"/>
      </dsp:txXfrm>
    </dsp:sp>
    <dsp:sp modelId="{CD535E81-A51A-44E1-8D5E-74C5CF122CE9}">
      <dsp:nvSpPr>
        <dsp:cNvPr id="0" name=""/>
        <dsp:cNvSpPr/>
      </dsp:nvSpPr>
      <dsp:spPr>
        <a:xfrm>
          <a:off x="0" y="3166844"/>
          <a:ext cx="6628804" cy="11582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dirty="0"/>
            <a:t>The data contains the date of death if applicable</a:t>
          </a:r>
          <a:endParaRPr lang="en-US" sz="3000" kern="1200" dirty="0"/>
        </a:p>
      </dsp:txBody>
      <dsp:txXfrm>
        <a:off x="56543" y="3223387"/>
        <a:ext cx="6515718" cy="104521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BD706-7924-F0CE-AF1B-BFC61EE18EAC}"/>
              </a:ext>
            </a:extLst>
          </p:cNvPr>
          <p:cNvSpPr>
            <a:spLocks noGrp="1"/>
          </p:cNvSpPr>
          <p:nvPr>
            <p:ph type="ctrTitle"/>
          </p:nvPr>
        </p:nvSpPr>
        <p:spPr/>
        <p:txBody>
          <a:bodyPr/>
          <a:lstStyle/>
          <a:p>
            <a:r>
              <a:rPr lang="en-GB" dirty="0"/>
              <a:t>4 Most Exercises</a:t>
            </a:r>
          </a:p>
        </p:txBody>
      </p:sp>
      <p:sp>
        <p:nvSpPr>
          <p:cNvPr id="3" name="Subtitle 2">
            <a:extLst>
              <a:ext uri="{FF2B5EF4-FFF2-40B4-BE49-F238E27FC236}">
                <a16:creationId xmlns:a16="http://schemas.microsoft.com/office/drawing/2014/main" id="{510F7637-8E37-8D47-1717-17950B361B7D}"/>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112650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4ACB2-527A-3082-3507-D651EEFAFB77}"/>
              </a:ext>
            </a:extLst>
          </p:cNvPr>
          <p:cNvSpPr>
            <a:spLocks noGrp="1"/>
          </p:cNvSpPr>
          <p:nvPr>
            <p:ph type="title"/>
          </p:nvPr>
        </p:nvSpPr>
        <p:spPr>
          <a:xfrm>
            <a:off x="652481" y="1382486"/>
            <a:ext cx="3547581" cy="4093028"/>
          </a:xfrm>
        </p:spPr>
        <p:txBody>
          <a:bodyPr anchor="ctr">
            <a:normAutofit/>
          </a:bodyPr>
          <a:lstStyle/>
          <a:p>
            <a:r>
              <a:rPr lang="en-GB" sz="4400" dirty="0"/>
              <a:t>Task 1:</a:t>
            </a:r>
            <a:br>
              <a:rPr lang="en-GB" sz="4400" dirty="0"/>
            </a:br>
            <a:r>
              <a:rPr lang="en-GB" sz="4400" dirty="0"/>
              <a:t>Why Pipelines?</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E19AC0B-C27C-1439-79A2-C6F89B5B6B47}"/>
              </a:ext>
            </a:extLst>
          </p:cNvPr>
          <p:cNvGraphicFramePr>
            <a:graphicFrameLocks noGrp="1"/>
          </p:cNvGraphicFramePr>
          <p:nvPr>
            <p:ph idx="1"/>
            <p:extLst>
              <p:ext uri="{D42A27DB-BD31-4B8C-83A1-F6EECF244321}">
                <p14:modId xmlns:p14="http://schemas.microsoft.com/office/powerpoint/2010/main" val="86677075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462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4ACB2-527A-3082-3507-D651EEFAFB77}"/>
              </a:ext>
            </a:extLst>
          </p:cNvPr>
          <p:cNvSpPr>
            <a:spLocks noGrp="1"/>
          </p:cNvSpPr>
          <p:nvPr>
            <p:ph type="title"/>
          </p:nvPr>
        </p:nvSpPr>
        <p:spPr>
          <a:xfrm>
            <a:off x="652481" y="1382486"/>
            <a:ext cx="3547581" cy="4093028"/>
          </a:xfrm>
        </p:spPr>
        <p:txBody>
          <a:bodyPr anchor="ctr">
            <a:normAutofit/>
          </a:bodyPr>
          <a:lstStyle/>
          <a:p>
            <a:r>
              <a:rPr lang="en-GB" sz="4400" dirty="0"/>
              <a:t>Task 1:</a:t>
            </a:r>
            <a:br>
              <a:rPr lang="en-GB" sz="4400" dirty="0"/>
            </a:br>
            <a:r>
              <a:rPr lang="en-GB" sz="4000" dirty="0"/>
              <a:t>Why </a:t>
            </a:r>
            <a:r>
              <a:rPr lang="en-GB" sz="4000" dirty="0" err="1"/>
              <a:t>AutoML</a:t>
            </a:r>
            <a:r>
              <a:rPr lang="en-GB" sz="4000" dirty="0"/>
              <a:t>?</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E19AC0B-C27C-1439-79A2-C6F89B5B6B47}"/>
              </a:ext>
            </a:extLst>
          </p:cNvPr>
          <p:cNvGraphicFramePr>
            <a:graphicFrameLocks noGrp="1"/>
          </p:cNvGraphicFramePr>
          <p:nvPr>
            <p:ph idx="1"/>
            <p:extLst>
              <p:ext uri="{D42A27DB-BD31-4B8C-83A1-F6EECF244321}">
                <p14:modId xmlns:p14="http://schemas.microsoft.com/office/powerpoint/2010/main" val="79545737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6801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C1B46-54BA-7C63-65A3-5EE86C1C2C08}"/>
              </a:ext>
            </a:extLst>
          </p:cNvPr>
          <p:cNvSpPr>
            <a:spLocks noGrp="1"/>
          </p:cNvSpPr>
          <p:nvPr>
            <p:ph type="title"/>
          </p:nvPr>
        </p:nvSpPr>
        <p:spPr/>
        <p:txBody>
          <a:bodyPr/>
          <a:lstStyle/>
          <a:p>
            <a:r>
              <a:rPr lang="en-GB" dirty="0"/>
              <a:t>Key drivers of a sale:</a:t>
            </a:r>
          </a:p>
        </p:txBody>
      </p:sp>
      <p:sp>
        <p:nvSpPr>
          <p:cNvPr id="3" name="Content Placeholder 2">
            <a:extLst>
              <a:ext uri="{FF2B5EF4-FFF2-40B4-BE49-F238E27FC236}">
                <a16:creationId xmlns:a16="http://schemas.microsoft.com/office/drawing/2014/main" id="{9B64AE48-D0C1-6BF1-A6D0-C9CE3E367BE1}"/>
              </a:ext>
            </a:extLst>
          </p:cNvPr>
          <p:cNvSpPr>
            <a:spLocks noGrp="1"/>
          </p:cNvSpPr>
          <p:nvPr>
            <p:ph idx="1"/>
          </p:nvPr>
        </p:nvSpPr>
        <p:spPr/>
        <p:txBody>
          <a:bodyPr/>
          <a:lstStyle/>
          <a:p>
            <a:r>
              <a:rPr lang="en-GB" dirty="0"/>
              <a:t>Months since last CCJ</a:t>
            </a:r>
          </a:p>
          <a:p>
            <a:endParaRPr lang="en-GB" dirty="0"/>
          </a:p>
          <a:p>
            <a:r>
              <a:rPr lang="en-GB" dirty="0"/>
              <a:t>Total Premium</a:t>
            </a:r>
          </a:p>
          <a:p>
            <a:endParaRPr lang="en-GB" dirty="0"/>
          </a:p>
          <a:p>
            <a:r>
              <a:rPr lang="en-GB" dirty="0"/>
              <a:t>JF Score</a:t>
            </a:r>
          </a:p>
          <a:p>
            <a:endParaRPr lang="en-GB" dirty="0"/>
          </a:p>
          <a:p>
            <a:r>
              <a:rPr lang="en-GB" dirty="0"/>
              <a:t>Term</a:t>
            </a:r>
          </a:p>
          <a:p>
            <a:endParaRPr lang="en-GB" dirty="0"/>
          </a:p>
          <a:p>
            <a:r>
              <a:rPr lang="en-GB" dirty="0"/>
              <a:t>Number of people not same surname at current address</a:t>
            </a:r>
          </a:p>
        </p:txBody>
      </p:sp>
    </p:spTree>
    <p:extLst>
      <p:ext uri="{BB962C8B-B14F-4D97-AF65-F5344CB8AC3E}">
        <p14:creationId xmlns:p14="http://schemas.microsoft.com/office/powerpoint/2010/main" val="4113772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4ACB2-527A-3082-3507-D651EEFAFB77}"/>
              </a:ext>
            </a:extLst>
          </p:cNvPr>
          <p:cNvSpPr>
            <a:spLocks noGrp="1"/>
          </p:cNvSpPr>
          <p:nvPr>
            <p:ph type="title"/>
          </p:nvPr>
        </p:nvSpPr>
        <p:spPr>
          <a:xfrm>
            <a:off x="652481" y="1382486"/>
            <a:ext cx="3547581" cy="4093028"/>
          </a:xfrm>
        </p:spPr>
        <p:txBody>
          <a:bodyPr anchor="ctr">
            <a:normAutofit/>
          </a:bodyPr>
          <a:lstStyle/>
          <a:p>
            <a:r>
              <a:rPr lang="en-GB" sz="4400"/>
              <a:t>Task 1: Main Drivers of profit</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E19AC0B-C27C-1439-79A2-C6F89B5B6B47}"/>
              </a:ext>
            </a:extLst>
          </p:cNvPr>
          <p:cNvGraphicFramePr>
            <a:graphicFrameLocks noGrp="1"/>
          </p:cNvGraphicFramePr>
          <p:nvPr>
            <p:ph idx="1"/>
            <p:extLst>
              <p:ext uri="{D42A27DB-BD31-4B8C-83A1-F6EECF244321}">
                <p14:modId xmlns:p14="http://schemas.microsoft.com/office/powerpoint/2010/main" val="424093694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705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77CC0-1910-9579-0038-FB9D87362A74}"/>
              </a:ext>
            </a:extLst>
          </p:cNvPr>
          <p:cNvSpPr>
            <a:spLocks noGrp="1"/>
          </p:cNvSpPr>
          <p:nvPr>
            <p:ph type="title"/>
          </p:nvPr>
        </p:nvSpPr>
        <p:spPr/>
        <p:txBody>
          <a:bodyPr/>
          <a:lstStyle/>
          <a:p>
            <a:r>
              <a:rPr lang="en-GB" dirty="0"/>
              <a:t>Any Questions?</a:t>
            </a:r>
          </a:p>
        </p:txBody>
      </p:sp>
      <p:sp>
        <p:nvSpPr>
          <p:cNvPr id="3" name="Content Placeholder 2">
            <a:extLst>
              <a:ext uri="{FF2B5EF4-FFF2-40B4-BE49-F238E27FC236}">
                <a16:creationId xmlns:a16="http://schemas.microsoft.com/office/drawing/2014/main" id="{0CCA5D0A-27F7-7D7D-C143-C83FE1F3ADA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876413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D6D56D-8F40-AF25-259D-EC498678E812}"/>
              </a:ext>
            </a:extLst>
          </p:cNvPr>
          <p:cNvSpPr>
            <a:spLocks noGrp="1"/>
          </p:cNvSpPr>
          <p:nvPr>
            <p:ph type="title"/>
          </p:nvPr>
        </p:nvSpPr>
        <p:spPr>
          <a:xfrm>
            <a:off x="677334" y="609600"/>
            <a:ext cx="8596668" cy="786095"/>
          </a:xfrm>
        </p:spPr>
        <p:txBody>
          <a:bodyPr/>
          <a:lstStyle/>
          <a:p>
            <a:r>
              <a:rPr lang="en-GB" dirty="0"/>
              <a:t>Task 2: Agenda</a:t>
            </a:r>
          </a:p>
        </p:txBody>
      </p:sp>
      <p:sp>
        <p:nvSpPr>
          <p:cNvPr id="5" name="Content Placeholder 2">
            <a:extLst>
              <a:ext uri="{FF2B5EF4-FFF2-40B4-BE49-F238E27FC236}">
                <a16:creationId xmlns:a16="http://schemas.microsoft.com/office/drawing/2014/main" id="{A0874D92-7794-E0C8-EF56-F4185049CAD6}"/>
              </a:ext>
            </a:extLst>
          </p:cNvPr>
          <p:cNvSpPr>
            <a:spLocks noGrp="1"/>
          </p:cNvSpPr>
          <p:nvPr>
            <p:ph idx="1"/>
          </p:nvPr>
        </p:nvSpPr>
        <p:spPr>
          <a:xfrm>
            <a:off x="677334" y="1395695"/>
            <a:ext cx="8596668" cy="5462305"/>
          </a:xfrm>
        </p:spPr>
        <p:txBody>
          <a:bodyPr>
            <a:normAutofit/>
          </a:bodyPr>
          <a:lstStyle/>
          <a:p>
            <a:r>
              <a:rPr lang="en-GB" dirty="0"/>
              <a:t>Background</a:t>
            </a:r>
          </a:p>
          <a:p>
            <a:endParaRPr lang="en-GB" dirty="0"/>
          </a:p>
          <a:p>
            <a:r>
              <a:rPr lang="en-GB" dirty="0"/>
              <a:t>Data exploration, key features and points of interest</a:t>
            </a:r>
          </a:p>
          <a:p>
            <a:endParaRPr lang="en-GB" dirty="0"/>
          </a:p>
          <a:p>
            <a:r>
              <a:rPr lang="en-GB" dirty="0"/>
              <a:t>Kaplan-Meir method</a:t>
            </a:r>
          </a:p>
          <a:p>
            <a:pPr marL="0" indent="0">
              <a:buNone/>
            </a:pPr>
            <a:endParaRPr lang="en-GB" dirty="0"/>
          </a:p>
          <a:p>
            <a:r>
              <a:rPr lang="en-GB" dirty="0"/>
              <a:t>Comparison of mortalities by age and gender</a:t>
            </a:r>
          </a:p>
          <a:p>
            <a:endParaRPr lang="en-GB" dirty="0"/>
          </a:p>
          <a:p>
            <a:r>
              <a:rPr lang="en-GB" dirty="0"/>
              <a:t>Open Discussion around the </a:t>
            </a:r>
            <a:r>
              <a:rPr lang="en-GB" dirty="0" err="1"/>
              <a:t>Gompertz</a:t>
            </a:r>
            <a:r>
              <a:rPr lang="en-GB" dirty="0"/>
              <a:t> model</a:t>
            </a:r>
          </a:p>
          <a:p>
            <a:pPr marL="0" indent="0">
              <a:buNone/>
            </a:pPr>
            <a:endParaRPr lang="en-GB" dirty="0"/>
          </a:p>
          <a:p>
            <a:r>
              <a:rPr lang="en-GB" dirty="0"/>
              <a:t>Questions</a:t>
            </a:r>
          </a:p>
        </p:txBody>
      </p:sp>
    </p:spTree>
    <p:extLst>
      <p:ext uri="{BB962C8B-B14F-4D97-AF65-F5344CB8AC3E}">
        <p14:creationId xmlns:p14="http://schemas.microsoft.com/office/powerpoint/2010/main" val="3226502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4ACB2-527A-3082-3507-D651EEFAFB77}"/>
              </a:ext>
            </a:extLst>
          </p:cNvPr>
          <p:cNvSpPr>
            <a:spLocks noGrp="1"/>
          </p:cNvSpPr>
          <p:nvPr>
            <p:ph type="title"/>
          </p:nvPr>
        </p:nvSpPr>
        <p:spPr>
          <a:xfrm>
            <a:off x="652481" y="1382486"/>
            <a:ext cx="3547581" cy="4093028"/>
          </a:xfrm>
        </p:spPr>
        <p:txBody>
          <a:bodyPr anchor="ctr">
            <a:normAutofit/>
          </a:bodyPr>
          <a:lstStyle/>
          <a:p>
            <a:r>
              <a:rPr lang="en-GB" sz="4400" dirty="0"/>
              <a:t>Task 2: Background</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C4FDDE6-CC56-6FA6-BB1B-7893460222E4}"/>
              </a:ext>
            </a:extLst>
          </p:cNvPr>
          <p:cNvGraphicFramePr>
            <a:graphicFrameLocks noGrp="1"/>
          </p:cNvGraphicFramePr>
          <p:nvPr>
            <p:ph idx="1"/>
            <p:extLst>
              <p:ext uri="{D42A27DB-BD31-4B8C-83A1-F6EECF244321}">
                <p14:modId xmlns:p14="http://schemas.microsoft.com/office/powerpoint/2010/main" val="70379989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7626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BE6D-99C6-DAF4-4737-D93A9EE194FF}"/>
              </a:ext>
            </a:extLst>
          </p:cNvPr>
          <p:cNvSpPr>
            <a:spLocks noGrp="1"/>
          </p:cNvSpPr>
          <p:nvPr>
            <p:ph type="title"/>
          </p:nvPr>
        </p:nvSpPr>
        <p:spPr/>
        <p:txBody>
          <a:bodyPr/>
          <a:lstStyle/>
          <a:p>
            <a:r>
              <a:rPr lang="en-GB" dirty="0"/>
              <a:t>Age by Gender</a:t>
            </a:r>
          </a:p>
        </p:txBody>
      </p:sp>
      <p:sp>
        <p:nvSpPr>
          <p:cNvPr id="3" name="Content Placeholder 2">
            <a:extLst>
              <a:ext uri="{FF2B5EF4-FFF2-40B4-BE49-F238E27FC236}">
                <a16:creationId xmlns:a16="http://schemas.microsoft.com/office/drawing/2014/main" id="{61B2169C-1F22-ACAE-022F-5E3669CCB0AD}"/>
              </a:ext>
            </a:extLst>
          </p:cNvPr>
          <p:cNvSpPr>
            <a:spLocks noGrp="1"/>
          </p:cNvSpPr>
          <p:nvPr>
            <p:ph idx="1"/>
          </p:nvPr>
        </p:nvSpPr>
        <p:spPr>
          <a:xfrm>
            <a:off x="677334" y="1854679"/>
            <a:ext cx="8596668" cy="4186684"/>
          </a:xfrm>
        </p:spPr>
        <p:txBody>
          <a:bodyPr/>
          <a:lstStyle/>
          <a:p>
            <a:r>
              <a:rPr lang="en-GB" dirty="0"/>
              <a:t>Males are slightly older on average than females</a:t>
            </a:r>
          </a:p>
          <a:p>
            <a:endParaRPr lang="en-GB" dirty="0"/>
          </a:p>
          <a:p>
            <a:endParaRPr lang="en-GB" dirty="0"/>
          </a:p>
        </p:txBody>
      </p:sp>
      <p:pic>
        <p:nvPicPr>
          <p:cNvPr id="5" name="Picture 4">
            <a:extLst>
              <a:ext uri="{FF2B5EF4-FFF2-40B4-BE49-F238E27FC236}">
                <a16:creationId xmlns:a16="http://schemas.microsoft.com/office/drawing/2014/main" id="{80FDA5C9-2FEE-3130-EF02-0FDAA57AB1DC}"/>
              </a:ext>
            </a:extLst>
          </p:cNvPr>
          <p:cNvPicPr>
            <a:picLocks noChangeAspect="1"/>
          </p:cNvPicPr>
          <p:nvPr/>
        </p:nvPicPr>
        <p:blipFill>
          <a:blip r:embed="rId2"/>
          <a:stretch>
            <a:fillRect/>
          </a:stretch>
        </p:blipFill>
        <p:spPr>
          <a:xfrm>
            <a:off x="677334" y="2583017"/>
            <a:ext cx="6102704" cy="4024816"/>
          </a:xfrm>
          <a:prstGeom prst="rect">
            <a:avLst/>
          </a:prstGeom>
        </p:spPr>
      </p:pic>
    </p:spTree>
    <p:extLst>
      <p:ext uri="{BB962C8B-B14F-4D97-AF65-F5344CB8AC3E}">
        <p14:creationId xmlns:p14="http://schemas.microsoft.com/office/powerpoint/2010/main" val="2598777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BE6D-99C6-DAF4-4737-D93A9EE194FF}"/>
              </a:ext>
            </a:extLst>
          </p:cNvPr>
          <p:cNvSpPr>
            <a:spLocks noGrp="1"/>
          </p:cNvSpPr>
          <p:nvPr>
            <p:ph type="title"/>
          </p:nvPr>
        </p:nvSpPr>
        <p:spPr/>
        <p:txBody>
          <a:bodyPr/>
          <a:lstStyle/>
          <a:p>
            <a:r>
              <a:rPr lang="en-GB" dirty="0"/>
              <a:t>Deaths by Age and Gender</a:t>
            </a:r>
          </a:p>
        </p:txBody>
      </p:sp>
      <p:sp>
        <p:nvSpPr>
          <p:cNvPr id="3" name="Content Placeholder 2">
            <a:extLst>
              <a:ext uri="{FF2B5EF4-FFF2-40B4-BE49-F238E27FC236}">
                <a16:creationId xmlns:a16="http://schemas.microsoft.com/office/drawing/2014/main" id="{61B2169C-1F22-ACAE-022F-5E3669CCB0AD}"/>
              </a:ext>
            </a:extLst>
          </p:cNvPr>
          <p:cNvSpPr>
            <a:spLocks noGrp="1"/>
          </p:cNvSpPr>
          <p:nvPr>
            <p:ph idx="1"/>
          </p:nvPr>
        </p:nvSpPr>
        <p:spPr>
          <a:xfrm>
            <a:off x="677334" y="1854679"/>
            <a:ext cx="8596668" cy="4186683"/>
          </a:xfrm>
        </p:spPr>
        <p:txBody>
          <a:bodyPr/>
          <a:lstStyle/>
          <a:p>
            <a:r>
              <a:rPr lang="en-GB" dirty="0"/>
              <a:t>There are a lot more deaths in the male population</a:t>
            </a:r>
          </a:p>
          <a:p>
            <a:endParaRPr lang="en-GB" dirty="0"/>
          </a:p>
          <a:p>
            <a:endParaRPr lang="en-GB" dirty="0"/>
          </a:p>
        </p:txBody>
      </p:sp>
      <p:pic>
        <p:nvPicPr>
          <p:cNvPr id="6" name="Picture 5">
            <a:extLst>
              <a:ext uri="{FF2B5EF4-FFF2-40B4-BE49-F238E27FC236}">
                <a16:creationId xmlns:a16="http://schemas.microsoft.com/office/drawing/2014/main" id="{FFA5CFFC-A14A-1111-38CE-892C4C44E5CF}"/>
              </a:ext>
            </a:extLst>
          </p:cNvPr>
          <p:cNvPicPr>
            <a:picLocks noChangeAspect="1"/>
          </p:cNvPicPr>
          <p:nvPr/>
        </p:nvPicPr>
        <p:blipFill>
          <a:blip r:embed="rId2"/>
          <a:stretch>
            <a:fillRect/>
          </a:stretch>
        </p:blipFill>
        <p:spPr>
          <a:xfrm>
            <a:off x="677334" y="2367116"/>
            <a:ext cx="6581775" cy="4409768"/>
          </a:xfrm>
          <a:prstGeom prst="rect">
            <a:avLst/>
          </a:prstGeom>
        </p:spPr>
      </p:pic>
    </p:spTree>
    <p:extLst>
      <p:ext uri="{BB962C8B-B14F-4D97-AF65-F5344CB8AC3E}">
        <p14:creationId xmlns:p14="http://schemas.microsoft.com/office/powerpoint/2010/main" val="1652458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BE6D-99C6-DAF4-4737-D93A9EE194FF}"/>
              </a:ext>
            </a:extLst>
          </p:cNvPr>
          <p:cNvSpPr>
            <a:spLocks noGrp="1"/>
          </p:cNvSpPr>
          <p:nvPr>
            <p:ph type="title"/>
          </p:nvPr>
        </p:nvSpPr>
        <p:spPr/>
        <p:txBody>
          <a:bodyPr/>
          <a:lstStyle/>
          <a:p>
            <a:r>
              <a:rPr lang="en-GB" dirty="0"/>
              <a:t>Last Touch Point Analysis</a:t>
            </a:r>
          </a:p>
        </p:txBody>
      </p:sp>
      <p:sp>
        <p:nvSpPr>
          <p:cNvPr id="3" name="Content Placeholder 2">
            <a:extLst>
              <a:ext uri="{FF2B5EF4-FFF2-40B4-BE49-F238E27FC236}">
                <a16:creationId xmlns:a16="http://schemas.microsoft.com/office/drawing/2014/main" id="{61B2169C-1F22-ACAE-022F-5E3669CCB0AD}"/>
              </a:ext>
            </a:extLst>
          </p:cNvPr>
          <p:cNvSpPr>
            <a:spLocks noGrp="1"/>
          </p:cNvSpPr>
          <p:nvPr>
            <p:ph idx="1"/>
          </p:nvPr>
        </p:nvSpPr>
        <p:spPr>
          <a:xfrm>
            <a:off x="677334" y="1837426"/>
            <a:ext cx="8596668" cy="4203937"/>
          </a:xfrm>
        </p:spPr>
        <p:txBody>
          <a:bodyPr/>
          <a:lstStyle/>
          <a:p>
            <a:r>
              <a:rPr lang="en-GB" dirty="0"/>
              <a:t>As age increases, proportion of females alive starts to be noticeably more than the males</a:t>
            </a:r>
          </a:p>
          <a:p>
            <a:endParaRPr lang="en-GB" dirty="0"/>
          </a:p>
          <a:p>
            <a:endParaRPr lang="en-GB" dirty="0"/>
          </a:p>
        </p:txBody>
      </p:sp>
      <p:pic>
        <p:nvPicPr>
          <p:cNvPr id="10" name="Picture 9">
            <a:extLst>
              <a:ext uri="{FF2B5EF4-FFF2-40B4-BE49-F238E27FC236}">
                <a16:creationId xmlns:a16="http://schemas.microsoft.com/office/drawing/2014/main" id="{2A74CA42-5824-FF1B-A5FD-195611DEDAA1}"/>
              </a:ext>
            </a:extLst>
          </p:cNvPr>
          <p:cNvPicPr>
            <a:picLocks noChangeAspect="1"/>
          </p:cNvPicPr>
          <p:nvPr/>
        </p:nvPicPr>
        <p:blipFill>
          <a:blip r:embed="rId2"/>
          <a:stretch>
            <a:fillRect/>
          </a:stretch>
        </p:blipFill>
        <p:spPr>
          <a:xfrm>
            <a:off x="677334" y="2739973"/>
            <a:ext cx="5905500" cy="3914775"/>
          </a:xfrm>
          <a:prstGeom prst="rect">
            <a:avLst/>
          </a:prstGeom>
        </p:spPr>
      </p:pic>
    </p:spTree>
    <p:extLst>
      <p:ext uri="{BB962C8B-B14F-4D97-AF65-F5344CB8AC3E}">
        <p14:creationId xmlns:p14="http://schemas.microsoft.com/office/powerpoint/2010/main" val="551851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8DE4-515F-74E8-11AF-FE3BF6CC0040}"/>
              </a:ext>
            </a:extLst>
          </p:cNvPr>
          <p:cNvSpPr>
            <a:spLocks noGrp="1"/>
          </p:cNvSpPr>
          <p:nvPr>
            <p:ph type="title"/>
          </p:nvPr>
        </p:nvSpPr>
        <p:spPr/>
        <p:txBody>
          <a:bodyPr/>
          <a:lstStyle/>
          <a:p>
            <a:r>
              <a:rPr lang="en-GB" dirty="0"/>
              <a:t>Audience</a:t>
            </a:r>
          </a:p>
        </p:txBody>
      </p:sp>
      <p:sp>
        <p:nvSpPr>
          <p:cNvPr id="3" name="Content Placeholder 2">
            <a:extLst>
              <a:ext uri="{FF2B5EF4-FFF2-40B4-BE49-F238E27FC236}">
                <a16:creationId xmlns:a16="http://schemas.microsoft.com/office/drawing/2014/main" id="{76F3E4CF-493E-DA1D-68CE-CD149DDCE869}"/>
              </a:ext>
            </a:extLst>
          </p:cNvPr>
          <p:cNvSpPr>
            <a:spLocks noGrp="1"/>
          </p:cNvSpPr>
          <p:nvPr>
            <p:ph idx="1"/>
          </p:nvPr>
        </p:nvSpPr>
        <p:spPr/>
        <p:txBody>
          <a:bodyPr/>
          <a:lstStyle/>
          <a:p>
            <a:r>
              <a:rPr lang="en-GB" dirty="0"/>
              <a:t>Tailored this presentation to a technical audience</a:t>
            </a:r>
          </a:p>
          <a:p>
            <a:endParaRPr lang="en-GB" dirty="0"/>
          </a:p>
          <a:p>
            <a:r>
              <a:rPr lang="en-GB" dirty="0"/>
              <a:t>It will be more in detail than if it were a client meeting – in which I would case I would leave out the model details and focus on the so what? </a:t>
            </a:r>
          </a:p>
          <a:p>
            <a:endParaRPr lang="en-GB" dirty="0"/>
          </a:p>
          <a:p>
            <a:r>
              <a:rPr lang="en-GB" dirty="0"/>
              <a:t>Any technical bits would be set aside for a follow up meeting if required</a:t>
            </a:r>
          </a:p>
        </p:txBody>
      </p:sp>
    </p:spTree>
    <p:extLst>
      <p:ext uri="{BB962C8B-B14F-4D97-AF65-F5344CB8AC3E}">
        <p14:creationId xmlns:p14="http://schemas.microsoft.com/office/powerpoint/2010/main" val="2646844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BE6D-99C6-DAF4-4737-D93A9EE194FF}"/>
              </a:ext>
            </a:extLst>
          </p:cNvPr>
          <p:cNvSpPr>
            <a:spLocks noGrp="1"/>
          </p:cNvSpPr>
          <p:nvPr>
            <p:ph type="title"/>
          </p:nvPr>
        </p:nvSpPr>
        <p:spPr/>
        <p:txBody>
          <a:bodyPr/>
          <a:lstStyle/>
          <a:p>
            <a:r>
              <a:rPr lang="en-GB" dirty="0"/>
              <a:t>Kaplan-Meier estimator</a:t>
            </a:r>
          </a:p>
        </p:txBody>
      </p:sp>
      <p:sp>
        <p:nvSpPr>
          <p:cNvPr id="3" name="Content Placeholder 2">
            <a:extLst>
              <a:ext uri="{FF2B5EF4-FFF2-40B4-BE49-F238E27FC236}">
                <a16:creationId xmlns:a16="http://schemas.microsoft.com/office/drawing/2014/main" id="{61B2169C-1F22-ACAE-022F-5E3669CCB0AD}"/>
              </a:ext>
            </a:extLst>
          </p:cNvPr>
          <p:cNvSpPr>
            <a:spLocks noGrp="1"/>
          </p:cNvSpPr>
          <p:nvPr>
            <p:ph idx="1"/>
          </p:nvPr>
        </p:nvSpPr>
        <p:spPr>
          <a:xfrm>
            <a:off x="677334" y="1837426"/>
            <a:ext cx="8596668" cy="4203937"/>
          </a:xfrm>
        </p:spPr>
        <p:txBody>
          <a:bodyPr/>
          <a:lstStyle/>
          <a:p>
            <a:r>
              <a:rPr lang="en-GB" dirty="0"/>
              <a:t>Used to estimate the survival function from lifetime data</a:t>
            </a:r>
          </a:p>
          <a:p>
            <a:endParaRPr lang="en-GB" dirty="0"/>
          </a:p>
          <a:p>
            <a:r>
              <a:rPr lang="en-GB" dirty="0"/>
              <a:t>Non-parametric, only uses time and death data</a:t>
            </a:r>
          </a:p>
          <a:p>
            <a:endParaRPr lang="en-GB" dirty="0"/>
          </a:p>
          <a:p>
            <a:r>
              <a:rPr lang="en-GB" dirty="0"/>
              <a:t> The estimator s hat can be denoted by:</a:t>
            </a:r>
          </a:p>
          <a:p>
            <a:endParaRPr lang="en-GB" dirty="0"/>
          </a:p>
        </p:txBody>
      </p:sp>
      <p:pic>
        <p:nvPicPr>
          <p:cNvPr id="5" name="Picture 4">
            <a:extLst>
              <a:ext uri="{FF2B5EF4-FFF2-40B4-BE49-F238E27FC236}">
                <a16:creationId xmlns:a16="http://schemas.microsoft.com/office/drawing/2014/main" id="{1C5C5FB1-1117-F322-D528-75893F5B247D}"/>
              </a:ext>
            </a:extLst>
          </p:cNvPr>
          <p:cNvPicPr>
            <a:picLocks noChangeAspect="1"/>
          </p:cNvPicPr>
          <p:nvPr/>
        </p:nvPicPr>
        <p:blipFill>
          <a:blip r:embed="rId2"/>
          <a:stretch>
            <a:fillRect/>
          </a:stretch>
        </p:blipFill>
        <p:spPr>
          <a:xfrm>
            <a:off x="1937244" y="4075653"/>
            <a:ext cx="3038424" cy="927519"/>
          </a:xfrm>
          <a:prstGeom prst="rect">
            <a:avLst/>
          </a:prstGeom>
        </p:spPr>
      </p:pic>
    </p:spTree>
    <p:extLst>
      <p:ext uri="{BB962C8B-B14F-4D97-AF65-F5344CB8AC3E}">
        <p14:creationId xmlns:p14="http://schemas.microsoft.com/office/powerpoint/2010/main" val="1564277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BE6D-99C6-DAF4-4737-D93A9EE194FF}"/>
              </a:ext>
            </a:extLst>
          </p:cNvPr>
          <p:cNvSpPr>
            <a:spLocks noGrp="1"/>
          </p:cNvSpPr>
          <p:nvPr>
            <p:ph type="title"/>
          </p:nvPr>
        </p:nvSpPr>
        <p:spPr>
          <a:xfrm>
            <a:off x="677334" y="609600"/>
            <a:ext cx="8596668" cy="1320800"/>
          </a:xfrm>
        </p:spPr>
        <p:txBody>
          <a:bodyPr anchor="t">
            <a:normAutofit/>
          </a:bodyPr>
          <a:lstStyle/>
          <a:p>
            <a:r>
              <a:rPr lang="en-GB"/>
              <a:t>Mortalities by Age and Gender</a:t>
            </a:r>
          </a:p>
        </p:txBody>
      </p:sp>
      <p:sp>
        <p:nvSpPr>
          <p:cNvPr id="3" name="Content Placeholder 2">
            <a:extLst>
              <a:ext uri="{FF2B5EF4-FFF2-40B4-BE49-F238E27FC236}">
                <a16:creationId xmlns:a16="http://schemas.microsoft.com/office/drawing/2014/main" id="{61B2169C-1F22-ACAE-022F-5E3669CCB0AD}"/>
              </a:ext>
            </a:extLst>
          </p:cNvPr>
          <p:cNvSpPr>
            <a:spLocks noGrp="1"/>
          </p:cNvSpPr>
          <p:nvPr>
            <p:ph idx="1"/>
          </p:nvPr>
        </p:nvSpPr>
        <p:spPr>
          <a:xfrm>
            <a:off x="6336286" y="2035503"/>
            <a:ext cx="3204529" cy="4005859"/>
          </a:xfrm>
        </p:spPr>
        <p:txBody>
          <a:bodyPr>
            <a:normAutofit/>
          </a:bodyPr>
          <a:lstStyle/>
          <a:p>
            <a:r>
              <a:rPr lang="en-GB" dirty="0"/>
              <a:t>Males have lower survival rates than females</a:t>
            </a:r>
          </a:p>
          <a:p>
            <a:endParaRPr lang="en-GB" dirty="0"/>
          </a:p>
          <a:p>
            <a:r>
              <a:rPr lang="en-GB" dirty="0"/>
              <a:t>Age has a big effect on survival rates</a:t>
            </a:r>
          </a:p>
          <a:p>
            <a:endParaRPr lang="en-GB" dirty="0"/>
          </a:p>
          <a:p>
            <a:endParaRPr lang="en-GB" dirty="0"/>
          </a:p>
        </p:txBody>
      </p:sp>
      <p:pic>
        <p:nvPicPr>
          <p:cNvPr id="6" name="Picture 5">
            <a:extLst>
              <a:ext uri="{FF2B5EF4-FFF2-40B4-BE49-F238E27FC236}">
                <a16:creationId xmlns:a16="http://schemas.microsoft.com/office/drawing/2014/main" id="{137A57B2-93C7-8572-7747-C8C5A8948DF5}"/>
              </a:ext>
            </a:extLst>
          </p:cNvPr>
          <p:cNvPicPr>
            <a:picLocks noChangeAspect="1"/>
          </p:cNvPicPr>
          <p:nvPr/>
        </p:nvPicPr>
        <p:blipFill rotWithShape="1">
          <a:blip r:embed="rId2"/>
          <a:srcRect r="7450" b="-3"/>
          <a:stretch/>
        </p:blipFill>
        <p:spPr>
          <a:xfrm>
            <a:off x="677334" y="2035834"/>
            <a:ext cx="5595947" cy="4005859"/>
          </a:xfrm>
          <a:prstGeom prst="rect">
            <a:avLst/>
          </a:prstGeom>
        </p:spPr>
      </p:pic>
    </p:spTree>
    <p:extLst>
      <p:ext uri="{BB962C8B-B14F-4D97-AF65-F5344CB8AC3E}">
        <p14:creationId xmlns:p14="http://schemas.microsoft.com/office/powerpoint/2010/main" val="1323925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BE6D-99C6-DAF4-4737-D93A9EE194FF}"/>
              </a:ext>
            </a:extLst>
          </p:cNvPr>
          <p:cNvSpPr>
            <a:spLocks noGrp="1"/>
          </p:cNvSpPr>
          <p:nvPr>
            <p:ph type="title"/>
          </p:nvPr>
        </p:nvSpPr>
        <p:spPr>
          <a:xfrm>
            <a:off x="677334" y="609600"/>
            <a:ext cx="8596668" cy="1227566"/>
          </a:xfrm>
        </p:spPr>
        <p:txBody>
          <a:bodyPr anchor="t">
            <a:normAutofit/>
          </a:bodyPr>
          <a:lstStyle/>
          <a:p>
            <a:r>
              <a:rPr lang="en-GB" sz="3200" dirty="0"/>
              <a:t>Statistical Significance of Survival Curves</a:t>
            </a:r>
          </a:p>
        </p:txBody>
      </p:sp>
      <p:sp>
        <p:nvSpPr>
          <p:cNvPr id="3" name="Content Placeholder 2">
            <a:extLst>
              <a:ext uri="{FF2B5EF4-FFF2-40B4-BE49-F238E27FC236}">
                <a16:creationId xmlns:a16="http://schemas.microsoft.com/office/drawing/2014/main" id="{61B2169C-1F22-ACAE-022F-5E3669CCB0AD}"/>
              </a:ext>
            </a:extLst>
          </p:cNvPr>
          <p:cNvSpPr>
            <a:spLocks noGrp="1"/>
          </p:cNvSpPr>
          <p:nvPr>
            <p:ph idx="1"/>
          </p:nvPr>
        </p:nvSpPr>
        <p:spPr>
          <a:xfrm>
            <a:off x="6638211" y="2035503"/>
            <a:ext cx="3204529" cy="4005859"/>
          </a:xfrm>
        </p:spPr>
        <p:txBody>
          <a:bodyPr>
            <a:normAutofit/>
          </a:bodyPr>
          <a:lstStyle/>
          <a:p>
            <a:r>
              <a:rPr lang="en-GB" dirty="0"/>
              <a:t>Males have statistically significant survival curves to those of females</a:t>
            </a:r>
          </a:p>
          <a:p>
            <a:r>
              <a:rPr lang="en-GB" dirty="0"/>
              <a:t>For whole population and for age bang groups</a:t>
            </a:r>
          </a:p>
          <a:p>
            <a:endParaRPr lang="en-GB" dirty="0"/>
          </a:p>
          <a:p>
            <a:endParaRPr lang="en-GB" dirty="0"/>
          </a:p>
          <a:p>
            <a:endParaRPr lang="en-GB" dirty="0"/>
          </a:p>
        </p:txBody>
      </p:sp>
      <p:pic>
        <p:nvPicPr>
          <p:cNvPr id="5" name="Picture 4">
            <a:extLst>
              <a:ext uri="{FF2B5EF4-FFF2-40B4-BE49-F238E27FC236}">
                <a16:creationId xmlns:a16="http://schemas.microsoft.com/office/drawing/2014/main" id="{ACF6FC15-5B32-3E83-AD4A-F865F9DEC508}"/>
              </a:ext>
            </a:extLst>
          </p:cNvPr>
          <p:cNvPicPr>
            <a:picLocks noChangeAspect="1"/>
          </p:cNvPicPr>
          <p:nvPr/>
        </p:nvPicPr>
        <p:blipFill>
          <a:blip r:embed="rId2"/>
          <a:stretch>
            <a:fillRect/>
          </a:stretch>
        </p:blipFill>
        <p:spPr>
          <a:xfrm>
            <a:off x="677334" y="3786549"/>
            <a:ext cx="6105525" cy="1666875"/>
          </a:xfrm>
          <a:prstGeom prst="rect">
            <a:avLst/>
          </a:prstGeom>
        </p:spPr>
      </p:pic>
      <p:pic>
        <p:nvPicPr>
          <p:cNvPr id="8" name="Picture 7">
            <a:extLst>
              <a:ext uri="{FF2B5EF4-FFF2-40B4-BE49-F238E27FC236}">
                <a16:creationId xmlns:a16="http://schemas.microsoft.com/office/drawing/2014/main" id="{65583794-FAF8-A3DC-CE59-59E78AB5A404}"/>
              </a:ext>
            </a:extLst>
          </p:cNvPr>
          <p:cNvPicPr>
            <a:picLocks noChangeAspect="1"/>
          </p:cNvPicPr>
          <p:nvPr/>
        </p:nvPicPr>
        <p:blipFill>
          <a:blip r:embed="rId3"/>
          <a:stretch>
            <a:fillRect/>
          </a:stretch>
        </p:blipFill>
        <p:spPr>
          <a:xfrm>
            <a:off x="992577" y="2137733"/>
            <a:ext cx="4133850" cy="857250"/>
          </a:xfrm>
          <a:prstGeom prst="rect">
            <a:avLst/>
          </a:prstGeom>
        </p:spPr>
      </p:pic>
      <p:pic>
        <p:nvPicPr>
          <p:cNvPr id="10" name="Picture 9">
            <a:extLst>
              <a:ext uri="{FF2B5EF4-FFF2-40B4-BE49-F238E27FC236}">
                <a16:creationId xmlns:a16="http://schemas.microsoft.com/office/drawing/2014/main" id="{71164989-282F-7668-1DB6-A366AAC801C8}"/>
              </a:ext>
            </a:extLst>
          </p:cNvPr>
          <p:cNvPicPr>
            <a:picLocks noChangeAspect="1"/>
          </p:cNvPicPr>
          <p:nvPr/>
        </p:nvPicPr>
        <p:blipFill>
          <a:blip r:embed="rId4"/>
          <a:stretch>
            <a:fillRect/>
          </a:stretch>
        </p:blipFill>
        <p:spPr>
          <a:xfrm>
            <a:off x="992577" y="2924007"/>
            <a:ext cx="3971925" cy="561975"/>
          </a:xfrm>
          <a:prstGeom prst="rect">
            <a:avLst/>
          </a:prstGeom>
        </p:spPr>
      </p:pic>
    </p:spTree>
    <p:extLst>
      <p:ext uri="{BB962C8B-B14F-4D97-AF65-F5344CB8AC3E}">
        <p14:creationId xmlns:p14="http://schemas.microsoft.com/office/powerpoint/2010/main" val="1312367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77CC0-1910-9579-0038-FB9D87362A74}"/>
              </a:ext>
            </a:extLst>
          </p:cNvPr>
          <p:cNvSpPr>
            <a:spLocks noGrp="1"/>
          </p:cNvSpPr>
          <p:nvPr>
            <p:ph type="title"/>
          </p:nvPr>
        </p:nvSpPr>
        <p:spPr/>
        <p:txBody>
          <a:bodyPr/>
          <a:lstStyle/>
          <a:p>
            <a:r>
              <a:rPr lang="en-GB" dirty="0"/>
              <a:t>Any Questions?</a:t>
            </a:r>
          </a:p>
        </p:txBody>
      </p:sp>
      <p:sp>
        <p:nvSpPr>
          <p:cNvPr id="3" name="Content Placeholder 2">
            <a:extLst>
              <a:ext uri="{FF2B5EF4-FFF2-40B4-BE49-F238E27FC236}">
                <a16:creationId xmlns:a16="http://schemas.microsoft.com/office/drawing/2014/main" id="{0CCA5D0A-27F7-7D7D-C143-C83FE1F3ADA4}"/>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154919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D6D56D-8F40-AF25-259D-EC498678E812}"/>
              </a:ext>
            </a:extLst>
          </p:cNvPr>
          <p:cNvSpPr>
            <a:spLocks noGrp="1"/>
          </p:cNvSpPr>
          <p:nvPr>
            <p:ph type="title"/>
          </p:nvPr>
        </p:nvSpPr>
        <p:spPr>
          <a:xfrm>
            <a:off x="677334" y="609600"/>
            <a:ext cx="8596668" cy="786095"/>
          </a:xfrm>
        </p:spPr>
        <p:txBody>
          <a:bodyPr/>
          <a:lstStyle/>
          <a:p>
            <a:r>
              <a:rPr lang="en-GB"/>
              <a:t>Task 1: Agenda</a:t>
            </a:r>
            <a:endParaRPr lang="en-GB" dirty="0"/>
          </a:p>
        </p:txBody>
      </p:sp>
      <p:sp>
        <p:nvSpPr>
          <p:cNvPr id="5" name="Content Placeholder 2">
            <a:extLst>
              <a:ext uri="{FF2B5EF4-FFF2-40B4-BE49-F238E27FC236}">
                <a16:creationId xmlns:a16="http://schemas.microsoft.com/office/drawing/2014/main" id="{A0874D92-7794-E0C8-EF56-F4185049CAD6}"/>
              </a:ext>
            </a:extLst>
          </p:cNvPr>
          <p:cNvSpPr>
            <a:spLocks noGrp="1"/>
          </p:cNvSpPr>
          <p:nvPr>
            <p:ph idx="1"/>
          </p:nvPr>
        </p:nvSpPr>
        <p:spPr>
          <a:xfrm>
            <a:off x="677334" y="1395695"/>
            <a:ext cx="8596668" cy="5462305"/>
          </a:xfrm>
        </p:spPr>
        <p:txBody>
          <a:bodyPr>
            <a:normAutofit/>
          </a:bodyPr>
          <a:lstStyle/>
          <a:p>
            <a:r>
              <a:rPr lang="en-GB" dirty="0"/>
              <a:t>Background</a:t>
            </a:r>
          </a:p>
          <a:p>
            <a:endParaRPr lang="en-GB" dirty="0"/>
          </a:p>
          <a:p>
            <a:r>
              <a:rPr lang="en-GB" dirty="0"/>
              <a:t>Data exploration, key features and points of interest</a:t>
            </a:r>
          </a:p>
          <a:p>
            <a:endParaRPr lang="en-GB" dirty="0"/>
          </a:p>
          <a:p>
            <a:r>
              <a:rPr lang="en-GB" dirty="0"/>
              <a:t>Modelling and thought process involved in this</a:t>
            </a:r>
          </a:p>
          <a:p>
            <a:pPr marL="0" indent="0">
              <a:buNone/>
            </a:pPr>
            <a:endParaRPr lang="en-GB" dirty="0"/>
          </a:p>
          <a:p>
            <a:r>
              <a:rPr lang="en-GB" dirty="0"/>
              <a:t>What drives a sale?</a:t>
            </a:r>
          </a:p>
          <a:p>
            <a:endParaRPr lang="en-GB" dirty="0"/>
          </a:p>
          <a:p>
            <a:r>
              <a:rPr lang="en-GB" dirty="0"/>
              <a:t>What are the main drivers of profit?</a:t>
            </a:r>
          </a:p>
          <a:p>
            <a:pPr marL="0" indent="0">
              <a:buNone/>
            </a:pPr>
            <a:endParaRPr lang="en-GB" dirty="0"/>
          </a:p>
          <a:p>
            <a:r>
              <a:rPr lang="en-GB" dirty="0"/>
              <a:t>Questions</a:t>
            </a:r>
          </a:p>
        </p:txBody>
      </p:sp>
    </p:spTree>
    <p:extLst>
      <p:ext uri="{BB962C8B-B14F-4D97-AF65-F5344CB8AC3E}">
        <p14:creationId xmlns:p14="http://schemas.microsoft.com/office/powerpoint/2010/main" val="377558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D6D56D-8F40-AF25-259D-EC498678E812}"/>
              </a:ext>
            </a:extLst>
          </p:cNvPr>
          <p:cNvSpPr>
            <a:spLocks noGrp="1"/>
          </p:cNvSpPr>
          <p:nvPr>
            <p:ph type="title"/>
          </p:nvPr>
        </p:nvSpPr>
        <p:spPr>
          <a:xfrm>
            <a:off x="677334" y="609600"/>
            <a:ext cx="8596668" cy="786095"/>
          </a:xfrm>
        </p:spPr>
        <p:txBody>
          <a:bodyPr/>
          <a:lstStyle/>
          <a:p>
            <a:r>
              <a:rPr lang="en-GB" dirty="0"/>
              <a:t>Task 2: Agenda</a:t>
            </a:r>
          </a:p>
        </p:txBody>
      </p:sp>
      <p:sp>
        <p:nvSpPr>
          <p:cNvPr id="5" name="Content Placeholder 2">
            <a:extLst>
              <a:ext uri="{FF2B5EF4-FFF2-40B4-BE49-F238E27FC236}">
                <a16:creationId xmlns:a16="http://schemas.microsoft.com/office/drawing/2014/main" id="{A0874D92-7794-E0C8-EF56-F4185049CAD6}"/>
              </a:ext>
            </a:extLst>
          </p:cNvPr>
          <p:cNvSpPr>
            <a:spLocks noGrp="1"/>
          </p:cNvSpPr>
          <p:nvPr>
            <p:ph idx="1"/>
          </p:nvPr>
        </p:nvSpPr>
        <p:spPr>
          <a:xfrm>
            <a:off x="677334" y="1395695"/>
            <a:ext cx="8596668" cy="5462305"/>
          </a:xfrm>
        </p:spPr>
        <p:txBody>
          <a:bodyPr>
            <a:normAutofit/>
          </a:bodyPr>
          <a:lstStyle/>
          <a:p>
            <a:r>
              <a:rPr lang="en-GB" dirty="0"/>
              <a:t>Background</a:t>
            </a:r>
          </a:p>
          <a:p>
            <a:endParaRPr lang="en-GB" dirty="0"/>
          </a:p>
          <a:p>
            <a:r>
              <a:rPr lang="en-GB" dirty="0"/>
              <a:t>Data exploration, key features and points of interest</a:t>
            </a:r>
          </a:p>
          <a:p>
            <a:endParaRPr lang="en-GB" dirty="0"/>
          </a:p>
          <a:p>
            <a:r>
              <a:rPr lang="en-GB" dirty="0"/>
              <a:t>Kaplan-Meir method</a:t>
            </a:r>
          </a:p>
          <a:p>
            <a:pPr marL="0" indent="0">
              <a:buNone/>
            </a:pPr>
            <a:endParaRPr lang="en-GB" dirty="0"/>
          </a:p>
          <a:p>
            <a:r>
              <a:rPr lang="en-GB" dirty="0"/>
              <a:t>Comparison of mortalities by age and gender</a:t>
            </a:r>
          </a:p>
          <a:p>
            <a:endParaRPr lang="en-GB" dirty="0"/>
          </a:p>
          <a:p>
            <a:r>
              <a:rPr lang="en-GB" dirty="0"/>
              <a:t>Open Discussion around the </a:t>
            </a:r>
            <a:r>
              <a:rPr lang="en-GB" dirty="0" err="1"/>
              <a:t>Gompertz</a:t>
            </a:r>
            <a:r>
              <a:rPr lang="en-GB" dirty="0"/>
              <a:t> model</a:t>
            </a:r>
          </a:p>
          <a:p>
            <a:pPr marL="0" indent="0">
              <a:buNone/>
            </a:pPr>
            <a:endParaRPr lang="en-GB" dirty="0"/>
          </a:p>
          <a:p>
            <a:r>
              <a:rPr lang="en-GB" dirty="0"/>
              <a:t>Questions</a:t>
            </a:r>
          </a:p>
        </p:txBody>
      </p:sp>
    </p:spTree>
    <p:extLst>
      <p:ext uri="{BB962C8B-B14F-4D97-AF65-F5344CB8AC3E}">
        <p14:creationId xmlns:p14="http://schemas.microsoft.com/office/powerpoint/2010/main" val="3877878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4ACB2-527A-3082-3507-D651EEFAFB77}"/>
              </a:ext>
            </a:extLst>
          </p:cNvPr>
          <p:cNvSpPr>
            <a:spLocks noGrp="1"/>
          </p:cNvSpPr>
          <p:nvPr>
            <p:ph type="title"/>
          </p:nvPr>
        </p:nvSpPr>
        <p:spPr>
          <a:xfrm>
            <a:off x="652481" y="1382486"/>
            <a:ext cx="3547581" cy="4093028"/>
          </a:xfrm>
        </p:spPr>
        <p:txBody>
          <a:bodyPr anchor="ctr">
            <a:normAutofit/>
          </a:bodyPr>
          <a:lstStyle/>
          <a:p>
            <a:r>
              <a:rPr lang="en-GB" sz="4400"/>
              <a:t>Task 1: Background</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C4FDDE6-CC56-6FA6-BB1B-7893460222E4}"/>
              </a:ext>
            </a:extLst>
          </p:cNvPr>
          <p:cNvGraphicFramePr>
            <a:graphicFrameLocks noGrp="1"/>
          </p:cNvGraphicFramePr>
          <p:nvPr>
            <p:ph idx="1"/>
            <p:extLst>
              <p:ext uri="{D42A27DB-BD31-4B8C-83A1-F6EECF244321}">
                <p14:modId xmlns:p14="http://schemas.microsoft.com/office/powerpoint/2010/main" val="183480001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470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4ACB2-527A-3082-3507-D651EEFAFB77}"/>
              </a:ext>
            </a:extLst>
          </p:cNvPr>
          <p:cNvSpPr>
            <a:spLocks noGrp="1"/>
          </p:cNvSpPr>
          <p:nvPr>
            <p:ph type="title"/>
          </p:nvPr>
        </p:nvSpPr>
        <p:spPr>
          <a:xfrm>
            <a:off x="652481" y="1382486"/>
            <a:ext cx="3547581" cy="4093028"/>
          </a:xfrm>
        </p:spPr>
        <p:txBody>
          <a:bodyPr anchor="ctr">
            <a:normAutofit/>
          </a:bodyPr>
          <a:lstStyle/>
          <a:p>
            <a:r>
              <a:rPr lang="en-GB" sz="4400"/>
              <a:t>Task 1: Background</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C4FDDE6-CC56-6FA6-BB1B-7893460222E4}"/>
              </a:ext>
            </a:extLst>
          </p:cNvPr>
          <p:cNvGraphicFramePr>
            <a:graphicFrameLocks noGrp="1"/>
          </p:cNvGraphicFramePr>
          <p:nvPr>
            <p:ph idx="1"/>
            <p:extLst>
              <p:ext uri="{D42A27DB-BD31-4B8C-83A1-F6EECF244321}">
                <p14:modId xmlns:p14="http://schemas.microsoft.com/office/powerpoint/2010/main" val="2496655437"/>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9326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4ACB2-527A-3082-3507-D651EEFAFB77}"/>
              </a:ext>
            </a:extLst>
          </p:cNvPr>
          <p:cNvSpPr>
            <a:spLocks noGrp="1"/>
          </p:cNvSpPr>
          <p:nvPr>
            <p:ph type="title"/>
          </p:nvPr>
        </p:nvSpPr>
        <p:spPr>
          <a:xfrm>
            <a:off x="652481" y="1382486"/>
            <a:ext cx="3547581" cy="4093028"/>
          </a:xfrm>
        </p:spPr>
        <p:txBody>
          <a:bodyPr anchor="ctr">
            <a:normAutofit/>
          </a:bodyPr>
          <a:lstStyle/>
          <a:p>
            <a:r>
              <a:rPr lang="en-GB" sz="4400"/>
              <a:t>Task 1: Points of interest</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CC67B12-1755-92F2-523A-CEA9EE315ACD}"/>
              </a:ext>
            </a:extLst>
          </p:cNvPr>
          <p:cNvGraphicFramePr>
            <a:graphicFrameLocks noGrp="1"/>
          </p:cNvGraphicFramePr>
          <p:nvPr>
            <p:ph idx="1"/>
            <p:extLst>
              <p:ext uri="{D42A27DB-BD31-4B8C-83A1-F6EECF244321}">
                <p14:modId xmlns:p14="http://schemas.microsoft.com/office/powerpoint/2010/main" val="157817215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55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ACB2-527A-3082-3507-D651EEFAFB77}"/>
              </a:ext>
            </a:extLst>
          </p:cNvPr>
          <p:cNvSpPr>
            <a:spLocks noGrp="1"/>
          </p:cNvSpPr>
          <p:nvPr>
            <p:ph type="title"/>
          </p:nvPr>
        </p:nvSpPr>
        <p:spPr/>
        <p:txBody>
          <a:bodyPr/>
          <a:lstStyle/>
          <a:p>
            <a:r>
              <a:rPr lang="en-GB" dirty="0"/>
              <a:t>Task 1: </a:t>
            </a:r>
            <a:r>
              <a:rPr lang="en-GB" dirty="0" err="1"/>
              <a:t>Sweetviz</a:t>
            </a:r>
            <a:r>
              <a:rPr lang="en-GB" dirty="0"/>
              <a:t> Demo</a:t>
            </a:r>
          </a:p>
        </p:txBody>
      </p:sp>
      <p:sp>
        <p:nvSpPr>
          <p:cNvPr id="3" name="Content Placeholder 2">
            <a:extLst>
              <a:ext uri="{FF2B5EF4-FFF2-40B4-BE49-F238E27FC236}">
                <a16:creationId xmlns:a16="http://schemas.microsoft.com/office/drawing/2014/main" id="{379EBA72-8534-F465-90E4-CBBB1E472DBB}"/>
              </a:ext>
            </a:extLst>
          </p:cNvPr>
          <p:cNvSpPr>
            <a:spLocks noGrp="1"/>
          </p:cNvSpPr>
          <p:nvPr>
            <p:ph idx="1"/>
          </p:nvPr>
        </p:nvSpPr>
        <p:spPr/>
        <p:txBody>
          <a:bodyPr/>
          <a:lstStyle/>
          <a:p>
            <a:r>
              <a:rPr lang="en-GB" dirty="0" err="1"/>
              <a:t>Sweetviz</a:t>
            </a:r>
            <a:r>
              <a:rPr lang="en-GB" dirty="0"/>
              <a:t> is a great EDA library and screenshots can only do so much to showcase, worth noting that although not shown arguably its best use case is comparing between train/test datasets or two sources of data</a:t>
            </a:r>
          </a:p>
          <a:p>
            <a:endParaRPr lang="en-GB" dirty="0"/>
          </a:p>
          <a:p>
            <a:r>
              <a:rPr lang="en-GB" dirty="0"/>
              <a:t>https://pypi.org/project/sweetviz/</a:t>
            </a:r>
          </a:p>
          <a:p>
            <a:endParaRPr lang="en-GB" dirty="0"/>
          </a:p>
          <a:p>
            <a:r>
              <a:rPr lang="en-GB" dirty="0"/>
              <a:t>4most/assignment/data/reports/sweetviz_report.html</a:t>
            </a:r>
          </a:p>
          <a:p>
            <a:endParaRPr lang="en-GB" dirty="0"/>
          </a:p>
        </p:txBody>
      </p:sp>
    </p:spTree>
    <p:extLst>
      <p:ext uri="{BB962C8B-B14F-4D97-AF65-F5344CB8AC3E}">
        <p14:creationId xmlns:p14="http://schemas.microsoft.com/office/powerpoint/2010/main" val="1506022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4ACB2-527A-3082-3507-D651EEFAFB77}"/>
              </a:ext>
            </a:extLst>
          </p:cNvPr>
          <p:cNvSpPr>
            <a:spLocks noGrp="1"/>
          </p:cNvSpPr>
          <p:nvPr>
            <p:ph type="title"/>
          </p:nvPr>
        </p:nvSpPr>
        <p:spPr>
          <a:xfrm>
            <a:off x="652481" y="1382486"/>
            <a:ext cx="3547581" cy="4093028"/>
          </a:xfrm>
        </p:spPr>
        <p:txBody>
          <a:bodyPr anchor="ctr">
            <a:normAutofit/>
          </a:bodyPr>
          <a:lstStyle/>
          <a:p>
            <a:r>
              <a:rPr lang="en-GB" sz="4400" dirty="0"/>
              <a:t>Task 1:</a:t>
            </a:r>
            <a:br>
              <a:rPr lang="en-GB" sz="4400" dirty="0"/>
            </a:br>
            <a:r>
              <a:rPr lang="en-GB" sz="4400" dirty="0"/>
              <a:t>The Modelling</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E19AC0B-C27C-1439-79A2-C6F89B5B6B47}"/>
              </a:ext>
            </a:extLst>
          </p:cNvPr>
          <p:cNvGraphicFramePr>
            <a:graphicFrameLocks noGrp="1"/>
          </p:cNvGraphicFramePr>
          <p:nvPr>
            <p:ph idx="1"/>
            <p:extLst>
              <p:ext uri="{D42A27DB-BD31-4B8C-83A1-F6EECF244321}">
                <p14:modId xmlns:p14="http://schemas.microsoft.com/office/powerpoint/2010/main" val="235270168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9389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722</TotalTime>
  <Words>671</Words>
  <Application>Microsoft Office PowerPoint</Application>
  <PresentationFormat>Widescreen</PresentationFormat>
  <Paragraphs>113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4 Most Exercises</vt:lpstr>
      <vt:lpstr>Audience</vt:lpstr>
      <vt:lpstr>Task 1: Agenda</vt:lpstr>
      <vt:lpstr>Task 2: Agenda</vt:lpstr>
      <vt:lpstr>Task 1: Background</vt:lpstr>
      <vt:lpstr>Task 1: Background</vt:lpstr>
      <vt:lpstr>Task 1: Points of interest</vt:lpstr>
      <vt:lpstr>Task 1: Sweetviz Demo</vt:lpstr>
      <vt:lpstr>Task 1: The Modelling</vt:lpstr>
      <vt:lpstr>Task 1: Why Pipelines?</vt:lpstr>
      <vt:lpstr>Task 1: Why AutoML?</vt:lpstr>
      <vt:lpstr>Key drivers of a sale:</vt:lpstr>
      <vt:lpstr>Task 1: Main Drivers of profit</vt:lpstr>
      <vt:lpstr>Any Questions?</vt:lpstr>
      <vt:lpstr>Task 2: Agenda</vt:lpstr>
      <vt:lpstr>Task 2: Background</vt:lpstr>
      <vt:lpstr>Age by Gender</vt:lpstr>
      <vt:lpstr>Deaths by Age and Gender</vt:lpstr>
      <vt:lpstr>Last Touch Point Analysis</vt:lpstr>
      <vt:lpstr>Kaplan-Meier estimator</vt:lpstr>
      <vt:lpstr>Mortalities by Age and Gender</vt:lpstr>
      <vt:lpstr>Statistical Significance of Survival Curves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Most Exercises</dc:title>
  <dc:creator>Stephen Brownsey (OMD)</dc:creator>
  <cp:lastModifiedBy>Stephen Brownsey (OMD)</cp:lastModifiedBy>
  <cp:revision>10</cp:revision>
  <dcterms:created xsi:type="dcterms:W3CDTF">2022-11-27T21:34:56Z</dcterms:created>
  <dcterms:modified xsi:type="dcterms:W3CDTF">2022-11-28T09:37:54Z</dcterms:modified>
</cp:coreProperties>
</file>