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2"/>
    <p:sldId id="280" r:id="rId3"/>
    <p:sldId id="296" r:id="rId4"/>
    <p:sldId id="297" r:id="rId5"/>
    <p:sldId id="300" r:id="rId6"/>
    <p:sldId id="302" r:id="rId7"/>
    <p:sldId id="309" r:id="rId8"/>
    <p:sldId id="303" r:id="rId9"/>
    <p:sldId id="298" r:id="rId10"/>
    <p:sldId id="308" r:id="rId11"/>
    <p:sldId id="320" r:id="rId12"/>
    <p:sldId id="321" r:id="rId13"/>
    <p:sldId id="325" r:id="rId14"/>
    <p:sldId id="306" r:id="rId15"/>
    <p:sldId id="323" r:id="rId16"/>
    <p:sldId id="311" r:id="rId17"/>
    <p:sldId id="312" r:id="rId18"/>
    <p:sldId id="313" r:id="rId19"/>
    <p:sldId id="310" r:id="rId20"/>
    <p:sldId id="305" r:id="rId21"/>
    <p:sldId id="319" r:id="rId22"/>
    <p:sldId id="294" r:id="rId23"/>
    <p:sldId id="304" r:id="rId24"/>
    <p:sldId id="327" r:id="rId25"/>
    <p:sldId id="307" r:id="rId26"/>
    <p:sldId id="326" r:id="rId27"/>
    <p:sldId id="315" r:id="rId28"/>
    <p:sldId id="316" r:id="rId29"/>
    <p:sldId id="301" r:id="rId30"/>
    <p:sldId id="317" r:id="rId31"/>
    <p:sldId id="3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88E0"/>
    <a:srgbClr val="7FC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F073-CFE0-40B3-AEDA-CB2789305C2A}" type="datetimeFigureOut">
              <a:rPr lang="en-GB" smtClean="0"/>
              <a:t>03/03/20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31B4-77BB-4C07-BFE4-7EF75F83816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royalsocietypublishing.org/doi/pdf/10.1098/rspb.2015.029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.Brownsey@warwick.ac.uk" TargetMode="External"/><Relationship Id="rId5" Type="http://schemas.openxmlformats.org/officeDocument/2006/relationships/hyperlink" Target="https://github.com/Brownsey/wild_pollinators" TargetMode="External"/><Relationship Id="rId4" Type="http://schemas.openxmlformats.org/officeDocument/2006/relationships/hyperlink" Target="https://brownsey.shinyapps.io/shinyapp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2AF8-F593-4815-8E86-6F978CDDA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24" y="1719305"/>
            <a:ext cx="9620816" cy="1790323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Applications of Decision   Theory to Apple Orchards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A1412-5656-4795-9568-571674561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5415" y="6375902"/>
            <a:ext cx="3316585" cy="482098"/>
          </a:xfrm>
        </p:spPr>
        <p:txBody>
          <a:bodyPr/>
          <a:lstStyle/>
          <a:p>
            <a:r>
              <a:rPr lang="en-GB" dirty="0"/>
              <a:t>Stephen Brownsey</a:t>
            </a:r>
          </a:p>
          <a:p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EEB04127-1955-4FF2-90CB-09BD54A56960}"/>
              </a:ext>
            </a:extLst>
          </p:cNvPr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443B6D3-6CC8-43DD-89A1-A0F78A745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CABE1425-4010-497E-9F52-39D21298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24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The Methods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Perform clustering analysis on the orchard protocols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12345" y="5038181"/>
            <a:ext cx="698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Observe trends, similarities and differences amongst the various protocols considered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112345" y="3593906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Adjust bee observed values for confounding variables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5038181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1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Selecting Variables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D10731-AD52-407C-B6F8-921E2946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3242394"/>
            <a:ext cx="9685885" cy="2998726"/>
          </a:xfrm>
          <a:prstGeom prst="rect">
            <a:avLst/>
          </a:prstGeom>
        </p:spPr>
      </p:pic>
      <p:sp>
        <p:nvSpPr>
          <p:cNvPr id="13" name="椭圆 7">
            <a:extLst>
              <a:ext uri="{FF2B5EF4-FFF2-40B4-BE49-F238E27FC236}">
                <a16:creationId xmlns:a16="http://schemas.microsoft.com/office/drawing/2014/main" id="{533FF7B1-A2C7-4D7A-A481-A66E960226DD}"/>
              </a:ext>
            </a:extLst>
          </p:cNvPr>
          <p:cNvSpPr/>
          <p:nvPr/>
        </p:nvSpPr>
        <p:spPr>
          <a:xfrm>
            <a:off x="533249" y="2095447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6A67E-9B7E-45BC-80C8-DD5101389D09}"/>
              </a:ext>
            </a:extLst>
          </p:cNvPr>
          <p:cNvSpPr txBox="1"/>
          <p:nvPr/>
        </p:nvSpPr>
        <p:spPr>
          <a:xfrm>
            <a:off x="1523961" y="2085623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Correlation of &gt; 0.9 required</a:t>
            </a:r>
          </a:p>
        </p:txBody>
      </p:sp>
    </p:spTree>
    <p:extLst>
      <p:ext uri="{BB962C8B-B14F-4D97-AF65-F5344CB8AC3E}">
        <p14:creationId xmlns:p14="http://schemas.microsoft.com/office/powerpoint/2010/main" val="122440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Selecting Variables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D10731-AD52-407C-B6F8-921E2946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3242394"/>
            <a:ext cx="9685885" cy="2998726"/>
          </a:xfrm>
          <a:prstGeom prst="rect">
            <a:avLst/>
          </a:prstGeom>
        </p:spPr>
      </p:pic>
      <p:sp>
        <p:nvSpPr>
          <p:cNvPr id="13" name="椭圆 7">
            <a:extLst>
              <a:ext uri="{FF2B5EF4-FFF2-40B4-BE49-F238E27FC236}">
                <a16:creationId xmlns:a16="http://schemas.microsoft.com/office/drawing/2014/main" id="{533FF7B1-A2C7-4D7A-A481-A66E960226DD}"/>
              </a:ext>
            </a:extLst>
          </p:cNvPr>
          <p:cNvSpPr/>
          <p:nvPr/>
        </p:nvSpPr>
        <p:spPr>
          <a:xfrm>
            <a:off x="668755" y="199245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6A67E-9B7E-45BC-80C8-DD5101389D09}"/>
              </a:ext>
            </a:extLst>
          </p:cNvPr>
          <p:cNvSpPr txBox="1"/>
          <p:nvPr/>
        </p:nvSpPr>
        <p:spPr>
          <a:xfrm>
            <a:off x="1523961" y="2085623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Correlation of &gt; 0.9 required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42C2EB-6064-4522-99A3-2E25B6FD0ED9}"/>
              </a:ext>
            </a:extLst>
          </p:cNvPr>
          <p:cNvCxnSpPr>
            <a:cxnSpLocks/>
          </p:cNvCxnSpPr>
          <p:nvPr/>
        </p:nvCxnSpPr>
        <p:spPr>
          <a:xfrm flipH="1">
            <a:off x="1776261" y="2637549"/>
            <a:ext cx="1776564" cy="147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3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Selecting Variables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D10731-AD52-407C-B6F8-921E2946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3242394"/>
            <a:ext cx="9685885" cy="2998726"/>
          </a:xfrm>
          <a:prstGeom prst="rect">
            <a:avLst/>
          </a:prstGeom>
        </p:spPr>
      </p:pic>
      <p:sp>
        <p:nvSpPr>
          <p:cNvPr id="13" name="椭圆 7">
            <a:extLst>
              <a:ext uri="{FF2B5EF4-FFF2-40B4-BE49-F238E27FC236}">
                <a16:creationId xmlns:a16="http://schemas.microsoft.com/office/drawing/2014/main" id="{533FF7B1-A2C7-4D7A-A481-A66E960226DD}"/>
              </a:ext>
            </a:extLst>
          </p:cNvPr>
          <p:cNvSpPr/>
          <p:nvPr/>
        </p:nvSpPr>
        <p:spPr>
          <a:xfrm>
            <a:off x="668755" y="199245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6A67E-9B7E-45BC-80C8-DD5101389D09}"/>
              </a:ext>
            </a:extLst>
          </p:cNvPr>
          <p:cNvSpPr txBox="1"/>
          <p:nvPr/>
        </p:nvSpPr>
        <p:spPr>
          <a:xfrm>
            <a:off x="1523961" y="2085623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Correlation of &gt; 0.9 required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42C2EB-6064-4522-99A3-2E25B6FD0ED9}"/>
              </a:ext>
            </a:extLst>
          </p:cNvPr>
          <p:cNvCxnSpPr>
            <a:cxnSpLocks/>
          </p:cNvCxnSpPr>
          <p:nvPr/>
        </p:nvCxnSpPr>
        <p:spPr>
          <a:xfrm flipH="1">
            <a:off x="1776261" y="2637549"/>
            <a:ext cx="1776564" cy="147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DADC46-97DB-40F7-905D-485F646E94E4}"/>
              </a:ext>
            </a:extLst>
          </p:cNvPr>
          <p:cNvCxnSpPr/>
          <p:nvPr/>
        </p:nvCxnSpPr>
        <p:spPr>
          <a:xfrm flipH="1">
            <a:off x="2133600" y="2637549"/>
            <a:ext cx="1419225" cy="3025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2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4 (x2) Different methods considered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12345" y="5038181"/>
            <a:ext cx="698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Classical clustering approach: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AHC (Euclidean/Maximum) 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112344" y="3593906"/>
            <a:ext cx="776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Decision theory clustering approach:</a:t>
            </a:r>
          </a:p>
          <a:p>
            <a:r>
              <a:rPr lang="en-GB" sz="2400" dirty="0"/>
              <a:t>CV K-means, Agglomerative </a:t>
            </a:r>
            <a:r>
              <a:rPr lang="en-GB" sz="2400" dirty="0" err="1"/>
              <a:t>Hierachicharical</a:t>
            </a:r>
            <a:r>
              <a:rPr lang="en-GB" sz="2400" dirty="0"/>
              <a:t> Clustering (AHC)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5038181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1AA57C-EDD2-465E-A5D1-1AD56D86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86" y="1563749"/>
            <a:ext cx="4181475" cy="5257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587DF-BF26-4734-A322-8D2E302BA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9220"/>
            <a:ext cx="3181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871914-8F2F-4DC9-80F3-48ED3C426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" y="2744499"/>
            <a:ext cx="5934903" cy="3686689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AEE93B-1072-462A-86AD-651628EF2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1" y="2773077"/>
            <a:ext cx="5973009" cy="3629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77EFBB-46B9-46BC-B22A-88CCD099F0FD}"/>
              </a:ext>
            </a:extLst>
          </p:cNvPr>
          <p:cNvSpPr txBox="1"/>
          <p:nvPr/>
        </p:nvSpPr>
        <p:spPr>
          <a:xfrm>
            <a:off x="465929" y="2158805"/>
            <a:ext cx="404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Maximum Linkage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B4E29-57A9-4F59-B073-827B7D17BC00}"/>
              </a:ext>
            </a:extLst>
          </p:cNvPr>
          <p:cNvSpPr txBox="1"/>
          <p:nvPr/>
        </p:nvSpPr>
        <p:spPr>
          <a:xfrm>
            <a:off x="6578348" y="2182385"/>
            <a:ext cx="400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Euclidean Linkage Function</a:t>
            </a:r>
          </a:p>
        </p:txBody>
      </p:sp>
    </p:spTree>
    <p:extLst>
      <p:ext uri="{BB962C8B-B14F-4D97-AF65-F5344CB8AC3E}">
        <p14:creationId xmlns:p14="http://schemas.microsoft.com/office/powerpoint/2010/main" val="401637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871914-8F2F-4DC9-80F3-48ED3C426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" y="2744499"/>
            <a:ext cx="5934903" cy="3686689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AEE93B-1072-462A-86AD-651628EF2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1" y="2773077"/>
            <a:ext cx="5973009" cy="3629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77EFBB-46B9-46BC-B22A-88CCD099F0FD}"/>
              </a:ext>
            </a:extLst>
          </p:cNvPr>
          <p:cNvSpPr txBox="1"/>
          <p:nvPr/>
        </p:nvSpPr>
        <p:spPr>
          <a:xfrm>
            <a:off x="465929" y="2158805"/>
            <a:ext cx="404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Maximum Linkage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B4E29-57A9-4F59-B073-827B7D17BC00}"/>
              </a:ext>
            </a:extLst>
          </p:cNvPr>
          <p:cNvSpPr txBox="1"/>
          <p:nvPr/>
        </p:nvSpPr>
        <p:spPr>
          <a:xfrm>
            <a:off x="6578348" y="2182385"/>
            <a:ext cx="400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Euclidean Linkage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32C22-3645-4917-80CA-E25E89E2C4B8}"/>
              </a:ext>
            </a:extLst>
          </p:cNvPr>
          <p:cNvSpPr/>
          <p:nvPr/>
        </p:nvSpPr>
        <p:spPr>
          <a:xfrm>
            <a:off x="851026" y="3168713"/>
            <a:ext cx="923453" cy="2697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6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871914-8F2F-4DC9-80F3-48ED3C426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" y="2744499"/>
            <a:ext cx="5934903" cy="3686689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AEE93B-1072-462A-86AD-651628EF2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1" y="2773077"/>
            <a:ext cx="5973009" cy="3629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77EFBB-46B9-46BC-B22A-88CCD099F0FD}"/>
              </a:ext>
            </a:extLst>
          </p:cNvPr>
          <p:cNvSpPr txBox="1"/>
          <p:nvPr/>
        </p:nvSpPr>
        <p:spPr>
          <a:xfrm>
            <a:off x="465929" y="2158805"/>
            <a:ext cx="404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Maximum Linkage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B4E29-57A9-4F59-B073-827B7D17BC00}"/>
              </a:ext>
            </a:extLst>
          </p:cNvPr>
          <p:cNvSpPr txBox="1"/>
          <p:nvPr/>
        </p:nvSpPr>
        <p:spPr>
          <a:xfrm>
            <a:off x="6578348" y="2182385"/>
            <a:ext cx="400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Standardised Euclidean Linkage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53B643-8CCD-43E1-937D-668D6D24387C}"/>
              </a:ext>
            </a:extLst>
          </p:cNvPr>
          <p:cNvSpPr/>
          <p:nvPr/>
        </p:nvSpPr>
        <p:spPr>
          <a:xfrm>
            <a:off x="10049347" y="3506193"/>
            <a:ext cx="778598" cy="2360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3C773-BAC2-4AC7-BE40-E985B83D1A40}"/>
              </a:ext>
            </a:extLst>
          </p:cNvPr>
          <p:cNvSpPr/>
          <p:nvPr/>
        </p:nvSpPr>
        <p:spPr>
          <a:xfrm>
            <a:off x="846229" y="3168714"/>
            <a:ext cx="923453" cy="2697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97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Clustering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36FECF-2108-48DF-A7B6-18A11887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873" y="1874479"/>
            <a:ext cx="7301161" cy="47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2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DBEF9-0EF3-4259-ABB1-7C5D37CC01D7}"/>
              </a:ext>
            </a:extLst>
          </p:cNvPr>
          <p:cNvSpPr/>
          <p:nvPr/>
        </p:nvSpPr>
        <p:spPr>
          <a:xfrm>
            <a:off x="1066262" y="986326"/>
            <a:ext cx="5390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Presentation Overview:</a:t>
            </a:r>
            <a:endParaRPr kumimoji="1" lang="zh-CN" altLang="en-US" sz="36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3D47C1C4-3128-4563-BDA6-FCDFC6E3B0A3}"/>
              </a:ext>
            </a:extLst>
          </p:cNvPr>
          <p:cNvSpPr/>
          <p:nvPr/>
        </p:nvSpPr>
        <p:spPr>
          <a:xfrm>
            <a:off x="1066262" y="206320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椭圆 7">
            <a:extLst>
              <a:ext uri="{FF2B5EF4-FFF2-40B4-BE49-F238E27FC236}">
                <a16:creationId xmlns:a16="http://schemas.microsoft.com/office/drawing/2014/main" id="{4089FBC3-BC7E-4565-8678-05ABE9240886}"/>
              </a:ext>
            </a:extLst>
          </p:cNvPr>
          <p:cNvSpPr/>
          <p:nvPr/>
        </p:nvSpPr>
        <p:spPr>
          <a:xfrm>
            <a:off x="1066262" y="284370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E1C3BFA3-964D-4C30-A89C-D6722A1FAA4B}"/>
              </a:ext>
            </a:extLst>
          </p:cNvPr>
          <p:cNvSpPr/>
          <p:nvPr/>
        </p:nvSpPr>
        <p:spPr>
          <a:xfrm>
            <a:off x="1087526" y="3641511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E5045A27-6F19-404C-9F24-267BDE639965}"/>
              </a:ext>
            </a:extLst>
          </p:cNvPr>
          <p:cNvSpPr txBox="1"/>
          <p:nvPr/>
        </p:nvSpPr>
        <p:spPr>
          <a:xfrm>
            <a:off x="1991291" y="2153297"/>
            <a:ext cx="760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Brief introduction to the project and research idea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EFF3804F-98B7-47DD-86BA-FCF866FA3D25}"/>
              </a:ext>
            </a:extLst>
          </p:cNvPr>
          <p:cNvSpPr txBox="1"/>
          <p:nvPr/>
        </p:nvSpPr>
        <p:spPr>
          <a:xfrm>
            <a:off x="1991291" y="2936872"/>
            <a:ext cx="63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Problems encountered and specification progress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59ED767C-E569-4007-ACCD-20E0E55115AB}"/>
              </a:ext>
            </a:extLst>
          </p:cNvPr>
          <p:cNvSpPr txBox="1"/>
          <p:nvPr/>
        </p:nvSpPr>
        <p:spPr>
          <a:xfrm>
            <a:off x="2078239" y="4456511"/>
            <a:ext cx="63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Future improvements and recommendations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BCB0-1091-4F45-958B-AA91C036DD4C}"/>
              </a:ext>
            </a:extLst>
          </p:cNvPr>
          <p:cNvSpPr txBox="1"/>
          <p:nvPr/>
        </p:nvSpPr>
        <p:spPr>
          <a:xfrm>
            <a:off x="2078240" y="3698997"/>
            <a:ext cx="640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Analysis, methods and results</a:t>
            </a:r>
          </a:p>
        </p:txBody>
      </p:sp>
      <p:sp>
        <p:nvSpPr>
          <p:cNvPr id="13" name="椭圆 7">
            <a:extLst>
              <a:ext uri="{FF2B5EF4-FFF2-40B4-BE49-F238E27FC236}">
                <a16:creationId xmlns:a16="http://schemas.microsoft.com/office/drawing/2014/main" id="{58FAA8F5-2E1E-4E9A-8204-4CB034349AB2}"/>
              </a:ext>
            </a:extLst>
          </p:cNvPr>
          <p:cNvSpPr/>
          <p:nvPr/>
        </p:nvSpPr>
        <p:spPr>
          <a:xfrm>
            <a:off x="1087526" y="4439317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52A7FFCA-77FF-4114-9D0A-629AE238DE3D}"/>
              </a:ext>
            </a:extLst>
          </p:cNvPr>
          <p:cNvSpPr txBox="1"/>
          <p:nvPr/>
        </p:nvSpPr>
        <p:spPr>
          <a:xfrm>
            <a:off x="2078238" y="5335712"/>
            <a:ext cx="63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Demonstration of the shiny application built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20" name="椭圆 7">
            <a:extLst>
              <a:ext uri="{FF2B5EF4-FFF2-40B4-BE49-F238E27FC236}">
                <a16:creationId xmlns:a16="http://schemas.microsoft.com/office/drawing/2014/main" id="{FA26AD3D-9C42-4EF8-A6F6-3C71EA9508CB}"/>
              </a:ext>
            </a:extLst>
          </p:cNvPr>
          <p:cNvSpPr/>
          <p:nvPr/>
        </p:nvSpPr>
        <p:spPr>
          <a:xfrm>
            <a:off x="1087526" y="524254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文本框 8">
            <a:extLst>
              <a:ext uri="{FF2B5EF4-FFF2-40B4-BE49-F238E27FC236}">
                <a16:creationId xmlns:a16="http://schemas.microsoft.com/office/drawing/2014/main" id="{0C83862D-30B8-48C6-90EB-63246CBBD005}"/>
              </a:ext>
            </a:extLst>
          </p:cNvPr>
          <p:cNvSpPr txBox="1"/>
          <p:nvPr/>
        </p:nvSpPr>
        <p:spPr>
          <a:xfrm>
            <a:off x="2121714" y="6040351"/>
            <a:ext cx="63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Questions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22" name="椭圆 7">
            <a:extLst>
              <a:ext uri="{FF2B5EF4-FFF2-40B4-BE49-F238E27FC236}">
                <a16:creationId xmlns:a16="http://schemas.microsoft.com/office/drawing/2014/main" id="{7F2DA0CC-9F03-4BA9-9BE1-46D8E505B7A9}"/>
              </a:ext>
            </a:extLst>
          </p:cNvPr>
          <p:cNvSpPr/>
          <p:nvPr/>
        </p:nvSpPr>
        <p:spPr>
          <a:xfrm>
            <a:off x="1087526" y="6040351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Statistical Tests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Statistically significant positive trends with temperature and bee count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12344" y="4854784"/>
            <a:ext cx="763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No statistically significant trends with day, region, bloom and local diversity when compared with bee count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112345" y="3593906"/>
            <a:ext cx="750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Statistically significant positive trends with percentage of natural surroundings and bee count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4854784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49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7" y="592274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Effects of Confounders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6BAAEF-C554-4ED2-AF69-506EA7CD9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94671"/>
              </p:ext>
            </p:extLst>
          </p:nvPr>
        </p:nvGraphicFramePr>
        <p:xfrm>
          <a:off x="1323307" y="2972932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61426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72959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3581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84556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124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Wild Abundance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Adjusted Wild Abundance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Social Richness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Adjusted Social Richness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6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4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895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1909D6-A2F7-495F-8420-E2D36CE12832}"/>
              </a:ext>
            </a:extLst>
          </p:cNvPr>
          <p:cNvSpPr txBox="1"/>
          <p:nvPr/>
        </p:nvSpPr>
        <p:spPr>
          <a:xfrm>
            <a:off x="609602" y="56613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adjusted_bee</a:t>
            </a:r>
            <a:r>
              <a:rPr lang="en-GB" dirty="0"/>
              <a:t> value = </a:t>
            </a:r>
            <a:r>
              <a:rPr lang="en-GB" dirty="0" err="1"/>
              <a:t>bee_value</a:t>
            </a:r>
            <a:r>
              <a:rPr lang="en-GB" dirty="0"/>
              <a:t> + ((20 - temp) * </a:t>
            </a:r>
            <a:r>
              <a:rPr lang="en-GB" dirty="0" err="1"/>
              <a:t>temp_factor</a:t>
            </a:r>
            <a:r>
              <a:rPr lang="en-GB" dirty="0"/>
              <a:t>) + ((mean_x2000 - X2000nat) * X2000_factor) </a:t>
            </a:r>
          </a:p>
        </p:txBody>
      </p:sp>
    </p:spTree>
    <p:extLst>
      <p:ext uri="{BB962C8B-B14F-4D97-AF65-F5344CB8AC3E}">
        <p14:creationId xmlns:p14="http://schemas.microsoft.com/office/powerpoint/2010/main" val="4017270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2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1423237" y="2828835"/>
            <a:ext cx="970196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RShiny</a:t>
            </a:r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Application Demo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- Results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As pesticide level increases, the expected abundance and richness of wild pollinators decreases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12345" y="3588135"/>
            <a:ext cx="750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Confirmed natural surroundings benefit bees and harsher pesticide protocols are damaging the bee colonies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4671787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85AC5905-50FB-45B4-8650-4DA2AE31D6DB}"/>
              </a:ext>
            </a:extLst>
          </p:cNvPr>
          <p:cNvSpPr txBox="1"/>
          <p:nvPr/>
        </p:nvSpPr>
        <p:spPr>
          <a:xfrm>
            <a:off x="2112345" y="5862540"/>
            <a:ext cx="698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Going forward – more automated data collection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4" name="椭圆 7">
            <a:extLst>
              <a:ext uri="{FF2B5EF4-FFF2-40B4-BE49-F238E27FC236}">
                <a16:creationId xmlns:a16="http://schemas.microsoft.com/office/drawing/2014/main" id="{8292CE1D-7978-4DCB-B6C8-64B309E96DBF}"/>
              </a:ext>
            </a:extLst>
          </p:cNvPr>
          <p:cNvSpPr/>
          <p:nvPr/>
        </p:nvSpPr>
        <p:spPr>
          <a:xfrm>
            <a:off x="1121633" y="567620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1CA9DF87-F101-4A35-A53C-42F1878380E1}"/>
              </a:ext>
            </a:extLst>
          </p:cNvPr>
          <p:cNvSpPr txBox="1"/>
          <p:nvPr/>
        </p:nvSpPr>
        <p:spPr>
          <a:xfrm>
            <a:off x="2112345" y="4580288"/>
            <a:ext cx="750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Non-standardised pesticide results formed better than standardised ones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Future Work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Acquire more data, yield and day data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4671787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85AC5905-50FB-45B4-8650-4DA2AE31D6DB}"/>
              </a:ext>
            </a:extLst>
          </p:cNvPr>
          <p:cNvSpPr txBox="1"/>
          <p:nvPr/>
        </p:nvSpPr>
        <p:spPr>
          <a:xfrm>
            <a:off x="2112345" y="5862540"/>
            <a:ext cx="698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Publishing an all-encompassing application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4" name="椭圆 7">
            <a:extLst>
              <a:ext uri="{FF2B5EF4-FFF2-40B4-BE49-F238E27FC236}">
                <a16:creationId xmlns:a16="http://schemas.microsoft.com/office/drawing/2014/main" id="{8292CE1D-7978-4DCB-B6C8-64B309E96DBF}"/>
              </a:ext>
            </a:extLst>
          </p:cNvPr>
          <p:cNvSpPr/>
          <p:nvPr/>
        </p:nvSpPr>
        <p:spPr>
          <a:xfrm>
            <a:off x="1121633" y="5676205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1CA9DF87-F101-4A35-A53C-42F1878380E1}"/>
              </a:ext>
            </a:extLst>
          </p:cNvPr>
          <p:cNvSpPr txBox="1"/>
          <p:nvPr/>
        </p:nvSpPr>
        <p:spPr>
          <a:xfrm>
            <a:off x="2112345" y="3493434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Apply the ecologist vs economist trade off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D0CE5A55-9C55-4CFC-A4FC-A4E782A86E66}"/>
              </a:ext>
            </a:extLst>
          </p:cNvPr>
          <p:cNvSpPr txBox="1"/>
          <p:nvPr/>
        </p:nvSpPr>
        <p:spPr>
          <a:xfrm>
            <a:off x="2112345" y="4772691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Increase size of decision tree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5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2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2339144" y="2567109"/>
            <a:ext cx="555283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sym typeface="+mn-ea"/>
              </a:rPr>
              <a:t>Thank you!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3793" y="5185919"/>
            <a:ext cx="9462332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zh-CN" dirty="0"/>
              <a:t>Shiny Application: </a:t>
            </a:r>
            <a:r>
              <a:rPr lang="en-GB" dirty="0"/>
              <a:t> </a:t>
            </a:r>
            <a:r>
              <a:rPr lang="en-GB" dirty="0">
                <a:hlinkClick r:id="rId4"/>
              </a:rPr>
              <a:t>https://brownsey.shinyapps.io/shinyapp/</a:t>
            </a:r>
            <a:endParaRPr lang="en-GB" altLang="zh-CN" dirty="0"/>
          </a:p>
          <a:p>
            <a:r>
              <a:rPr lang="en-GB" altLang="zh-CN" dirty="0"/>
              <a:t>GitHub: </a:t>
            </a:r>
            <a:r>
              <a:rPr lang="en-GB" dirty="0">
                <a:hlinkClick r:id="rId5"/>
              </a:rPr>
              <a:t>https://github.com/Brownsey/wild_pollinators</a:t>
            </a:r>
            <a:endParaRPr lang="en-GB" altLang="zh-CN" dirty="0"/>
          </a:p>
          <a:p>
            <a:r>
              <a:rPr lang="en-GB" altLang="zh-CN" dirty="0"/>
              <a:t>Email: </a:t>
            </a:r>
            <a:r>
              <a:rPr lang="en-GB" altLang="zh-CN" dirty="0">
                <a:hlinkClick r:id="rId6"/>
              </a:rPr>
              <a:t>S.Brownsey@warwick.ac.uk</a:t>
            </a:r>
            <a:endParaRPr lang="en-GB" altLang="zh-CN" dirty="0"/>
          </a:p>
          <a:p>
            <a:r>
              <a:rPr lang="en-GB" altLang="zh-CN" dirty="0"/>
              <a:t>Original Research: </a:t>
            </a:r>
            <a:r>
              <a:rPr lang="en-GB" altLang="zh-CN" dirty="0">
                <a:hlinkClick r:id="rId7"/>
              </a:rPr>
              <a:t>https://royalsocietypublishing.org/doi/pdf/10.1098/rspb.2015.0299</a:t>
            </a:r>
            <a:endParaRPr lang="en-GB" altLang="zh-CN" dirty="0"/>
          </a:p>
          <a:p>
            <a:endParaRPr lang="zh-CN" altLang="en-US" dirty="0"/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162F1B35-3541-42E3-934A-CE370AC9C493}"/>
              </a:ext>
            </a:extLst>
          </p:cNvPr>
          <p:cNvSpPr txBox="1"/>
          <p:nvPr/>
        </p:nvSpPr>
        <p:spPr>
          <a:xfrm>
            <a:off x="1443794" y="4724254"/>
            <a:ext cx="20709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sym typeface="+mn-ea"/>
              </a:rPr>
              <a:t>References: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91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2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2050392" y="3393780"/>
            <a:ext cx="809121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sym typeface="+mn-ea"/>
              </a:rPr>
              <a:t>Additional Slides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09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Region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13" name="椭圆 7">
            <a:extLst>
              <a:ext uri="{FF2B5EF4-FFF2-40B4-BE49-F238E27FC236}">
                <a16:creationId xmlns:a16="http://schemas.microsoft.com/office/drawing/2014/main" id="{656F7234-5A5D-421B-9C56-12B554B4BDA6}"/>
              </a:ext>
            </a:extLst>
          </p:cNvPr>
          <p:cNvSpPr/>
          <p:nvPr/>
        </p:nvSpPr>
        <p:spPr>
          <a:xfrm>
            <a:off x="778446" y="1942443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椭圆 7">
            <a:extLst>
              <a:ext uri="{FF2B5EF4-FFF2-40B4-BE49-F238E27FC236}">
                <a16:creationId xmlns:a16="http://schemas.microsoft.com/office/drawing/2014/main" id="{CD1AE912-208F-4B46-AEA1-98AB575BC497}"/>
              </a:ext>
            </a:extLst>
          </p:cNvPr>
          <p:cNvSpPr/>
          <p:nvPr/>
        </p:nvSpPr>
        <p:spPr>
          <a:xfrm>
            <a:off x="778446" y="2940158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49F0361A-52F0-4008-A551-3A5B46353896}"/>
              </a:ext>
            </a:extLst>
          </p:cNvPr>
          <p:cNvSpPr txBox="1"/>
          <p:nvPr/>
        </p:nvSpPr>
        <p:spPr>
          <a:xfrm>
            <a:off x="1769158" y="1942443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3 Categories: LO = Lake Ontario; GV = Geneva; S = Southern Cayuga Lake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D41101AF-3949-4116-8574-2A185B1763C9}"/>
              </a:ext>
            </a:extLst>
          </p:cNvPr>
          <p:cNvSpPr txBox="1"/>
          <p:nvPr/>
        </p:nvSpPr>
        <p:spPr>
          <a:xfrm>
            <a:off x="1769158" y="3908757"/>
            <a:ext cx="763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Shapiro Test for normally distributed residuals: P = 0.3546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60CB8-D524-4D92-B6B0-B9AFA7BEE384}"/>
              </a:ext>
            </a:extLst>
          </p:cNvPr>
          <p:cNvSpPr txBox="1"/>
          <p:nvPr/>
        </p:nvSpPr>
        <p:spPr>
          <a:xfrm>
            <a:off x="1769158" y="2930334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Levene’s</a:t>
            </a:r>
            <a:r>
              <a:rPr lang="en-GB" sz="2400" dirty="0"/>
              <a:t> Test for Homogeneity of Variance: P = 0.8234</a:t>
            </a:r>
          </a:p>
        </p:txBody>
      </p:sp>
      <p:sp>
        <p:nvSpPr>
          <p:cNvPr id="18" name="椭圆 7">
            <a:extLst>
              <a:ext uri="{FF2B5EF4-FFF2-40B4-BE49-F238E27FC236}">
                <a16:creationId xmlns:a16="http://schemas.microsoft.com/office/drawing/2014/main" id="{8025B836-FC37-4F40-A00A-745E18A0ECF0}"/>
              </a:ext>
            </a:extLst>
          </p:cNvPr>
          <p:cNvSpPr/>
          <p:nvPr/>
        </p:nvSpPr>
        <p:spPr>
          <a:xfrm>
            <a:off x="778447" y="3908757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E726A3F6-2F3C-45EA-9CC2-4E6608944B39}"/>
              </a:ext>
            </a:extLst>
          </p:cNvPr>
          <p:cNvSpPr txBox="1"/>
          <p:nvPr/>
        </p:nvSpPr>
        <p:spPr>
          <a:xfrm>
            <a:off x="1769158" y="4915558"/>
            <a:ext cx="9356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ANOVA Test for one of the regions coming from a different population: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H0: Regions all come from the same population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H1: </a:t>
            </a:r>
            <a:r>
              <a:rPr lang="en-GB" altLang="zh-CN" sz="2400" dirty="0" err="1">
                <a:cs typeface="Segoe UI Semilight" panose="020B0402040204020203" pitchFamily="34" charset="0"/>
              </a:rPr>
              <a:t>Atleast</a:t>
            </a:r>
            <a:r>
              <a:rPr lang="en-GB" altLang="zh-CN" sz="2400" dirty="0">
                <a:cs typeface="Segoe UI Semilight" panose="020B0402040204020203" pitchFamily="34" charset="0"/>
              </a:rPr>
              <a:t> one of the Regions comes from a different population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P = 0.542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20" name="椭圆 7">
            <a:extLst>
              <a:ext uri="{FF2B5EF4-FFF2-40B4-BE49-F238E27FC236}">
                <a16:creationId xmlns:a16="http://schemas.microsoft.com/office/drawing/2014/main" id="{12C18966-1727-4007-B813-9AE486BB76F5}"/>
              </a:ext>
            </a:extLst>
          </p:cNvPr>
          <p:cNvSpPr/>
          <p:nvPr/>
        </p:nvSpPr>
        <p:spPr>
          <a:xfrm>
            <a:off x="778447" y="4915558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49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Analysis – Day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13" name="椭圆 7">
            <a:extLst>
              <a:ext uri="{FF2B5EF4-FFF2-40B4-BE49-F238E27FC236}">
                <a16:creationId xmlns:a16="http://schemas.microsoft.com/office/drawing/2014/main" id="{656F7234-5A5D-421B-9C56-12B554B4BDA6}"/>
              </a:ext>
            </a:extLst>
          </p:cNvPr>
          <p:cNvSpPr/>
          <p:nvPr/>
        </p:nvSpPr>
        <p:spPr>
          <a:xfrm>
            <a:off x="778446" y="1942443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椭圆 7">
            <a:extLst>
              <a:ext uri="{FF2B5EF4-FFF2-40B4-BE49-F238E27FC236}">
                <a16:creationId xmlns:a16="http://schemas.microsoft.com/office/drawing/2014/main" id="{CD1AE912-208F-4B46-AEA1-98AB575BC497}"/>
              </a:ext>
            </a:extLst>
          </p:cNvPr>
          <p:cNvSpPr/>
          <p:nvPr/>
        </p:nvSpPr>
        <p:spPr>
          <a:xfrm>
            <a:off x="778446" y="289913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49F0361A-52F0-4008-A551-3A5B46353896}"/>
              </a:ext>
            </a:extLst>
          </p:cNvPr>
          <p:cNvSpPr txBox="1"/>
          <p:nvPr/>
        </p:nvSpPr>
        <p:spPr>
          <a:xfrm>
            <a:off x="1769158" y="1942443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2 categories: day 1 and day 2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60CB8-D524-4D92-B6B0-B9AFA7BEE384}"/>
              </a:ext>
            </a:extLst>
          </p:cNvPr>
          <p:cNvSpPr txBox="1"/>
          <p:nvPr/>
        </p:nvSpPr>
        <p:spPr>
          <a:xfrm>
            <a:off x="1769158" y="2992303"/>
            <a:ext cx="750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F-Test for homogeneity of variance: P = 0.8908</a:t>
            </a: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E726A3F6-2F3C-45EA-9CC2-4E6608944B39}"/>
              </a:ext>
            </a:extLst>
          </p:cNvPr>
          <p:cNvSpPr txBox="1"/>
          <p:nvPr/>
        </p:nvSpPr>
        <p:spPr>
          <a:xfrm>
            <a:off x="1769158" y="3772795"/>
            <a:ext cx="9356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Two-sided paired Students T-Test: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H0: Mean(day 1) = Mean(day 2)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H1: Mean(day 1) != Mean(day 2)</a:t>
            </a:r>
          </a:p>
          <a:p>
            <a:r>
              <a:rPr lang="en-GB" altLang="zh-CN" sz="2400" dirty="0">
                <a:cs typeface="Segoe UI Semilight" panose="020B0402040204020203" pitchFamily="34" charset="0"/>
              </a:rPr>
              <a:t>P = 0.0588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20" name="椭圆 7">
            <a:extLst>
              <a:ext uri="{FF2B5EF4-FFF2-40B4-BE49-F238E27FC236}">
                <a16:creationId xmlns:a16="http://schemas.microsoft.com/office/drawing/2014/main" id="{12C18966-1727-4007-B813-9AE486BB76F5}"/>
              </a:ext>
            </a:extLst>
          </p:cNvPr>
          <p:cNvSpPr/>
          <p:nvPr/>
        </p:nvSpPr>
        <p:spPr>
          <a:xfrm>
            <a:off x="778446" y="3855829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椭圆 7">
            <a:extLst>
              <a:ext uri="{FF2B5EF4-FFF2-40B4-BE49-F238E27FC236}">
                <a16:creationId xmlns:a16="http://schemas.microsoft.com/office/drawing/2014/main" id="{FED3FE93-20A2-49C3-8683-5A9D29301905}"/>
              </a:ext>
            </a:extLst>
          </p:cNvPr>
          <p:cNvSpPr/>
          <p:nvPr/>
        </p:nvSpPr>
        <p:spPr>
          <a:xfrm>
            <a:off x="778446" y="5582099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B7D2E-7E7A-4C5E-A687-67FC93DC7076}"/>
              </a:ext>
            </a:extLst>
          </p:cNvPr>
          <p:cNvSpPr txBox="1"/>
          <p:nvPr/>
        </p:nvSpPr>
        <p:spPr>
          <a:xfrm>
            <a:off x="1769158" y="5634952"/>
            <a:ext cx="7502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Aggregated day 1 and day 2 bee values to get a per orchard/pesticide protocol bee value for both Wild Abundance and Social Richness</a:t>
            </a:r>
          </a:p>
        </p:txBody>
      </p:sp>
    </p:spTree>
    <p:extLst>
      <p:ext uri="{BB962C8B-B14F-4D97-AF65-F5344CB8AC3E}">
        <p14:creationId xmlns:p14="http://schemas.microsoft.com/office/powerpoint/2010/main" val="1217415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Specification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0D7BCBB-1946-4087-AF7F-C363ADDD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626" y="1886397"/>
            <a:ext cx="69246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 – Why Bees?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581149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025178" y="2433075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Global shortage of pollination services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025178" y="3767484"/>
            <a:ext cx="671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Bee populations being hit hard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4776224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91133-DBCE-481E-9D62-0349B0DA0EE6}"/>
              </a:ext>
            </a:extLst>
          </p:cNvPr>
          <p:cNvSpPr txBox="1"/>
          <p:nvPr/>
        </p:nvSpPr>
        <p:spPr>
          <a:xfrm>
            <a:off x="2025178" y="4915558"/>
            <a:ext cx="688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Future sustainability and can we help?</a:t>
            </a:r>
          </a:p>
        </p:txBody>
      </p:sp>
    </p:spTree>
    <p:extLst>
      <p:ext uri="{BB962C8B-B14F-4D97-AF65-F5344CB8AC3E}">
        <p14:creationId xmlns:p14="http://schemas.microsoft.com/office/powerpoint/2010/main" val="865848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88FBBA-C26D-4728-AE9B-19CFD630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345918"/>
            <a:ext cx="4743450" cy="1876425"/>
          </a:xfrm>
          <a:prstGeom prst="rect">
            <a:avLst/>
          </a:prstGeom>
        </p:spPr>
      </p:pic>
      <p:grpSp>
        <p:nvGrpSpPr>
          <p:cNvPr id="3" name="组合 4">
            <a:extLst>
              <a:ext uri="{FF2B5EF4-FFF2-40B4-BE49-F238E27FC236}">
                <a16:creationId xmlns:a16="http://schemas.microsoft.com/office/drawing/2014/main" id="{F7FB2C2F-C1FD-44F3-93D3-8BFC20196526}"/>
              </a:ext>
            </a:extLst>
          </p:cNvPr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75CF1D-9A23-4249-80D9-87D05CC52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5" name="图片 3">
              <a:extLst>
                <a:ext uri="{FF2B5EF4-FFF2-40B4-BE49-F238E27FC236}">
                  <a16:creationId xmlns:a16="http://schemas.microsoft.com/office/drawing/2014/main" id="{C05F25D2-4A0D-4BFD-8DA4-EBB86C53F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628AA6E-0D12-44A8-BEE5-77C2CA631414}"/>
              </a:ext>
            </a:extLst>
          </p:cNvPr>
          <p:cNvSpPr txBox="1"/>
          <p:nvPr/>
        </p:nvSpPr>
        <p:spPr>
          <a:xfrm>
            <a:off x="285750" y="1701711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Region R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A18F6-252C-4EA2-8164-71007BB7F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2345918"/>
            <a:ext cx="6838950" cy="293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81A38-D981-4E6A-94B2-7F8DC7D1D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225" y="5612162"/>
            <a:ext cx="6638925" cy="800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F42E6B-EDBA-478E-9EC7-3F7CCC32E79A}"/>
              </a:ext>
            </a:extLst>
          </p:cNvPr>
          <p:cNvSpPr txBox="1"/>
          <p:nvPr/>
        </p:nvSpPr>
        <p:spPr>
          <a:xfrm>
            <a:off x="5319282" y="1701711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Day R output</a:t>
            </a:r>
          </a:p>
        </p:txBody>
      </p:sp>
    </p:spTree>
    <p:extLst>
      <p:ext uri="{BB962C8B-B14F-4D97-AF65-F5344CB8AC3E}">
        <p14:creationId xmlns:p14="http://schemas.microsoft.com/office/powerpoint/2010/main" val="333625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>
            <a:extLst>
              <a:ext uri="{FF2B5EF4-FFF2-40B4-BE49-F238E27FC236}">
                <a16:creationId xmlns:a16="http://schemas.microsoft.com/office/drawing/2014/main" id="{F7FB2C2F-C1FD-44F3-93D3-8BFC20196526}"/>
              </a:ext>
            </a:extLst>
          </p:cNvPr>
          <p:cNvGrpSpPr/>
          <p:nvPr/>
        </p:nvGrpSpPr>
        <p:grpSpPr>
          <a:xfrm>
            <a:off x="0" y="0"/>
            <a:ext cx="12192000" cy="2013374"/>
            <a:chOff x="0" y="0"/>
            <a:chExt cx="12192000" cy="20133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75CF1D-9A23-4249-80D9-87D05CC52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5" name="图片 3">
              <a:extLst>
                <a:ext uri="{FF2B5EF4-FFF2-40B4-BE49-F238E27FC236}">
                  <a16:creationId xmlns:a16="http://schemas.microsoft.com/office/drawing/2014/main" id="{C05F25D2-4A0D-4BFD-8DA4-EBB86C53F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5883524-2D8B-4AA0-9D64-6EF2F7701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65" y="2478828"/>
            <a:ext cx="10258425" cy="2390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69657-18EC-4765-A08D-CED17D7FEE64}"/>
              </a:ext>
            </a:extLst>
          </p:cNvPr>
          <p:cNvSpPr txBox="1"/>
          <p:nvPr/>
        </p:nvSpPr>
        <p:spPr>
          <a:xfrm>
            <a:off x="726065" y="1768166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Higher Pesticide -&gt; Lower Bee values</a:t>
            </a:r>
          </a:p>
        </p:txBody>
      </p:sp>
    </p:spTree>
    <p:extLst>
      <p:ext uri="{BB962C8B-B14F-4D97-AF65-F5344CB8AC3E}">
        <p14:creationId xmlns:p14="http://schemas.microsoft.com/office/powerpoint/2010/main" val="30803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 – Original Research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112345" y="2352676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Original research (</a:t>
            </a:r>
            <a:r>
              <a:rPr lang="it-IT" altLang="zh-CN" sz="2400" dirty="0">
                <a:cs typeface="Segoe UI Semilight" panose="020B0402040204020203" pitchFamily="34" charset="0"/>
              </a:rPr>
              <a:t>Park et al. 2015), looked in detail at the benefits of surrounding natural landscape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12345" y="4763285"/>
            <a:ext cx="6322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Wild bee abundance was affected by previous year’s pesticide levels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112346" y="3696898"/>
            <a:ext cx="723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Honey bee abundance was driven solely by temperature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4854784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2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 – New Research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93821" y="2889312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184534" y="3860864"/>
            <a:ext cx="698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Observe how the different approaches can model the data collected and decide upon future methods 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184534" y="2889312"/>
            <a:ext cx="750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Analyse the data collected from both decision theory and non-decision theory perspectives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93821" y="3955569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椭圆 7">
            <a:extLst>
              <a:ext uri="{FF2B5EF4-FFF2-40B4-BE49-F238E27FC236}">
                <a16:creationId xmlns:a16="http://schemas.microsoft.com/office/drawing/2014/main" id="{2FAA7538-8743-4696-B1F7-4036729F5CA2}"/>
              </a:ext>
            </a:extLst>
          </p:cNvPr>
          <p:cNvSpPr/>
          <p:nvPr/>
        </p:nvSpPr>
        <p:spPr>
          <a:xfrm>
            <a:off x="1193821" y="502182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23125-B6BA-4813-BAD0-F3A7A4030D0B}"/>
              </a:ext>
            </a:extLst>
          </p:cNvPr>
          <p:cNvSpPr txBox="1"/>
          <p:nvPr/>
        </p:nvSpPr>
        <p:spPr>
          <a:xfrm>
            <a:off x="2184534" y="5021826"/>
            <a:ext cx="7131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clustering demonstrate the harmful effect of increased pesticide protocols on wild bee populations?</a:t>
            </a:r>
          </a:p>
        </p:txBody>
      </p:sp>
    </p:spTree>
    <p:extLst>
      <p:ext uri="{BB962C8B-B14F-4D97-AF65-F5344CB8AC3E}">
        <p14:creationId xmlns:p14="http://schemas.microsoft.com/office/powerpoint/2010/main" val="3783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Project Management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735199-718E-4128-B6FD-F3063B95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2" y="1753443"/>
            <a:ext cx="8535263" cy="49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Specification Changes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370366" y="3696897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2a) Quantifying the different perspectives changed to Quantifying the different clustering methods 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370366" y="2445843"/>
            <a:ext cx="698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1d) alternative decision rules changed to alternative clustering methods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椭圆 7">
            <a:extLst>
              <a:ext uri="{FF2B5EF4-FFF2-40B4-BE49-F238E27FC236}">
                <a16:creationId xmlns:a16="http://schemas.microsoft.com/office/drawing/2014/main" id="{082027ED-62E7-40C4-AFCB-9092B88869B1}"/>
              </a:ext>
            </a:extLst>
          </p:cNvPr>
          <p:cNvSpPr/>
          <p:nvPr/>
        </p:nvSpPr>
        <p:spPr>
          <a:xfrm>
            <a:off x="1121633" y="4854784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A2A1EB11-D4C9-41AB-A0C1-732822E0E8E1}"/>
              </a:ext>
            </a:extLst>
          </p:cNvPr>
          <p:cNvSpPr txBox="1"/>
          <p:nvPr/>
        </p:nvSpPr>
        <p:spPr>
          <a:xfrm>
            <a:off x="2370366" y="4854784"/>
            <a:ext cx="72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General shift towards a Clustering/Machine learning approach and justification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3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Problems Encountered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4A6B94FD-96AD-4E80-8794-E25D2EFA4D00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2CD94D-39C4-413C-A09D-781D365348C5}"/>
              </a:ext>
            </a:extLst>
          </p:cNvPr>
          <p:cNvSpPr/>
          <p:nvPr/>
        </p:nvSpPr>
        <p:spPr>
          <a:xfrm>
            <a:off x="1121633" y="342900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290B6-A1BC-4BAD-ACE5-89216A3486EA}"/>
              </a:ext>
            </a:extLst>
          </p:cNvPr>
          <p:cNvSpPr txBox="1"/>
          <p:nvPr/>
        </p:nvSpPr>
        <p:spPr>
          <a:xfrm>
            <a:off x="2370366" y="3522167"/>
            <a:ext cx="6800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Objectives not self-contained, Iterative implementation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5C713790-00A5-45C3-9397-F2FE50849B8C}"/>
              </a:ext>
            </a:extLst>
          </p:cNvPr>
          <p:cNvSpPr txBox="1"/>
          <p:nvPr/>
        </p:nvSpPr>
        <p:spPr>
          <a:xfrm>
            <a:off x="2237299" y="2427647"/>
            <a:ext cx="669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Objective 1a) and 1d) took longer than expected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2C7-0B63-4E46-B633-D1EC9E0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616880"/>
            <a:ext cx="10515600" cy="1325563"/>
          </a:xfrm>
        </p:spPr>
        <p:txBody>
          <a:bodyPr/>
          <a:lstStyle/>
          <a:p>
            <a:r>
              <a:rPr kumimoji="1" lang="en-U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Problems Encountered (2)</a:t>
            </a:r>
            <a:endParaRPr lang="en-GB" dirty="0"/>
          </a:p>
        </p:txBody>
      </p:sp>
      <p:grpSp>
        <p:nvGrpSpPr>
          <p:cNvPr id="4" name="组合 4">
            <a:extLst>
              <a:ext uri="{FF2B5EF4-FFF2-40B4-BE49-F238E27FC236}">
                <a16:creationId xmlns:a16="http://schemas.microsoft.com/office/drawing/2014/main" id="{27AE8BBC-D735-42FE-8B24-EF8DD1049D4A}"/>
              </a:ext>
            </a:extLst>
          </p:cNvPr>
          <p:cNvGrpSpPr/>
          <p:nvPr/>
        </p:nvGrpSpPr>
        <p:grpSpPr>
          <a:xfrm>
            <a:off x="0" y="0"/>
            <a:ext cx="12192000" cy="2209046"/>
            <a:chOff x="0" y="0"/>
            <a:chExt cx="12192000" cy="20133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C3B20DE-BA8D-4450-9BA3-3A8E6462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39"/>
            <a:stretch>
              <a:fillRect/>
            </a:stretch>
          </p:blipFill>
          <p:spPr>
            <a:xfrm>
              <a:off x="0" y="0"/>
              <a:ext cx="12192000" cy="1426836"/>
            </a:xfrm>
            <a:prstGeom prst="rect">
              <a:avLst/>
            </a:prstGeom>
          </p:spPr>
        </p:pic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12186C19-7C94-4531-8BF6-7E8E3D32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455" y="1425236"/>
              <a:ext cx="2119747" cy="588138"/>
            </a:xfrm>
            <a:prstGeom prst="rect">
              <a:avLst/>
            </a:prstGeom>
          </p:spPr>
        </p:pic>
      </p:grpSp>
      <p:sp>
        <p:nvSpPr>
          <p:cNvPr id="7" name="椭圆 7">
            <a:extLst>
              <a:ext uri="{FF2B5EF4-FFF2-40B4-BE49-F238E27FC236}">
                <a16:creationId xmlns:a16="http://schemas.microsoft.com/office/drawing/2014/main" id="{AEC9EF0E-B632-4CF8-A308-0EE60E67FC11}"/>
              </a:ext>
            </a:extLst>
          </p:cNvPr>
          <p:cNvSpPr/>
          <p:nvPr/>
        </p:nvSpPr>
        <p:spPr>
          <a:xfrm>
            <a:off x="1121633" y="2352676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F8B60-A5F9-4A20-B794-AC207E412F43}"/>
              </a:ext>
            </a:extLst>
          </p:cNvPr>
          <p:cNvSpPr/>
          <p:nvPr/>
        </p:nvSpPr>
        <p:spPr>
          <a:xfrm>
            <a:off x="1121633" y="3603730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73263E-1B44-4847-9C20-6FCA401FCE32}"/>
              </a:ext>
            </a:extLst>
          </p:cNvPr>
          <p:cNvSpPr txBox="1"/>
          <p:nvPr/>
        </p:nvSpPr>
        <p:spPr>
          <a:xfrm>
            <a:off x="2237298" y="3680569"/>
            <a:ext cx="322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Lack of data points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516113E-F496-40E6-8B4D-4FD4E0C1841E}"/>
              </a:ext>
            </a:extLst>
          </p:cNvPr>
          <p:cNvSpPr txBox="1"/>
          <p:nvPr/>
        </p:nvSpPr>
        <p:spPr>
          <a:xfrm>
            <a:off x="2237299" y="2427647"/>
            <a:ext cx="287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cs typeface="Segoe UI Semilight" panose="020B0402040204020203" pitchFamily="34" charset="0"/>
              </a:rPr>
              <a:t>No yield data</a:t>
            </a:r>
            <a:endParaRPr lang="zh-CN" altLang="en-US" sz="2400" dirty="0"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57FB-95C2-4E24-ABFA-C7ABC8BA2492}"/>
              </a:ext>
            </a:extLst>
          </p:cNvPr>
          <p:cNvSpPr txBox="1"/>
          <p:nvPr/>
        </p:nvSpPr>
        <p:spPr>
          <a:xfrm>
            <a:off x="2237298" y="5089103"/>
            <a:ext cx="399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 dates on day data</a:t>
            </a:r>
          </a:p>
        </p:txBody>
      </p:sp>
      <p:sp>
        <p:nvSpPr>
          <p:cNvPr id="12" name="椭圆 7">
            <a:extLst>
              <a:ext uri="{FF2B5EF4-FFF2-40B4-BE49-F238E27FC236}">
                <a16:creationId xmlns:a16="http://schemas.microsoft.com/office/drawing/2014/main" id="{DABDAF42-2763-4275-8140-737BDE9C8A8B}"/>
              </a:ext>
            </a:extLst>
          </p:cNvPr>
          <p:cNvSpPr/>
          <p:nvPr/>
        </p:nvSpPr>
        <p:spPr>
          <a:xfrm>
            <a:off x="1121633" y="5038181"/>
            <a:ext cx="648000" cy="64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812</Words>
  <Application>Microsoft Office PowerPoint</Application>
  <PresentationFormat>Widescreen</PresentationFormat>
  <Paragraphs>170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Rounded MT Bold</vt:lpstr>
      <vt:lpstr>Calibri</vt:lpstr>
      <vt:lpstr>Calibri Light</vt:lpstr>
      <vt:lpstr>Segoe UI Semilight</vt:lpstr>
      <vt:lpstr>Office Theme</vt:lpstr>
      <vt:lpstr>Applications of Decision   Theory to Apple Orchards</vt:lpstr>
      <vt:lpstr>PowerPoint Presentation</vt:lpstr>
      <vt:lpstr>Introduction – Why Bees?</vt:lpstr>
      <vt:lpstr>Introduction – Original Research</vt:lpstr>
      <vt:lpstr>Introduction – New Research</vt:lpstr>
      <vt:lpstr>Project Management</vt:lpstr>
      <vt:lpstr>Specification Changes</vt:lpstr>
      <vt:lpstr>Problems Encountered</vt:lpstr>
      <vt:lpstr>Problems Encountered (2)</vt:lpstr>
      <vt:lpstr>Analysis – The Methods</vt:lpstr>
      <vt:lpstr>Analysis – Selecting Variables</vt:lpstr>
      <vt:lpstr>Analysis – Selecting Variables</vt:lpstr>
      <vt:lpstr>Analysis – Selecting Variables</vt:lpstr>
      <vt:lpstr>Analysis – Clustering</vt:lpstr>
      <vt:lpstr>Analysis – Clustering</vt:lpstr>
      <vt:lpstr>Analysis – Clustering</vt:lpstr>
      <vt:lpstr>Analysis – Clustering</vt:lpstr>
      <vt:lpstr>Analysis – Clustering</vt:lpstr>
      <vt:lpstr>Analysis – Clustering</vt:lpstr>
      <vt:lpstr>Analysis – Statistical Tests</vt:lpstr>
      <vt:lpstr>Analysis – Effects of Confounders</vt:lpstr>
      <vt:lpstr>PowerPoint Presentation</vt:lpstr>
      <vt:lpstr>Analysis - Results</vt:lpstr>
      <vt:lpstr>Analysis – Future Work</vt:lpstr>
      <vt:lpstr>PowerPoint Presentation</vt:lpstr>
      <vt:lpstr>PowerPoint Presentation</vt:lpstr>
      <vt:lpstr>Analysis – Region</vt:lpstr>
      <vt:lpstr>Analysis – Day</vt:lpstr>
      <vt:lpstr>Specification</vt:lpstr>
      <vt:lpstr>PowerPoint Presentation</vt:lpstr>
      <vt:lpstr>PowerPoint Presentation</vt:lpstr>
    </vt:vector>
  </TitlesOfParts>
  <Company>University of Warwick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Saunders, Ruth</dc:creator>
  <cp:lastModifiedBy>Brownsey, Stephen</cp:lastModifiedBy>
  <cp:revision>167</cp:revision>
  <dcterms:created xsi:type="dcterms:W3CDTF">2019-06-26T12:15:00Z</dcterms:created>
  <dcterms:modified xsi:type="dcterms:W3CDTF">2020-03-03T21:46:24Z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