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7">
          <p15:clr>
            <a:srgbClr val="9AA0A6"/>
          </p15:clr>
        </p15:guide>
        <p15:guide id="2" orient="horz" pos="22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efo4d3zcZ308POiumWxIqfDM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567"/>
        <p:guide orient="horz"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obj_mouseevent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obj_keyboardevent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ondragstar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ref/event_ondragend.asp" TargetMode="External"/><Relationship Id="rId4" Type="http://schemas.openxmlformats.org/officeDocument/2006/relationships/hyperlink" Target="https://www.w3schools.com/jsref/event_ondrag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ondragenter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event_ondrop.asp" TargetMode="External"/><Relationship Id="rId5" Type="http://schemas.openxmlformats.org/officeDocument/2006/relationships/hyperlink" Target="https://www.w3schools.com/jsref/event_ondragleave.asp" TargetMode="External"/><Relationship Id="rId4" Type="http://schemas.openxmlformats.org/officeDocument/2006/relationships/hyperlink" Target="https://www.w3schools.com/jsref/event_ondragover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90700" y="744575"/>
            <a:ext cx="6588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6000" b="1">
                <a:latin typeface="Roboto"/>
                <a:ea typeface="Roboto"/>
                <a:cs typeface="Roboto"/>
                <a:sym typeface="Roboto"/>
              </a:rPr>
              <a:t>eventos</a:t>
            </a:r>
            <a:endParaRPr sz="6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4125200"/>
            <a:ext cx="91440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UniCen / FCE / TUDAI</a:t>
            </a:r>
            <a:endParaRPr sz="1800" b="1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INTERFACES DE USUARIO E INTERACCIÓN | TUDAI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0125" y="1303200"/>
            <a:ext cx="1348200" cy="13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675" y="1895475"/>
            <a:ext cx="60224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6650" y="107650"/>
            <a:ext cx="5467350" cy="199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2341650" y="195875"/>
            <a:ext cx="15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191700" y="1714500"/>
            <a:ext cx="142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events.js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3895672" y="501800"/>
            <a:ext cx="14562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480825" y="3725325"/>
            <a:ext cx="5691300" cy="1211400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3533925" y="678350"/>
            <a:ext cx="237600" cy="23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3514575" y="597050"/>
            <a:ext cx="2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12"/>
          <p:cNvGrpSpPr/>
          <p:nvPr/>
        </p:nvGrpSpPr>
        <p:grpSpPr>
          <a:xfrm>
            <a:off x="1895475" y="501800"/>
            <a:ext cx="6030400" cy="2872200"/>
            <a:chOff x="1895475" y="501800"/>
            <a:chExt cx="6030400" cy="2872200"/>
          </a:xfrm>
        </p:grpSpPr>
        <p:sp>
          <p:nvSpPr>
            <p:cNvPr id="153" name="Google Shape;153;p12"/>
            <p:cNvSpPr/>
            <p:nvPr/>
          </p:nvSpPr>
          <p:spPr>
            <a:xfrm>
              <a:off x="5400626" y="501800"/>
              <a:ext cx="2200200" cy="2958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12"/>
            <p:cNvGrpSpPr/>
            <p:nvPr/>
          </p:nvGrpSpPr>
          <p:grpSpPr>
            <a:xfrm>
              <a:off x="7649575" y="597050"/>
              <a:ext cx="276300" cy="400200"/>
              <a:chOff x="6029175" y="1822200"/>
              <a:chExt cx="276300" cy="400200"/>
            </a:xfrm>
          </p:grpSpPr>
          <p:sp>
            <p:nvSpPr>
              <p:cNvPr id="155" name="Google Shape;155;p12"/>
              <p:cNvSpPr/>
              <p:nvPr/>
            </p:nvSpPr>
            <p:spPr>
              <a:xfrm>
                <a:off x="6048525" y="1903500"/>
                <a:ext cx="237600" cy="23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2"/>
              <p:cNvSpPr txBox="1"/>
              <p:nvPr/>
            </p:nvSpPr>
            <p:spPr>
              <a:xfrm>
                <a:off x="6029175" y="1822200"/>
                <a:ext cx="276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" sz="1400" b="1" i="0" u="none" strike="noStrike" cap="non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4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7" name="Google Shape;157;p12"/>
            <p:cNvGrpSpPr/>
            <p:nvPr/>
          </p:nvGrpSpPr>
          <p:grpSpPr>
            <a:xfrm>
              <a:off x="1895475" y="2222400"/>
              <a:ext cx="5291650" cy="1151600"/>
              <a:chOff x="1895475" y="2222400"/>
              <a:chExt cx="5291650" cy="1151600"/>
            </a:xfrm>
          </p:grpSpPr>
          <p:sp>
            <p:nvSpPr>
              <p:cNvPr id="158" name="Google Shape;158;p12"/>
              <p:cNvSpPr/>
              <p:nvPr/>
            </p:nvSpPr>
            <p:spPr>
              <a:xfrm>
                <a:off x="1895475" y="3078200"/>
                <a:ext cx="4400700" cy="2958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2"/>
              <p:cNvSpPr txBox="1"/>
              <p:nvPr/>
            </p:nvSpPr>
            <p:spPr>
              <a:xfrm>
                <a:off x="4471875" y="2222400"/>
                <a:ext cx="10146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" sz="1100" b="0" i="0" u="none" strike="noStrike" cap="none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Tipo de dato</a:t>
                </a:r>
                <a:endParaRPr sz="11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0" name="Google Shape;160;p12"/>
              <p:cNvCxnSpPr/>
              <p:nvPr/>
            </p:nvCxnSpPr>
            <p:spPr>
              <a:xfrm rot="-5400000">
                <a:off x="4433775" y="2738400"/>
                <a:ext cx="514500" cy="1809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1" name="Google Shape;161;p12"/>
              <p:cNvSpPr txBox="1"/>
              <p:nvPr/>
            </p:nvSpPr>
            <p:spPr>
              <a:xfrm>
                <a:off x="5814325" y="2459800"/>
                <a:ext cx="1372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" sz="1100" b="0" i="0" u="none" strike="noStrike" cap="none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Valor del dato</a:t>
                </a:r>
                <a:endParaRPr sz="11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2" name="Google Shape;162;p12"/>
              <p:cNvCxnSpPr>
                <a:endCxn id="161" idx="1"/>
              </p:cNvCxnSpPr>
              <p:nvPr/>
            </p:nvCxnSpPr>
            <p:spPr>
              <a:xfrm rot="-5400000">
                <a:off x="5462425" y="2734300"/>
                <a:ext cx="449400" cy="2544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3" name="Google Shape;163;p12"/>
          <p:cNvGrpSpPr/>
          <p:nvPr/>
        </p:nvGrpSpPr>
        <p:grpSpPr>
          <a:xfrm>
            <a:off x="1080975" y="947538"/>
            <a:ext cx="5691302" cy="1500212"/>
            <a:chOff x="1080975" y="947538"/>
            <a:chExt cx="5691302" cy="1500212"/>
          </a:xfrm>
        </p:grpSpPr>
        <p:sp>
          <p:nvSpPr>
            <p:cNvPr id="164" name="Google Shape;164;p12"/>
            <p:cNvSpPr/>
            <p:nvPr/>
          </p:nvSpPr>
          <p:spPr>
            <a:xfrm>
              <a:off x="4251077" y="1362100"/>
              <a:ext cx="2521200" cy="2958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12"/>
            <p:cNvGrpSpPr/>
            <p:nvPr/>
          </p:nvGrpSpPr>
          <p:grpSpPr>
            <a:xfrm>
              <a:off x="4696825" y="1657900"/>
              <a:ext cx="276300" cy="400200"/>
              <a:chOff x="4696825" y="1657900"/>
              <a:chExt cx="276300" cy="400200"/>
            </a:xfrm>
          </p:grpSpPr>
          <p:sp>
            <p:nvSpPr>
              <p:cNvPr id="166" name="Google Shape;166;p12"/>
              <p:cNvSpPr/>
              <p:nvPr/>
            </p:nvSpPr>
            <p:spPr>
              <a:xfrm>
                <a:off x="4716175" y="1739200"/>
                <a:ext cx="237600" cy="23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 txBox="1"/>
              <p:nvPr/>
            </p:nvSpPr>
            <p:spPr>
              <a:xfrm>
                <a:off x="4696825" y="1657900"/>
                <a:ext cx="276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" sz="1400" b="1" i="0" u="none" strike="noStrike" cap="non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4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8" name="Google Shape;168;p12"/>
            <p:cNvSpPr/>
            <p:nvPr/>
          </p:nvSpPr>
          <p:spPr>
            <a:xfrm>
              <a:off x="1858050" y="2151950"/>
              <a:ext cx="2037600" cy="2958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1080975" y="947538"/>
              <a:ext cx="203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100" b="0" i="0" u="none" strike="noStrike" cap="none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Evita el manejo predeterminado del elemento</a:t>
              </a:r>
              <a:endParaRPr sz="11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" name="Google Shape;170;p12"/>
            <p:cNvCxnSpPr>
              <a:stCxn id="168" idx="1"/>
            </p:cNvCxnSpPr>
            <p:nvPr/>
          </p:nvCxnSpPr>
          <p:spPr>
            <a:xfrm rot="10800000">
              <a:off x="1371450" y="1409750"/>
              <a:ext cx="486600" cy="890100"/>
            </a:xfrm>
            <a:prstGeom prst="curvedConnector2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1" name="Google Shape;171;p12"/>
          <p:cNvGrpSpPr/>
          <p:nvPr/>
        </p:nvGrpSpPr>
        <p:grpSpPr>
          <a:xfrm>
            <a:off x="1080975" y="3725325"/>
            <a:ext cx="276300" cy="400200"/>
            <a:chOff x="4696825" y="1657900"/>
            <a:chExt cx="276300" cy="400200"/>
          </a:xfrm>
        </p:grpSpPr>
        <p:sp>
          <p:nvSpPr>
            <p:cNvPr id="172" name="Google Shape;172;p12"/>
            <p:cNvSpPr/>
            <p:nvPr/>
          </p:nvSpPr>
          <p:spPr>
            <a:xfrm>
              <a:off x="4716175" y="1739200"/>
              <a:ext cx="237600" cy="237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 txBox="1"/>
            <p:nvPr/>
          </p:nvSpPr>
          <p:spPr>
            <a:xfrm>
              <a:off x="4696825" y="1657900"/>
              <a:ext cx="27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" name="Google Shape;174;p12"/>
          <p:cNvSpPr txBox="1"/>
          <p:nvPr/>
        </p:nvSpPr>
        <p:spPr>
          <a:xfrm>
            <a:off x="1542025" y="3745125"/>
            <a:ext cx="5594100" cy="1171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89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950"/>
              <a:buFont typeface="Roboto"/>
              <a:buChar char="●"/>
            </a:pPr>
            <a:r>
              <a:rPr lang="es" sz="95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Llame a preventDefault () para evitar que el navegador maneje los datos por defecto (el valor predeterminado es abrir como enlace al soltar)</a:t>
            </a:r>
            <a:endParaRPr sz="95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Font typeface="Roboto"/>
              <a:buChar char="●"/>
            </a:pPr>
            <a:r>
              <a:rPr lang="es" sz="95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Obtenga los datos arrastrados con el método dataTransfer.getData (). Devolverá los datos que se establecieron en el mismo tipo en el método setData ()</a:t>
            </a:r>
            <a:endParaRPr sz="95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Font typeface="Roboto"/>
              <a:buChar char="●"/>
            </a:pPr>
            <a:r>
              <a:rPr lang="es" sz="95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Los datos arrastrados son la identificación del elemento arrastrado ("drag1")</a:t>
            </a:r>
            <a:endParaRPr sz="95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"/>
              <a:buFont typeface="Roboto"/>
              <a:buChar char="●"/>
            </a:pPr>
            <a:r>
              <a:rPr lang="es" sz="95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Agregue el elemento arrastrado al elemento de colocación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-1025" y="5850"/>
            <a:ext cx="9144000" cy="920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87900" y="1164425"/>
            <a:ext cx="88314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19100" marR="419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es" sz="21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Podemos clasificar los eventos en varios tipos, </a:t>
            </a:r>
            <a:endParaRPr sz="21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9100" marR="419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es" sz="21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dependiendo de la manera que el usuario tiene de interactuar con ellos.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-75" y="-21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Clasificación de eventos</a:t>
            </a:r>
            <a:endParaRPr sz="3200" b="1" i="0" u="none" strike="noStrike" cap="none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829675" y="2213450"/>
            <a:ext cx="7829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19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del mouse:</a:t>
            </a:r>
            <a:r>
              <a:rPr lang="e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4191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Aquellos en los que el usuario utiliza el mouse.</a:t>
            </a: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419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de teclado:</a:t>
            </a:r>
            <a:r>
              <a:rPr lang="e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4191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Aquellos en los que el usuario utiliza el teclado.</a:t>
            </a: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419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de página: </a:t>
            </a:r>
            <a:endParaRPr sz="1800" b="1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4191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Cambian el estado de la página (se carga, se descarga, redimensiona, etc).</a:t>
            </a: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4191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s" sz="18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de formulario:</a:t>
            </a:r>
            <a:r>
              <a:rPr lang="e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4191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Cambian el estado de algún elemento de un formulario.</a:t>
            </a: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409950" y="462915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 hay más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50" y="152400"/>
            <a:ext cx="7613151" cy="4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0" y="46941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sng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https://www.w3schools.com/jsref/obj_mouseevent.asp</a:t>
            </a:r>
            <a:endParaRPr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247650"/>
            <a:ext cx="7877174" cy="45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0" y="46941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sng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https://www.w3schools.com/jsref/obj_keyboardevent.asp</a:t>
            </a:r>
            <a:endParaRPr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575" y="1714500"/>
            <a:ext cx="7526425" cy="339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6975" y="195863"/>
            <a:ext cx="52197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341650" y="195875"/>
            <a:ext cx="15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91700" y="1714500"/>
            <a:ext cx="142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events.js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649950" y="2592425"/>
            <a:ext cx="17892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296025" y="863750"/>
            <a:ext cx="18480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7"/>
          <p:cNvCxnSpPr/>
          <p:nvPr/>
        </p:nvCxnSpPr>
        <p:spPr>
          <a:xfrm rot="-5400000" flipH="1">
            <a:off x="7061225" y="1603350"/>
            <a:ext cx="1433700" cy="560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7"/>
          <p:cNvSpPr/>
          <p:nvPr/>
        </p:nvSpPr>
        <p:spPr>
          <a:xfrm>
            <a:off x="2495550" y="2592425"/>
            <a:ext cx="16191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100325" y="3333900"/>
            <a:ext cx="16191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2452650" y="3802100"/>
            <a:ext cx="1704900" cy="295800"/>
          </a:xfrm>
          <a:prstGeom prst="rect">
            <a:avLst/>
          </a:prstGeom>
          <a:noFill/>
          <a:ln w="19050" cap="flat" cmpd="sng">
            <a:solidFill>
              <a:srgbClr val="F7D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7"/>
          <p:cNvCxnSpPr>
            <a:stCxn id="105" idx="2"/>
            <a:endCxn id="106" idx="1"/>
          </p:cNvCxnSpPr>
          <p:nvPr/>
        </p:nvCxnSpPr>
        <p:spPr>
          <a:xfrm rot="5400000">
            <a:off x="2405850" y="2582675"/>
            <a:ext cx="593700" cy="1204800"/>
          </a:xfrm>
          <a:prstGeom prst="curvedConnector4">
            <a:avLst>
              <a:gd name="adj1" fmla="val 37534"/>
              <a:gd name="adj2" fmla="val 11976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7"/>
          <p:cNvCxnSpPr>
            <a:stCxn id="106" idx="1"/>
            <a:endCxn id="107" idx="1"/>
          </p:cNvCxnSpPr>
          <p:nvPr/>
        </p:nvCxnSpPr>
        <p:spPr>
          <a:xfrm>
            <a:off x="2100325" y="3481800"/>
            <a:ext cx="352200" cy="468300"/>
          </a:xfrm>
          <a:prstGeom prst="curvedConnector3">
            <a:avLst>
              <a:gd name="adj1" fmla="val -67611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-1025" y="5850"/>
            <a:ext cx="9144000" cy="920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-75" y="-21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Interfaces Drag &amp; Drop</a:t>
            </a:r>
            <a:endParaRPr sz="3200" b="1" i="0" u="none" strike="noStrike" cap="none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829675" y="1419225"/>
            <a:ext cx="79143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disparados en el objetivo arrastrable (el elemento fuente) :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ondragstart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ocurre cuando el usuario comienza a arrastrar un elemento.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ocurre cuando se arrastra un elemento.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ondragend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ocurre cuando el usuario ha terminado de arrastrar el elemento.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-1025" y="5850"/>
            <a:ext cx="9144000" cy="920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0" y="-765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Interfaces Drag &amp; Drop</a:t>
            </a:r>
            <a:endParaRPr sz="3200" b="1" i="0" u="none" strike="noStrike" cap="none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829675" y="1409700"/>
            <a:ext cx="80475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Eventos disparados en el objetivo de caída:</a:t>
            </a:r>
            <a:endParaRPr sz="19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ondragenter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ocurre cuando el elemento arrastrado ingresa al destino.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ondragover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ocurre cuando el elemento arrastrado está sobre el destino.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ondragleave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ocurre cuando el elemento arrastrado abandona el destino de colocación.</a:t>
            </a:r>
            <a:endParaRPr sz="1500" b="0" i="0" u="sng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sng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ondrop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ocurre cuando el elemento arrastrado se deja caer en el destino.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endParaRPr sz="145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-1025" y="5850"/>
            <a:ext cx="9144000" cy="920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387900" y="1164425"/>
            <a:ext cx="88314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19100" marR="419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rPr lang="es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interfaces Drag-and-Drop posibilitan arrastrar y soltar archivos en una página web. Los pasos principales para configurar Drag-and-drop son: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-75" y="-21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Interfaces Drag &amp; Drop</a:t>
            </a:r>
            <a:endParaRPr sz="3200" b="1" i="0" u="none" strike="noStrike" cap="none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829675" y="2213450"/>
            <a:ext cx="78291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Hacer que un elemento se pueda arrastrar 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seteando el atributo “</a:t>
            </a:r>
            <a:r>
              <a:rPr lang="es" sz="1500" b="0" i="1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draggable</a:t>
            </a: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” en true”.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Especificar qué sucede cuando se arrastra el elemento, 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especificando que tipo de datos se arrastrarán y su valor.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Especificar dónde se pueden dejar los elemento arrastrados, </a:t>
            </a:r>
            <a:r>
              <a:rPr lang="es" sz="11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debemos evitar el manejo predeterminado del elemento.</a:t>
            </a:r>
            <a:endParaRPr sz="15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Tener en cuenta que soltar el elemento se produce un evento de caída.</a:t>
            </a: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675" y="1895475"/>
            <a:ext cx="60224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6650" y="107650"/>
            <a:ext cx="5467350" cy="199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2341650" y="195875"/>
            <a:ext cx="15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91700" y="1714500"/>
            <a:ext cx="142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events.js</a:t>
            </a:r>
            <a:endParaRPr sz="21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Presentación en pantalla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Verdana</vt:lpstr>
      <vt:lpstr>Roboto</vt:lpstr>
      <vt:lpstr>Arial</vt:lpstr>
      <vt:lpstr>Simple Light</vt:lpstr>
      <vt:lpstr>eventos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cp:lastModifiedBy>Jorge Hernandez Gauna</cp:lastModifiedBy>
  <cp:revision>1</cp:revision>
  <dcterms:modified xsi:type="dcterms:W3CDTF">2022-08-26T14:30:20Z</dcterms:modified>
</cp:coreProperties>
</file>