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TU6cF3SFMRTj0cLbgrQZHQuwL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s-AR" sz="1200"/>
              <a:t>Circle.prototype.draw = function(ctx)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s-AR" sz="1200"/>
              <a:t>  </a:t>
            </a:r>
            <a:r>
              <a:rPr lang="es-AR" sz="1200" i="1"/>
              <a:t>ctx.beginPath();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s-AR" sz="1200" i="1"/>
              <a:t>  ctx.arc(this.posX, this.posY, this.radio, 0, 2 * Math.PI, false);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s-AR" sz="1200" i="1"/>
              <a:t>  ctx.fillStyle = this.color;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s-AR" sz="1200" i="1"/>
              <a:t>  ctx.fill();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s-AR" sz="1200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function Circle()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  this.posX = 4;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  this.posY = 4;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  this.radio = 10;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  this.color = '#141444';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function Circle(paramPosX, paramPosY, paramRadio, paramColor)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  this.posX = paramPosX;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  this.posY = paramPosY;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  this.radio = paramRadio;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  this.color = paramColor;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Circle.prototype.message = function()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  alert("I'm a Circle with Radio: " + this.radio);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var circle1 = new Circle(4,4,10,'#141444');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var circle2 = new Circle(5,5,10,'#ffffff');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var circle3 = new Circle(6,6,10,'#000000');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var circle4 = new Circle(1,9,44,'#14ff44');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circle1.message();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.....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Circle.prototype.draw = function(ctx)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  ctx.beginPath();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  ctx.arc(this.x, this.y, this.r, 0, 2 * Math.PI, false);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  ctx.fillStyle = this.fill;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  ctx.fill();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}</a:t>
            </a:r>
            <a:endParaRPr/>
          </a:p>
        </p:txBody>
      </p:sp>
      <p:sp>
        <p:nvSpPr>
          <p:cNvPr id="152" name="Google Shape;15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function Circle()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  this.posX = 4;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  this.posY = 4;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  this.radio = 10;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  this.color = '#141444';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function Circle(paramPosX, paramPosY, paramRadio, paramColor)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  this.posX = paramPosX;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  this.posY = paramPosY;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  this.radio = paramRadio;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  this.color = paramColor;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Circle.prototype.message = function()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  alert("I'm a Circle with Radio: " + this.radio);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var circle1 = new Circle(4,4,10,'#141444');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var circle2 = new Circle(5,5,10,'#ffffff');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var circle3 = new Circle(6,6,10,'#000000');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var circle4 = new Circle(1,9,44,'#14ff44');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circle1.message();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.....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Circle.prototype.draw = function(ctx)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  ctx.beginPath();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  ctx.arc(this.x, this.y, this.r, 0, 2 * Math.PI, false);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  ctx.fillStyle = this.fill;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  ctx.fill();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}</a:t>
            </a:r>
            <a:endParaRPr/>
          </a:p>
        </p:txBody>
      </p:sp>
      <p:sp>
        <p:nvSpPr>
          <p:cNvPr id="160" name="Google Shape;16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function Circle()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  this.posX = 4;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  this.posY = 4;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  this.radio = 10;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  this.color = '#141444';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function Circle(paramPosX, paramPosY, paramRadio, paramColor)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  this.posX = paramPosX;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  this.posY = paramPosY;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  this.radio = paramRadio;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  this.color = paramColor;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Circle.prototype.message = function()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  alert("I'm a Circle with Radio: " + this.radio);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var circle1 = new Circle(4,4,10,'#141444');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var circle2 = new Circle(5,5,10,'#ffffff');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var circle3 = new Circle(6,6,10,'#000000');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var circle4 = new Circle(1,9,44,'#14ff44');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circle1.message();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.....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Circle.prototype.draw = function(ctx)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  ctx.beginPath();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  ctx.arc(this.x, this.y, this.r, 0, 2 * Math.PI, false);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  ctx.fillStyle = this.fill;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  ctx.fill();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}</a:t>
            </a:r>
            <a:endParaRPr/>
          </a:p>
        </p:txBody>
      </p:sp>
      <p:sp>
        <p:nvSpPr>
          <p:cNvPr id="169" name="Google Shape;16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Calibri"/>
              <a:buNone/>
              <a:defRPr sz="8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  <a:defRPr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  <a:defRPr sz="2800"/>
            </a:lvl2pPr>
            <a:lvl3pPr lvl="2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/>
            </a:lvl3pPr>
            <a:lvl4pPr lvl="3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4pPr>
            <a:lvl5pPr lvl="4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5pPr>
            <a:lvl6pPr lvl="5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6pPr>
            <a:lvl7pPr lvl="6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7pPr>
            <a:lvl8pPr lvl="7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8pPr>
            <a:lvl9pPr lvl="8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dt" idx="10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ftr" idx="11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sldNum" idx="12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body" idx="1"/>
          </p:nvPr>
        </p:nvSpPr>
        <p:spPr>
          <a:xfrm rot="5400000">
            <a:off x="2656761" y="-156161"/>
            <a:ext cx="3766185" cy="806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marL="914400" lvl="1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dt" idx="10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ftr" idx="11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sldNum" idx="12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3"/>
          <p:cNvSpPr txBox="1">
            <a:spLocks noGrp="1"/>
          </p:cNvSpPr>
          <p:nvPr>
            <p:ph type="title"/>
          </p:nvPr>
        </p:nvSpPr>
        <p:spPr>
          <a:xfrm rot="5400000">
            <a:off x="5143501" y="2109788"/>
            <a:ext cx="4800600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body" idx="1"/>
          </p:nvPr>
        </p:nvSpPr>
        <p:spPr>
          <a:xfrm rot="5400000">
            <a:off x="778669" y="514351"/>
            <a:ext cx="5400675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marL="914400" lvl="1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dt" idx="10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3"/>
          <p:cNvSpPr txBox="1">
            <a:spLocks noGrp="1"/>
          </p:cNvSpPr>
          <p:nvPr>
            <p:ph type="ftr" idx="11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3"/>
          <p:cNvSpPr txBox="1">
            <a:spLocks noGrp="1"/>
          </p:cNvSpPr>
          <p:nvPr>
            <p:ph type="sldNum" idx="12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marL="914400" lvl="1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dt" idx="10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ftr" idx="11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ldNum" idx="12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alibri"/>
              <a:buNone/>
              <a:defRPr sz="8000" b="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dt" idx="10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ftr" idx="11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sldNum" idx="12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6"/>
          <p:cNvSpPr txBox="1"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1"/>
          </p:nvPr>
        </p:nvSpPr>
        <p:spPr>
          <a:xfrm>
            <a:off x="507492" y="1993392"/>
            <a:ext cx="380619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Char char=" "/>
              <a:defRPr sz="2200"/>
            </a:lvl1pPr>
            <a:lvl2pPr marL="914400" lvl="1" indent="-34925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900"/>
              <a:buChar char=" "/>
              <a:defRPr sz="1900"/>
            </a:lvl2pPr>
            <a:lvl3pPr marL="1371600" lvl="2" indent="-33655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700"/>
              <a:buChar char=" "/>
              <a:defRPr sz="1700"/>
            </a:lvl3pPr>
            <a:lvl4pPr marL="1828800" lvl="3" indent="-32385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4pPr>
            <a:lvl5pPr marL="2286000" lvl="4" indent="-3175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5pPr>
            <a:lvl6pPr marL="2743200" lvl="5" indent="-3175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6pPr>
            <a:lvl7pPr marL="3200400" lvl="6" indent="-3175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7pPr>
            <a:lvl8pPr marL="3657600" lvl="7" indent="-3175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8pPr>
            <a:lvl9pPr marL="4114800" lvl="8" indent="-3175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2"/>
          </p:nvPr>
        </p:nvSpPr>
        <p:spPr>
          <a:xfrm>
            <a:off x="4757738" y="1993392"/>
            <a:ext cx="380619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Char char=" "/>
              <a:defRPr sz="2200"/>
            </a:lvl1pPr>
            <a:lvl2pPr marL="914400" lvl="1" indent="-34925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900"/>
              <a:buChar char=" "/>
              <a:defRPr sz="1900"/>
            </a:lvl2pPr>
            <a:lvl3pPr marL="1371600" lvl="2" indent="-33655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700"/>
              <a:buChar char=" "/>
              <a:defRPr sz="1700"/>
            </a:lvl3pPr>
            <a:lvl4pPr marL="1828800" lvl="3" indent="-32385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4pPr>
            <a:lvl5pPr marL="2286000" lvl="4" indent="-3175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5pPr>
            <a:lvl6pPr marL="2743200" lvl="5" indent="-3175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6pPr>
            <a:lvl7pPr marL="3200400" lvl="6" indent="-3175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7pPr>
            <a:lvl8pPr marL="3657600" lvl="7" indent="-3175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8pPr>
            <a:lvl9pPr marL="4114800" lvl="8" indent="-3175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dt" idx="10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ftr" idx="11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sldNum" idx="12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 b="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2"/>
          </p:nvPr>
        </p:nvSpPr>
        <p:spPr>
          <a:xfrm>
            <a:off x="507492" y="2736150"/>
            <a:ext cx="380619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100"/>
              <a:buChar char=" "/>
              <a:defRPr sz="2100"/>
            </a:lvl1pPr>
            <a:lvl2pPr marL="914400" lvl="1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2pPr>
            <a:lvl3pPr marL="1371600" lvl="2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3pPr>
            <a:lvl4pPr marL="1828800" lvl="3" indent="-3175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4pPr>
            <a:lvl5pPr marL="2286000" lvl="4" indent="-3175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5pPr>
            <a:lvl6pPr marL="2743200" lvl="5" indent="-3175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6pPr>
            <a:lvl7pPr marL="3200400" lvl="6" indent="-3175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7pPr>
            <a:lvl8pPr marL="3657600" lvl="7" indent="-3175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8pPr>
            <a:lvl9pPr marL="4114800" lvl="8" indent="-3175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3"/>
          </p:nvPr>
        </p:nvSpPr>
        <p:spPr>
          <a:xfrm>
            <a:off x="4766310" y="2029968"/>
            <a:ext cx="3806190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 b="0" cap="none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body" idx="4"/>
          </p:nvPr>
        </p:nvSpPr>
        <p:spPr>
          <a:xfrm>
            <a:off x="4766310" y="2734056"/>
            <a:ext cx="380619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100"/>
              <a:buChar char=" "/>
              <a:defRPr sz="2100"/>
            </a:lvl1pPr>
            <a:lvl2pPr marL="914400" lvl="1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2pPr>
            <a:lvl3pPr marL="1371600" lvl="2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3pPr>
            <a:lvl4pPr marL="1828800" lvl="3" indent="-3175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4pPr>
            <a:lvl5pPr marL="2286000" lvl="4" indent="-3175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5pPr>
            <a:lvl6pPr marL="2743200" lvl="5" indent="-3175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6pPr>
            <a:lvl7pPr marL="3200400" lvl="6" indent="-3175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7pPr>
            <a:lvl8pPr marL="3657600" lvl="7" indent="-3175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8pPr>
            <a:lvl9pPr marL="4114800" lvl="8" indent="-3175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dt" idx="10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ftr" idx="11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dt" idx="10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ftr" idx="11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sldNum" idx="12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9"/>
          <p:cNvSpPr txBox="1">
            <a:spLocks noGrp="1"/>
          </p:cNvSpPr>
          <p:nvPr>
            <p:ph type="dt" idx="10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ftr" idx="11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sldNum" idx="12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0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body" idx="1"/>
          </p:nvPr>
        </p:nvSpPr>
        <p:spPr>
          <a:xfrm>
            <a:off x="571500" y="762000"/>
            <a:ext cx="4572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Char char=" "/>
              <a:defRPr sz="2200"/>
            </a:lvl1pPr>
            <a:lvl2pPr marL="914400" lvl="1" indent="-34925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900"/>
              <a:buChar char=" "/>
              <a:defRPr sz="1900"/>
            </a:lvl2pPr>
            <a:lvl3pPr marL="1371600" lvl="2" indent="-33655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700"/>
              <a:buChar char=" "/>
              <a:defRPr sz="1700"/>
            </a:lvl3pPr>
            <a:lvl4pPr marL="1828800" lvl="3" indent="-32385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4pPr>
            <a:lvl5pPr marL="2286000" lvl="4" indent="-3175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5pPr>
            <a:lvl6pPr marL="2743200" lvl="5" indent="-3175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6pPr>
            <a:lvl7pPr marL="3200400" lvl="6" indent="-3175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7pPr>
            <a:lvl8pPr marL="3657600" lvl="7" indent="-3175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8pPr>
            <a:lvl9pPr marL="4114800" lvl="8" indent="-3175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body" idx="2"/>
          </p:nvPr>
        </p:nvSpPr>
        <p:spPr>
          <a:xfrm>
            <a:off x="6206987" y="2511813"/>
            <a:ext cx="2548890" cy="312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Calibri"/>
              <a:buNone/>
              <a:defRPr sz="1500">
                <a:solidFill>
                  <a:srgbClr val="404040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dt" idx="10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ftr" idx="11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sldNum" idx="12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solidFill>
          <a:schemeClr val="accen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 txBox="1"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sz="28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330952"/>
          </a:xfrm>
          <a:prstGeom prst="rect">
            <a:avLst/>
          </a:prstGeom>
          <a:solidFill>
            <a:srgbClr val="F1F5CD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body" idx="1"/>
          </p:nvPr>
        </p:nvSpPr>
        <p:spPr>
          <a:xfrm>
            <a:off x="507492" y="5909735"/>
            <a:ext cx="692200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dt" idx="10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ftr" idx="11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sldNum" idx="12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quick.com/es/reference/event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avascripture.com/MouseEve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457200" y="1844824"/>
            <a:ext cx="8229600" cy="1346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alibri"/>
              <a:buNone/>
            </a:pPr>
            <a:r>
              <a:rPr lang="es-AR" sz="7200"/>
              <a:t>Interfaces de usuario e Interacción</a:t>
            </a:r>
            <a:endParaRPr sz="7200"/>
          </a:p>
        </p:txBody>
      </p:sp>
      <p:sp>
        <p:nvSpPr>
          <p:cNvPr id="91" name="Google Shape;91;p1"/>
          <p:cNvSpPr txBox="1"/>
          <p:nvPr/>
        </p:nvSpPr>
        <p:spPr>
          <a:xfrm>
            <a:off x="1241884" y="3501008"/>
            <a:ext cx="700252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Formas, Eventos de Usuarios (y POO)</a:t>
            </a:r>
            <a:endParaRPr sz="3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>
            <a:spLocks noGrp="1"/>
          </p:cNvSpPr>
          <p:nvPr>
            <p:ph type="title"/>
          </p:nvPr>
        </p:nvSpPr>
        <p:spPr>
          <a:xfrm>
            <a:off x="23378" y="0"/>
            <a:ext cx="901311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s-AR"/>
              <a:t>Aplicar lo que sabemos de Context 2D:</a:t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537320" y="1196752"/>
            <a:ext cx="7056784" cy="357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73050" marR="0" lvl="0" indent="-273050" algn="l" rtl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Arial"/>
              <a:buChar char="•"/>
            </a:pPr>
            <a:r>
              <a:rPr lang="es-AR" sz="2800" b="1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Líneas</a:t>
            </a:r>
            <a:endParaRPr/>
          </a:p>
          <a:p>
            <a:pPr marL="273050" marR="0" lvl="0" indent="-273050" algn="l" rtl="0">
              <a:spcBef>
                <a:spcPts val="575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Arial"/>
              <a:buChar char="•"/>
            </a:pPr>
            <a:r>
              <a:rPr lang="es-AR" sz="2800" b="1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Rectángulo</a:t>
            </a:r>
            <a:endParaRPr/>
          </a:p>
          <a:p>
            <a:pPr marL="273050" marR="0" lvl="0" indent="-273050" algn="l" rtl="0">
              <a:spcBef>
                <a:spcPts val="575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Arial"/>
              <a:buChar char="•"/>
            </a:pPr>
            <a:r>
              <a:rPr lang="es-AR" sz="2800" b="1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Imágenes</a:t>
            </a:r>
            <a:endParaRPr sz="2800" b="1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3050" marR="0" lvl="0" indent="-273050" algn="l" rtl="0">
              <a:spcBef>
                <a:spcPts val="575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Arial"/>
              <a:buChar char="•"/>
            </a:pPr>
            <a:r>
              <a:rPr lang="es-AR" sz="2800" b="1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Texto</a:t>
            </a:r>
            <a:endParaRPr/>
          </a:p>
          <a:p>
            <a:pPr marL="273050" marR="0" lvl="0" indent="-273050" algn="l" rtl="0">
              <a:spcBef>
                <a:spcPts val="575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Arial"/>
              <a:buChar char="•"/>
            </a:pPr>
            <a:r>
              <a:rPr lang="es-AR" sz="2800" b="1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Setear colores</a:t>
            </a:r>
            <a:endParaRPr/>
          </a:p>
          <a:p>
            <a:pPr marL="273050" marR="0" lvl="0" indent="-273050" algn="l" rtl="0">
              <a:spcBef>
                <a:spcPts val="575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Arial"/>
              <a:buChar char="•"/>
            </a:pPr>
            <a:r>
              <a:rPr lang="es-AR" sz="2800" b="1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Setear grosor y estilo de lápiz</a:t>
            </a:r>
            <a:endParaRPr/>
          </a:p>
          <a:p>
            <a:pPr marL="273050" marR="0" lvl="0" indent="-273050" algn="l" rtl="0">
              <a:spcBef>
                <a:spcPts val="575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Arial"/>
              <a:buChar char="•"/>
            </a:pPr>
            <a:r>
              <a:rPr lang="es-AR" sz="2800" b="1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…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s-AR"/>
              <a:t>Dibujar un Círculo en el context</a:t>
            </a:r>
            <a:endParaRPr/>
          </a:p>
        </p:txBody>
      </p:sp>
      <p:pic>
        <p:nvPicPr>
          <p:cNvPr id="187" name="Google Shape;187;p12"/>
          <p:cNvPicPr preferRelativeResize="0"/>
          <p:nvPr/>
        </p:nvPicPr>
        <p:blipFill rotWithShape="1">
          <a:blip r:embed="rId3">
            <a:alphaModFix/>
          </a:blip>
          <a:srcRect l="20621" t="13744" r="20092" b="12621"/>
          <a:stretch/>
        </p:blipFill>
        <p:spPr>
          <a:xfrm>
            <a:off x="7030615" y="1568475"/>
            <a:ext cx="1656185" cy="1656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3568" y="1792039"/>
            <a:ext cx="6006022" cy="1209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3568" y="4005064"/>
            <a:ext cx="4032448" cy="1423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66619" y="3862474"/>
            <a:ext cx="1584176" cy="1565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s-AR"/>
              <a:t>Fill styles</a:t>
            </a:r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91440" lvl="0" indent="-14097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Char char=" "/>
            </a:pPr>
            <a:r>
              <a:rPr lang="es-AR"/>
              <a:t>Gradiente</a:t>
            </a:r>
            <a:endParaRPr/>
          </a:p>
          <a:p>
            <a:pPr marL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s-AR" sz="1800">
                <a:latin typeface="Consolas"/>
                <a:ea typeface="Consolas"/>
                <a:cs typeface="Consolas"/>
                <a:sym typeface="Consolas"/>
              </a:rPr>
              <a:t>var gradient = ctx.createLinearGradient(10, 90, 200, 90);  </a:t>
            </a:r>
            <a:endParaRPr/>
          </a:p>
          <a:p>
            <a:pPr marL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s-AR" sz="1800">
                <a:latin typeface="Consolas"/>
                <a:ea typeface="Consolas"/>
                <a:cs typeface="Consolas"/>
                <a:sym typeface="Consolas"/>
              </a:rPr>
              <a:t>gradient.addColorStop(0, 'black');  </a:t>
            </a:r>
            <a:endParaRPr/>
          </a:p>
          <a:p>
            <a:pPr marL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s-AR" sz="1800">
                <a:latin typeface="Consolas"/>
                <a:ea typeface="Consolas"/>
                <a:cs typeface="Consolas"/>
                <a:sym typeface="Consolas"/>
              </a:rPr>
              <a:t>gradient.addColorStop(1, 'white');  </a:t>
            </a:r>
            <a:endParaRPr/>
          </a:p>
          <a:p>
            <a:pPr marL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s-AR" sz="1800">
                <a:latin typeface="Consolas"/>
                <a:ea typeface="Consolas"/>
                <a:cs typeface="Consolas"/>
                <a:sym typeface="Consolas"/>
              </a:rPr>
              <a:t>ctx.fillStyle = gradient;  </a:t>
            </a:r>
            <a:endParaRPr/>
          </a:p>
          <a:p>
            <a:pPr marL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s-AR" sz="1800">
                <a:latin typeface="Consolas"/>
                <a:ea typeface="Consolas"/>
                <a:cs typeface="Consolas"/>
                <a:sym typeface="Consolas"/>
              </a:rPr>
              <a:t>ctx.fillRect(10, 10, 200, 250);      </a:t>
            </a:r>
            <a:endParaRPr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endParaRPr/>
          </a:p>
          <a:p>
            <a:pPr marL="91440" lvl="0" indent="-14097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Char char=" "/>
            </a:pPr>
            <a:r>
              <a:rPr lang="es-AR"/>
              <a:t>Imagen</a:t>
            </a:r>
            <a:endParaRPr/>
          </a:p>
          <a:p>
            <a:pPr marL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s-AR" sz="1800">
                <a:latin typeface="Consolas"/>
                <a:ea typeface="Consolas"/>
                <a:cs typeface="Consolas"/>
                <a:sym typeface="Consolas"/>
              </a:rPr>
              <a:t>var image = ctx.createPattern(img,"repeat");</a:t>
            </a:r>
            <a:br>
              <a:rPr lang="es-AR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s-AR" sz="1800">
                <a:latin typeface="Consolas"/>
                <a:ea typeface="Consolas"/>
                <a:cs typeface="Consolas"/>
                <a:sym typeface="Consolas"/>
              </a:rPr>
              <a:t>ctx.rect(0, 0, 150, 100);</a:t>
            </a:r>
            <a:br>
              <a:rPr lang="es-AR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s-AR" sz="1800">
                <a:latin typeface="Consolas"/>
                <a:ea typeface="Consolas"/>
                <a:cs typeface="Consolas"/>
                <a:sym typeface="Consolas"/>
              </a:rPr>
              <a:t>ctx.fillStyle = image;</a:t>
            </a:r>
            <a:br>
              <a:rPr lang="es-AR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s-AR" sz="1800">
                <a:latin typeface="Consolas"/>
                <a:ea typeface="Consolas"/>
                <a:cs typeface="Consolas"/>
                <a:sym typeface="Consolas"/>
              </a:rPr>
              <a:t>ctx.fill();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>
            <a:spLocks noGrp="1"/>
          </p:cNvSpPr>
          <p:nvPr>
            <p:ph type="title"/>
          </p:nvPr>
        </p:nvSpPr>
        <p:spPr>
          <a:xfrm>
            <a:off x="11527" y="-14941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s-AR"/>
              <a:t>Dibujar un Círculo en el context</a:t>
            </a:r>
            <a:endParaRPr/>
          </a:p>
        </p:txBody>
      </p:sp>
      <p:sp>
        <p:nvSpPr>
          <p:cNvPr id="202" name="Google Shape;202;p14"/>
          <p:cNvSpPr/>
          <p:nvPr/>
        </p:nvSpPr>
        <p:spPr>
          <a:xfrm>
            <a:off x="518051" y="1813546"/>
            <a:ext cx="1368152" cy="1368152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4"/>
          <p:cNvSpPr/>
          <p:nvPr/>
        </p:nvSpPr>
        <p:spPr>
          <a:xfrm>
            <a:off x="517154" y="1772816"/>
            <a:ext cx="1368152" cy="1368152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4"/>
          <p:cNvSpPr/>
          <p:nvPr/>
        </p:nvSpPr>
        <p:spPr>
          <a:xfrm>
            <a:off x="2144886" y="1813546"/>
            <a:ext cx="1368152" cy="1368152"/>
          </a:xfrm>
          <a:prstGeom prst="ellipse">
            <a:avLst/>
          </a:prstGeom>
          <a:solidFill>
            <a:srgbClr val="FF0000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4"/>
          <p:cNvSpPr/>
          <p:nvPr/>
        </p:nvSpPr>
        <p:spPr>
          <a:xfrm>
            <a:off x="3746015" y="1813546"/>
            <a:ext cx="1368152" cy="1368152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4"/>
          <p:cNvSpPr txBox="1"/>
          <p:nvPr/>
        </p:nvSpPr>
        <p:spPr>
          <a:xfrm>
            <a:off x="7020272" y="2456892"/>
            <a:ext cx="70724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6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0072" y="1769215"/>
            <a:ext cx="1465581" cy="146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title"/>
          </p:nvPr>
        </p:nvSpPr>
        <p:spPr>
          <a:xfrm>
            <a:off x="251520" y="-9939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AR" sz="4400"/>
              <a:t>Eventos</a:t>
            </a:r>
            <a:endParaRPr/>
          </a:p>
        </p:txBody>
      </p:sp>
      <p:sp>
        <p:nvSpPr>
          <p:cNvPr id="213" name="Google Shape;213;p15"/>
          <p:cNvSpPr txBox="1">
            <a:spLocks noGrp="1"/>
          </p:cNvSpPr>
          <p:nvPr>
            <p:ph type="body" idx="1"/>
          </p:nvPr>
        </p:nvSpPr>
        <p:spPr>
          <a:xfrm>
            <a:off x="251520" y="1447800"/>
            <a:ext cx="878497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-1524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lang="es-AR"/>
              <a:t>Mecanismos que permiten crear una interacción entre los elementos del documento y a las acciones del usuario.</a:t>
            </a:r>
            <a:endParaRPr/>
          </a:p>
          <a:p>
            <a:pPr marL="91440" lvl="0" indent="-15239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endParaRPr sz="1200"/>
          </a:p>
          <a:p>
            <a:pPr marL="91440" lvl="0" indent="-1524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lang="es-AR"/>
              <a:t>Existe un número de eventos definidos para todos los elementos:</a:t>
            </a:r>
            <a:endParaRPr/>
          </a:p>
          <a:p>
            <a:pPr marL="274320" lvl="1" indent="-27432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lang="es-AR" i="1" cap="none"/>
              <a:t>ONLOAD</a:t>
            </a:r>
            <a:endParaRPr/>
          </a:p>
          <a:p>
            <a:pPr marL="274320" lvl="1" indent="-27432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lang="es-AR" i="1" cap="none"/>
              <a:t>ONMOUSEDOWN</a:t>
            </a:r>
            <a:endParaRPr/>
          </a:p>
          <a:p>
            <a:pPr marL="274320" lvl="1" indent="-27432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lang="es-AR" i="1" cap="none"/>
              <a:t>ONMOUSEENTER</a:t>
            </a:r>
            <a:endParaRPr/>
          </a:p>
          <a:p>
            <a:pPr marL="274320" lvl="1" indent="-27432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lang="es-AR" i="1" cap="none"/>
              <a:t>ONMOUSEDOWN</a:t>
            </a:r>
            <a:endParaRPr/>
          </a:p>
          <a:p>
            <a:pPr marL="274320" lvl="1" indent="-27432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Char char="•"/>
            </a:pPr>
            <a:r>
              <a:rPr lang="es-AR" sz="2200" i="1" cap="none"/>
              <a:t>…..</a:t>
            </a:r>
            <a:endParaRPr sz="2200" i="1"/>
          </a:p>
        </p:txBody>
      </p:sp>
      <p:sp>
        <p:nvSpPr>
          <p:cNvPr id="214" name="Google Shape;214;p15"/>
          <p:cNvSpPr/>
          <p:nvPr/>
        </p:nvSpPr>
        <p:spPr>
          <a:xfrm>
            <a:off x="3563888" y="5949280"/>
            <a:ext cx="581662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http://www.htmlquick.com/es/reference/events.html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http://www.javascripture.com/MouseEvent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286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AR" sz="4400"/>
              <a:t>Clases y objetos [Vista Gral.]</a:t>
            </a:r>
            <a:endParaRPr sz="4400"/>
          </a:p>
        </p:txBody>
      </p:sp>
      <p:pic>
        <p:nvPicPr>
          <p:cNvPr id="97" name="Google Shape;97;p3" descr="Descubre a 'Hitman': El Mustang Mach 1 biturbo con 1.000 C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25" y="1412776"/>
            <a:ext cx="9131160" cy="456558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3"/>
          <p:cNvSpPr txBox="1"/>
          <p:nvPr/>
        </p:nvSpPr>
        <p:spPr>
          <a:xfrm>
            <a:off x="5113393" y="1548534"/>
            <a:ext cx="159851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Marca</a:t>
            </a:r>
            <a:endParaRPr sz="36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6196160" y="2130468"/>
            <a:ext cx="185355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 sz="36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" name="Google Shape;100;p3"/>
          <p:cNvGrpSpPr/>
          <p:nvPr/>
        </p:nvGrpSpPr>
        <p:grpSpPr>
          <a:xfrm>
            <a:off x="539553" y="1606079"/>
            <a:ext cx="1296143" cy="1750913"/>
            <a:chOff x="539553" y="1606079"/>
            <a:chExt cx="1296143" cy="1750913"/>
          </a:xfrm>
        </p:grpSpPr>
        <p:sp>
          <p:nvSpPr>
            <p:cNvPr id="101" name="Google Shape;101;p3"/>
            <p:cNvSpPr/>
            <p:nvPr/>
          </p:nvSpPr>
          <p:spPr>
            <a:xfrm>
              <a:off x="539553" y="1606079"/>
              <a:ext cx="432048" cy="454769"/>
            </a:xfrm>
            <a:prstGeom prst="ellipse">
              <a:avLst/>
            </a:prstGeom>
            <a:solidFill>
              <a:srgbClr val="595959"/>
            </a:solidFill>
            <a:ln w="793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" name="Google Shape;102;p3"/>
            <p:cNvCxnSpPr/>
            <p:nvPr/>
          </p:nvCxnSpPr>
          <p:spPr>
            <a:xfrm>
              <a:off x="827584" y="1844824"/>
              <a:ext cx="1008112" cy="1512168"/>
            </a:xfrm>
            <a:prstGeom prst="straightConnector1">
              <a:avLst/>
            </a:prstGeom>
            <a:noFill/>
            <a:ln w="412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3" name="Google Shape;103;p3"/>
          <p:cNvGrpSpPr/>
          <p:nvPr/>
        </p:nvGrpSpPr>
        <p:grpSpPr>
          <a:xfrm>
            <a:off x="2062855" y="4221089"/>
            <a:ext cx="2531650" cy="2559092"/>
            <a:chOff x="2062855" y="4221089"/>
            <a:chExt cx="2531650" cy="2559092"/>
          </a:xfrm>
        </p:grpSpPr>
        <p:pic>
          <p:nvPicPr>
            <p:cNvPr id="104" name="Google Shape;104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062855" y="6094381"/>
              <a:ext cx="571500" cy="6858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5" name="Google Shape;105;p3"/>
            <p:cNvCxnSpPr/>
            <p:nvPr/>
          </p:nvCxnSpPr>
          <p:spPr>
            <a:xfrm rot="10800000" flipH="1">
              <a:off x="2634355" y="4221089"/>
              <a:ext cx="1960150" cy="2304255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86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AR" sz="4400"/>
              <a:t>Clases y objetos [Vista Gral.]</a:t>
            </a:r>
            <a:endParaRPr sz="4400"/>
          </a:p>
        </p:txBody>
      </p:sp>
      <p:pic>
        <p:nvPicPr>
          <p:cNvPr id="111" name="Google Shape;111;p4" descr="Auto Deportivo Ford® Mustang 2020 | Principales Características de  Desempeño | Ford.co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43000"/>
            <a:ext cx="9144000" cy="4006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 txBox="1"/>
          <p:nvPr/>
        </p:nvSpPr>
        <p:spPr>
          <a:xfrm>
            <a:off x="251520" y="5733256"/>
            <a:ext cx="479259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Arrancar, Acelerar, Frenar, Girar Izq, Girar Derecha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 Girar (Sentido);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286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AR" sz="4400"/>
              <a:t>Clases y objetos [Vista Gral.]</a:t>
            </a:r>
            <a:endParaRPr sz="4400"/>
          </a:p>
        </p:txBody>
      </p:sp>
      <p:pic>
        <p:nvPicPr>
          <p:cNvPr id="118" name="Google Shape;118;p5" descr="La imagen puede contener: automóvil y exteri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980728"/>
            <a:ext cx="5062966" cy="574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/>
          <p:nvPr/>
        </p:nvSpPr>
        <p:spPr>
          <a:xfrm>
            <a:off x="5216221" y="1006404"/>
            <a:ext cx="3820275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A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Automóvil es el objeto</a:t>
            </a: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A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Propiedades: Características (Marca, Modelo, Color)</a:t>
            </a: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A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Métodos: Acciones que puede realizar (frenar, arrancar, </a:t>
            </a:r>
            <a:r>
              <a:rPr lang="es-A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s-A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6178440" y="3501008"/>
            <a:ext cx="16225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la clase?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5318074" y="4223351"/>
            <a:ext cx="382027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clase es “una plantilla” o modelo que define al objeto.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 </a:t>
            </a:r>
            <a:r>
              <a:rPr lang="es-AR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s-AR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la idea genérica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que se tiene de </a:t>
            </a:r>
            <a:r>
              <a:rPr lang="es-AR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“todos”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los automóviles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286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AR" sz="4400"/>
              <a:t>Clases y objetos [Vista Gral.]</a:t>
            </a:r>
            <a:endParaRPr sz="4400"/>
          </a:p>
        </p:txBody>
      </p:sp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874" y="4829271"/>
            <a:ext cx="1882641" cy="18826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6"/>
          <p:cNvGrpSpPr/>
          <p:nvPr/>
        </p:nvGrpSpPr>
        <p:grpSpPr>
          <a:xfrm>
            <a:off x="170020" y="1351436"/>
            <a:ext cx="2214310" cy="1209347"/>
            <a:chOff x="455385" y="1599691"/>
            <a:chExt cx="2214310" cy="1209347"/>
          </a:xfrm>
        </p:grpSpPr>
        <p:pic>
          <p:nvPicPr>
            <p:cNvPr id="129" name="Google Shape;129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55385" y="1599691"/>
              <a:ext cx="2123728" cy="7925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6"/>
            <p:cNvSpPr txBox="1"/>
            <p:nvPr/>
          </p:nvSpPr>
          <p:spPr>
            <a:xfrm>
              <a:off x="558540" y="2470484"/>
              <a:ext cx="21111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Ford Mustang Boss 302</a:t>
              </a:r>
              <a:endParaRPr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p6"/>
          <p:cNvGrpSpPr/>
          <p:nvPr/>
        </p:nvGrpSpPr>
        <p:grpSpPr>
          <a:xfrm>
            <a:off x="2674607" y="1210258"/>
            <a:ext cx="1922578" cy="1350525"/>
            <a:chOff x="3101994" y="1467470"/>
            <a:chExt cx="1922578" cy="1350525"/>
          </a:xfrm>
        </p:grpSpPr>
        <p:pic>
          <p:nvPicPr>
            <p:cNvPr id="132" name="Google Shape;132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101994" y="1467470"/>
              <a:ext cx="1674044" cy="9772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6"/>
            <p:cNvSpPr txBox="1"/>
            <p:nvPr/>
          </p:nvSpPr>
          <p:spPr>
            <a:xfrm>
              <a:off x="3101994" y="2479441"/>
              <a:ext cx="19225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Ford Mustang GT 350</a:t>
              </a:r>
              <a:endParaRPr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6"/>
          <p:cNvGrpSpPr/>
          <p:nvPr/>
        </p:nvGrpSpPr>
        <p:grpSpPr>
          <a:xfrm>
            <a:off x="4711806" y="1012830"/>
            <a:ext cx="1927816" cy="1547953"/>
            <a:chOff x="5684804" y="1274129"/>
            <a:chExt cx="1927816" cy="1547953"/>
          </a:xfrm>
        </p:grpSpPr>
        <p:pic>
          <p:nvPicPr>
            <p:cNvPr id="135" name="Google Shape;135;p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868144" y="1274129"/>
              <a:ext cx="1744476" cy="11963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6"/>
            <p:cNvSpPr txBox="1"/>
            <p:nvPr/>
          </p:nvSpPr>
          <p:spPr>
            <a:xfrm>
              <a:off x="5684804" y="2483528"/>
              <a:ext cx="1902765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Ford Mustang Mach1</a:t>
              </a:r>
              <a:endParaRPr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/>
          <p:nvPr/>
        </p:nvSpPr>
        <p:spPr>
          <a:xfrm>
            <a:off x="6748468" y="1210258"/>
            <a:ext cx="210506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’60 – ‘70</a:t>
            </a:r>
            <a:endParaRPr sz="4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6"/>
          <p:cNvGrpSpPr/>
          <p:nvPr/>
        </p:nvGrpSpPr>
        <p:grpSpPr>
          <a:xfrm>
            <a:off x="-98671" y="3108900"/>
            <a:ext cx="2661109" cy="1642174"/>
            <a:chOff x="-98671" y="3108900"/>
            <a:chExt cx="2661109" cy="1642174"/>
          </a:xfrm>
        </p:grpSpPr>
        <p:pic>
          <p:nvPicPr>
            <p:cNvPr id="139" name="Google Shape;139;p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-98671" y="3108900"/>
              <a:ext cx="2661109" cy="13036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6"/>
            <p:cNvSpPr txBox="1"/>
            <p:nvPr/>
          </p:nvSpPr>
          <p:spPr>
            <a:xfrm>
              <a:off x="204228" y="4412520"/>
              <a:ext cx="19225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Ford Mustang GT 500</a:t>
              </a:r>
              <a:endParaRPr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6"/>
          <p:cNvSpPr txBox="1"/>
          <p:nvPr/>
        </p:nvSpPr>
        <p:spPr>
          <a:xfrm>
            <a:off x="7147615" y="3375989"/>
            <a:ext cx="130676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  <a:endParaRPr sz="4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95146" y="3687516"/>
            <a:ext cx="3963104" cy="3170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title"/>
          </p:nvPr>
        </p:nvSpPr>
        <p:spPr>
          <a:xfrm>
            <a:off x="286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AR" sz="4400"/>
              <a:t>Clases y objetos [Vista Gral.]</a:t>
            </a:r>
            <a:endParaRPr sz="4400"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1"/>
          </p:nvPr>
        </p:nvSpPr>
        <p:spPr>
          <a:xfrm>
            <a:off x="251520" y="1447800"/>
            <a:ext cx="878497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-2032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Char char="•"/>
            </a:pPr>
            <a:r>
              <a:rPr lang="es-AR" sz="3200" b="1" i="1"/>
              <a:t>Clase</a:t>
            </a:r>
            <a:r>
              <a:rPr lang="es-AR" sz="3200" b="1"/>
              <a:t>: </a:t>
            </a:r>
            <a:r>
              <a:rPr lang="es-AR" sz="3200"/>
              <a:t>definiciones de las propiedades y comportamiento de un “algo”.</a:t>
            </a:r>
            <a:endParaRPr sz="3200"/>
          </a:p>
          <a:p>
            <a:pPr marL="91440" lvl="0" indent="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</a:pPr>
            <a:endParaRPr sz="3200"/>
          </a:p>
          <a:p>
            <a:pPr marL="91440" lvl="0" indent="-20320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Char char="•"/>
            </a:pPr>
            <a:r>
              <a:rPr lang="es-AR" sz="3200" b="1" i="1"/>
              <a:t>Objeto</a:t>
            </a:r>
            <a:r>
              <a:rPr lang="es-AR" sz="3200" b="1"/>
              <a:t>: </a:t>
            </a:r>
            <a:r>
              <a:rPr lang="es-AR" sz="3200"/>
              <a:t>una instancia de una clase.</a:t>
            </a:r>
            <a:endParaRPr/>
          </a:p>
          <a:p>
            <a:pPr marL="91440" lvl="0" indent="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</a:pPr>
            <a:endParaRPr sz="3200"/>
          </a:p>
          <a:p>
            <a:pPr marL="91440" lvl="0" indent="-20320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Char char="•"/>
            </a:pPr>
            <a:r>
              <a:rPr lang="es-AR" sz="3200" b="1" i="1"/>
              <a:t>Método</a:t>
            </a:r>
            <a:r>
              <a:rPr lang="es-AR" sz="3200" b="1"/>
              <a:t>: </a:t>
            </a:r>
            <a:r>
              <a:rPr lang="es-AR" sz="3200"/>
              <a:t>Algoritmo asociado a un objeto.</a:t>
            </a:r>
            <a:endParaRPr/>
          </a:p>
          <a:p>
            <a:pPr marL="91440" lvl="0" indent="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</a:pPr>
            <a:endParaRPr sz="3200"/>
          </a:p>
          <a:p>
            <a:pPr marL="91440" lvl="0" indent="-20320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Char char="•"/>
            </a:pPr>
            <a:r>
              <a:rPr lang="es-AR" sz="3200" b="1" i="1"/>
              <a:t>Propiedad o atributo</a:t>
            </a:r>
            <a:r>
              <a:rPr lang="es-AR" sz="3200" b="1"/>
              <a:t>: </a:t>
            </a:r>
            <a:r>
              <a:rPr lang="es-AR" sz="3200"/>
              <a:t>datos asociados a un objeto.</a:t>
            </a:r>
            <a:endParaRPr/>
          </a:p>
          <a:p>
            <a:pPr marL="91440" lvl="0" indent="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179512" y="-171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s-AR"/>
              <a:t>JS &amp; POO</a:t>
            </a:r>
            <a:endParaRPr/>
          </a:p>
        </p:txBody>
      </p:sp>
      <p:pic>
        <p:nvPicPr>
          <p:cNvPr id="155" name="Google Shape;15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584" y="764704"/>
            <a:ext cx="4163963" cy="58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7584" y="768281"/>
            <a:ext cx="4284048" cy="5870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179512" y="-171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s-AR"/>
              <a:t>JS &amp; POO</a:t>
            </a:r>
            <a:endParaRPr/>
          </a:p>
        </p:txBody>
      </p:sp>
      <p:pic>
        <p:nvPicPr>
          <p:cNvPr id="163" name="Google Shape;16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37" y="1319212"/>
            <a:ext cx="8772525" cy="42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" y="1316736"/>
            <a:ext cx="8772525" cy="42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1316736"/>
            <a:ext cx="889635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>
            <a:spLocks noGrp="1"/>
          </p:cNvSpPr>
          <p:nvPr>
            <p:ph type="title"/>
          </p:nvPr>
        </p:nvSpPr>
        <p:spPr>
          <a:xfrm>
            <a:off x="179512" y="-171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s-AR"/>
              <a:t>JS &amp; POO</a:t>
            </a:r>
            <a:endParaRPr/>
          </a:p>
        </p:txBody>
      </p:sp>
      <p:pic>
        <p:nvPicPr>
          <p:cNvPr id="172" name="Google Shape;17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1124744"/>
            <a:ext cx="321945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0"/>
          <p:cNvSpPr txBox="1"/>
          <p:nvPr/>
        </p:nvSpPr>
        <p:spPr>
          <a:xfrm>
            <a:off x="4211960" y="1101725"/>
            <a:ext cx="1152880" cy="26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512" y="3873088"/>
            <a:ext cx="852487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1140</Words>
  <Application>Microsoft Office PowerPoint</Application>
  <PresentationFormat>Presentación en pantalla (4:3)</PresentationFormat>
  <Paragraphs>177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Noto Sans Symbols</vt:lpstr>
      <vt:lpstr>Metropolitan</vt:lpstr>
      <vt:lpstr>Interfaces de usuario e Interacción</vt:lpstr>
      <vt:lpstr>Clases y objetos [Vista Gral.]</vt:lpstr>
      <vt:lpstr>Clases y objetos [Vista Gral.]</vt:lpstr>
      <vt:lpstr>Clases y objetos [Vista Gral.]</vt:lpstr>
      <vt:lpstr>Clases y objetos [Vista Gral.]</vt:lpstr>
      <vt:lpstr>Clases y objetos [Vista Gral.]</vt:lpstr>
      <vt:lpstr>JS &amp; POO</vt:lpstr>
      <vt:lpstr>JS &amp; POO</vt:lpstr>
      <vt:lpstr>JS &amp; POO</vt:lpstr>
      <vt:lpstr>Aplicar lo que sabemos de Context 2D:</vt:lpstr>
      <vt:lpstr>Dibujar un Círculo en el context</vt:lpstr>
      <vt:lpstr>Fill styles</vt:lpstr>
      <vt:lpstr>Dibujar un Círculo en el context</vt:lpstr>
      <vt:lpstr>Eventos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 de usuario e Interacción</dc:title>
  <dc:creator>Usuario</dc:creator>
  <cp:lastModifiedBy>Jorge Hernandez Gauna</cp:lastModifiedBy>
  <cp:revision>1</cp:revision>
  <dcterms:created xsi:type="dcterms:W3CDTF">2012-08-29T13:02:48Z</dcterms:created>
  <dcterms:modified xsi:type="dcterms:W3CDTF">2022-08-26T14:36:11Z</dcterms:modified>
</cp:coreProperties>
</file>