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6" r:id="rId5"/>
    <p:sldId id="267" r:id="rId6"/>
    <p:sldId id="265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26"/>
    <a:srgbClr val="EF3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9769-9DDB-435D-A9D9-E793532E5385}" type="datetimeFigureOut">
              <a:rPr lang="pt-BR" smtClean="0"/>
              <a:t>06/01/2020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FB55-DCA3-4238-A001-67358BFCA2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07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9769-9DDB-435D-A9D9-E793532E5385}" type="datetimeFigureOut">
              <a:rPr lang="pt-BR" smtClean="0"/>
              <a:t>06/01/2020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FB55-DCA3-4238-A001-67358BFCA2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85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9769-9DDB-435D-A9D9-E793532E5385}" type="datetimeFigureOut">
              <a:rPr lang="pt-BR" smtClean="0"/>
              <a:t>06/01/2020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FB55-DCA3-4238-A001-67358BFCA2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18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9769-9DDB-435D-A9D9-E793532E5385}" type="datetimeFigureOut">
              <a:rPr lang="pt-BR" smtClean="0"/>
              <a:t>06/01/2020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FB55-DCA3-4238-A001-67358BFCA2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48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9769-9DDB-435D-A9D9-E793532E5385}" type="datetimeFigureOut">
              <a:rPr lang="pt-BR" smtClean="0"/>
              <a:t>06/01/2020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FB55-DCA3-4238-A001-67358BFCA2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71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9769-9DDB-435D-A9D9-E793532E5385}" type="datetimeFigureOut">
              <a:rPr lang="pt-BR" smtClean="0"/>
              <a:t>06/01/2020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FB55-DCA3-4238-A001-67358BFCA2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66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9769-9DDB-435D-A9D9-E793532E5385}" type="datetimeFigureOut">
              <a:rPr lang="pt-BR" smtClean="0"/>
              <a:t>06/01/2020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FB55-DCA3-4238-A001-67358BFCA2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0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9769-9DDB-435D-A9D9-E793532E5385}" type="datetimeFigureOut">
              <a:rPr lang="pt-BR" smtClean="0"/>
              <a:t>06/01/2020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FB55-DCA3-4238-A001-67358BFCA2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95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9769-9DDB-435D-A9D9-E793532E5385}" type="datetimeFigureOut">
              <a:rPr lang="pt-BR" smtClean="0"/>
              <a:t>06/01/2020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FB55-DCA3-4238-A001-67358BFCA2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37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9769-9DDB-435D-A9D9-E793532E5385}" type="datetimeFigureOut">
              <a:rPr lang="pt-BR" smtClean="0"/>
              <a:t>06/01/2020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FB55-DCA3-4238-A001-67358BFCA2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75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9769-9DDB-435D-A9D9-E793532E5385}" type="datetimeFigureOut">
              <a:rPr lang="pt-BR" smtClean="0"/>
              <a:t>06/01/2020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FB55-DCA3-4238-A001-67358BFCA2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36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9769-9DDB-435D-A9D9-E793532E5385}" type="datetimeFigureOut">
              <a:rPr lang="pt-BR" smtClean="0"/>
              <a:t>06/01/2020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FB55-DCA3-4238-A001-67358BFCA2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47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048"/>
          </a:xfrm>
          <a:prstGeom prst="rect">
            <a:avLst/>
          </a:prstGeom>
        </p:spPr>
      </p:pic>
      <p:sp>
        <p:nvSpPr>
          <p:cNvPr id="10" name="CaixaDeTexto 9" hidden="1"/>
          <p:cNvSpPr txBox="1"/>
          <p:nvPr/>
        </p:nvSpPr>
        <p:spPr>
          <a:xfrm>
            <a:off x="1828799" y="2813319"/>
            <a:ext cx="8552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8BIT WONDER" panose="00000400000000000000" pitchFamily="2" charset="0"/>
              </a:rPr>
              <a:t>MICROSSERVICOS</a:t>
            </a:r>
            <a:endParaRPr lang="pt-BR" sz="4800" dirty="0">
              <a:latin typeface="8BIT WONDER" panose="00000400000000000000" pitchFamily="2" charset="0"/>
            </a:endParaRPr>
          </a:p>
        </p:txBody>
      </p:sp>
      <p:sp>
        <p:nvSpPr>
          <p:cNvPr id="11" name="CaixaDeTexto 10" hidden="1"/>
          <p:cNvSpPr txBox="1"/>
          <p:nvPr/>
        </p:nvSpPr>
        <p:spPr>
          <a:xfrm>
            <a:off x="1676400" y="4189401"/>
            <a:ext cx="394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8BIT WONDER" panose="00000400000000000000" pitchFamily="2" charset="0"/>
              </a:rPr>
              <a:t>L</a:t>
            </a:r>
            <a:endParaRPr lang="pt-BR" sz="2000" dirty="0">
              <a:latin typeface="8BIT WONDER" panose="00000400000000000000" pitchFamily="2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1507474" y="2720268"/>
            <a:ext cx="8961897" cy="1286367"/>
            <a:chOff x="1507474" y="2720268"/>
            <a:chExt cx="8961897" cy="1286367"/>
          </a:xfrm>
        </p:grpSpPr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8041343" y="3363452"/>
              <a:ext cx="641148" cy="536494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7474" y="2720268"/>
              <a:ext cx="8961897" cy="12863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07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586" cy="686104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783542" y="2784192"/>
            <a:ext cx="631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  <a:latin typeface="8-bit pusab" panose="00000400000000000000" pitchFamily="2" charset="0"/>
              </a:rPr>
              <a:t>VAMOS A DEMO!</a:t>
            </a:r>
            <a:endParaRPr lang="pt-BR" sz="3600" dirty="0">
              <a:solidFill>
                <a:srgbClr val="FF0000"/>
              </a:solidFill>
              <a:latin typeface="8BIT WONDER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9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7"/>
            <a:ext cx="12192000" cy="6861047"/>
          </a:xfrm>
          <a:prstGeom prst="rect">
            <a:avLst/>
          </a:prstGeom>
        </p:spPr>
      </p:pic>
      <p:sp>
        <p:nvSpPr>
          <p:cNvPr id="2" name="CaixaDeTexto 1" hidden="1"/>
          <p:cNvSpPr txBox="1"/>
          <p:nvPr/>
        </p:nvSpPr>
        <p:spPr>
          <a:xfrm>
            <a:off x="457200" y="495882"/>
            <a:ext cx="575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8-bit pusab" panose="00000400000000000000" pitchFamily="2" charset="0"/>
              </a:rPr>
              <a:t>Sumario de Palavras</a:t>
            </a:r>
            <a:endParaRPr lang="pt-BR" sz="2000" dirty="0">
              <a:latin typeface="8BIT WONDER" panose="00000400000000000000" pitchFamily="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57200" y="1548671"/>
            <a:ext cx="444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Monolítico</a:t>
            </a:r>
            <a:endParaRPr lang="pt-BR" sz="28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57200" y="3289813"/>
            <a:ext cx="444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endParaRPr lang="pt-BR" sz="28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57200" y="4893151"/>
            <a:ext cx="444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</a:t>
            </a:r>
            <a:endParaRPr lang="pt-BR" sz="28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77407" y="2055807"/>
            <a:ext cx="1064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 Uma estrutura geológica, como uma montanha, por exemplo, constituído por uma única e maciça pedra ou rocha.</a:t>
            </a:r>
            <a:br>
              <a:rPr lang="pt-BR" sz="2400" dirty="0" smtClean="0"/>
            </a:br>
            <a:endParaRPr lang="pt-BR" sz="24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77407" y="3705311"/>
            <a:ext cx="1064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 smtClean="0"/>
              <a:t> </a:t>
            </a:r>
            <a:r>
              <a:rPr lang="pt-BR" sz="2400" i="1" dirty="0" err="1" smtClean="0"/>
              <a:t>Application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Programming</a:t>
            </a:r>
            <a:r>
              <a:rPr lang="pt-BR" sz="2400" i="1" dirty="0" smtClean="0"/>
              <a:t> Interface </a:t>
            </a:r>
            <a:r>
              <a:rPr lang="pt-BR" sz="2400" dirty="0" smtClean="0"/>
              <a:t>(Interface de Programação de Aplicativos) Modo de comunicação padronizado.</a:t>
            </a:r>
            <a:endParaRPr lang="pt-BR" sz="24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77407" y="5354815"/>
            <a:ext cx="1064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 </a:t>
            </a:r>
            <a:r>
              <a:rPr lang="pt-BR" sz="2400" i="1" dirty="0" smtClean="0"/>
              <a:t>Implantar</a:t>
            </a:r>
            <a:r>
              <a:rPr lang="pt-BR" sz="2400" dirty="0" smtClean="0"/>
              <a:t>  - colocar efetivamente o projeto em produção.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27745"/>
            <a:ext cx="5816088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1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7"/>
            <a:ext cx="12192000" cy="6861047"/>
          </a:xfrm>
          <a:prstGeom prst="rect">
            <a:avLst/>
          </a:prstGeom>
        </p:spPr>
      </p:pic>
      <p:sp>
        <p:nvSpPr>
          <p:cNvPr id="4" name="CaixaDeTexto 3" hidden="1"/>
          <p:cNvSpPr txBox="1"/>
          <p:nvPr/>
        </p:nvSpPr>
        <p:spPr>
          <a:xfrm>
            <a:off x="469900" y="520700"/>
            <a:ext cx="44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8-bit pusab" panose="00000400000000000000" pitchFamily="2" charset="0"/>
              </a:rPr>
              <a:t>O Problema?</a:t>
            </a:r>
            <a:endParaRPr lang="pt-BR" sz="2000" dirty="0">
              <a:latin typeface="8BIT WONDER" panose="00000400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77407" y="1874271"/>
            <a:ext cx="1064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Temos muitas aplicações que superam as expectativas dos seus criadores, e crescem exponencialmente de forma assustadora e a arquitetura não consegue suprir a demanda crescente.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029200" y="381005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0" i="1" dirty="0" smtClean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“A partir do momento em que o </a:t>
            </a:r>
            <a:r>
              <a:rPr lang="pt-BR" sz="2000" b="0" i="1" dirty="0" err="1" smtClean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Facebook</a:t>
            </a:r>
            <a:r>
              <a:rPr lang="pt-BR" sz="2000" b="0" i="1" dirty="0" smtClean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passou a aceitar qualquer pessoa, o crescimento da plataforma foi explosivo: em dezembro de 2006, eram 12 milhões de usuários registrados. Em outubro de 2007, a rede social já tinha 50 milhões de membros.”</a:t>
            </a:r>
            <a:endParaRPr lang="pt-BR" sz="2000" i="1" dirty="0"/>
          </a:p>
        </p:txBody>
      </p:sp>
      <p:pic>
        <p:nvPicPr>
          <p:cNvPr id="1028" name="Picture 4" descr="Resultado de imagem para facebook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15" y="4187624"/>
            <a:ext cx="3148569" cy="118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66" y="493000"/>
            <a:ext cx="4505334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7"/>
            <a:ext cx="12192000" cy="6861047"/>
          </a:xfrm>
          <a:prstGeom prst="rect">
            <a:avLst/>
          </a:prstGeom>
        </p:spPr>
      </p:pic>
      <p:sp>
        <p:nvSpPr>
          <p:cNvPr id="4" name="CaixaDeTexto 3" hidden="1"/>
          <p:cNvSpPr txBox="1"/>
          <p:nvPr/>
        </p:nvSpPr>
        <p:spPr>
          <a:xfrm>
            <a:off x="469900" y="520700"/>
            <a:ext cx="44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8-bit pusab" panose="00000400000000000000" pitchFamily="2" charset="0"/>
              </a:rPr>
              <a:t>Escalabilidade</a:t>
            </a:r>
            <a:endParaRPr lang="pt-BR" sz="2000" dirty="0">
              <a:latin typeface="8BIT WONDER" panose="000004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77407" y="1263710"/>
            <a:ext cx="1064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capacidade de um software, de atender suas necessidades de crescimento sem perder qualidade, e com baixo aumento de custos.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1765300" y="2578100"/>
            <a:ext cx="0" cy="3505200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4454058" y="5609188"/>
            <a:ext cx="6032500" cy="0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 rot="16200000">
            <a:off x="766116" y="3973657"/>
            <a:ext cx="153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VERTICAL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408036" y="5609188"/>
            <a:ext cx="2124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HORIZONTAL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Picture 4" descr="Resultado de imagem para MEMORIA RAM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50" b="89959" l="476" r="998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409" y="2900741"/>
            <a:ext cx="1754668" cy="91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ssd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407" y="3561139"/>
            <a:ext cx="1605778" cy="160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sultado de imagem para processador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972" y="5185024"/>
            <a:ext cx="1410647" cy="80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sultado de imagem para servidores 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47" b="98108" l="9858" r="898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214" r="12948"/>
          <a:stretch/>
        </p:blipFill>
        <p:spPr bwMode="auto">
          <a:xfrm>
            <a:off x="4782241" y="4357330"/>
            <a:ext cx="1181100" cy="116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Resultado de imagem para servidores 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47" b="98108" l="9858" r="898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214" r="12948"/>
          <a:stretch/>
        </p:blipFill>
        <p:spPr bwMode="auto">
          <a:xfrm>
            <a:off x="6079022" y="4357329"/>
            <a:ext cx="1181100" cy="116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Resultado de imagem para servidores 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47" b="98108" l="9858" r="898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214" r="12948"/>
          <a:stretch/>
        </p:blipFill>
        <p:spPr bwMode="auto">
          <a:xfrm>
            <a:off x="7374666" y="4357328"/>
            <a:ext cx="1181100" cy="116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Resultado de imagem para servidores 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47" b="98108" l="9858" r="898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214" r="12948"/>
          <a:stretch/>
        </p:blipFill>
        <p:spPr bwMode="auto">
          <a:xfrm>
            <a:off x="8670310" y="4355345"/>
            <a:ext cx="1181100" cy="116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726" y="480577"/>
            <a:ext cx="4505334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5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7"/>
            <a:ext cx="12192000" cy="6861047"/>
          </a:xfrm>
          <a:prstGeom prst="rect">
            <a:avLst/>
          </a:prstGeom>
        </p:spPr>
      </p:pic>
      <p:sp>
        <p:nvSpPr>
          <p:cNvPr id="4" name="CaixaDeTexto 3" hidden="1"/>
          <p:cNvSpPr txBox="1"/>
          <p:nvPr/>
        </p:nvSpPr>
        <p:spPr>
          <a:xfrm>
            <a:off x="469900" y="520700"/>
            <a:ext cx="44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8-bit pusab" panose="00000400000000000000" pitchFamily="2" charset="0"/>
              </a:rPr>
              <a:t>O </a:t>
            </a:r>
            <a:r>
              <a:rPr lang="pt-BR" sz="2000" dirty="0" err="1" smtClean="0">
                <a:latin typeface="8-bit pusab" panose="00000400000000000000" pitchFamily="2" charset="0"/>
              </a:rPr>
              <a:t>Monolitico</a:t>
            </a:r>
            <a:endParaRPr lang="pt-BR" sz="2000" dirty="0">
              <a:latin typeface="8BIT WONDER" panose="00000400000000000000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9C2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35" y="2541787"/>
            <a:ext cx="1842330" cy="172204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35" y="4661101"/>
            <a:ext cx="1842330" cy="1722040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>
            <a:off x="4914900" y="4263827"/>
            <a:ext cx="0" cy="5520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082207" y="1746310"/>
            <a:ext cx="1064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 uma arquitetura de Software onde todas as responsabilidades estão centralizadas em um único ponto.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959419" y="2894975"/>
            <a:ext cx="3478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Telas, Regras de cadastro, regras de produtos, regras de vendas ... </a:t>
            </a:r>
            <a:endParaRPr lang="pt-B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959419" y="5420689"/>
            <a:ext cx="3478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Banco de dados</a:t>
            </a:r>
            <a:endParaRPr lang="pt-B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449013" y="3235901"/>
            <a:ext cx="151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 Web</a:t>
            </a:r>
            <a:endParaRPr lang="pt-BR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Agrupar 5" hidden="1"/>
          <p:cNvGrpSpPr/>
          <p:nvPr/>
        </p:nvGrpSpPr>
        <p:grpSpPr>
          <a:xfrm>
            <a:off x="439733" y="772375"/>
            <a:ext cx="4505334" cy="844444"/>
            <a:chOff x="439733" y="772375"/>
            <a:chExt cx="4505334" cy="844444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733" y="1080325"/>
              <a:ext cx="4505334" cy="536494"/>
            </a:xfrm>
            <a:prstGeom prst="rect">
              <a:avLst/>
            </a:prstGeom>
          </p:spPr>
        </p:pic>
        <p:sp>
          <p:nvSpPr>
            <p:cNvPr id="16" name="CaixaDeTexto 15"/>
            <p:cNvSpPr txBox="1"/>
            <p:nvPr/>
          </p:nvSpPr>
          <p:spPr>
            <a:xfrm>
              <a:off x="2665506" y="772375"/>
              <a:ext cx="2554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dirty="0" smtClean="0">
                  <a:latin typeface="8-bit pusab" panose="00000400000000000000" pitchFamily="2" charset="0"/>
                </a:rPr>
                <a:t>´</a:t>
              </a:r>
              <a:endParaRPr lang="pt-BR" sz="4800" dirty="0">
                <a:latin typeface="8BIT WONDER" panose="00000400000000000000" pitchFamily="2" charset="0"/>
              </a:endParaRPr>
            </a:p>
          </p:txBody>
        </p:sp>
      </p:grp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/>
          <a:srcRect t="14877" r="31190" b="24493"/>
          <a:stretch/>
        </p:blipFill>
        <p:spPr>
          <a:xfrm>
            <a:off x="409566" y="268940"/>
            <a:ext cx="3100116" cy="77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7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586" cy="6861047"/>
          </a:xfrm>
          <a:prstGeom prst="rect">
            <a:avLst/>
          </a:prstGeom>
        </p:spPr>
      </p:pic>
      <p:sp>
        <p:nvSpPr>
          <p:cNvPr id="4" name="CaixaDeTexto 3" hidden="1"/>
          <p:cNvSpPr txBox="1"/>
          <p:nvPr/>
        </p:nvSpPr>
        <p:spPr>
          <a:xfrm>
            <a:off x="469900" y="520700"/>
            <a:ext cx="44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8-bit pusab" panose="00000400000000000000" pitchFamily="2" charset="0"/>
              </a:rPr>
              <a:t>O </a:t>
            </a:r>
            <a:r>
              <a:rPr lang="pt-BR" sz="2000" dirty="0" err="1" smtClean="0">
                <a:latin typeface="8-bit pusab" panose="00000400000000000000" pitchFamily="2" charset="0"/>
              </a:rPr>
              <a:t>Monolitico</a:t>
            </a:r>
            <a:endParaRPr lang="pt-BR" sz="2000" dirty="0">
              <a:latin typeface="8BIT WONDER" panose="00000400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03074" y="3065652"/>
            <a:ext cx="292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pt-BR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Fácil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56" b="25962"/>
          <a:stretch/>
        </p:blipFill>
        <p:spPr>
          <a:xfrm>
            <a:off x="1103074" y="2045346"/>
            <a:ext cx="729700" cy="72447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54" r="-1354" b="-2277"/>
          <a:stretch/>
        </p:blipFill>
        <p:spPr>
          <a:xfrm>
            <a:off x="6072726" y="1726351"/>
            <a:ext cx="774422" cy="1020306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103074" y="3577842"/>
            <a:ext cx="292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Fácil de ser escrito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968777" y="2215489"/>
            <a:ext cx="344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009C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VANTAGENS</a:t>
            </a:r>
            <a:endParaRPr lang="pt-BR" sz="2400" b="1" dirty="0">
              <a:solidFill>
                <a:srgbClr val="009C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103074" y="4096703"/>
            <a:ext cx="368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Centraliza Informações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047587" y="2215489"/>
            <a:ext cx="344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EF32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DESVANTAGENS</a:t>
            </a:r>
            <a:endParaRPr lang="pt-BR" sz="2400" b="1" dirty="0">
              <a:solidFill>
                <a:srgbClr val="EF322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103074" y="4615564"/>
            <a:ext cx="368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Orçamento inicial baixo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203036" y="3063100"/>
            <a:ext cx="3360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Escalabilidade vertical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203037" y="3575290"/>
            <a:ext cx="513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Código “sujo” e menos reutilizável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203037" y="4094151"/>
            <a:ext cx="368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Desatualizado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203037" y="4613012"/>
            <a:ext cx="513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Modificações tem efeitos colaterais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4"/>
          <a:srcRect t="14877" r="31190" b="24493"/>
          <a:stretch/>
        </p:blipFill>
        <p:spPr>
          <a:xfrm>
            <a:off x="409566" y="268940"/>
            <a:ext cx="3100116" cy="77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8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586" cy="6861047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777407" y="1324494"/>
            <a:ext cx="1064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 uma arquitetura onde cada Item do projeto final, é composto por micro projetos, onde existe a sua própria arquitetura, regras de negócio, validações etc.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Agrupar 52"/>
          <p:cNvGrpSpPr/>
          <p:nvPr/>
        </p:nvGrpSpPr>
        <p:grpSpPr>
          <a:xfrm>
            <a:off x="2553379" y="2245304"/>
            <a:ext cx="6432438" cy="4333490"/>
            <a:chOff x="2553378" y="2080145"/>
            <a:chExt cx="7390852" cy="4498649"/>
          </a:xfrm>
        </p:grpSpPr>
        <p:grpSp>
          <p:nvGrpSpPr>
            <p:cNvPr id="38" name="Agrupar 37"/>
            <p:cNvGrpSpPr/>
            <p:nvPr/>
          </p:nvGrpSpPr>
          <p:grpSpPr>
            <a:xfrm>
              <a:off x="2553378" y="2118358"/>
              <a:ext cx="7390852" cy="4460436"/>
              <a:chOff x="2553378" y="2118358"/>
              <a:chExt cx="7390852" cy="4460436"/>
            </a:xfrm>
          </p:grpSpPr>
          <p:pic>
            <p:nvPicPr>
              <p:cNvPr id="2" name="Imagem 1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rgbClr val="00B05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24980" y="2118358"/>
                <a:ext cx="1220334" cy="1140656"/>
              </a:xfrm>
              <a:prstGeom prst="rect">
                <a:avLst/>
              </a:prstGeom>
            </p:spPr>
          </p:pic>
          <p:pic>
            <p:nvPicPr>
              <p:cNvPr id="12" name="Imagem 11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9562" y="4746875"/>
                <a:ext cx="1220334" cy="1140656"/>
              </a:xfrm>
              <a:prstGeom prst="rect">
                <a:avLst/>
              </a:prstGeom>
            </p:spPr>
          </p:pic>
          <p:cxnSp>
            <p:nvCxnSpPr>
              <p:cNvPr id="8" name="Conector de Seta Reta 7"/>
              <p:cNvCxnSpPr/>
              <p:nvPr/>
            </p:nvCxnSpPr>
            <p:spPr>
              <a:xfrm>
                <a:off x="4664207" y="3220452"/>
                <a:ext cx="552229" cy="92124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aixaDeTexto 13"/>
              <p:cNvSpPr txBox="1"/>
              <p:nvPr/>
            </p:nvSpPr>
            <p:spPr>
              <a:xfrm>
                <a:off x="8106702" y="5253471"/>
                <a:ext cx="1837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Banco de dados</a:t>
                </a:r>
                <a:endParaRPr lang="pt-B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15" name="Conector de Seta Reta 14"/>
              <p:cNvCxnSpPr/>
              <p:nvPr/>
            </p:nvCxnSpPr>
            <p:spPr>
              <a:xfrm>
                <a:off x="5019471" y="3165410"/>
                <a:ext cx="1517530" cy="89315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de Seta Reta 15"/>
              <p:cNvCxnSpPr/>
              <p:nvPr/>
            </p:nvCxnSpPr>
            <p:spPr>
              <a:xfrm flipH="1">
                <a:off x="4047437" y="3256880"/>
                <a:ext cx="79726" cy="48200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CaixaDeTexto 16"/>
              <p:cNvSpPr txBox="1"/>
              <p:nvPr/>
            </p:nvSpPr>
            <p:spPr>
              <a:xfrm>
                <a:off x="4803561" y="2552348"/>
                <a:ext cx="812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i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Web</a:t>
                </a:r>
                <a:endParaRPr lang="pt-BR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rgbClr val="00B0F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3748" y="3571373"/>
                <a:ext cx="1220334" cy="1140656"/>
              </a:xfrm>
              <a:prstGeom prst="rect">
                <a:avLst/>
              </a:prstGeom>
            </p:spPr>
          </p:pic>
          <p:pic>
            <p:nvPicPr>
              <p:cNvPr id="19" name="Imagem 18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rgbClr val="00B0F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1118" y="4009906"/>
                <a:ext cx="1220334" cy="1140656"/>
              </a:xfrm>
              <a:prstGeom prst="rect">
                <a:avLst/>
              </a:prstGeom>
            </p:spPr>
          </p:pic>
          <p:pic>
            <p:nvPicPr>
              <p:cNvPr id="20" name="Imagem 19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rgbClr val="00B0F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113" y="3439578"/>
                <a:ext cx="1220334" cy="1140656"/>
              </a:xfrm>
              <a:prstGeom prst="rect">
                <a:avLst/>
              </a:prstGeom>
            </p:spPr>
          </p:pic>
          <p:sp>
            <p:nvSpPr>
              <p:cNvPr id="9" name="Retângulo 8"/>
              <p:cNvSpPr/>
              <p:nvPr/>
            </p:nvSpPr>
            <p:spPr>
              <a:xfrm>
                <a:off x="2749909" y="3916779"/>
                <a:ext cx="10491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pt-B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cadastro</a:t>
                </a:r>
                <a:endParaRPr lang="pt-BR" dirty="0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6047227" y="4608421"/>
                <a:ext cx="10811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pt-B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produtos</a:t>
                </a:r>
                <a:endParaRPr lang="pt-BR" dirty="0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7854391" y="3732113"/>
                <a:ext cx="901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pt-BR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vendas</a:t>
                </a:r>
                <a:endParaRPr lang="pt-BR" dirty="0"/>
              </a:p>
            </p:txBody>
          </p:sp>
          <p:cxnSp>
            <p:nvCxnSpPr>
              <p:cNvPr id="23" name="Conector de Seta Reta 22"/>
              <p:cNvCxnSpPr/>
              <p:nvPr/>
            </p:nvCxnSpPr>
            <p:spPr>
              <a:xfrm>
                <a:off x="7393638" y="4446779"/>
                <a:ext cx="505184" cy="45617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" name="Imagem 23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5685" y="5438138"/>
                <a:ext cx="1220334" cy="1140656"/>
              </a:xfrm>
              <a:prstGeom prst="rect">
                <a:avLst/>
              </a:prstGeom>
            </p:spPr>
          </p:pic>
          <p:cxnSp>
            <p:nvCxnSpPr>
              <p:cNvPr id="26" name="Conector de Seta Reta 25"/>
              <p:cNvCxnSpPr/>
              <p:nvPr/>
            </p:nvCxnSpPr>
            <p:spPr>
              <a:xfrm>
                <a:off x="5525067" y="5059144"/>
                <a:ext cx="0" cy="51611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8" name="Imagem 27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3854" y="4950136"/>
                <a:ext cx="1220334" cy="1140656"/>
              </a:xfrm>
              <a:prstGeom prst="rect">
                <a:avLst/>
              </a:prstGeom>
            </p:spPr>
          </p:pic>
          <p:cxnSp>
            <p:nvCxnSpPr>
              <p:cNvPr id="29" name="Conector de Seta Reta 28"/>
              <p:cNvCxnSpPr/>
              <p:nvPr/>
            </p:nvCxnSpPr>
            <p:spPr>
              <a:xfrm flipH="1">
                <a:off x="3695117" y="4587871"/>
                <a:ext cx="259727" cy="56269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CaixaDeTexto 31"/>
              <p:cNvSpPr txBox="1"/>
              <p:nvPr/>
            </p:nvSpPr>
            <p:spPr>
              <a:xfrm>
                <a:off x="5435216" y="5938836"/>
                <a:ext cx="1871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Banco de dados</a:t>
                </a:r>
                <a:endParaRPr lang="pt-B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3" name="CaixaDeTexto 32"/>
              <p:cNvSpPr txBox="1"/>
              <p:nvPr/>
            </p:nvSpPr>
            <p:spPr>
              <a:xfrm>
                <a:off x="2553378" y="5950495"/>
                <a:ext cx="1837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Banco de dados</a:t>
                </a:r>
                <a:endParaRPr lang="pt-BR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5" name="Arco 34"/>
              <p:cNvSpPr/>
              <p:nvPr/>
            </p:nvSpPr>
            <p:spPr>
              <a:xfrm flipH="1" flipV="1">
                <a:off x="4127163" y="4396040"/>
                <a:ext cx="2165542" cy="746903"/>
              </a:xfrm>
              <a:prstGeom prst="arc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36" name="Arco 35"/>
              <p:cNvSpPr/>
              <p:nvPr/>
            </p:nvSpPr>
            <p:spPr>
              <a:xfrm flipV="1">
                <a:off x="4664207" y="4260087"/>
                <a:ext cx="2689784" cy="903883"/>
              </a:xfrm>
              <a:prstGeom prst="arc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00B05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2946" y="2080145"/>
              <a:ext cx="1220334" cy="1140656"/>
            </a:xfrm>
            <a:prstGeom prst="rect">
              <a:avLst/>
            </a:prstGeom>
          </p:spPr>
        </p:pic>
        <p:sp>
          <p:nvSpPr>
            <p:cNvPr id="43" name="CaixaDeTexto 42"/>
            <p:cNvSpPr txBox="1"/>
            <p:nvPr/>
          </p:nvSpPr>
          <p:spPr>
            <a:xfrm>
              <a:off x="6742150" y="2473920"/>
              <a:ext cx="2530608" cy="38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i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App</a:t>
              </a:r>
              <a:r>
                <a:rPr lang="pt-BR" i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iOS e </a:t>
              </a:r>
              <a:r>
                <a:rPr lang="pt-BR" i="1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Android</a:t>
              </a:r>
              <a:endParaRPr lang="pt-BR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8" name="Conector de Seta Reta 47"/>
            <p:cNvCxnSpPr/>
            <p:nvPr/>
          </p:nvCxnSpPr>
          <p:spPr>
            <a:xfrm>
              <a:off x="6678063" y="3082557"/>
              <a:ext cx="225810" cy="52943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 flipH="1">
              <a:off x="5611222" y="3097914"/>
              <a:ext cx="595673" cy="106141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 hidden="1"/>
          <p:cNvGrpSpPr/>
          <p:nvPr/>
        </p:nvGrpSpPr>
        <p:grpSpPr>
          <a:xfrm>
            <a:off x="469900" y="520700"/>
            <a:ext cx="4445000" cy="502903"/>
            <a:chOff x="469900" y="520700"/>
            <a:chExt cx="4445000" cy="502903"/>
          </a:xfrm>
        </p:grpSpPr>
        <p:sp>
          <p:nvSpPr>
            <p:cNvPr id="4" name="CaixaDeTexto 3"/>
            <p:cNvSpPr txBox="1"/>
            <p:nvPr/>
          </p:nvSpPr>
          <p:spPr>
            <a:xfrm>
              <a:off x="469900" y="520700"/>
              <a:ext cx="4445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latin typeface="8-bit pusab" panose="00000400000000000000" pitchFamily="2" charset="0"/>
                </a:rPr>
                <a:t>Os </a:t>
              </a:r>
              <a:r>
                <a:rPr lang="pt-BR" sz="2000" dirty="0" err="1" smtClean="0">
                  <a:latin typeface="8-bit pusab" panose="00000400000000000000" pitchFamily="2" charset="0"/>
                </a:rPr>
                <a:t>Microsservicos</a:t>
              </a:r>
              <a:endParaRPr lang="pt-BR" sz="2000" dirty="0">
                <a:latin typeface="8BIT WONDER" panose="00000400000000000000" pitchFamily="2" charset="0"/>
              </a:endParaRPr>
            </a:p>
          </p:txBody>
        </p:sp>
        <p:pic>
          <p:nvPicPr>
            <p:cNvPr id="56" name="Imagem 5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831141" y="718264"/>
              <a:ext cx="335504" cy="305339"/>
            </a:xfrm>
            <a:prstGeom prst="rect">
              <a:avLst/>
            </a:prstGeom>
          </p:spPr>
        </p:pic>
      </p:grpSp>
      <p:pic>
        <p:nvPicPr>
          <p:cNvPr id="61" name="Imagem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636" y="485807"/>
            <a:ext cx="4517528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586" cy="6861047"/>
          </a:xfrm>
          <a:prstGeom prst="rect">
            <a:avLst/>
          </a:prstGeom>
        </p:spPr>
      </p:pic>
      <p:sp>
        <p:nvSpPr>
          <p:cNvPr id="4" name="CaixaDeTexto 3" hidden="1"/>
          <p:cNvSpPr txBox="1"/>
          <p:nvPr/>
        </p:nvSpPr>
        <p:spPr>
          <a:xfrm>
            <a:off x="469900" y="520700"/>
            <a:ext cx="44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8-bit pusab" panose="00000400000000000000" pitchFamily="2" charset="0"/>
              </a:rPr>
              <a:t>Os </a:t>
            </a:r>
            <a:r>
              <a:rPr lang="pt-BR" sz="2000" dirty="0" err="1" smtClean="0">
                <a:latin typeface="8-bit pusab" panose="00000400000000000000" pitchFamily="2" charset="0"/>
              </a:rPr>
              <a:t>Microsservicos</a:t>
            </a:r>
            <a:endParaRPr lang="pt-BR" sz="2000" dirty="0">
              <a:latin typeface="8BIT WONDER" panose="00000400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03074" y="3065652"/>
            <a:ext cx="3303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Arquitetura individual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56" b="25962"/>
          <a:stretch/>
        </p:blipFill>
        <p:spPr>
          <a:xfrm>
            <a:off x="1103074" y="2045346"/>
            <a:ext cx="729700" cy="72447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54" r="-1354" b="-2277"/>
          <a:stretch/>
        </p:blipFill>
        <p:spPr>
          <a:xfrm>
            <a:off x="6072726" y="1726351"/>
            <a:ext cx="774422" cy="1020306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103074" y="3577842"/>
            <a:ext cx="292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Desacoplamento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968777" y="2215489"/>
            <a:ext cx="344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009C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VANTAGENS</a:t>
            </a:r>
            <a:endParaRPr lang="pt-BR" sz="2400" b="1" dirty="0">
              <a:solidFill>
                <a:srgbClr val="009C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103074" y="4096703"/>
            <a:ext cx="4434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Heterogeneidade Tecnológica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047587" y="2215489"/>
            <a:ext cx="344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EF32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DESVANTAGENS</a:t>
            </a:r>
            <a:endParaRPr lang="pt-BR" sz="2400" b="1" dirty="0">
              <a:solidFill>
                <a:srgbClr val="EF322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103074" y="4615564"/>
            <a:ext cx="36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Escalabilidade Horizontal e Vertical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203036" y="3063100"/>
            <a:ext cx="341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Planejamento Robusto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203037" y="3575290"/>
            <a:ext cx="553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Alta complexidade de Implementação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203036" y="4094151"/>
            <a:ext cx="454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Dificuldade de Monitoramento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203037" y="4613012"/>
            <a:ext cx="513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Custo Elevado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103074" y="5503757"/>
            <a:ext cx="368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Manutenção Eficiente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36" y="485807"/>
            <a:ext cx="4517528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7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586" cy="6861047"/>
          </a:xfrm>
          <a:prstGeom prst="rect">
            <a:avLst/>
          </a:prstGeom>
        </p:spPr>
      </p:pic>
      <p:sp>
        <p:nvSpPr>
          <p:cNvPr id="4" name="CaixaDeTexto 3" hidden="1"/>
          <p:cNvSpPr txBox="1"/>
          <p:nvPr/>
        </p:nvSpPr>
        <p:spPr>
          <a:xfrm>
            <a:off x="469900" y="520700"/>
            <a:ext cx="44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8-bit pusab" panose="00000400000000000000" pitchFamily="2" charset="0"/>
              </a:rPr>
              <a:t>Qual devo usar?</a:t>
            </a:r>
            <a:endParaRPr lang="pt-BR" sz="2000" dirty="0">
              <a:latin typeface="8BIT WONDER" panose="00000400000000000000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237021" y="1441510"/>
            <a:ext cx="771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 </a:t>
            </a:r>
            <a:r>
              <a:rPr lang="pt-BR" sz="36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Depende.. Cada caso é um caso!! ”</a:t>
            </a:r>
            <a:endParaRPr lang="pt-BR" sz="36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11200" y="2728945"/>
            <a:ext cx="215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Monolítico</a:t>
            </a:r>
            <a:endParaRPr lang="pt-BR" sz="28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001474" y="3298518"/>
            <a:ext cx="9793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Aplica-se a pequenos e médios projetos, com equipe reduzida, e/ou baixo orçamento.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711200" y="4462842"/>
            <a:ext cx="283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Microsserviços</a:t>
            </a:r>
            <a:r>
              <a:rPr lang="pt-BR" sz="28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pt-BR" sz="28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001474" y="5032415"/>
            <a:ext cx="9793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Aplica-se a médios e grandes projetos, possibilidade de crescimento exponencial.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66" y="487542"/>
            <a:ext cx="4505334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2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322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8-bit pusab</vt:lpstr>
      <vt:lpstr>8BIT WONDER</vt:lpstr>
      <vt:lpstr>Arial</vt:lpstr>
      <vt:lpstr>Calibri</vt:lpstr>
      <vt:lpstr>Calibri Light</vt:lpstr>
      <vt:lpstr>Open Sans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Brozinga</dc:creator>
  <cp:lastModifiedBy>Brozinga</cp:lastModifiedBy>
  <cp:revision>24</cp:revision>
  <dcterms:created xsi:type="dcterms:W3CDTF">2020-01-05T03:39:20Z</dcterms:created>
  <dcterms:modified xsi:type="dcterms:W3CDTF">2020-01-06T05:07:51Z</dcterms:modified>
</cp:coreProperties>
</file>