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2918400" cx="43891200"/>
  <p:notesSz cx="6858000" cy="9144000"/>
  <p:embeddedFontLst>
    <p:embeddedFont>
      <p:font typeface="Helvetica Neue"/>
      <p:regular r:id="rId6"/>
      <p:bold r:id="rId7"/>
      <p:italic r:id="rId8"/>
      <p:boldItalic r:id="rId9"/>
    </p:embeddedFont>
    <p:embeddedFont>
      <p:font typeface="Helvetica Neue Light"/>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CeBS/aX2+LJcfKRgzG1G2Qz8x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font" Target="fonts/HelveticaNeue-regular.fntdata"/><Relationship Id="rId7" Type="http://schemas.openxmlformats.org/officeDocument/2006/relationships/font" Target="fonts/HelveticaNeue-bold.fntdata"/><Relationship Id="rId8" Type="http://schemas.openxmlformats.org/officeDocument/2006/relationships/font" Target="fonts/HelveticaNeue-italic.fntdata"/><Relationship Id="rId11" Type="http://schemas.openxmlformats.org/officeDocument/2006/relationships/font" Target="fonts/HelveticaNeueLight-bold.fntdata"/><Relationship Id="rId10" Type="http://schemas.openxmlformats.org/officeDocument/2006/relationships/font" Target="fonts/HelveticaNeueLight-regular.fntdata"/><Relationship Id="rId13" Type="http://schemas.openxmlformats.org/officeDocument/2006/relationships/font" Target="fonts/HelveticaNeueLight-boldItalic.fntdata"/><Relationship Id="rId12" Type="http://schemas.openxmlformats.org/officeDocument/2006/relationships/font" Target="fonts/HelveticaNeueLight-italic.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3"/>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4" name="Shape 44"/>
        <p:cNvGrpSpPr/>
        <p:nvPr/>
      </p:nvGrpSpPr>
      <p:grpSpPr>
        <a:xfrm>
          <a:off x="0" y="0"/>
          <a:ext cx="0" cy="0"/>
          <a:chOff x="0" y="0"/>
          <a:chExt cx="0" cy="0"/>
        </a:xfrm>
      </p:grpSpPr>
      <p:sp>
        <p:nvSpPr>
          <p:cNvPr id="45" name="Google Shape;45;p12"/>
          <p:cNvSpPr txBox="1"/>
          <p:nvPr>
            <p:ph idx="1" type="body"/>
          </p:nvPr>
        </p:nvSpPr>
        <p:spPr>
          <a:xfrm>
            <a:off x="18802615" y="17351747"/>
            <a:ext cx="6285971" cy="2067629"/>
          </a:xfrm>
          <a:prstGeom prst="rect">
            <a:avLst/>
          </a:prstGeom>
          <a:noFill/>
          <a:ln>
            <a:noFill/>
          </a:ln>
        </p:spPr>
        <p:txBody>
          <a:bodyPr anchorCtr="0" anchor="t" bIns="30500" lIns="30500" spcFirstLastPara="1" rIns="30500" wrap="square" tIns="30500">
            <a:spAutoFit/>
          </a:bodyPr>
          <a:lstStyle>
            <a:lvl1pPr indent="-228600" lvl="0" marL="457200" algn="ctr">
              <a:lnSpc>
                <a:spcPct val="100000"/>
              </a:lnSpc>
              <a:spcBef>
                <a:spcPts val="0"/>
              </a:spcBef>
              <a:spcAft>
                <a:spcPts val="0"/>
              </a:spcAft>
              <a:buClr>
                <a:srgbClr val="000000"/>
              </a:buClr>
              <a:buSzPts val="6600"/>
              <a:buFont typeface="Helvetica Neue"/>
              <a:buNone/>
              <a:defRPr sz="6600">
                <a:latin typeface="Helvetica Neue"/>
                <a:ea typeface="Helvetica Neue"/>
                <a:cs typeface="Helvetica Neue"/>
                <a:sym typeface="Helvetica Neu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46" name="Google Shape;46;p12"/>
          <p:cNvSpPr txBox="1"/>
          <p:nvPr>
            <p:ph idx="2" type="body"/>
          </p:nvPr>
        </p:nvSpPr>
        <p:spPr>
          <a:xfrm>
            <a:off x="18802615" y="13658634"/>
            <a:ext cx="6285971" cy="5280730"/>
          </a:xfrm>
          <a:prstGeom prst="rect">
            <a:avLst/>
          </a:prstGeom>
          <a:noFill/>
          <a:ln>
            <a:noFill/>
          </a:ln>
        </p:spPr>
        <p:txBody>
          <a:bodyPr anchorCtr="0" anchor="ctr" bIns="30500" lIns="30500" spcFirstLastPara="1" rIns="30500" wrap="square" tIns="30500">
            <a:spAutoFit/>
          </a:bodyPr>
          <a:lstStyle>
            <a:lvl1pPr indent="-228600" lvl="0" marL="457200" algn="ctr">
              <a:lnSpc>
                <a:spcPct val="100000"/>
              </a:lnSpc>
              <a:spcBef>
                <a:spcPts val="0"/>
              </a:spcBef>
              <a:spcAft>
                <a:spcPts val="0"/>
              </a:spcAft>
              <a:buClr>
                <a:srgbClr val="000000"/>
              </a:buClr>
              <a:buSzPts val="11400"/>
              <a:buFont typeface="Helvetica Neue Light"/>
              <a:buNone/>
              <a:defRPr sz="11400"/>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47" name="Google Shape;47;p12"/>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48" name="Shape 48"/>
        <p:cNvGrpSpPr/>
        <p:nvPr/>
      </p:nvGrpSpPr>
      <p:grpSpPr>
        <a:xfrm>
          <a:off x="0" y="0"/>
          <a:ext cx="0" cy="0"/>
          <a:chOff x="0" y="0"/>
          <a:chExt cx="0" cy="0"/>
        </a:xfrm>
      </p:grpSpPr>
      <p:sp>
        <p:nvSpPr>
          <p:cNvPr id="49" name="Google Shape;49;p13"/>
          <p:cNvSpPr/>
          <p:nvPr>
            <p:ph idx="2" type="pic"/>
          </p:nvPr>
        </p:nvSpPr>
        <p:spPr>
          <a:xfrm>
            <a:off x="18039754" y="13529816"/>
            <a:ext cx="7811692" cy="5858769"/>
          </a:xfrm>
          <a:prstGeom prst="rect">
            <a:avLst/>
          </a:prstGeom>
          <a:noFill/>
          <a:ln>
            <a:noFill/>
          </a:ln>
        </p:spPr>
      </p:sp>
      <p:sp>
        <p:nvSpPr>
          <p:cNvPr id="50" name="Google Shape;50;p13"/>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1" name="Shape 51"/>
        <p:cNvGrpSpPr/>
        <p:nvPr/>
      </p:nvGrpSpPr>
      <p:grpSpPr>
        <a:xfrm>
          <a:off x="0" y="0"/>
          <a:ext cx="0" cy="0"/>
          <a:chOff x="0" y="0"/>
          <a:chExt cx="0" cy="0"/>
        </a:xfrm>
      </p:grpSpPr>
      <p:sp>
        <p:nvSpPr>
          <p:cNvPr id="52" name="Google Shape;52;p14"/>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copy">
  <p:cSld name="Title - Top copy">
    <p:spTree>
      <p:nvGrpSpPr>
        <p:cNvPr id="53" name="Shape 53"/>
        <p:cNvGrpSpPr/>
        <p:nvPr/>
      </p:nvGrpSpPr>
      <p:grpSpPr>
        <a:xfrm>
          <a:off x="0" y="0"/>
          <a:ext cx="0" cy="0"/>
          <a:chOff x="0" y="0"/>
          <a:chExt cx="0" cy="0"/>
        </a:xfrm>
      </p:grpSpPr>
      <p:sp>
        <p:nvSpPr>
          <p:cNvPr id="54" name="Google Shape;54;p15"/>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1" name="Shape 11"/>
        <p:cNvGrpSpPr/>
        <p:nvPr/>
      </p:nvGrpSpPr>
      <p:grpSpPr>
        <a:xfrm>
          <a:off x="0" y="0"/>
          <a:ext cx="0" cy="0"/>
          <a:chOff x="0" y="0"/>
          <a:chExt cx="0" cy="0"/>
        </a:xfrm>
      </p:grpSpPr>
      <p:sp>
        <p:nvSpPr>
          <p:cNvPr id="12" name="Google Shape;12;p4"/>
          <p:cNvSpPr/>
          <p:nvPr>
            <p:ph idx="2" type="pic"/>
          </p:nvPr>
        </p:nvSpPr>
        <p:spPr>
          <a:xfrm>
            <a:off x="19004773" y="13911245"/>
            <a:ext cx="5874026" cy="3554930"/>
          </a:xfrm>
          <a:prstGeom prst="rect">
            <a:avLst/>
          </a:prstGeom>
          <a:noFill/>
          <a:ln>
            <a:noFill/>
          </a:ln>
        </p:spPr>
      </p:sp>
      <p:sp>
        <p:nvSpPr>
          <p:cNvPr id="13" name="Google Shape;13;p4"/>
          <p:cNvSpPr txBox="1"/>
          <p:nvPr>
            <p:ph type="title"/>
          </p:nvPr>
        </p:nvSpPr>
        <p:spPr>
          <a:xfrm>
            <a:off x="18802615" y="17565347"/>
            <a:ext cx="6285971" cy="854405"/>
          </a:xfrm>
          <a:prstGeom prst="rect">
            <a:avLst/>
          </a:prstGeom>
          <a:noFill/>
          <a:ln>
            <a:noFill/>
          </a:ln>
        </p:spPr>
        <p:txBody>
          <a:bodyPr anchorCtr="0" anchor="b"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4" name="Google Shape;14;p4"/>
          <p:cNvSpPr txBox="1"/>
          <p:nvPr>
            <p:ph idx="1" type="body"/>
          </p:nvPr>
        </p:nvSpPr>
        <p:spPr>
          <a:xfrm>
            <a:off x="18802615" y="18450266"/>
            <a:ext cx="6285971" cy="678946"/>
          </a:xfrm>
          <a:prstGeom prst="rect">
            <a:avLst/>
          </a:prstGeom>
          <a:noFill/>
          <a:ln>
            <a:noFill/>
          </a:ln>
        </p:spPr>
        <p:txBody>
          <a:bodyPr anchorCtr="0" anchor="t" bIns="30500" lIns="30500" spcFirstLastPara="1" rIns="30500" wrap="square" tIns="30500">
            <a:normAutofit/>
          </a:bodyPr>
          <a:lstStyle>
            <a:lvl1pPr indent="-228600" lvl="0" marL="457200" algn="ctr">
              <a:lnSpc>
                <a:spcPct val="100000"/>
              </a:lnSpc>
              <a:spcBef>
                <a:spcPts val="0"/>
              </a:spcBef>
              <a:spcAft>
                <a:spcPts val="0"/>
              </a:spcAft>
              <a:buClr>
                <a:srgbClr val="000000"/>
              </a:buClr>
              <a:buSzPts val="1800"/>
              <a:buNon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15" name="Google Shape;15;p4"/>
          <p:cNvSpPr txBox="1"/>
          <p:nvPr>
            <p:ph idx="12" type="sldNum"/>
          </p:nvPr>
        </p:nvSpPr>
        <p:spPr>
          <a:xfrm>
            <a:off x="21580106" y="19083439"/>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6" name="Shape 16"/>
        <p:cNvGrpSpPr/>
        <p:nvPr/>
      </p:nvGrpSpPr>
      <p:grpSpPr>
        <a:xfrm>
          <a:off x="0" y="0"/>
          <a:ext cx="0" cy="0"/>
          <a:chOff x="0" y="0"/>
          <a:chExt cx="0" cy="0"/>
        </a:xfrm>
      </p:grpSpPr>
      <p:sp>
        <p:nvSpPr>
          <p:cNvPr id="17" name="Google Shape;17;p5"/>
          <p:cNvSpPr txBox="1"/>
          <p:nvPr>
            <p:ph type="title"/>
          </p:nvPr>
        </p:nvSpPr>
        <p:spPr>
          <a:xfrm>
            <a:off x="18802615" y="15467480"/>
            <a:ext cx="6285971" cy="1983438"/>
          </a:xfrm>
          <a:prstGeom prst="rect">
            <a:avLst/>
          </a:prstGeom>
          <a:noFill/>
          <a:ln>
            <a:noFill/>
          </a:ln>
        </p:spPr>
        <p:txBody>
          <a:bodyPr anchorCtr="0" anchor="ctr"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8" name="Google Shape;18;p5"/>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9" name="Shape 19"/>
        <p:cNvGrpSpPr/>
        <p:nvPr/>
      </p:nvGrpSpPr>
      <p:grpSpPr>
        <a:xfrm>
          <a:off x="0" y="0"/>
          <a:ext cx="0" cy="0"/>
          <a:chOff x="0" y="0"/>
          <a:chExt cx="0" cy="0"/>
        </a:xfrm>
      </p:grpSpPr>
      <p:sp>
        <p:nvSpPr>
          <p:cNvPr id="20" name="Google Shape;20;p6"/>
          <p:cNvSpPr/>
          <p:nvPr>
            <p:ph idx="2" type="pic"/>
          </p:nvPr>
        </p:nvSpPr>
        <p:spPr>
          <a:xfrm>
            <a:off x="22075285" y="13911245"/>
            <a:ext cx="3204015" cy="4943337"/>
          </a:xfrm>
          <a:prstGeom prst="rect">
            <a:avLst/>
          </a:prstGeom>
          <a:noFill/>
          <a:ln>
            <a:noFill/>
          </a:ln>
        </p:spPr>
      </p:sp>
      <p:sp>
        <p:nvSpPr>
          <p:cNvPr id="21" name="Google Shape;21;p6"/>
          <p:cNvSpPr txBox="1"/>
          <p:nvPr>
            <p:ph type="title"/>
          </p:nvPr>
        </p:nvSpPr>
        <p:spPr>
          <a:xfrm>
            <a:off x="18611899" y="13911245"/>
            <a:ext cx="3204015" cy="2395383"/>
          </a:xfrm>
          <a:prstGeom prst="rect">
            <a:avLst/>
          </a:prstGeom>
          <a:noFill/>
          <a:ln>
            <a:noFill/>
          </a:ln>
        </p:spPr>
        <p:txBody>
          <a:bodyPr anchorCtr="0" anchor="b" bIns="30500" lIns="30500" spcFirstLastPara="1" rIns="30500" wrap="square" tIns="30500">
            <a:normAutofit/>
          </a:bodyPr>
          <a:lstStyle>
            <a:lvl1pPr lvl="0" algn="ctr">
              <a:lnSpc>
                <a:spcPct val="100000"/>
              </a:lnSpc>
              <a:spcBef>
                <a:spcPts val="0"/>
              </a:spcBef>
              <a:spcAft>
                <a:spcPts val="0"/>
              </a:spcAft>
              <a:buClr>
                <a:srgbClr val="000000"/>
              </a:buClr>
              <a:buSzPts val="19400"/>
              <a:buFont typeface="Helvetica Neue Light"/>
              <a:buNone/>
              <a:defRPr sz="19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2" name="Google Shape;22;p6"/>
          <p:cNvSpPr txBox="1"/>
          <p:nvPr>
            <p:ph idx="1" type="body"/>
          </p:nvPr>
        </p:nvSpPr>
        <p:spPr>
          <a:xfrm>
            <a:off x="18611899" y="16390542"/>
            <a:ext cx="3204015" cy="2464040"/>
          </a:xfrm>
          <a:prstGeom prst="rect">
            <a:avLst/>
          </a:prstGeom>
          <a:noFill/>
          <a:ln>
            <a:noFill/>
          </a:ln>
        </p:spPr>
        <p:txBody>
          <a:bodyPr anchorCtr="0" anchor="t" bIns="30500" lIns="30500" spcFirstLastPara="1" rIns="30500" wrap="square" tIns="30500">
            <a:normAutofit/>
          </a:bodyPr>
          <a:lstStyle>
            <a:lvl1pPr indent="-228600" lvl="0" marL="457200" algn="ctr">
              <a:lnSpc>
                <a:spcPct val="100000"/>
              </a:lnSpc>
              <a:spcBef>
                <a:spcPts val="0"/>
              </a:spcBef>
              <a:spcAft>
                <a:spcPts val="0"/>
              </a:spcAft>
              <a:buClr>
                <a:srgbClr val="000000"/>
              </a:buClr>
              <a:buSzPts val="1800"/>
              <a:buNon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23" name="Google Shape;23;p6"/>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24" name="Shape 24"/>
        <p:cNvGrpSpPr/>
        <p:nvPr/>
      </p:nvGrpSpPr>
      <p:grpSpPr>
        <a:xfrm>
          <a:off x="0" y="0"/>
          <a:ext cx="0" cy="0"/>
          <a:chOff x="0" y="0"/>
          <a:chExt cx="0" cy="0"/>
        </a:xfrm>
      </p:grpSpPr>
      <p:sp>
        <p:nvSpPr>
          <p:cNvPr id="25" name="Google Shape;25;p7"/>
          <p:cNvSpPr txBox="1"/>
          <p:nvPr>
            <p:ph type="title"/>
          </p:nvPr>
        </p:nvSpPr>
        <p:spPr>
          <a:xfrm>
            <a:off x="18611899" y="13796816"/>
            <a:ext cx="6667401" cy="1296864"/>
          </a:xfrm>
          <a:prstGeom prst="rect">
            <a:avLst/>
          </a:prstGeom>
          <a:noFill/>
          <a:ln>
            <a:noFill/>
          </a:ln>
        </p:spPr>
        <p:txBody>
          <a:bodyPr anchorCtr="0" anchor="ctr"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6" name="Google Shape;26;p7"/>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7" name="Shape 27"/>
        <p:cNvGrpSpPr/>
        <p:nvPr/>
      </p:nvGrpSpPr>
      <p:grpSpPr>
        <a:xfrm>
          <a:off x="0" y="0"/>
          <a:ext cx="0" cy="0"/>
          <a:chOff x="0" y="0"/>
          <a:chExt cx="0" cy="0"/>
        </a:xfrm>
      </p:grpSpPr>
      <p:sp>
        <p:nvSpPr>
          <p:cNvPr id="28" name="Google Shape;28;p8"/>
          <p:cNvSpPr txBox="1"/>
          <p:nvPr>
            <p:ph type="title"/>
          </p:nvPr>
        </p:nvSpPr>
        <p:spPr>
          <a:xfrm>
            <a:off x="18611899" y="13796816"/>
            <a:ext cx="6667401" cy="1296864"/>
          </a:xfrm>
          <a:prstGeom prst="rect">
            <a:avLst/>
          </a:prstGeom>
          <a:noFill/>
          <a:ln>
            <a:noFill/>
          </a:ln>
        </p:spPr>
        <p:txBody>
          <a:bodyPr anchorCtr="0" anchor="ctr"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9" name="Google Shape;29;p8"/>
          <p:cNvSpPr txBox="1"/>
          <p:nvPr>
            <p:ph idx="1" type="body"/>
          </p:nvPr>
        </p:nvSpPr>
        <p:spPr>
          <a:xfrm>
            <a:off x="18611899" y="15093680"/>
            <a:ext cx="6667401" cy="3776160"/>
          </a:xfrm>
          <a:prstGeom prst="rect">
            <a:avLst/>
          </a:prstGeom>
          <a:noFill/>
          <a:ln>
            <a:noFill/>
          </a:ln>
        </p:spPr>
        <p:txBody>
          <a:bodyPr anchorCtr="0" anchor="ctr" bIns="30500" lIns="30500" spcFirstLastPara="1" rIns="30500" wrap="square" tIns="30500">
            <a:normAutofit/>
          </a:bodyPr>
          <a:lstStyle>
            <a:lvl1pPr indent="-771525" lvl="0" marL="457200" algn="l">
              <a:lnSpc>
                <a:spcPct val="100000"/>
              </a:lnSpc>
              <a:spcBef>
                <a:spcPts val="14100"/>
              </a:spcBef>
              <a:spcAft>
                <a:spcPts val="0"/>
              </a:spcAft>
              <a:buClr>
                <a:srgbClr val="000000"/>
              </a:buClr>
              <a:buSzPts val="8550"/>
              <a:buFont typeface="Helvetica Neue Light"/>
              <a:buChar char="•"/>
              <a:defRPr sz="11400"/>
            </a:lvl1pPr>
            <a:lvl2pPr indent="-771525" lvl="1" marL="914400" algn="l">
              <a:lnSpc>
                <a:spcPct val="100000"/>
              </a:lnSpc>
              <a:spcBef>
                <a:spcPts val="14100"/>
              </a:spcBef>
              <a:spcAft>
                <a:spcPts val="0"/>
              </a:spcAft>
              <a:buClr>
                <a:srgbClr val="000000"/>
              </a:buClr>
              <a:buSzPts val="8550"/>
              <a:buFont typeface="Helvetica Neue Light"/>
              <a:buChar char="•"/>
              <a:defRPr sz="11400"/>
            </a:lvl2pPr>
            <a:lvl3pPr indent="-771525" lvl="2" marL="1371600" algn="l">
              <a:lnSpc>
                <a:spcPct val="100000"/>
              </a:lnSpc>
              <a:spcBef>
                <a:spcPts val="14100"/>
              </a:spcBef>
              <a:spcAft>
                <a:spcPts val="0"/>
              </a:spcAft>
              <a:buClr>
                <a:srgbClr val="000000"/>
              </a:buClr>
              <a:buSzPts val="8550"/>
              <a:buFont typeface="Helvetica Neue Light"/>
              <a:buChar char="•"/>
              <a:defRPr sz="11400"/>
            </a:lvl3pPr>
            <a:lvl4pPr indent="-771525" lvl="3" marL="1828800" algn="l">
              <a:lnSpc>
                <a:spcPct val="100000"/>
              </a:lnSpc>
              <a:spcBef>
                <a:spcPts val="14100"/>
              </a:spcBef>
              <a:spcAft>
                <a:spcPts val="0"/>
              </a:spcAft>
              <a:buClr>
                <a:srgbClr val="000000"/>
              </a:buClr>
              <a:buSzPts val="8550"/>
              <a:buFont typeface="Helvetica Neue Light"/>
              <a:buChar char="•"/>
              <a:defRPr sz="11400"/>
            </a:lvl4pPr>
            <a:lvl5pPr indent="-771525" lvl="4" marL="2286000" algn="l">
              <a:lnSpc>
                <a:spcPct val="100000"/>
              </a:lnSpc>
              <a:spcBef>
                <a:spcPts val="14100"/>
              </a:spcBef>
              <a:spcAft>
                <a:spcPts val="0"/>
              </a:spcAft>
              <a:buClr>
                <a:srgbClr val="000000"/>
              </a:buClr>
              <a:buSzPts val="8550"/>
              <a:buFont typeface="Helvetica Neue Light"/>
              <a:buChar char="•"/>
              <a:defRPr sz="114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30" name="Google Shape;30;p8"/>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1" name="Shape 31"/>
        <p:cNvGrpSpPr/>
        <p:nvPr/>
      </p:nvGrpSpPr>
      <p:grpSpPr>
        <a:xfrm>
          <a:off x="0" y="0"/>
          <a:ext cx="0" cy="0"/>
          <a:chOff x="0" y="0"/>
          <a:chExt cx="0" cy="0"/>
        </a:xfrm>
      </p:grpSpPr>
      <p:sp>
        <p:nvSpPr>
          <p:cNvPr id="32" name="Google Shape;32;p9"/>
          <p:cNvSpPr/>
          <p:nvPr>
            <p:ph idx="2" type="pic"/>
          </p:nvPr>
        </p:nvSpPr>
        <p:spPr>
          <a:xfrm>
            <a:off x="22075286" y="15093680"/>
            <a:ext cx="3204015" cy="3776160"/>
          </a:xfrm>
          <a:prstGeom prst="rect">
            <a:avLst/>
          </a:prstGeom>
          <a:noFill/>
          <a:ln>
            <a:noFill/>
          </a:ln>
        </p:spPr>
      </p:sp>
      <p:sp>
        <p:nvSpPr>
          <p:cNvPr id="33" name="Google Shape;33;p9"/>
          <p:cNvSpPr txBox="1"/>
          <p:nvPr>
            <p:ph type="title"/>
          </p:nvPr>
        </p:nvSpPr>
        <p:spPr>
          <a:xfrm>
            <a:off x="18611899" y="13796816"/>
            <a:ext cx="6667401" cy="1296864"/>
          </a:xfrm>
          <a:prstGeom prst="rect">
            <a:avLst/>
          </a:prstGeom>
          <a:noFill/>
          <a:ln>
            <a:noFill/>
          </a:ln>
        </p:spPr>
        <p:txBody>
          <a:bodyPr anchorCtr="0" anchor="ctr"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4" name="Google Shape;34;p9"/>
          <p:cNvSpPr txBox="1"/>
          <p:nvPr>
            <p:ph idx="1" type="body"/>
          </p:nvPr>
        </p:nvSpPr>
        <p:spPr>
          <a:xfrm>
            <a:off x="18611899" y="15093680"/>
            <a:ext cx="3204015" cy="3776160"/>
          </a:xfrm>
          <a:prstGeom prst="rect">
            <a:avLst/>
          </a:prstGeom>
          <a:noFill/>
          <a:ln>
            <a:noFill/>
          </a:ln>
        </p:spPr>
        <p:txBody>
          <a:bodyPr anchorCtr="0" anchor="ctr" bIns="30500" lIns="30500" spcFirstLastPara="1" rIns="30500" wrap="square" tIns="30500">
            <a:normAutofit/>
          </a:bodyPr>
          <a:lstStyle>
            <a:lvl1pPr indent="-609600" lvl="0" marL="457200" algn="l">
              <a:lnSpc>
                <a:spcPct val="100000"/>
              </a:lnSpc>
              <a:spcBef>
                <a:spcPts val="10800"/>
              </a:spcBef>
              <a:spcAft>
                <a:spcPts val="0"/>
              </a:spcAft>
              <a:buClr>
                <a:srgbClr val="000000"/>
              </a:buClr>
              <a:buSzPts val="6000"/>
              <a:buFont typeface="Helvetica Neue Light"/>
              <a:buChar char="•"/>
              <a:defRPr sz="8000"/>
            </a:lvl1pPr>
            <a:lvl2pPr indent="-609600" lvl="1" marL="914400" algn="l">
              <a:lnSpc>
                <a:spcPct val="100000"/>
              </a:lnSpc>
              <a:spcBef>
                <a:spcPts val="10800"/>
              </a:spcBef>
              <a:spcAft>
                <a:spcPts val="0"/>
              </a:spcAft>
              <a:buClr>
                <a:srgbClr val="000000"/>
              </a:buClr>
              <a:buSzPts val="6000"/>
              <a:buFont typeface="Helvetica Neue Light"/>
              <a:buChar char="•"/>
              <a:defRPr sz="8000"/>
            </a:lvl2pPr>
            <a:lvl3pPr indent="-609600" lvl="2" marL="1371600" algn="l">
              <a:lnSpc>
                <a:spcPct val="100000"/>
              </a:lnSpc>
              <a:spcBef>
                <a:spcPts val="10800"/>
              </a:spcBef>
              <a:spcAft>
                <a:spcPts val="0"/>
              </a:spcAft>
              <a:buClr>
                <a:srgbClr val="000000"/>
              </a:buClr>
              <a:buSzPts val="6000"/>
              <a:buFont typeface="Helvetica Neue Light"/>
              <a:buChar char="•"/>
              <a:defRPr sz="8000"/>
            </a:lvl3pPr>
            <a:lvl4pPr indent="-609600" lvl="3" marL="1828800" algn="l">
              <a:lnSpc>
                <a:spcPct val="100000"/>
              </a:lnSpc>
              <a:spcBef>
                <a:spcPts val="10800"/>
              </a:spcBef>
              <a:spcAft>
                <a:spcPts val="0"/>
              </a:spcAft>
              <a:buClr>
                <a:srgbClr val="000000"/>
              </a:buClr>
              <a:buSzPts val="6000"/>
              <a:buFont typeface="Helvetica Neue Light"/>
              <a:buChar char="•"/>
              <a:defRPr sz="8000"/>
            </a:lvl4pPr>
            <a:lvl5pPr indent="-609600" lvl="4" marL="2286000" algn="l">
              <a:lnSpc>
                <a:spcPct val="100000"/>
              </a:lnSpc>
              <a:spcBef>
                <a:spcPts val="10800"/>
              </a:spcBef>
              <a:spcAft>
                <a:spcPts val="0"/>
              </a:spcAft>
              <a:buClr>
                <a:srgbClr val="000000"/>
              </a:buClr>
              <a:buSzPts val="6000"/>
              <a:buFont typeface="Helvetica Neue Light"/>
              <a:buChar char="•"/>
              <a:defRPr sz="80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35" name="Google Shape;35;p9"/>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6" name="Shape 36"/>
        <p:cNvGrpSpPr/>
        <p:nvPr/>
      </p:nvGrpSpPr>
      <p:grpSpPr>
        <a:xfrm>
          <a:off x="0" y="0"/>
          <a:ext cx="0" cy="0"/>
          <a:chOff x="0" y="0"/>
          <a:chExt cx="0" cy="0"/>
        </a:xfrm>
      </p:grpSpPr>
      <p:sp>
        <p:nvSpPr>
          <p:cNvPr id="37" name="Google Shape;37;p10"/>
          <p:cNvSpPr txBox="1"/>
          <p:nvPr>
            <p:ph idx="1" type="body"/>
          </p:nvPr>
        </p:nvSpPr>
        <p:spPr>
          <a:xfrm>
            <a:off x="18611899" y="14292676"/>
            <a:ext cx="6667401" cy="4333048"/>
          </a:xfrm>
          <a:prstGeom prst="rect">
            <a:avLst/>
          </a:prstGeom>
          <a:noFill/>
          <a:ln>
            <a:noFill/>
          </a:ln>
        </p:spPr>
        <p:txBody>
          <a:bodyPr anchorCtr="0" anchor="ctr" bIns="30500" lIns="30500" spcFirstLastPara="1" rIns="30500" wrap="square" tIns="30500">
            <a:normAutofit/>
          </a:bodyPr>
          <a:lstStyle>
            <a:lvl1pPr indent="-771525" lvl="0" marL="457200" algn="l">
              <a:lnSpc>
                <a:spcPct val="100000"/>
              </a:lnSpc>
              <a:spcBef>
                <a:spcPts val="14100"/>
              </a:spcBef>
              <a:spcAft>
                <a:spcPts val="0"/>
              </a:spcAft>
              <a:buClr>
                <a:srgbClr val="000000"/>
              </a:buClr>
              <a:buSzPts val="8550"/>
              <a:buFont typeface="Helvetica Neue Light"/>
              <a:buChar char="•"/>
              <a:defRPr sz="11400"/>
            </a:lvl1pPr>
            <a:lvl2pPr indent="-771525" lvl="1" marL="914400" algn="l">
              <a:lnSpc>
                <a:spcPct val="100000"/>
              </a:lnSpc>
              <a:spcBef>
                <a:spcPts val="14100"/>
              </a:spcBef>
              <a:spcAft>
                <a:spcPts val="0"/>
              </a:spcAft>
              <a:buClr>
                <a:srgbClr val="000000"/>
              </a:buClr>
              <a:buSzPts val="8550"/>
              <a:buFont typeface="Helvetica Neue Light"/>
              <a:buChar char="•"/>
              <a:defRPr sz="11400"/>
            </a:lvl2pPr>
            <a:lvl3pPr indent="-771525" lvl="2" marL="1371600" algn="l">
              <a:lnSpc>
                <a:spcPct val="100000"/>
              </a:lnSpc>
              <a:spcBef>
                <a:spcPts val="14100"/>
              </a:spcBef>
              <a:spcAft>
                <a:spcPts val="0"/>
              </a:spcAft>
              <a:buClr>
                <a:srgbClr val="000000"/>
              </a:buClr>
              <a:buSzPts val="8550"/>
              <a:buFont typeface="Helvetica Neue Light"/>
              <a:buChar char="•"/>
              <a:defRPr sz="11400"/>
            </a:lvl3pPr>
            <a:lvl4pPr indent="-771525" lvl="3" marL="1828800" algn="l">
              <a:lnSpc>
                <a:spcPct val="100000"/>
              </a:lnSpc>
              <a:spcBef>
                <a:spcPts val="14100"/>
              </a:spcBef>
              <a:spcAft>
                <a:spcPts val="0"/>
              </a:spcAft>
              <a:buClr>
                <a:srgbClr val="000000"/>
              </a:buClr>
              <a:buSzPts val="8550"/>
              <a:buFont typeface="Helvetica Neue Light"/>
              <a:buChar char="•"/>
              <a:defRPr sz="11400"/>
            </a:lvl4pPr>
            <a:lvl5pPr indent="-771525" lvl="4" marL="2286000" algn="l">
              <a:lnSpc>
                <a:spcPct val="100000"/>
              </a:lnSpc>
              <a:spcBef>
                <a:spcPts val="14100"/>
              </a:spcBef>
              <a:spcAft>
                <a:spcPts val="0"/>
              </a:spcAft>
              <a:buClr>
                <a:srgbClr val="000000"/>
              </a:buClr>
              <a:buSzPts val="8550"/>
              <a:buFont typeface="Helvetica Neue Light"/>
              <a:buChar char="•"/>
              <a:defRPr sz="114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38" name="Google Shape;38;p10"/>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39" name="Shape 39"/>
        <p:cNvGrpSpPr/>
        <p:nvPr/>
      </p:nvGrpSpPr>
      <p:grpSpPr>
        <a:xfrm>
          <a:off x="0" y="0"/>
          <a:ext cx="0" cy="0"/>
          <a:chOff x="0" y="0"/>
          <a:chExt cx="0" cy="0"/>
        </a:xfrm>
      </p:grpSpPr>
      <p:sp>
        <p:nvSpPr>
          <p:cNvPr id="40" name="Google Shape;40;p11"/>
          <p:cNvSpPr/>
          <p:nvPr>
            <p:ph idx="2" type="pic"/>
          </p:nvPr>
        </p:nvSpPr>
        <p:spPr>
          <a:xfrm>
            <a:off x="22075287" y="16588885"/>
            <a:ext cx="3204014" cy="2265697"/>
          </a:xfrm>
          <a:prstGeom prst="rect">
            <a:avLst/>
          </a:prstGeom>
          <a:noFill/>
          <a:ln>
            <a:noFill/>
          </a:ln>
        </p:spPr>
      </p:sp>
      <p:sp>
        <p:nvSpPr>
          <p:cNvPr id="41" name="Google Shape;41;p11"/>
          <p:cNvSpPr/>
          <p:nvPr>
            <p:ph idx="3" type="pic"/>
          </p:nvPr>
        </p:nvSpPr>
        <p:spPr>
          <a:xfrm>
            <a:off x="22079021" y="14063818"/>
            <a:ext cx="3204015" cy="2265697"/>
          </a:xfrm>
          <a:prstGeom prst="rect">
            <a:avLst/>
          </a:prstGeom>
          <a:noFill/>
          <a:ln>
            <a:noFill/>
          </a:ln>
        </p:spPr>
      </p:sp>
      <p:sp>
        <p:nvSpPr>
          <p:cNvPr id="42" name="Google Shape;42;p11"/>
          <p:cNvSpPr/>
          <p:nvPr>
            <p:ph idx="4" type="pic"/>
          </p:nvPr>
        </p:nvSpPr>
        <p:spPr>
          <a:xfrm>
            <a:off x="18611900" y="14063817"/>
            <a:ext cx="3204015" cy="4790765"/>
          </a:xfrm>
          <a:prstGeom prst="rect">
            <a:avLst/>
          </a:prstGeom>
          <a:noFill/>
          <a:ln>
            <a:noFill/>
          </a:ln>
        </p:spPr>
      </p:sp>
      <p:sp>
        <p:nvSpPr>
          <p:cNvPr id="43" name="Google Shape;43;p11"/>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8802615" y="14513906"/>
            <a:ext cx="6285971" cy="1983438"/>
          </a:xfrm>
          <a:prstGeom prst="rect">
            <a:avLst/>
          </a:prstGeom>
          <a:noFill/>
          <a:ln>
            <a:noFill/>
          </a:ln>
        </p:spPr>
        <p:txBody>
          <a:bodyPr anchorCtr="0" anchor="b" bIns="30500" lIns="30500" spcFirstLastPara="1" rIns="30500" wrap="square" tIns="30500">
            <a:normAutofit/>
          </a:bodyPr>
          <a:lstStyle>
            <a:lvl1pPr lvl="0"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9pPr>
          </a:lstStyle>
          <a:p/>
        </p:txBody>
      </p:sp>
      <p:sp>
        <p:nvSpPr>
          <p:cNvPr id="7" name="Google Shape;7;p2"/>
          <p:cNvSpPr txBox="1"/>
          <p:nvPr>
            <p:ph idx="1" type="body"/>
          </p:nvPr>
        </p:nvSpPr>
        <p:spPr>
          <a:xfrm>
            <a:off x="18802615" y="16550743"/>
            <a:ext cx="6285971" cy="678947"/>
          </a:xfrm>
          <a:prstGeom prst="rect">
            <a:avLst/>
          </a:prstGeom>
          <a:noFill/>
          <a:ln>
            <a:noFill/>
          </a:ln>
        </p:spPr>
        <p:txBody>
          <a:bodyPr anchorCtr="0" anchor="t" bIns="30500" lIns="30500" spcFirstLastPara="1" rIns="30500" wrap="square" tIns="30500">
            <a:normAutofit/>
          </a:bodyPr>
          <a:lstStyle>
            <a:lvl1pPr indent="-228600" lvl="0" marL="4572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1pPr>
            <a:lvl2pPr indent="-228600" lvl="1" marL="9144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2pPr>
            <a:lvl3pPr indent="-228600" lvl="2" marL="13716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3pPr>
            <a:lvl4pPr indent="-228600" lvl="3" marL="18288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4pPr>
            <a:lvl5pPr indent="-228600" lvl="4" marL="22860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5pPr>
            <a:lvl6pPr indent="-228600" lvl="5" marL="27432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6pPr>
            <a:lvl7pPr indent="-228600" lvl="6" marL="32004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7pPr>
            <a:lvl8pPr indent="-228600" lvl="7" marL="36576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8pPr>
            <a:lvl9pPr indent="-228600" lvl="8" marL="41148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9pPr>
          </a:lstStyle>
          <a:p/>
        </p:txBody>
      </p:sp>
      <p:sp>
        <p:nvSpPr>
          <p:cNvPr id="8" name="Google Shape;8;p2"/>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6.png"/><Relationship Id="rId22" Type="http://schemas.openxmlformats.org/officeDocument/2006/relationships/image" Target="../media/image14.png"/><Relationship Id="rId21" Type="http://schemas.openxmlformats.org/officeDocument/2006/relationships/image" Target="../media/image17.png"/><Relationship Id="rId24" Type="http://schemas.openxmlformats.org/officeDocument/2006/relationships/image" Target="../media/image18.png"/><Relationship Id="rId2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11.png"/><Relationship Id="rId26" Type="http://schemas.openxmlformats.org/officeDocument/2006/relationships/image" Target="../media/image25.png"/><Relationship Id="rId25" Type="http://schemas.openxmlformats.org/officeDocument/2006/relationships/image" Target="../media/image24.png"/><Relationship Id="rId28" Type="http://schemas.openxmlformats.org/officeDocument/2006/relationships/image" Target="../media/image21.png"/><Relationship Id="rId27"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hyperlink" Target="mailto:sanmi@illinois.edu" TargetMode="External"/><Relationship Id="rId7" Type="http://schemas.openxmlformats.org/officeDocument/2006/relationships/image" Target="../media/image12.png"/><Relationship Id="rId8" Type="http://schemas.openxmlformats.org/officeDocument/2006/relationships/image" Target="../media/image7.png"/><Relationship Id="rId11" Type="http://schemas.openxmlformats.org/officeDocument/2006/relationships/image" Target="../media/image10.png"/><Relationship Id="rId10" Type="http://schemas.openxmlformats.org/officeDocument/2006/relationships/image" Target="../media/image6.png"/><Relationship Id="rId13" Type="http://schemas.openxmlformats.org/officeDocument/2006/relationships/image" Target="../media/image4.png"/><Relationship Id="rId12" Type="http://schemas.openxmlformats.org/officeDocument/2006/relationships/image" Target="../media/image5.png"/><Relationship Id="rId15" Type="http://schemas.openxmlformats.org/officeDocument/2006/relationships/image" Target="../media/image8.png"/><Relationship Id="rId14" Type="http://schemas.openxmlformats.org/officeDocument/2006/relationships/image" Target="../media/image9.png"/><Relationship Id="rId17" Type="http://schemas.openxmlformats.org/officeDocument/2006/relationships/image" Target="../media/image23.png"/><Relationship Id="rId16" Type="http://schemas.openxmlformats.org/officeDocument/2006/relationships/image" Target="../media/image20.png"/><Relationship Id="rId19" Type="http://schemas.openxmlformats.org/officeDocument/2006/relationships/image" Target="../media/image22.png"/><Relationship Id="rId1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p:nvPr/>
        </p:nvSpPr>
        <p:spPr>
          <a:xfrm>
            <a:off x="29174550" y="28862075"/>
            <a:ext cx="13299900" cy="4462800"/>
          </a:xfrm>
          <a:prstGeom prst="rect">
            <a:avLst/>
          </a:prstGeom>
          <a:noFill/>
          <a:ln>
            <a:noFill/>
          </a:ln>
        </p:spPr>
        <p:txBody>
          <a:bodyPr anchorCtr="0" anchor="ctr" bIns="30500" lIns="30500" spcFirstLastPara="1" rIns="30500" wrap="square" tIns="30500">
            <a:spAutoFit/>
          </a:bodyPr>
          <a:lstStyle/>
          <a:p>
            <a:pPr indent="0" lvl="0" marL="0" marR="0" rtl="0" algn="l">
              <a:lnSpc>
                <a:spcPct val="100000"/>
              </a:lnSpc>
              <a:spcBef>
                <a:spcPts val="0"/>
              </a:spcBef>
              <a:spcAft>
                <a:spcPts val="0"/>
              </a:spcAft>
              <a:buClr>
                <a:srgbClr val="000000"/>
              </a:buClr>
              <a:buSzPts val="2600"/>
              <a:buFont typeface="Avenir"/>
              <a:buNone/>
            </a:pPr>
            <a:r>
              <a:rPr i="0" lang="en-US" sz="2600" u="sng" cap="none" strike="noStrike">
                <a:solidFill>
                  <a:srgbClr val="000000"/>
                </a:solidFill>
                <a:latin typeface="Helvetica Neue"/>
                <a:ea typeface="Helvetica Neue"/>
                <a:cs typeface="Helvetica Neue"/>
                <a:sym typeface="Helvetica Neue"/>
              </a:rPr>
              <a:t>References:</a:t>
            </a:r>
            <a:endParaRPr sz="2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600"/>
              <a:buFont typeface="Avenir"/>
              <a:buNone/>
            </a:pPr>
            <a:r>
              <a:rPr i="0" lang="en-US" sz="2600" u="none" cap="none" strike="noStrike">
                <a:solidFill>
                  <a:srgbClr val="000000"/>
                </a:solidFill>
                <a:latin typeface="Helvetica Neue"/>
                <a:ea typeface="Helvetica Neue"/>
                <a:cs typeface="Helvetica Neue"/>
                <a:sym typeface="Helvetica Neue"/>
              </a:rPr>
              <a:t>[1] </a:t>
            </a:r>
            <a:r>
              <a:rPr lang="en-US" sz="2600">
                <a:solidFill>
                  <a:schemeClr val="dk1"/>
                </a:solidFill>
                <a:latin typeface="Helvetica Neue Light"/>
                <a:ea typeface="Helvetica Neue Light"/>
                <a:cs typeface="Helvetica Neue Light"/>
                <a:sym typeface="Helvetica Neue Light"/>
              </a:rPr>
              <a:t>J. Brownlee, “SMOTE for Imbalanced Classification with Python,” </a:t>
            </a:r>
            <a:r>
              <a:rPr i="1" lang="en-US" sz="2600">
                <a:solidFill>
                  <a:schemeClr val="dk1"/>
                </a:solidFill>
                <a:latin typeface="Helvetica Neue Light"/>
                <a:ea typeface="Helvetica Neue Light"/>
                <a:cs typeface="Helvetica Neue Light"/>
                <a:sym typeface="Helvetica Neue Light"/>
              </a:rPr>
              <a:t>Machine Learning Mastery</a:t>
            </a:r>
            <a:r>
              <a:rPr lang="en-US" sz="2600">
                <a:solidFill>
                  <a:schemeClr val="dk1"/>
                </a:solidFill>
                <a:latin typeface="Helvetica Neue Light"/>
                <a:ea typeface="Helvetica Neue Light"/>
                <a:cs typeface="Helvetica Neue Light"/>
                <a:sym typeface="Helvetica Neue Light"/>
              </a:rPr>
              <a:t>, 17-Jan-2020. [Online]. Available: https://machinelearningmastery.com/smote-oversampling-for-imbalanced-classification/. [Accessed: 17-Apr-2023]. </a:t>
            </a:r>
            <a:endParaRPr sz="2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600"/>
              <a:buFont typeface="Avenir"/>
              <a:buNone/>
            </a:pPr>
            <a:r>
              <a:rPr i="0" lang="en-US" sz="2600" u="none" cap="none" strike="noStrike">
                <a:solidFill>
                  <a:srgbClr val="000000"/>
                </a:solidFill>
                <a:latin typeface="Helvetica Neue"/>
                <a:ea typeface="Helvetica Neue"/>
                <a:cs typeface="Helvetica Neue"/>
                <a:sym typeface="Helvetica Neue"/>
              </a:rPr>
              <a:t>[2] </a:t>
            </a:r>
            <a:r>
              <a:rPr lang="en-US" sz="2600">
                <a:solidFill>
                  <a:schemeClr val="dk1"/>
                </a:solidFill>
                <a:latin typeface="Helvetica Neue Light"/>
                <a:ea typeface="Helvetica Neue Light"/>
                <a:cs typeface="Helvetica Neue Light"/>
                <a:sym typeface="Helvetica Neue Light"/>
              </a:rPr>
              <a:t>M. Agarwal, “Patient Survival Prediction,” </a:t>
            </a:r>
            <a:r>
              <a:rPr i="1" lang="en-US" sz="2600">
                <a:solidFill>
                  <a:schemeClr val="dk1"/>
                </a:solidFill>
                <a:latin typeface="Helvetica Neue Light"/>
                <a:ea typeface="Helvetica Neue Light"/>
                <a:cs typeface="Helvetica Neue Light"/>
                <a:sym typeface="Helvetica Neue Light"/>
              </a:rPr>
              <a:t>Kaggle</a:t>
            </a:r>
            <a:r>
              <a:rPr lang="en-US" sz="2600">
                <a:solidFill>
                  <a:schemeClr val="dk1"/>
                </a:solidFill>
                <a:latin typeface="Helvetica Neue Light"/>
                <a:ea typeface="Helvetica Neue Light"/>
                <a:cs typeface="Helvetica Neue Light"/>
                <a:sym typeface="Helvetica Neue Light"/>
              </a:rPr>
              <a:t>, 2021. [Online]. Available: https://www.kaggle.com/datasets/mitishaagarwal/patient. [Accessed: 17-Apr-2023]. </a:t>
            </a:r>
            <a:endParaRPr i="0" sz="2600" u="none" cap="none" strike="noStrike">
              <a:solidFill>
                <a:srgbClr val="000000"/>
              </a:solidFill>
              <a:latin typeface="Helvetica Neue"/>
              <a:ea typeface="Helvetica Neue"/>
              <a:cs typeface="Helvetica Neue"/>
              <a:sym typeface="Helvetica Neue"/>
            </a:endParaRPr>
          </a:p>
        </p:txBody>
      </p:sp>
      <p:pic>
        <p:nvPicPr>
          <p:cNvPr descr="Rectangle" id="60" name="Google Shape;60;p1"/>
          <p:cNvPicPr preferRelativeResize="0"/>
          <p:nvPr/>
        </p:nvPicPr>
        <p:blipFill rotWithShape="1">
          <a:blip r:embed="rId3">
            <a:alphaModFix/>
          </a:blip>
          <a:srcRect b="0" l="0" r="0" t="0"/>
          <a:stretch/>
        </p:blipFill>
        <p:spPr>
          <a:xfrm>
            <a:off x="560800" y="4700821"/>
            <a:ext cx="13299901" cy="28071928"/>
          </a:xfrm>
          <a:prstGeom prst="rect">
            <a:avLst/>
          </a:prstGeom>
          <a:noFill/>
          <a:ln>
            <a:noFill/>
          </a:ln>
        </p:spPr>
      </p:pic>
      <p:sp>
        <p:nvSpPr>
          <p:cNvPr id="61" name="Google Shape;61;p1"/>
          <p:cNvSpPr txBox="1"/>
          <p:nvPr/>
        </p:nvSpPr>
        <p:spPr>
          <a:xfrm>
            <a:off x="457100" y="22246300"/>
            <a:ext cx="12492600" cy="32940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b="1" lang="en-US" sz="2800">
                <a:latin typeface="Helvetica Neue"/>
                <a:ea typeface="Helvetica Neue"/>
                <a:cs typeface="Helvetica Neue"/>
                <a:sym typeface="Helvetica Neue"/>
              </a:rPr>
              <a:t>Scaling: </a:t>
            </a:r>
            <a:r>
              <a:rPr lang="en-US" sz="2800">
                <a:solidFill>
                  <a:schemeClr val="dk1"/>
                </a:solidFill>
                <a:latin typeface="Helvetica Neue Light"/>
                <a:ea typeface="Helvetica Neue Light"/>
                <a:cs typeface="Helvetica Neue Light"/>
                <a:sym typeface="Helvetica Neue Light"/>
              </a:rPr>
              <a:t>Given individual feature characteristics, we experimented with standardization and normalization. Normalization was </a:t>
            </a:r>
            <a:r>
              <a:rPr lang="en-US" sz="2800">
                <a:solidFill>
                  <a:schemeClr val="dk1"/>
                </a:solidFill>
                <a:latin typeface="Helvetica Neue Light"/>
                <a:ea typeface="Helvetica Neue Light"/>
                <a:cs typeface="Helvetica Neue Light"/>
                <a:sym typeface="Helvetica Neue Light"/>
              </a:rPr>
              <a:t>helpful for data like age that is not near Gaussian, since the effect of outliers is reduced and data is prevented from skewing. Standardization, however, places data points on a common scale, eg. [0,1], beneficial to data with different scales like a boolean value compared to height.</a:t>
            </a:r>
            <a:endParaRPr sz="2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b="1" sz="3400">
              <a:latin typeface="Helvetica Neue"/>
              <a:ea typeface="Helvetica Neue"/>
              <a:cs typeface="Helvetica Neue"/>
              <a:sym typeface="Helvetica Neue"/>
            </a:endParaRPr>
          </a:p>
        </p:txBody>
      </p:sp>
      <p:sp>
        <p:nvSpPr>
          <p:cNvPr id="62" name="Google Shape;62;p1"/>
          <p:cNvSpPr txBox="1"/>
          <p:nvPr/>
        </p:nvSpPr>
        <p:spPr>
          <a:xfrm>
            <a:off x="976325" y="9444025"/>
            <a:ext cx="11986200" cy="535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800">
                <a:latin typeface="Helvetica Neue"/>
                <a:ea typeface="Helvetica Neue"/>
                <a:cs typeface="Helvetica Neue"/>
                <a:sym typeface="Helvetica Neue"/>
              </a:rPr>
              <a:t>Data Analysis: </a:t>
            </a:r>
            <a:r>
              <a:rPr lang="en-US" sz="2800">
                <a:solidFill>
                  <a:schemeClr val="dk1"/>
                </a:solidFill>
                <a:latin typeface="Helvetica Neue Light"/>
                <a:ea typeface="Helvetica Neue Light"/>
                <a:cs typeface="Helvetica Neue Light"/>
                <a:sym typeface="Helvetica Neue Light"/>
              </a:rPr>
              <a:t>First, univariate analysis helped to observe the trends and traits of single features, specifically including measures like mean, median, and standard deviation, but also visual mediums like boxplots that show data distribution and outliers. Through this, decided if features would benefit from scaling. Likewise, multivariate analysis helped determine feature distribution amongst each other, especially useful to find the relationship between a feature and its target, patient death. The methods analyzed were scatterplots of a feature against the target and the correlation matrix of all features. Observing the correlation matrix revealed most variables uncorrelated, save for more </a:t>
            </a:r>
            <a:r>
              <a:rPr lang="en-US" sz="2800">
                <a:solidFill>
                  <a:schemeClr val="dk1"/>
                </a:solidFill>
                <a:latin typeface="Helvetica Neue Light"/>
                <a:ea typeface="Helvetica Neue Light"/>
                <a:cs typeface="Helvetica Neue Light"/>
                <a:sym typeface="Helvetica Neue Light"/>
              </a:rPr>
              <a:t>obvious</a:t>
            </a:r>
            <a:r>
              <a:rPr lang="en-US" sz="2800">
                <a:solidFill>
                  <a:schemeClr val="dk1"/>
                </a:solidFill>
                <a:latin typeface="Helvetica Neue Light"/>
                <a:ea typeface="Helvetica Neue Light"/>
                <a:cs typeface="Helvetica Neue Light"/>
                <a:sym typeface="Helvetica Neue Light"/>
              </a:rPr>
              <a:t> options (like systolic and diastolic blood pressure). The scatterplots also revealed interesting traits like inverse or non-linear relationships with death.</a:t>
            </a:r>
            <a:endParaRPr sz="2800">
              <a:solidFill>
                <a:schemeClr val="dk1"/>
              </a:solidFill>
              <a:latin typeface="Helvetica Neue Light"/>
              <a:ea typeface="Helvetica Neue Light"/>
              <a:cs typeface="Helvetica Neue Light"/>
              <a:sym typeface="Helvetica Neue Light"/>
            </a:endParaRPr>
          </a:p>
        </p:txBody>
      </p:sp>
      <p:pic>
        <p:nvPicPr>
          <p:cNvPr descr="Rectangle" id="63" name="Google Shape;63;p1"/>
          <p:cNvPicPr preferRelativeResize="0"/>
          <p:nvPr/>
        </p:nvPicPr>
        <p:blipFill rotWithShape="1">
          <a:blip r:embed="rId4">
            <a:alphaModFix/>
          </a:blip>
          <a:srcRect b="0" l="0" r="0" t="0"/>
          <a:stretch/>
        </p:blipFill>
        <p:spPr>
          <a:xfrm>
            <a:off x="28848134" y="5076699"/>
            <a:ext cx="13800756" cy="27713283"/>
          </a:xfrm>
          <a:prstGeom prst="rect">
            <a:avLst/>
          </a:prstGeom>
          <a:noFill/>
          <a:ln>
            <a:noFill/>
          </a:ln>
        </p:spPr>
      </p:pic>
      <p:grpSp>
        <p:nvGrpSpPr>
          <p:cNvPr id="64" name="Google Shape;64;p1"/>
          <p:cNvGrpSpPr/>
          <p:nvPr/>
        </p:nvGrpSpPr>
        <p:grpSpPr>
          <a:xfrm>
            <a:off x="564709" y="4550889"/>
            <a:ext cx="13234773" cy="976075"/>
            <a:chOff x="0" y="-1"/>
            <a:chExt cx="13234773" cy="976075"/>
          </a:xfrm>
        </p:grpSpPr>
        <p:sp>
          <p:nvSpPr>
            <p:cNvPr id="65" name="Google Shape;65;p1"/>
            <p:cNvSpPr/>
            <p:nvPr/>
          </p:nvSpPr>
          <p:spPr>
            <a:xfrm>
              <a:off x="50800" y="50800"/>
              <a:ext cx="13133173" cy="874474"/>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b="0" i="0" lang="en-US" sz="4400" u="none" cap="none" strike="noStrike">
                  <a:solidFill>
                    <a:srgbClr val="000000"/>
                  </a:solidFill>
                  <a:latin typeface="Avenir"/>
                  <a:ea typeface="Avenir"/>
                  <a:cs typeface="Avenir"/>
                  <a:sym typeface="Avenir"/>
                </a:rPr>
                <a:t>Abstract</a:t>
              </a:r>
              <a:endParaRPr/>
            </a:p>
          </p:txBody>
        </p:sp>
        <p:pic>
          <p:nvPicPr>
            <p:cNvPr descr="Abstract" id="66" name="Google Shape;66;p1"/>
            <p:cNvPicPr preferRelativeResize="0"/>
            <p:nvPr/>
          </p:nvPicPr>
          <p:blipFill rotWithShape="1">
            <a:blip r:embed="rId5">
              <a:alphaModFix/>
            </a:blip>
            <a:srcRect b="0" l="0" r="0" t="0"/>
            <a:stretch/>
          </p:blipFill>
          <p:spPr>
            <a:xfrm>
              <a:off x="0" y="-1"/>
              <a:ext cx="13234773" cy="976075"/>
            </a:xfrm>
            <a:prstGeom prst="rect">
              <a:avLst/>
            </a:prstGeom>
            <a:noFill/>
            <a:ln>
              <a:noFill/>
            </a:ln>
          </p:spPr>
        </p:pic>
      </p:grpSp>
      <p:sp>
        <p:nvSpPr>
          <p:cNvPr id="67" name="Google Shape;67;p1"/>
          <p:cNvSpPr/>
          <p:nvPr/>
        </p:nvSpPr>
        <p:spPr>
          <a:xfrm>
            <a:off x="691924" y="708850"/>
            <a:ext cx="42507351" cy="3206075"/>
          </a:xfrm>
          <a:prstGeom prst="rect">
            <a:avLst/>
          </a:prstGeom>
          <a:noFill/>
          <a:ln>
            <a:noFill/>
          </a:ln>
        </p:spPr>
        <p:txBody>
          <a:bodyPr anchorCtr="0" anchor="ctr" bIns="30500" lIns="30500" spcFirstLastPara="1" rIns="30500" wrap="square" tIns="30500">
            <a:spAutoFit/>
          </a:bodyPr>
          <a:lstStyle/>
          <a:p>
            <a:pPr indent="0" lvl="0" marL="0" marR="0" rtl="0" algn="ctr">
              <a:lnSpc>
                <a:spcPct val="144444"/>
              </a:lnSpc>
              <a:spcBef>
                <a:spcPts val="0"/>
              </a:spcBef>
              <a:spcAft>
                <a:spcPts val="0"/>
              </a:spcAft>
              <a:buClr>
                <a:srgbClr val="000000"/>
              </a:buClr>
              <a:buSzPts val="9000"/>
              <a:buFont typeface="Avenir"/>
              <a:buNone/>
            </a:pPr>
            <a:r>
              <a:rPr lang="en-US" sz="9000">
                <a:latin typeface="Avenir"/>
                <a:ea typeface="Avenir"/>
                <a:cs typeface="Avenir"/>
                <a:sym typeface="Avenir"/>
              </a:rPr>
              <a:t>Predicting In-Patient Hospital Mortality Through Machine Learning Techniques</a:t>
            </a:r>
            <a:endParaRPr/>
          </a:p>
          <a:p>
            <a:pPr indent="228600" lvl="1" marL="0" marR="0" rtl="0" algn="ctr">
              <a:lnSpc>
                <a:spcPct val="100000"/>
              </a:lnSpc>
              <a:spcBef>
                <a:spcPts val="0"/>
              </a:spcBef>
              <a:spcAft>
                <a:spcPts val="0"/>
              </a:spcAft>
              <a:buClr>
                <a:srgbClr val="000000"/>
              </a:buClr>
              <a:buSzPts val="6600"/>
              <a:buFont typeface="Avenir"/>
              <a:buNone/>
            </a:pPr>
            <a:r>
              <a:rPr lang="en-US" sz="6600">
                <a:latin typeface="Avenir"/>
                <a:ea typeface="Avenir"/>
                <a:cs typeface="Avenir"/>
                <a:sym typeface="Avenir"/>
              </a:rPr>
              <a:t>Paul J. Han</a:t>
            </a:r>
            <a:r>
              <a:rPr b="0" i="0" lang="en-US" sz="6600" u="none" cap="none" strike="noStrike">
                <a:solidFill>
                  <a:srgbClr val="000000"/>
                </a:solidFill>
                <a:latin typeface="Avenir"/>
                <a:ea typeface="Avenir"/>
                <a:cs typeface="Avenir"/>
                <a:sym typeface="Avenir"/>
              </a:rPr>
              <a:t>, </a:t>
            </a:r>
            <a:r>
              <a:rPr lang="en-US" sz="6600">
                <a:latin typeface="Avenir"/>
                <a:ea typeface="Avenir"/>
                <a:cs typeface="Avenir"/>
                <a:sym typeface="Avenir"/>
              </a:rPr>
              <a:t>Malvika Vaidya</a:t>
            </a:r>
            <a:r>
              <a:rPr b="0" i="0" lang="en-US" sz="6600" u="none" cap="none" strike="noStrike">
                <a:solidFill>
                  <a:srgbClr val="000000"/>
                </a:solidFill>
                <a:latin typeface="Avenir"/>
                <a:ea typeface="Avenir"/>
                <a:cs typeface="Avenir"/>
                <a:sym typeface="Avenir"/>
              </a:rPr>
              <a:t>,</a:t>
            </a:r>
            <a:r>
              <a:rPr lang="en-US" sz="6600">
                <a:latin typeface="Avenir"/>
                <a:ea typeface="Avenir"/>
                <a:cs typeface="Avenir"/>
                <a:sym typeface="Avenir"/>
              </a:rPr>
              <a:t> Reece Riherd</a:t>
            </a:r>
            <a:r>
              <a:rPr b="0" i="0" lang="en-US" sz="6600" u="none" cap="none" strike="noStrike">
                <a:solidFill>
                  <a:srgbClr val="000000"/>
                </a:solidFill>
                <a:latin typeface="Avenir"/>
                <a:ea typeface="Avenir"/>
                <a:cs typeface="Avenir"/>
                <a:sym typeface="Avenir"/>
              </a:rPr>
              <a:t>, </a:t>
            </a:r>
            <a:r>
              <a:rPr lang="en-US" sz="6600">
                <a:latin typeface="Avenir"/>
                <a:ea typeface="Avenir"/>
                <a:cs typeface="Avenir"/>
                <a:sym typeface="Avenir"/>
              </a:rPr>
              <a:t>Casey Kim</a:t>
            </a:r>
            <a:endParaRPr/>
          </a:p>
          <a:p>
            <a:pPr indent="0" lvl="0" marL="0" marR="0" rtl="0" algn="ctr">
              <a:lnSpc>
                <a:spcPct val="100000"/>
              </a:lnSpc>
              <a:spcBef>
                <a:spcPts val="0"/>
              </a:spcBef>
              <a:spcAft>
                <a:spcPts val="0"/>
              </a:spcAft>
              <a:buClr>
                <a:srgbClr val="000000"/>
              </a:buClr>
              <a:buSzPts val="3000"/>
              <a:buFont typeface="Avenir"/>
              <a:buNone/>
            </a:pPr>
            <a:r>
              <a:rPr lang="en-US" sz="3000">
                <a:latin typeface="Avenir"/>
                <a:ea typeface="Avenir"/>
                <a:cs typeface="Avenir"/>
                <a:sym typeface="Avenir"/>
              </a:rPr>
              <a:t>pauljhan@utexas.edu</a:t>
            </a:r>
            <a:r>
              <a:rPr b="0" i="0" lang="en-US" sz="3000" u="none" cap="none" strike="noStrike">
                <a:solidFill>
                  <a:srgbClr val="000000"/>
                </a:solidFill>
                <a:latin typeface="Avenir"/>
                <a:ea typeface="Avenir"/>
                <a:cs typeface="Avenir"/>
                <a:sym typeface="Avenir"/>
              </a:rPr>
              <a:t>, malvikavaidya@utexas.ed</a:t>
            </a:r>
            <a:r>
              <a:rPr lang="en-US" sz="3000">
                <a:latin typeface="Avenir"/>
                <a:ea typeface="Avenir"/>
                <a:cs typeface="Avenir"/>
                <a:sym typeface="Avenir"/>
              </a:rPr>
              <a:t>u, </a:t>
            </a:r>
            <a:r>
              <a:rPr b="0" i="0" lang="en-US" sz="3000" u="none" cap="none" strike="noStrike">
                <a:solidFill>
                  <a:srgbClr val="000000"/>
                </a:solidFill>
                <a:latin typeface="Avenir"/>
                <a:ea typeface="Avenir"/>
                <a:cs typeface="Avenir"/>
                <a:sym typeface="Avenir"/>
              </a:rPr>
              <a:t>, </a:t>
            </a:r>
            <a:r>
              <a:rPr lang="en-US" sz="3000">
                <a:latin typeface="Avenir"/>
                <a:ea typeface="Avenir"/>
                <a:cs typeface="Avenir"/>
                <a:sym typeface="Avenir"/>
              </a:rPr>
              <a:t>reece.riherd@utexas</a:t>
            </a:r>
            <a:r>
              <a:rPr b="0" i="0" lang="en-US" sz="3000" u="none" cap="none" strike="noStrike">
                <a:solidFill>
                  <a:srgbClr val="000000"/>
                </a:solidFill>
                <a:latin typeface="Avenir"/>
                <a:ea typeface="Avenir"/>
                <a:cs typeface="Avenir"/>
                <a:sym typeface="Avenir"/>
              </a:rPr>
              <a:t>.edu, </a:t>
            </a:r>
            <a:r>
              <a:rPr lang="en-US" sz="3000">
                <a:latin typeface="Avenir"/>
                <a:ea typeface="Avenir"/>
                <a:cs typeface="Avenir"/>
                <a:sym typeface="Avenir"/>
              </a:rPr>
              <a:t>caseykim5515@utexas.edu</a:t>
            </a:r>
            <a:endParaRPr b="0" i="0" sz="11400" u="sng" cap="none" strike="noStrike">
              <a:solidFill>
                <a:srgbClr val="000000"/>
              </a:solidFill>
              <a:latin typeface="Helvetica Neue Light"/>
              <a:ea typeface="Helvetica Neue Light"/>
              <a:cs typeface="Helvetica Neue Light"/>
              <a:sym typeface="Helvetica Neue Light"/>
              <a:hlinkClick r:id="rId6">
                <a:extLst>
                  <a:ext uri="{A12FA001-AC4F-418D-AE19-62706E023703}">
                    <ahyp:hlinkClr val="tx"/>
                  </a:ext>
                </a:extLst>
              </a:hlinkClick>
            </a:endParaRPr>
          </a:p>
        </p:txBody>
      </p:sp>
      <p:grpSp>
        <p:nvGrpSpPr>
          <p:cNvPr id="68" name="Google Shape;68;p1"/>
          <p:cNvGrpSpPr/>
          <p:nvPr/>
        </p:nvGrpSpPr>
        <p:grpSpPr>
          <a:xfrm>
            <a:off x="14285103" y="4511739"/>
            <a:ext cx="14106009" cy="1054375"/>
            <a:chOff x="0" y="0"/>
            <a:chExt cx="14106009" cy="1054375"/>
          </a:xfrm>
        </p:grpSpPr>
        <p:pic>
          <p:nvPicPr>
            <p:cNvPr descr="Distributed Greedy" id="69" name="Google Shape;69;p1"/>
            <p:cNvPicPr preferRelativeResize="0"/>
            <p:nvPr/>
          </p:nvPicPr>
          <p:blipFill rotWithShape="1">
            <a:blip r:embed="rId7">
              <a:alphaModFix/>
            </a:blip>
            <a:srcRect b="0" l="0" r="0" t="0"/>
            <a:stretch/>
          </p:blipFill>
          <p:spPr>
            <a:xfrm>
              <a:off x="0" y="0"/>
              <a:ext cx="14106009" cy="1054375"/>
            </a:xfrm>
            <a:prstGeom prst="rect">
              <a:avLst/>
            </a:prstGeom>
            <a:noFill/>
            <a:ln>
              <a:noFill/>
            </a:ln>
          </p:spPr>
        </p:pic>
        <p:sp>
          <p:nvSpPr>
            <p:cNvPr id="70" name="Google Shape;70;p1"/>
            <p:cNvSpPr/>
            <p:nvPr/>
          </p:nvSpPr>
          <p:spPr>
            <a:xfrm>
              <a:off x="50800" y="50800"/>
              <a:ext cx="14004300" cy="952800"/>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lang="en-US" sz="4400">
                  <a:latin typeface="Avenir"/>
                  <a:ea typeface="Avenir"/>
                  <a:cs typeface="Avenir"/>
                  <a:sym typeface="Avenir"/>
                </a:rPr>
                <a:t>Models/Evaluation</a:t>
              </a:r>
              <a:endParaRPr b="0" i="0" sz="4400" u="none" cap="none" strike="noStrike">
                <a:solidFill>
                  <a:srgbClr val="000000"/>
                </a:solidFill>
                <a:latin typeface="Avenir"/>
                <a:ea typeface="Avenir"/>
                <a:cs typeface="Avenir"/>
                <a:sym typeface="Avenir"/>
              </a:endParaRPr>
            </a:p>
          </p:txBody>
        </p:sp>
      </p:grpSp>
      <p:pic>
        <p:nvPicPr>
          <p:cNvPr descr="The distributed greedy algorithm [3] scales up the greedy algorithm by making uniformly distributing the data across multiple machines. Each machine runs a local greedy algorithm. The solutions from across the machines are collected to a single machine, and a greedy algorithm is run on the collected solutions. Finally, the argmax solution is outputted.…" id="71" name="Google Shape;71;p1"/>
          <p:cNvPicPr preferRelativeResize="0"/>
          <p:nvPr/>
        </p:nvPicPr>
        <p:blipFill rotWithShape="1">
          <a:blip r:embed="rId8">
            <a:alphaModFix/>
          </a:blip>
          <a:srcRect b="0" l="0" r="0" t="0"/>
          <a:stretch/>
        </p:blipFill>
        <p:spPr>
          <a:xfrm>
            <a:off x="14322250" y="4468100"/>
            <a:ext cx="14162151" cy="28305800"/>
          </a:xfrm>
          <a:prstGeom prst="rect">
            <a:avLst/>
          </a:prstGeom>
          <a:noFill/>
          <a:ln>
            <a:noFill/>
          </a:ln>
        </p:spPr>
      </p:pic>
      <p:pic>
        <p:nvPicPr>
          <p:cNvPr descr="Oval" id="72" name="Google Shape;72;p1"/>
          <p:cNvPicPr preferRelativeResize="0"/>
          <p:nvPr/>
        </p:nvPicPr>
        <p:blipFill rotWithShape="1">
          <a:blip r:embed="rId9">
            <a:alphaModFix/>
          </a:blip>
          <a:srcRect b="0" l="0" r="0" t="0"/>
          <a:stretch/>
        </p:blipFill>
        <p:spPr>
          <a:xfrm>
            <a:off x="21241970" y="34450123"/>
            <a:ext cx="368824" cy="333691"/>
          </a:xfrm>
          <a:prstGeom prst="rect">
            <a:avLst/>
          </a:prstGeom>
          <a:noFill/>
          <a:ln>
            <a:noFill/>
          </a:ln>
          <a:effectLst>
            <a:outerShdw blurRad="38100" rotWithShape="0" dir="5400000" dist="25400">
              <a:srgbClr val="000000">
                <a:alpha val="49803"/>
              </a:srgbClr>
            </a:outerShdw>
          </a:effectLst>
        </p:spPr>
      </p:pic>
      <p:grpSp>
        <p:nvGrpSpPr>
          <p:cNvPr id="73" name="Google Shape;73;p1"/>
          <p:cNvGrpSpPr/>
          <p:nvPr/>
        </p:nvGrpSpPr>
        <p:grpSpPr>
          <a:xfrm>
            <a:off x="20809011" y="34408941"/>
            <a:ext cx="376541" cy="376540"/>
            <a:chOff x="-53883" y="-53882"/>
            <a:chExt cx="376539" cy="376539"/>
          </a:xfrm>
        </p:grpSpPr>
        <p:pic>
          <p:nvPicPr>
            <p:cNvPr descr="Line" id="74" name="Google Shape;74;p1"/>
            <p:cNvPicPr preferRelativeResize="0"/>
            <p:nvPr/>
          </p:nvPicPr>
          <p:blipFill rotWithShape="1">
            <a:blip r:embed="rId10">
              <a:alphaModFix/>
            </a:blip>
            <a:srcRect b="0" l="0" r="0" t="0"/>
            <a:stretch/>
          </p:blipFill>
          <p:spPr>
            <a:xfrm rot="-2700000">
              <a:off x="-87882" y="96287"/>
              <a:ext cx="444539" cy="76201"/>
            </a:xfrm>
            <a:prstGeom prst="rect">
              <a:avLst/>
            </a:prstGeom>
            <a:noFill/>
            <a:ln>
              <a:noFill/>
            </a:ln>
          </p:spPr>
        </p:pic>
        <p:pic>
          <p:nvPicPr>
            <p:cNvPr descr="Line" id="75" name="Google Shape;75;p1"/>
            <p:cNvPicPr preferRelativeResize="0"/>
            <p:nvPr/>
          </p:nvPicPr>
          <p:blipFill rotWithShape="1">
            <a:blip r:embed="rId11">
              <a:alphaModFix/>
            </a:blip>
            <a:srcRect b="0" l="0" r="0" t="0"/>
            <a:stretch/>
          </p:blipFill>
          <p:spPr>
            <a:xfrm rot="-8100000">
              <a:off x="-93766" y="96287"/>
              <a:ext cx="456306" cy="76201"/>
            </a:xfrm>
            <a:prstGeom prst="rect">
              <a:avLst/>
            </a:prstGeom>
            <a:noFill/>
            <a:ln>
              <a:noFill/>
            </a:ln>
          </p:spPr>
        </p:pic>
      </p:grpSp>
      <p:grpSp>
        <p:nvGrpSpPr>
          <p:cNvPr id="76" name="Google Shape;76;p1"/>
          <p:cNvGrpSpPr/>
          <p:nvPr/>
        </p:nvGrpSpPr>
        <p:grpSpPr>
          <a:xfrm>
            <a:off x="28854809" y="4468093"/>
            <a:ext cx="13800759" cy="1054377"/>
            <a:chOff x="0" y="0"/>
            <a:chExt cx="13800758" cy="1054375"/>
          </a:xfrm>
        </p:grpSpPr>
        <p:pic>
          <p:nvPicPr>
            <p:cNvPr descr="Stochastic Greedy" id="77" name="Google Shape;77;p1"/>
            <p:cNvPicPr preferRelativeResize="0"/>
            <p:nvPr/>
          </p:nvPicPr>
          <p:blipFill rotWithShape="1">
            <a:blip r:embed="rId12">
              <a:alphaModFix/>
            </a:blip>
            <a:srcRect b="0" l="0" r="0" t="0"/>
            <a:stretch/>
          </p:blipFill>
          <p:spPr>
            <a:xfrm>
              <a:off x="0" y="0"/>
              <a:ext cx="13800758" cy="1054375"/>
            </a:xfrm>
            <a:prstGeom prst="rect">
              <a:avLst/>
            </a:prstGeom>
            <a:noFill/>
            <a:ln>
              <a:noFill/>
            </a:ln>
          </p:spPr>
        </p:pic>
        <p:sp>
          <p:nvSpPr>
            <p:cNvPr id="78" name="Google Shape;78;p1"/>
            <p:cNvSpPr/>
            <p:nvPr/>
          </p:nvSpPr>
          <p:spPr>
            <a:xfrm>
              <a:off x="50800" y="50800"/>
              <a:ext cx="13699158" cy="952775"/>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lang="en-US" sz="4400">
                  <a:latin typeface="Avenir"/>
                  <a:ea typeface="Avenir"/>
                  <a:cs typeface="Avenir"/>
                  <a:sym typeface="Avenir"/>
                </a:rPr>
                <a:t>Conclusion/</a:t>
              </a:r>
              <a:r>
                <a:rPr b="0" i="0" lang="en-US" sz="4400" u="none" cap="none" strike="noStrike">
                  <a:solidFill>
                    <a:srgbClr val="000000"/>
                  </a:solidFill>
                  <a:latin typeface="Avenir"/>
                  <a:ea typeface="Avenir"/>
                  <a:cs typeface="Avenir"/>
                  <a:sym typeface="Avenir"/>
                </a:rPr>
                <a:t>Results</a:t>
              </a:r>
              <a:endParaRPr b="0" i="0" sz="4400" u="none" cap="none" strike="noStrike">
                <a:solidFill>
                  <a:srgbClr val="000000"/>
                </a:solidFill>
                <a:latin typeface="Avenir"/>
                <a:ea typeface="Avenir"/>
                <a:cs typeface="Avenir"/>
                <a:sym typeface="Avenir"/>
              </a:endParaRPr>
            </a:p>
          </p:txBody>
        </p:sp>
      </p:grpSp>
      <p:sp>
        <p:nvSpPr>
          <p:cNvPr id="79" name="Google Shape;79;p1"/>
          <p:cNvSpPr/>
          <p:nvPr/>
        </p:nvSpPr>
        <p:spPr>
          <a:xfrm>
            <a:off x="1098900" y="5686200"/>
            <a:ext cx="11986200" cy="3566100"/>
          </a:xfrm>
          <a:prstGeom prst="rect">
            <a:avLst/>
          </a:prstGeom>
          <a:noFill/>
          <a:ln>
            <a:noFill/>
          </a:ln>
        </p:spPr>
        <p:txBody>
          <a:bodyPr anchorCtr="0" anchor="ctr" bIns="30500" lIns="30500" spcFirstLastPara="1" rIns="30500" wrap="square" tIns="30500">
            <a:spAutoFit/>
          </a:bodyPr>
          <a:lstStyle/>
          <a:p>
            <a:pPr indent="0" lvl="0" marL="0" marR="0" rtl="0" algn="just">
              <a:lnSpc>
                <a:spcPct val="100000"/>
              </a:lnSpc>
              <a:spcBef>
                <a:spcPts val="0"/>
              </a:spcBef>
              <a:spcAft>
                <a:spcPts val="0"/>
              </a:spcAft>
              <a:buClr>
                <a:srgbClr val="000000"/>
              </a:buClr>
              <a:buSzPts val="3400"/>
              <a:buFont typeface="Avenir"/>
              <a:buNone/>
            </a:pPr>
            <a:r>
              <a:rPr lang="en-US" sz="2800">
                <a:latin typeface="Helvetica Neue Light"/>
                <a:ea typeface="Helvetica Neue Light"/>
                <a:cs typeface="Helvetica Neue Light"/>
                <a:sym typeface="Helvetica Neue Light"/>
              </a:rPr>
              <a:t>Due to the onset of diseases such as COVID-19, hospital resources are being stretched more than ever. We aim to determine the most important characteristics determining the health of an admitted patient and predict the probability/outcome of patient mortality after being admitted using a mixture of data processing, feature engineering, and model selection [2]. </a:t>
            </a:r>
            <a:endParaRPr i="0" sz="28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00000"/>
              </a:lnSpc>
              <a:spcBef>
                <a:spcPts val="0"/>
              </a:spcBef>
              <a:spcAft>
                <a:spcPts val="0"/>
              </a:spcAft>
              <a:buClr>
                <a:srgbClr val="000000"/>
              </a:buClr>
              <a:buSzPts val="3400"/>
              <a:buFont typeface="Avenir"/>
              <a:buNone/>
            </a:pPr>
            <a:r>
              <a:t/>
            </a:r>
            <a:endParaRPr sz="3400">
              <a:latin typeface="Avenir"/>
              <a:ea typeface="Avenir"/>
              <a:cs typeface="Avenir"/>
              <a:sym typeface="Avenir"/>
            </a:endParaRPr>
          </a:p>
          <a:p>
            <a:pPr indent="0" lvl="0" marL="0" marR="0" rtl="0" algn="just">
              <a:lnSpc>
                <a:spcPct val="100000"/>
              </a:lnSpc>
              <a:spcBef>
                <a:spcPts val="0"/>
              </a:spcBef>
              <a:spcAft>
                <a:spcPts val="0"/>
              </a:spcAft>
              <a:buClr>
                <a:srgbClr val="000000"/>
              </a:buClr>
              <a:buSzPts val="3400"/>
              <a:buFont typeface="Avenir"/>
              <a:buNone/>
            </a:pPr>
            <a:r>
              <a:t/>
            </a:r>
            <a:endParaRPr sz="3400">
              <a:latin typeface="Avenir"/>
              <a:ea typeface="Avenir"/>
              <a:cs typeface="Avenir"/>
              <a:sym typeface="Avenir"/>
            </a:endParaRPr>
          </a:p>
        </p:txBody>
      </p:sp>
      <p:sp>
        <p:nvSpPr>
          <p:cNvPr id="80" name="Google Shape;80;p1"/>
          <p:cNvSpPr/>
          <p:nvPr/>
        </p:nvSpPr>
        <p:spPr>
          <a:xfrm>
            <a:off x="28984621" y="29181677"/>
            <a:ext cx="13541131" cy="246290"/>
          </a:xfrm>
          <a:prstGeom prst="rect">
            <a:avLst/>
          </a:prstGeom>
          <a:noFill/>
          <a:ln>
            <a:noFill/>
          </a:ln>
        </p:spPr>
        <p:txBody>
          <a:bodyPr anchorCtr="0" anchor="ctr" bIns="30500" lIns="30500" spcFirstLastPara="1" rIns="30500" wrap="square" tIns="30500">
            <a:spAutoFit/>
          </a:bodyPr>
          <a:lstStyle/>
          <a:p>
            <a:pPr indent="0" lvl="0" marL="0" marR="0" rtl="0" algn="just">
              <a:lnSpc>
                <a:spcPct val="100000"/>
              </a:lnSpc>
              <a:spcBef>
                <a:spcPts val="0"/>
              </a:spcBef>
              <a:spcAft>
                <a:spcPts val="0"/>
              </a:spcAft>
              <a:buClr>
                <a:srgbClr val="000000"/>
              </a:buClr>
              <a:buSzPts val="1200"/>
              <a:buFont typeface="Avenir"/>
              <a:buNone/>
            </a:pPr>
            <a:r>
              <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descr="Line" id="81" name="Google Shape;81;p1"/>
          <p:cNvPicPr preferRelativeResize="0"/>
          <p:nvPr/>
        </p:nvPicPr>
        <p:blipFill rotWithShape="1">
          <a:blip r:embed="rId13">
            <a:alphaModFix/>
          </a:blip>
          <a:srcRect b="0" l="0" r="0" t="0"/>
          <a:stretch/>
        </p:blipFill>
        <p:spPr>
          <a:xfrm>
            <a:off x="34782859" y="26674297"/>
            <a:ext cx="251780" cy="25401"/>
          </a:xfrm>
          <a:prstGeom prst="rect">
            <a:avLst/>
          </a:prstGeom>
          <a:noFill/>
          <a:ln>
            <a:noFill/>
          </a:ln>
        </p:spPr>
      </p:pic>
      <p:pic>
        <p:nvPicPr>
          <p:cNvPr descr="Line" id="82" name="Google Shape;82;p1"/>
          <p:cNvPicPr preferRelativeResize="0"/>
          <p:nvPr/>
        </p:nvPicPr>
        <p:blipFill rotWithShape="1">
          <a:blip r:embed="rId13">
            <a:alphaModFix/>
          </a:blip>
          <a:srcRect b="0" l="0" r="0" t="0"/>
          <a:stretch/>
        </p:blipFill>
        <p:spPr>
          <a:xfrm>
            <a:off x="34782859" y="27004497"/>
            <a:ext cx="251780" cy="25401"/>
          </a:xfrm>
          <a:prstGeom prst="rect">
            <a:avLst/>
          </a:prstGeom>
          <a:noFill/>
          <a:ln>
            <a:noFill/>
          </a:ln>
        </p:spPr>
      </p:pic>
      <p:pic>
        <p:nvPicPr>
          <p:cNvPr descr="Line" id="83" name="Google Shape;83;p1"/>
          <p:cNvPicPr preferRelativeResize="0"/>
          <p:nvPr/>
        </p:nvPicPr>
        <p:blipFill rotWithShape="1">
          <a:blip r:embed="rId14">
            <a:alphaModFix/>
          </a:blip>
          <a:srcRect b="0" l="0" r="0" t="0"/>
          <a:stretch/>
        </p:blipFill>
        <p:spPr>
          <a:xfrm rot="-5400000">
            <a:off x="34730949" y="26839397"/>
            <a:ext cx="355603" cy="25401"/>
          </a:xfrm>
          <a:prstGeom prst="rect">
            <a:avLst/>
          </a:prstGeom>
          <a:noFill/>
          <a:ln>
            <a:noFill/>
          </a:ln>
        </p:spPr>
      </p:pic>
      <p:sp>
        <p:nvSpPr>
          <p:cNvPr id="84" name="Google Shape;84;p1"/>
          <p:cNvSpPr/>
          <p:nvPr/>
        </p:nvSpPr>
        <p:spPr>
          <a:xfrm>
            <a:off x="532936" y="8388692"/>
            <a:ext cx="13197000" cy="945300"/>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lang="en-US" sz="4400">
                <a:latin typeface="Avenir"/>
                <a:ea typeface="Avenir"/>
                <a:cs typeface="Avenir"/>
                <a:sym typeface="Avenir"/>
              </a:rPr>
              <a:t>Data Analysis/Pre-Processing</a:t>
            </a:r>
            <a:endParaRPr/>
          </a:p>
        </p:txBody>
      </p:sp>
      <p:pic>
        <p:nvPicPr>
          <p:cNvPr id="85" name="Google Shape;85;p1"/>
          <p:cNvPicPr preferRelativeResize="0"/>
          <p:nvPr/>
        </p:nvPicPr>
        <p:blipFill rotWithShape="1">
          <a:blip r:embed="rId15">
            <a:alphaModFix/>
          </a:blip>
          <a:srcRect b="27308" l="12778" r="14235" t="26737"/>
          <a:stretch/>
        </p:blipFill>
        <p:spPr>
          <a:xfrm>
            <a:off x="5146479" y="2676840"/>
            <a:ext cx="4037268" cy="1238096"/>
          </a:xfrm>
          <a:prstGeom prst="rect">
            <a:avLst/>
          </a:prstGeom>
          <a:noFill/>
          <a:ln>
            <a:noFill/>
          </a:ln>
        </p:spPr>
      </p:pic>
      <p:pic>
        <p:nvPicPr>
          <p:cNvPr id="86" name="Google Shape;86;p1"/>
          <p:cNvPicPr preferRelativeResize="0"/>
          <p:nvPr/>
        </p:nvPicPr>
        <p:blipFill rotWithShape="1">
          <a:blip r:embed="rId15">
            <a:alphaModFix/>
          </a:blip>
          <a:srcRect b="27310" l="12780" r="14232" t="26735"/>
          <a:stretch/>
        </p:blipFill>
        <p:spPr>
          <a:xfrm>
            <a:off x="34782841" y="2749540"/>
            <a:ext cx="4037268" cy="1238096"/>
          </a:xfrm>
          <a:prstGeom prst="rect">
            <a:avLst/>
          </a:prstGeom>
          <a:noFill/>
          <a:ln>
            <a:noFill/>
          </a:ln>
        </p:spPr>
      </p:pic>
      <p:sp>
        <p:nvSpPr>
          <p:cNvPr id="87" name="Google Shape;87;p1"/>
          <p:cNvSpPr txBox="1"/>
          <p:nvPr/>
        </p:nvSpPr>
        <p:spPr>
          <a:xfrm>
            <a:off x="14471800" y="18153438"/>
            <a:ext cx="137652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800">
                <a:latin typeface="Helvetica Neue"/>
                <a:ea typeface="Helvetica Neue"/>
                <a:cs typeface="Helvetica Neue"/>
                <a:sym typeface="Helvetica Neue"/>
              </a:rPr>
              <a:t>Catboost: </a:t>
            </a:r>
            <a:r>
              <a:rPr lang="en-US" sz="2800">
                <a:latin typeface="Helvetica Neue Light"/>
                <a:ea typeface="Helvetica Neue Light"/>
                <a:cs typeface="Helvetica Neue Light"/>
                <a:sym typeface="Helvetica Neue Light"/>
              </a:rPr>
              <a:t>For classification, gradient boosting decision trees are known to be one of the most powerful tools available. From previous experience, CatBoost and XGBoost had been found to be typically the most powerful GBDT models available. Grid search was attempted with CatBoost, but surprisingly the default parameters were found to yield the best results. After training with default parameters on the dataset with SMOTE, CatBoost performed very well. </a:t>
            </a:r>
            <a:endParaRPr sz="2800">
              <a:latin typeface="Helvetica Neue Light"/>
              <a:ea typeface="Helvetica Neue Light"/>
              <a:cs typeface="Helvetica Neue Light"/>
              <a:sym typeface="Helvetica Neue Light"/>
            </a:endParaRPr>
          </a:p>
        </p:txBody>
      </p:sp>
      <p:sp>
        <p:nvSpPr>
          <p:cNvPr id="88" name="Google Shape;88;p1"/>
          <p:cNvSpPr txBox="1"/>
          <p:nvPr/>
        </p:nvSpPr>
        <p:spPr>
          <a:xfrm>
            <a:off x="14547425" y="5800475"/>
            <a:ext cx="137652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800">
                <a:latin typeface="Helvetica Neue"/>
                <a:ea typeface="Helvetica Neue"/>
                <a:cs typeface="Helvetica Neue"/>
                <a:sym typeface="Helvetica Neue"/>
              </a:rPr>
              <a:t>Evaluation: </a:t>
            </a:r>
            <a:r>
              <a:rPr lang="en-US" sz="2800">
                <a:latin typeface="Helvetica Neue Light"/>
                <a:ea typeface="Helvetica Neue Light"/>
                <a:cs typeface="Helvetica Neue Light"/>
                <a:sym typeface="Helvetica Neue Light"/>
              </a:rPr>
              <a:t>We used multiple metrics typically used to evaluate models. This includes </a:t>
            </a:r>
            <a:r>
              <a:rPr b="1" lang="en-US" sz="2800">
                <a:latin typeface="Helvetica Neue"/>
                <a:ea typeface="Helvetica Neue"/>
                <a:cs typeface="Helvetica Neue"/>
                <a:sym typeface="Helvetica Neue"/>
              </a:rPr>
              <a:t>ROC AUC</a:t>
            </a:r>
            <a:r>
              <a:rPr lang="en-US" sz="2800">
                <a:latin typeface="Helvetica Neue Light"/>
                <a:ea typeface="Helvetica Neue Light"/>
                <a:cs typeface="Helvetica Neue Light"/>
                <a:sym typeface="Helvetica Neue Light"/>
              </a:rPr>
              <a:t>, </a:t>
            </a:r>
            <a:r>
              <a:rPr b="1" lang="en-US" sz="2800">
                <a:latin typeface="Helvetica Neue"/>
                <a:ea typeface="Helvetica Neue"/>
                <a:cs typeface="Helvetica Neue"/>
                <a:sym typeface="Helvetica Neue"/>
              </a:rPr>
              <a:t>Log Loss</a:t>
            </a:r>
            <a:r>
              <a:rPr lang="en-US" sz="2800">
                <a:latin typeface="Helvetica Neue Light"/>
                <a:ea typeface="Helvetica Neue Light"/>
                <a:cs typeface="Helvetica Neue Light"/>
                <a:sym typeface="Helvetica Neue Light"/>
              </a:rPr>
              <a:t>, </a:t>
            </a:r>
            <a:r>
              <a:rPr b="1" lang="en-US" sz="2800">
                <a:latin typeface="Helvetica Neue"/>
                <a:ea typeface="Helvetica Neue"/>
                <a:cs typeface="Helvetica Neue"/>
                <a:sym typeface="Helvetica Neue"/>
              </a:rPr>
              <a:t>Precision-Recall</a:t>
            </a:r>
            <a:r>
              <a:rPr lang="en-US" sz="2800">
                <a:latin typeface="Helvetica Neue Light"/>
                <a:ea typeface="Helvetica Neue Light"/>
                <a:cs typeface="Helvetica Neue Light"/>
                <a:sym typeface="Helvetica Neue Light"/>
              </a:rPr>
              <a:t>, </a:t>
            </a:r>
            <a:r>
              <a:rPr b="1" lang="en-US" sz="2800">
                <a:latin typeface="Helvetica Neue"/>
                <a:ea typeface="Helvetica Neue"/>
                <a:cs typeface="Helvetica Neue"/>
                <a:sym typeface="Helvetica Neue"/>
              </a:rPr>
              <a:t>Confusion Matrices, Calibration, and Accuracy</a:t>
            </a:r>
            <a:r>
              <a:rPr lang="en-US" sz="2800">
                <a:latin typeface="Helvetica Neue Light"/>
                <a:ea typeface="Helvetica Neue Light"/>
                <a:cs typeface="Helvetica Neue Light"/>
                <a:sym typeface="Helvetica Neue Light"/>
              </a:rPr>
              <a:t>. We put particular focus on the Precision-Recall curve due to our data having </a:t>
            </a:r>
            <a:r>
              <a:rPr lang="en-US" sz="2800">
                <a:latin typeface="Helvetica Neue Light"/>
                <a:ea typeface="Helvetica Neue Light"/>
                <a:cs typeface="Helvetica Neue Light"/>
                <a:sym typeface="Helvetica Neue Light"/>
              </a:rPr>
              <a:t>imbalance</a:t>
            </a:r>
            <a:r>
              <a:rPr lang="en-US" sz="2800">
                <a:latin typeface="Helvetica Neue Light"/>
                <a:ea typeface="Helvetica Neue Light"/>
                <a:cs typeface="Helvetica Neue Light"/>
                <a:sym typeface="Helvetica Neue Light"/>
              </a:rPr>
              <a:t> classes along with ROC AUC as these metrics are typically better for model evaluation than simple accuracy. </a:t>
            </a:r>
            <a:endParaRPr sz="2800">
              <a:latin typeface="Helvetica Neue Light"/>
              <a:ea typeface="Helvetica Neue Light"/>
              <a:cs typeface="Helvetica Neue Light"/>
              <a:sym typeface="Helvetica Neue Light"/>
            </a:endParaRPr>
          </a:p>
        </p:txBody>
      </p:sp>
      <p:sp>
        <p:nvSpPr>
          <p:cNvPr id="89" name="Google Shape;89;p1"/>
          <p:cNvSpPr txBox="1"/>
          <p:nvPr/>
        </p:nvSpPr>
        <p:spPr>
          <a:xfrm>
            <a:off x="976317" y="25082225"/>
            <a:ext cx="40374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Helvetica Neue"/>
                <a:ea typeface="Helvetica Neue"/>
                <a:cs typeface="Helvetica Neue"/>
                <a:sym typeface="Helvetica Neue"/>
              </a:rPr>
              <a:t>PCA: </a:t>
            </a:r>
            <a:r>
              <a:rPr lang="en-US" sz="2800">
                <a:latin typeface="Helvetica Neue Light"/>
                <a:ea typeface="Helvetica Neue Light"/>
                <a:cs typeface="Helvetica Neue Light"/>
                <a:sym typeface="Helvetica Neue Light"/>
              </a:rPr>
              <a:t>To determine which features had the greatest impact on the variance of our data, we performed principal component analysis on two features. These features explained approximately 55% of the variance in our data</a:t>
            </a:r>
            <a:endParaRPr b="1" sz="2800">
              <a:latin typeface="Helvetica Neue"/>
              <a:ea typeface="Helvetica Neue"/>
              <a:cs typeface="Helvetica Neue"/>
              <a:sym typeface="Helvetica Neue"/>
            </a:endParaRPr>
          </a:p>
        </p:txBody>
      </p:sp>
      <p:sp>
        <p:nvSpPr>
          <p:cNvPr id="90" name="Google Shape;90;p1"/>
          <p:cNvSpPr txBox="1"/>
          <p:nvPr/>
        </p:nvSpPr>
        <p:spPr>
          <a:xfrm>
            <a:off x="14635025" y="28767638"/>
            <a:ext cx="13765200" cy="243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800">
                <a:latin typeface="Helvetica Neue"/>
                <a:ea typeface="Helvetica Neue"/>
                <a:cs typeface="Helvetica Neue"/>
                <a:sym typeface="Helvetica Neue"/>
              </a:rPr>
              <a:t>Logistic Regression: </a:t>
            </a:r>
            <a:r>
              <a:rPr lang="en-US" sz="2800">
                <a:latin typeface="Helvetica Neue Light"/>
                <a:ea typeface="Helvetica Neue Light"/>
                <a:cs typeface="Helvetica Neue Light"/>
                <a:sym typeface="Helvetica Neue Light"/>
              </a:rPr>
              <a:t>Logistic regression is a prediction model typically used to classify dichotomous situations.Using sklearn GridSearch, the model was best fit with no class_weight and with fit_intercept. The model performed fairly well, but detection of actually positive data was fairly poor </a:t>
            </a:r>
            <a:r>
              <a:rPr lang="en-US" sz="2800">
                <a:latin typeface="Helvetica Neue Light"/>
                <a:ea typeface="Helvetica Neue Light"/>
                <a:cs typeface="Helvetica Neue Light"/>
                <a:sym typeface="Helvetica Neue Light"/>
              </a:rPr>
              <a:t>likely</a:t>
            </a:r>
            <a:r>
              <a:rPr lang="en-US" sz="2800">
                <a:latin typeface="Helvetica Neue Light"/>
                <a:ea typeface="Helvetica Neue Light"/>
                <a:cs typeface="Helvetica Neue Light"/>
                <a:sym typeface="Helvetica Neue Light"/>
              </a:rPr>
              <a:t> due to </a:t>
            </a:r>
            <a:r>
              <a:rPr lang="en-US" sz="2800">
                <a:latin typeface="Helvetica Neue Light"/>
                <a:ea typeface="Helvetica Neue Light"/>
                <a:cs typeface="Helvetica Neue Light"/>
                <a:sym typeface="Helvetica Neue Light"/>
              </a:rPr>
              <a:t>class</a:t>
            </a:r>
            <a:r>
              <a:rPr lang="en-US" sz="2800">
                <a:latin typeface="Helvetica Neue Light"/>
                <a:ea typeface="Helvetica Neue Light"/>
                <a:cs typeface="Helvetica Neue Light"/>
                <a:sym typeface="Helvetica Neue Light"/>
              </a:rPr>
              <a:t> imbalance.</a:t>
            </a:r>
            <a:endParaRPr sz="28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b="1" sz="3400">
              <a:latin typeface="Helvetica Neue"/>
              <a:ea typeface="Helvetica Neue"/>
              <a:cs typeface="Helvetica Neue"/>
              <a:sym typeface="Helvetica Neue"/>
            </a:endParaRPr>
          </a:p>
        </p:txBody>
      </p:sp>
      <p:sp>
        <p:nvSpPr>
          <p:cNvPr id="91" name="Google Shape;91;p1"/>
          <p:cNvSpPr txBox="1"/>
          <p:nvPr/>
        </p:nvSpPr>
        <p:spPr>
          <a:xfrm>
            <a:off x="14566013" y="8140163"/>
            <a:ext cx="13541100" cy="32016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Clr>
                <a:schemeClr val="dk1"/>
              </a:buClr>
              <a:buSzPts val="1100"/>
              <a:buFont typeface="Arial"/>
              <a:buNone/>
            </a:pPr>
            <a:r>
              <a:rPr b="1" lang="en-US" sz="2800">
                <a:solidFill>
                  <a:schemeClr val="dk1"/>
                </a:solidFill>
                <a:latin typeface="Helvetica Neue"/>
                <a:ea typeface="Helvetica Neue"/>
                <a:cs typeface="Helvetica Neue"/>
                <a:sym typeface="Helvetica Neue"/>
              </a:rPr>
              <a:t>XGBoost:</a:t>
            </a:r>
            <a:r>
              <a:rPr lang="en-US" sz="2800">
                <a:solidFill>
                  <a:schemeClr val="dk1"/>
                </a:solidFill>
                <a:latin typeface="Helvetica Neue"/>
                <a:ea typeface="Helvetica Neue"/>
                <a:cs typeface="Helvetica Neue"/>
                <a:sym typeface="Helvetica Neue"/>
              </a:rPr>
              <a:t> </a:t>
            </a:r>
            <a:r>
              <a:rPr lang="en-US" sz="2800">
                <a:solidFill>
                  <a:schemeClr val="dk1"/>
                </a:solidFill>
                <a:latin typeface="Helvetica Neue Light"/>
                <a:ea typeface="Helvetica Neue Light"/>
                <a:cs typeface="Helvetica Neue Light"/>
                <a:sym typeface="Helvetica Neue Light"/>
              </a:rPr>
              <a:t>Originally, a Grid Search using XGBoost was run without any class balancing techniques. Similar variations of this model were trained (choosing to not remove outliers and correlated features, etc), but all resulted around similar accuracy scores of 0.92. After experimenting with class imbalance techniques, the model that performed the best was the XGBoost trained on a dataset that was curated with SMOTE synthetic sampling. The graphs showing the performance of XGBoost can be found as Figure 7 and 8.</a:t>
            </a:r>
            <a:endParaRPr b="1" sz="2800">
              <a:latin typeface="Helvetica Neue"/>
              <a:ea typeface="Helvetica Neue"/>
              <a:cs typeface="Helvetica Neue"/>
              <a:sym typeface="Helvetica Neue"/>
            </a:endParaRPr>
          </a:p>
        </p:txBody>
      </p:sp>
      <p:sp>
        <p:nvSpPr>
          <p:cNvPr id="92" name="Google Shape;92;p1"/>
          <p:cNvSpPr txBox="1"/>
          <p:nvPr/>
        </p:nvSpPr>
        <p:spPr>
          <a:xfrm>
            <a:off x="930400" y="19857950"/>
            <a:ext cx="122175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800">
                <a:latin typeface="Helvetica Neue"/>
                <a:ea typeface="Helvetica Neue"/>
                <a:cs typeface="Helvetica Neue"/>
                <a:sym typeface="Helvetica Neue"/>
              </a:rPr>
              <a:t>Oversampling</a:t>
            </a:r>
            <a:r>
              <a:rPr lang="en-US" sz="2800">
                <a:latin typeface="Helvetica Neue Light"/>
                <a:ea typeface="Helvetica Neue Light"/>
                <a:cs typeface="Helvetica Neue Light"/>
                <a:sym typeface="Helvetica Neue Light"/>
              </a:rPr>
              <a:t>: </a:t>
            </a:r>
            <a:r>
              <a:rPr lang="en-US" sz="2800">
                <a:solidFill>
                  <a:schemeClr val="dk1"/>
                </a:solidFill>
                <a:latin typeface="Helvetica Neue Light"/>
                <a:ea typeface="Helvetica Neue Light"/>
                <a:cs typeface="Helvetica Neue Light"/>
                <a:sym typeface="Helvetica Neue Light"/>
              </a:rPr>
              <a:t>The original dataset was highly imbalanced, with a greater number of samples corresponding to class 0. SMOTE (Synthetic Minority Oversampling Technique) was used to generate synthetic samples of the minority class using interpolation, which led to a more balanced dataset and significantly improved performance on our models [1].</a:t>
            </a:r>
            <a:endParaRPr sz="2800">
              <a:latin typeface="Helvetica Neue Light"/>
              <a:ea typeface="Helvetica Neue Light"/>
              <a:cs typeface="Helvetica Neue Light"/>
              <a:sym typeface="Helvetica Neue Light"/>
            </a:endParaRPr>
          </a:p>
        </p:txBody>
      </p:sp>
      <p:sp>
        <p:nvSpPr>
          <p:cNvPr id="93" name="Google Shape;93;p1"/>
          <p:cNvSpPr txBox="1"/>
          <p:nvPr/>
        </p:nvSpPr>
        <p:spPr>
          <a:xfrm>
            <a:off x="29341300" y="11865275"/>
            <a:ext cx="12242400" cy="315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US" sz="2800">
                <a:solidFill>
                  <a:schemeClr val="dk1"/>
                </a:solidFill>
                <a:latin typeface="Helvetica Neue"/>
                <a:ea typeface="Helvetica Neue"/>
                <a:cs typeface="Helvetica Neue"/>
                <a:sym typeface="Helvetica Neue"/>
              </a:rPr>
              <a:t>Final Predictor:</a:t>
            </a:r>
            <a:r>
              <a:rPr lang="en-US" sz="2800">
                <a:solidFill>
                  <a:schemeClr val="dk1"/>
                </a:solidFill>
                <a:latin typeface="Helvetica Neue Light"/>
                <a:ea typeface="Helvetica Neue Light"/>
                <a:cs typeface="Helvetica Neue Light"/>
                <a:sym typeface="Helvetica Neue Light"/>
              </a:rPr>
              <a:t> The best models were between Random Forest and XGBoost trained on the SMOTE balanced dataset. Although Random Forest had better calibration, XGBoost had better accuracy and log loss. The best metrics, parameters, and precision-recall curve are shown for XGBoost</a:t>
            </a:r>
            <a:endParaRPr sz="2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30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US" sz="3000">
                <a:solidFill>
                  <a:schemeClr val="dk1"/>
                </a:solidFill>
                <a:latin typeface="Helvetica Neue Light"/>
                <a:ea typeface="Helvetica Neue Light"/>
                <a:cs typeface="Helvetica Neue Light"/>
                <a:sym typeface="Helvetica Neue Light"/>
              </a:rPr>
              <a:t>. </a:t>
            </a:r>
            <a:endParaRPr sz="3000">
              <a:latin typeface="Helvetica Neue Light"/>
              <a:ea typeface="Helvetica Neue Light"/>
              <a:cs typeface="Helvetica Neue Light"/>
              <a:sym typeface="Helvetica Neue Light"/>
            </a:endParaRPr>
          </a:p>
        </p:txBody>
      </p:sp>
      <p:sp>
        <p:nvSpPr>
          <p:cNvPr id="94" name="Google Shape;94;p1"/>
          <p:cNvSpPr txBox="1"/>
          <p:nvPr/>
        </p:nvSpPr>
        <p:spPr>
          <a:xfrm>
            <a:off x="930388" y="29737650"/>
            <a:ext cx="12217500" cy="265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3000">
              <a:solidFill>
                <a:schemeClr val="dk1"/>
              </a:solidFill>
              <a:latin typeface="Helvetica Neue Light"/>
              <a:ea typeface="Helvetica Neue Light"/>
              <a:cs typeface="Helvetica Neue Light"/>
              <a:sym typeface="Helvetica Neue Light"/>
            </a:endParaRPr>
          </a:p>
          <a:p>
            <a:pPr indent="0" lvl="0" marL="0" rtl="0" algn="just">
              <a:lnSpc>
                <a:spcPct val="100000"/>
              </a:lnSpc>
              <a:spcBef>
                <a:spcPts val="0"/>
              </a:spcBef>
              <a:spcAft>
                <a:spcPts val="0"/>
              </a:spcAft>
              <a:buNone/>
            </a:pPr>
            <a:r>
              <a:rPr b="1" lang="en-US" sz="2800">
                <a:solidFill>
                  <a:schemeClr val="dk1"/>
                </a:solidFill>
                <a:latin typeface="Helvetica Neue"/>
                <a:ea typeface="Helvetica Neue"/>
                <a:cs typeface="Helvetica Neue"/>
                <a:sym typeface="Helvetica Neue"/>
              </a:rPr>
              <a:t>Correlation: </a:t>
            </a:r>
            <a:r>
              <a:rPr lang="en-US" sz="2800">
                <a:solidFill>
                  <a:schemeClr val="dk1"/>
                </a:solidFill>
                <a:latin typeface="Helvetica Neue Light"/>
                <a:ea typeface="Helvetica Neue Light"/>
                <a:cs typeface="Helvetica Neue Light"/>
                <a:sym typeface="Helvetica Neue Light"/>
              </a:rPr>
              <a:t>Ultimately, correlated features were not removed. Features such as age and weight are correlated, but both features are necessary in assessing a patient’s probability of survival. For example, a 180 lb 30 year old man poses less health risks than a 180 lb 10 year old boy. </a:t>
            </a:r>
            <a:endParaRPr sz="28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t/>
            </a:r>
            <a:endParaRPr>
              <a:latin typeface="Helvetica Neue Light"/>
              <a:ea typeface="Helvetica Neue Light"/>
              <a:cs typeface="Helvetica Neue Light"/>
              <a:sym typeface="Helvetica Neue Light"/>
            </a:endParaRPr>
          </a:p>
        </p:txBody>
      </p:sp>
      <p:sp>
        <p:nvSpPr>
          <p:cNvPr id="95" name="Google Shape;95;p1"/>
          <p:cNvSpPr txBox="1"/>
          <p:nvPr/>
        </p:nvSpPr>
        <p:spPr>
          <a:xfrm>
            <a:off x="29337725" y="5686200"/>
            <a:ext cx="6891300" cy="535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800">
                <a:latin typeface="Helvetica Neue"/>
                <a:ea typeface="Helvetica Neue"/>
                <a:cs typeface="Helvetica Neue"/>
                <a:sym typeface="Helvetica Neue"/>
              </a:rPr>
              <a:t>Feature Importance: </a:t>
            </a:r>
            <a:r>
              <a:rPr lang="en-US" sz="2800">
                <a:solidFill>
                  <a:schemeClr val="dk1"/>
                </a:solidFill>
                <a:latin typeface="Helvetica Neue Light"/>
                <a:ea typeface="Helvetica Neue Light"/>
                <a:cs typeface="Helvetica Neue Light"/>
                <a:sym typeface="Helvetica Neue Light"/>
              </a:rPr>
              <a:t>The features that explain the most variability were determined by the forward feature selection technique. Prior to training the model, it was shown that d1_spo2_min. D1_resprate_min, h1_resprate_min, resprate_apache, and temp_apache features were most important. After the model training, another method called SHAP (Shapely Additive Explanations) was used. The features that had the greatest contribution on the test set can be seen.</a:t>
            </a:r>
            <a:endParaRPr sz="2800">
              <a:latin typeface="Helvetica Neue Light"/>
              <a:ea typeface="Helvetica Neue Light"/>
              <a:cs typeface="Helvetica Neue Light"/>
              <a:sym typeface="Helvetica Neue Light"/>
            </a:endParaRPr>
          </a:p>
        </p:txBody>
      </p:sp>
      <p:grpSp>
        <p:nvGrpSpPr>
          <p:cNvPr id="96" name="Google Shape;96;p1"/>
          <p:cNvGrpSpPr/>
          <p:nvPr/>
        </p:nvGrpSpPr>
        <p:grpSpPr>
          <a:xfrm>
            <a:off x="29337725" y="24407694"/>
            <a:ext cx="12242400" cy="5151556"/>
            <a:chOff x="29337725" y="24407694"/>
            <a:chExt cx="12242400" cy="5151556"/>
          </a:xfrm>
        </p:grpSpPr>
        <p:sp>
          <p:nvSpPr>
            <p:cNvPr id="97" name="Google Shape;97;p1"/>
            <p:cNvSpPr/>
            <p:nvPr/>
          </p:nvSpPr>
          <p:spPr>
            <a:xfrm>
              <a:off x="29337725" y="28297150"/>
              <a:ext cx="12242400" cy="1262100"/>
            </a:xfrm>
            <a:prstGeom prst="rect">
              <a:avLst/>
            </a:prstGeom>
            <a:noFill/>
            <a:ln>
              <a:noFill/>
            </a:ln>
          </p:spPr>
          <p:txBody>
            <a:bodyPr anchorCtr="0" anchor="ctr" bIns="30500" lIns="30500" spcFirstLastPara="1" rIns="30500" wrap="square" tIns="30500">
              <a:spAutoFit/>
            </a:bodyPr>
            <a:lstStyle/>
            <a:p>
              <a:pPr indent="0" lvl="0" marL="0" marR="0" rtl="0" algn="ctr">
                <a:lnSpc>
                  <a:spcPct val="100000"/>
                </a:lnSpc>
                <a:spcBef>
                  <a:spcPts val="0"/>
                </a:spcBef>
                <a:spcAft>
                  <a:spcPts val="0"/>
                </a:spcAft>
                <a:buClr>
                  <a:srgbClr val="000000"/>
                </a:buClr>
                <a:buSzPts val="2600"/>
                <a:buFont typeface="Avenir"/>
                <a:buNone/>
              </a:pPr>
              <a:r>
                <a:rPr i="0" lang="en-US" sz="2000" u="none" cap="none" strike="noStrike">
                  <a:solidFill>
                    <a:srgbClr val="000000"/>
                  </a:solidFill>
                  <a:latin typeface="Helvetica Neue Light"/>
                  <a:ea typeface="Helvetica Neue Light"/>
                  <a:cs typeface="Helvetica Neue Light"/>
                  <a:sym typeface="Helvetica Neue Light"/>
                </a:rPr>
                <a:t>Figure </a:t>
              </a:r>
              <a:r>
                <a:rPr lang="en-US" sz="2000">
                  <a:latin typeface="Helvetica Neue Light"/>
                  <a:ea typeface="Helvetica Neue Light"/>
                  <a:cs typeface="Helvetica Neue Light"/>
                  <a:sym typeface="Helvetica Neue Light"/>
                </a:rPr>
                <a:t>8</a:t>
              </a:r>
              <a:r>
                <a:rPr i="0" lang="en-US" sz="2000" u="none" cap="none" strike="noStrike">
                  <a:solidFill>
                    <a:srgbClr val="000000"/>
                  </a:solidFill>
                  <a:latin typeface="Helvetica Neue Light"/>
                  <a:ea typeface="Helvetica Neue Light"/>
                  <a:cs typeface="Helvetica Neue Light"/>
                  <a:sym typeface="Helvetica Neue Light"/>
                </a:rPr>
                <a:t>:</a:t>
              </a:r>
              <a:r>
                <a:rPr lang="en-US" sz="2000">
                  <a:latin typeface="Helvetica Neue Light"/>
                  <a:ea typeface="Helvetica Neue Light"/>
                  <a:cs typeface="Helvetica Neue Light"/>
                  <a:sym typeface="Helvetica Neue Light"/>
                </a:rPr>
                <a:t> The following figures show XGBoost’s </a:t>
              </a:r>
              <a:r>
                <a:rPr lang="en-US" sz="2000">
                  <a:latin typeface="Helvetica Neue Light"/>
                  <a:ea typeface="Helvetica Neue Light"/>
                  <a:cs typeface="Helvetica Neue Light"/>
                  <a:sym typeface="Helvetica Neue Light"/>
                </a:rPr>
                <a:t>calibration</a:t>
              </a:r>
              <a:r>
                <a:rPr lang="en-US" sz="2000">
                  <a:latin typeface="Helvetica Neue Light"/>
                  <a:ea typeface="Helvetica Neue Light"/>
                  <a:cs typeface="Helvetica Neue Light"/>
                  <a:sym typeface="Helvetica Neue Light"/>
                </a:rPr>
                <a:t> curve and confusion matrix. </a:t>
              </a:r>
              <a:endParaRPr i="0" sz="2000" u="none" cap="none" strike="noStrike">
                <a:solidFill>
                  <a:srgbClr val="000000"/>
                </a:solidFill>
                <a:latin typeface="Helvetica Neue Light"/>
                <a:ea typeface="Helvetica Neue Light"/>
                <a:cs typeface="Helvetica Neue Light"/>
                <a:sym typeface="Helvetica Neue Light"/>
              </a:endParaRPr>
            </a:p>
          </p:txBody>
        </p:sp>
        <p:pic>
          <p:nvPicPr>
            <p:cNvPr id="98" name="Google Shape;98;p1"/>
            <p:cNvPicPr preferRelativeResize="0"/>
            <p:nvPr/>
          </p:nvPicPr>
          <p:blipFill>
            <a:blip r:embed="rId16">
              <a:alphaModFix/>
            </a:blip>
            <a:stretch>
              <a:fillRect/>
            </a:stretch>
          </p:blipFill>
          <p:spPr>
            <a:xfrm>
              <a:off x="35942618" y="24423776"/>
              <a:ext cx="5612034" cy="4305350"/>
            </a:xfrm>
            <a:prstGeom prst="rect">
              <a:avLst/>
            </a:prstGeom>
            <a:noFill/>
            <a:ln>
              <a:noFill/>
            </a:ln>
          </p:spPr>
        </p:pic>
        <p:pic>
          <p:nvPicPr>
            <p:cNvPr id="99" name="Google Shape;99;p1"/>
            <p:cNvPicPr preferRelativeResize="0"/>
            <p:nvPr/>
          </p:nvPicPr>
          <p:blipFill>
            <a:blip r:embed="rId17">
              <a:alphaModFix/>
            </a:blip>
            <a:stretch>
              <a:fillRect/>
            </a:stretch>
          </p:blipFill>
          <p:spPr>
            <a:xfrm>
              <a:off x="29792550" y="24407694"/>
              <a:ext cx="6007075" cy="4305355"/>
            </a:xfrm>
            <a:prstGeom prst="rect">
              <a:avLst/>
            </a:prstGeom>
            <a:noFill/>
            <a:ln>
              <a:noFill/>
            </a:ln>
          </p:spPr>
        </p:pic>
      </p:grpSp>
      <p:grpSp>
        <p:nvGrpSpPr>
          <p:cNvPr id="100" name="Google Shape;100;p1"/>
          <p:cNvGrpSpPr/>
          <p:nvPr/>
        </p:nvGrpSpPr>
        <p:grpSpPr>
          <a:xfrm>
            <a:off x="29658740" y="19361375"/>
            <a:ext cx="11986200" cy="4830961"/>
            <a:chOff x="29658740" y="18025000"/>
            <a:chExt cx="11986200" cy="4830961"/>
          </a:xfrm>
        </p:grpSpPr>
        <p:sp>
          <p:nvSpPr>
            <p:cNvPr id="101" name="Google Shape;101;p1"/>
            <p:cNvSpPr/>
            <p:nvPr/>
          </p:nvSpPr>
          <p:spPr>
            <a:xfrm>
              <a:off x="29658740" y="21994061"/>
              <a:ext cx="11986200" cy="861900"/>
            </a:xfrm>
            <a:prstGeom prst="rect">
              <a:avLst/>
            </a:prstGeom>
            <a:noFill/>
            <a:ln>
              <a:noFill/>
            </a:ln>
          </p:spPr>
          <p:txBody>
            <a:bodyPr anchorCtr="0" anchor="ctr" bIns="30500" lIns="30500" spcFirstLastPara="1" rIns="30500" wrap="square" tIns="30500">
              <a:spAutoFit/>
            </a:bodyPr>
            <a:lstStyle/>
            <a:p>
              <a:pPr indent="0" lvl="0" marL="0" marR="0" rtl="0" algn="ctr">
                <a:lnSpc>
                  <a:spcPct val="100000"/>
                </a:lnSpc>
                <a:spcBef>
                  <a:spcPts val="0"/>
                </a:spcBef>
                <a:spcAft>
                  <a:spcPts val="0"/>
                </a:spcAft>
                <a:buClr>
                  <a:srgbClr val="000000"/>
                </a:buClr>
                <a:buSzPts val="2600"/>
                <a:buFont typeface="Avenir"/>
                <a:buNone/>
              </a:pPr>
              <a:r>
                <a:rPr i="0" lang="en-US" sz="2000" u="none" cap="none" strike="noStrike">
                  <a:solidFill>
                    <a:srgbClr val="000000"/>
                  </a:solidFill>
                  <a:latin typeface="Helvetica Neue Light"/>
                  <a:ea typeface="Helvetica Neue Light"/>
                  <a:cs typeface="Helvetica Neue Light"/>
                  <a:sym typeface="Helvetica Neue Light"/>
                </a:rPr>
                <a:t>Figure </a:t>
              </a:r>
              <a:r>
                <a:rPr lang="en-US" sz="2000">
                  <a:latin typeface="Helvetica Neue Light"/>
                  <a:ea typeface="Helvetica Neue Light"/>
                  <a:cs typeface="Helvetica Neue Light"/>
                  <a:sym typeface="Helvetica Neue Light"/>
                </a:rPr>
                <a:t>7</a:t>
              </a:r>
              <a:r>
                <a:rPr i="0" lang="en-US" sz="2000" u="none" cap="none" strike="noStrike">
                  <a:solidFill>
                    <a:srgbClr val="000000"/>
                  </a:solidFill>
                  <a:latin typeface="Helvetica Neue Light"/>
                  <a:ea typeface="Helvetica Neue Light"/>
                  <a:cs typeface="Helvetica Neue Light"/>
                  <a:sym typeface="Helvetica Neue Light"/>
                </a:rPr>
                <a:t>: </a:t>
              </a:r>
              <a:r>
                <a:rPr lang="en-US" sz="2000">
                  <a:latin typeface="Helvetica Neue Light"/>
                  <a:ea typeface="Helvetica Neue Light"/>
                  <a:cs typeface="Helvetica Neue Light"/>
                  <a:sym typeface="Helvetica Neue Light"/>
                </a:rPr>
                <a:t>Our best model, XGBoost, can be clearly seen having exceptional scores in both ROC AUC an</a:t>
              </a:r>
              <a:r>
                <a:rPr lang="en-US" sz="2000">
                  <a:latin typeface="Helvetica Neue Light"/>
                  <a:ea typeface="Helvetica Neue Light"/>
                  <a:cs typeface="Helvetica Neue Light"/>
                  <a:sym typeface="Helvetica Neue Light"/>
                </a:rPr>
                <a:t>d</a:t>
              </a:r>
              <a:r>
                <a:rPr lang="en-US" sz="2000">
                  <a:latin typeface="Helvetica Neue Light"/>
                  <a:ea typeface="Helvetica Neue Light"/>
                  <a:cs typeface="Helvetica Neue Light"/>
                  <a:sym typeface="Helvetica Neue Light"/>
                </a:rPr>
                <a:t> Precision-Recall which indicates that good performance even on </a:t>
              </a:r>
              <a:r>
                <a:rPr lang="en-US" sz="2000">
                  <a:latin typeface="Helvetica Neue Light"/>
                  <a:ea typeface="Helvetica Neue Light"/>
                  <a:cs typeface="Helvetica Neue Light"/>
                  <a:sym typeface="Helvetica Neue Light"/>
                </a:rPr>
                <a:t>imbalanced classes.</a:t>
              </a:r>
              <a:endParaRPr i="0" sz="2000" u="none" cap="none" strike="noStrike">
                <a:solidFill>
                  <a:srgbClr val="000000"/>
                </a:solidFill>
                <a:latin typeface="Helvetica Neue Light"/>
                <a:ea typeface="Helvetica Neue Light"/>
                <a:cs typeface="Helvetica Neue Light"/>
                <a:sym typeface="Helvetica Neue Light"/>
              </a:endParaRPr>
            </a:p>
          </p:txBody>
        </p:sp>
        <p:pic>
          <p:nvPicPr>
            <p:cNvPr id="102" name="Google Shape;102;p1"/>
            <p:cNvPicPr preferRelativeResize="0"/>
            <p:nvPr/>
          </p:nvPicPr>
          <p:blipFill>
            <a:blip r:embed="rId18">
              <a:alphaModFix/>
            </a:blip>
            <a:stretch>
              <a:fillRect/>
            </a:stretch>
          </p:blipFill>
          <p:spPr>
            <a:xfrm>
              <a:off x="35869175" y="18025000"/>
              <a:ext cx="5260975" cy="3969048"/>
            </a:xfrm>
            <a:prstGeom prst="rect">
              <a:avLst/>
            </a:prstGeom>
            <a:noFill/>
            <a:ln>
              <a:noFill/>
            </a:ln>
          </p:spPr>
        </p:pic>
        <p:pic>
          <p:nvPicPr>
            <p:cNvPr id="103" name="Google Shape;103;p1"/>
            <p:cNvPicPr preferRelativeResize="0"/>
            <p:nvPr/>
          </p:nvPicPr>
          <p:blipFill>
            <a:blip r:embed="rId19">
              <a:alphaModFix/>
            </a:blip>
            <a:stretch>
              <a:fillRect/>
            </a:stretch>
          </p:blipFill>
          <p:spPr>
            <a:xfrm>
              <a:off x="29831800" y="18070026"/>
              <a:ext cx="5260979" cy="3879000"/>
            </a:xfrm>
            <a:prstGeom prst="rect">
              <a:avLst/>
            </a:prstGeom>
            <a:noFill/>
            <a:ln>
              <a:noFill/>
            </a:ln>
          </p:spPr>
        </p:pic>
      </p:grpSp>
      <p:sp>
        <p:nvSpPr>
          <p:cNvPr id="104" name="Google Shape;104;p1"/>
          <p:cNvSpPr txBox="1"/>
          <p:nvPr/>
        </p:nvSpPr>
        <p:spPr>
          <a:xfrm>
            <a:off x="14583863" y="30635550"/>
            <a:ext cx="135411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sz="2800">
                <a:solidFill>
                  <a:schemeClr val="dk1"/>
                </a:solidFill>
                <a:latin typeface="Helvetica Neue"/>
                <a:ea typeface="Helvetica Neue"/>
                <a:cs typeface="Helvetica Neue"/>
                <a:sym typeface="Helvetica Neue"/>
              </a:rPr>
              <a:t>Gaussian NB</a:t>
            </a:r>
            <a:r>
              <a:rPr b="1" lang="en-US" sz="2800">
                <a:solidFill>
                  <a:schemeClr val="dk1"/>
                </a:solidFill>
                <a:latin typeface="Helvetica Neue"/>
                <a:ea typeface="Helvetica Neue"/>
                <a:cs typeface="Helvetica Neue"/>
                <a:sym typeface="Helvetica Neue"/>
              </a:rPr>
              <a:t>: </a:t>
            </a:r>
            <a:r>
              <a:rPr lang="en-US" sz="2800">
                <a:solidFill>
                  <a:schemeClr val="dk1"/>
                </a:solidFill>
                <a:latin typeface="Helvetica Neue Light"/>
                <a:ea typeface="Helvetica Neue Light"/>
                <a:cs typeface="Helvetica Neue Light"/>
                <a:sym typeface="Helvetica Neue Light"/>
              </a:rPr>
              <a:t>Gaussian NB uses Bayes’ Theorem, an event’s probability based on prior knowledge, to determine the probability of a conditional event occurring. Since a patient will have many independent medical traits, we considered that Gaussian NB could perform strongly. However, this model was subpar to others.</a:t>
            </a:r>
            <a:endParaRPr sz="2800">
              <a:latin typeface="Helvetica Neue Light"/>
              <a:ea typeface="Helvetica Neue Light"/>
              <a:cs typeface="Helvetica Neue Light"/>
              <a:sym typeface="Helvetica Neue Light"/>
            </a:endParaRPr>
          </a:p>
        </p:txBody>
      </p:sp>
      <p:pic>
        <p:nvPicPr>
          <p:cNvPr id="105" name="Google Shape;105;p1"/>
          <p:cNvPicPr preferRelativeResize="0"/>
          <p:nvPr/>
        </p:nvPicPr>
        <p:blipFill rotWithShape="1">
          <a:blip r:embed="rId20">
            <a:alphaModFix/>
          </a:blip>
          <a:srcRect b="0" l="-3493" r="4806" t="2865"/>
          <a:stretch/>
        </p:blipFill>
        <p:spPr>
          <a:xfrm>
            <a:off x="36890292" y="5717900"/>
            <a:ext cx="5019558" cy="5356499"/>
          </a:xfrm>
          <a:prstGeom prst="rect">
            <a:avLst/>
          </a:prstGeom>
          <a:noFill/>
          <a:ln>
            <a:noFill/>
          </a:ln>
        </p:spPr>
      </p:pic>
      <p:sp>
        <p:nvSpPr>
          <p:cNvPr id="106" name="Google Shape;106;p1"/>
          <p:cNvSpPr txBox="1"/>
          <p:nvPr/>
        </p:nvSpPr>
        <p:spPr>
          <a:xfrm>
            <a:off x="14583850" y="11341763"/>
            <a:ext cx="135411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800">
                <a:solidFill>
                  <a:schemeClr val="dk1"/>
                </a:solidFill>
                <a:latin typeface="Helvetica Neue"/>
                <a:ea typeface="Helvetica Neue"/>
                <a:cs typeface="Helvetica Neue"/>
                <a:sym typeface="Helvetica Neue"/>
              </a:rPr>
              <a:t>Random Forest</a:t>
            </a:r>
            <a:r>
              <a:rPr b="1" lang="en-US" sz="2800">
                <a:solidFill>
                  <a:schemeClr val="dk1"/>
                </a:solidFill>
                <a:latin typeface="Helvetica Neue"/>
                <a:ea typeface="Helvetica Neue"/>
                <a:cs typeface="Helvetica Neue"/>
                <a:sym typeface="Helvetica Neue"/>
              </a:rPr>
              <a:t>: </a:t>
            </a:r>
            <a:r>
              <a:rPr lang="en-US" sz="2800">
                <a:solidFill>
                  <a:schemeClr val="dk1"/>
                </a:solidFill>
                <a:latin typeface="Helvetica Neue Light"/>
                <a:ea typeface="Helvetica Neue Light"/>
                <a:cs typeface="Helvetica Neue Light"/>
                <a:sym typeface="Helvetica Neue Light"/>
              </a:rPr>
              <a:t>Random Forest creates an ensemble of decision trees training random samples, introducing additional randomness by choosing a random set of samples. By bootstrap-aggregating these decision trees along with SMOTE, the model was accurately able to predict the label with over 99% accuracy. Since the data had prominent outliers, missing values, and noise, using decision trees handled these values well while quickly optimizing the model.</a:t>
            </a:r>
            <a:endParaRPr sz="2800">
              <a:latin typeface="Helvetica Neue Light"/>
              <a:ea typeface="Helvetica Neue Light"/>
              <a:cs typeface="Helvetica Neue Light"/>
              <a:sym typeface="Helvetica Neue Light"/>
            </a:endParaRPr>
          </a:p>
        </p:txBody>
      </p:sp>
      <p:pic>
        <p:nvPicPr>
          <p:cNvPr descr="Abstract" id="107" name="Google Shape;107;p1"/>
          <p:cNvPicPr preferRelativeResize="0"/>
          <p:nvPr/>
        </p:nvPicPr>
        <p:blipFill rotWithShape="1">
          <a:blip r:embed="rId5">
            <a:alphaModFix/>
          </a:blip>
          <a:srcRect b="0" l="0" r="0" t="0"/>
          <a:stretch/>
        </p:blipFill>
        <p:spPr>
          <a:xfrm>
            <a:off x="590246" y="8373302"/>
            <a:ext cx="13234773" cy="976075"/>
          </a:xfrm>
          <a:prstGeom prst="rect">
            <a:avLst/>
          </a:prstGeom>
          <a:noFill/>
          <a:ln>
            <a:noFill/>
          </a:ln>
        </p:spPr>
      </p:pic>
      <p:sp>
        <p:nvSpPr>
          <p:cNvPr id="108" name="Google Shape;108;p1"/>
          <p:cNvSpPr txBox="1"/>
          <p:nvPr/>
        </p:nvSpPr>
        <p:spPr>
          <a:xfrm>
            <a:off x="14583863" y="26094775"/>
            <a:ext cx="135411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800">
                <a:solidFill>
                  <a:schemeClr val="dk1"/>
                </a:solidFill>
                <a:latin typeface="Helvetica Neue"/>
                <a:ea typeface="Helvetica Neue"/>
                <a:cs typeface="Helvetica Neue"/>
                <a:sym typeface="Helvetica Neue"/>
              </a:rPr>
              <a:t>Support Vector Machine</a:t>
            </a:r>
            <a:r>
              <a:rPr b="1" lang="en-US" sz="2800">
                <a:solidFill>
                  <a:schemeClr val="dk1"/>
                </a:solidFill>
                <a:latin typeface="Helvetica Neue"/>
                <a:ea typeface="Helvetica Neue"/>
                <a:cs typeface="Helvetica Neue"/>
                <a:sym typeface="Helvetica Neue"/>
              </a:rPr>
              <a:t>: </a:t>
            </a:r>
            <a:r>
              <a:rPr lang="en-US" sz="2800">
                <a:solidFill>
                  <a:schemeClr val="dk1"/>
                </a:solidFill>
                <a:latin typeface="Helvetica Neue Light"/>
                <a:ea typeface="Helvetica Neue Light"/>
                <a:cs typeface="Helvetica Neue Light"/>
                <a:sym typeface="Helvetica Neue Light"/>
              </a:rPr>
              <a:t>A SVM is a binary classifier that attempts to separate data by finding a hyperplane of the largest margins between separate classes. Since this model performs much stronger with scaling, we trained our model on data that was scaled and filtered with SMOTE. Since there were many features in the dataset, SVM performed well, but the noise in the dataset kept it from competing with other top models.</a:t>
            </a:r>
            <a:endParaRPr sz="2800">
              <a:latin typeface="Helvetica Neue Light"/>
              <a:ea typeface="Helvetica Neue Light"/>
              <a:cs typeface="Helvetica Neue Light"/>
              <a:sym typeface="Helvetica Neue Light"/>
            </a:endParaRPr>
          </a:p>
        </p:txBody>
      </p:sp>
      <p:grpSp>
        <p:nvGrpSpPr>
          <p:cNvPr id="109" name="Google Shape;109;p1"/>
          <p:cNvGrpSpPr/>
          <p:nvPr/>
        </p:nvGrpSpPr>
        <p:grpSpPr>
          <a:xfrm>
            <a:off x="16396325" y="14152250"/>
            <a:ext cx="9523500" cy="3526125"/>
            <a:chOff x="15523438" y="14115950"/>
            <a:chExt cx="9523500" cy="3526125"/>
          </a:xfrm>
        </p:grpSpPr>
        <p:pic>
          <p:nvPicPr>
            <p:cNvPr id="110" name="Google Shape;110;p1"/>
            <p:cNvPicPr preferRelativeResize="0"/>
            <p:nvPr/>
          </p:nvPicPr>
          <p:blipFill rotWithShape="1">
            <a:blip r:embed="rId21">
              <a:alphaModFix/>
            </a:blip>
            <a:srcRect b="0" l="1166" r="0" t="3100"/>
            <a:stretch/>
          </p:blipFill>
          <p:spPr>
            <a:xfrm>
              <a:off x="15523438" y="14186425"/>
              <a:ext cx="4652275" cy="3455650"/>
            </a:xfrm>
            <a:prstGeom prst="rect">
              <a:avLst/>
            </a:prstGeom>
            <a:noFill/>
            <a:ln>
              <a:noFill/>
            </a:ln>
          </p:spPr>
        </p:pic>
        <p:pic>
          <p:nvPicPr>
            <p:cNvPr id="111" name="Google Shape;111;p1"/>
            <p:cNvPicPr preferRelativeResize="0"/>
            <p:nvPr/>
          </p:nvPicPr>
          <p:blipFill rotWithShape="1">
            <a:blip r:embed="rId22">
              <a:alphaModFix/>
            </a:blip>
            <a:srcRect b="0" l="0" r="0" t="1117"/>
            <a:stretch/>
          </p:blipFill>
          <p:spPr>
            <a:xfrm>
              <a:off x="20737913" y="14115950"/>
              <a:ext cx="4309025" cy="3526125"/>
            </a:xfrm>
            <a:prstGeom prst="rect">
              <a:avLst/>
            </a:prstGeom>
            <a:noFill/>
            <a:ln>
              <a:noFill/>
            </a:ln>
          </p:spPr>
        </p:pic>
      </p:grpSp>
      <p:sp>
        <p:nvSpPr>
          <p:cNvPr id="112" name="Google Shape;112;p1"/>
          <p:cNvSpPr txBox="1"/>
          <p:nvPr/>
        </p:nvSpPr>
        <p:spPr>
          <a:xfrm>
            <a:off x="14787575" y="17557750"/>
            <a:ext cx="122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grpSp>
        <p:nvGrpSpPr>
          <p:cNvPr id="113" name="Google Shape;113;p1"/>
          <p:cNvGrpSpPr/>
          <p:nvPr/>
        </p:nvGrpSpPr>
        <p:grpSpPr>
          <a:xfrm>
            <a:off x="1056984" y="14634875"/>
            <a:ext cx="12250204" cy="5161850"/>
            <a:chOff x="724796" y="14728775"/>
            <a:chExt cx="12250204" cy="5161850"/>
          </a:xfrm>
        </p:grpSpPr>
        <p:pic>
          <p:nvPicPr>
            <p:cNvPr id="114" name="Google Shape;114;p1"/>
            <p:cNvPicPr preferRelativeResize="0"/>
            <p:nvPr/>
          </p:nvPicPr>
          <p:blipFill>
            <a:blip r:embed="rId23">
              <a:alphaModFix/>
            </a:blip>
            <a:stretch>
              <a:fillRect/>
            </a:stretch>
          </p:blipFill>
          <p:spPr>
            <a:xfrm>
              <a:off x="724796" y="14728775"/>
              <a:ext cx="6212679" cy="4669250"/>
            </a:xfrm>
            <a:prstGeom prst="rect">
              <a:avLst/>
            </a:prstGeom>
            <a:noFill/>
            <a:ln>
              <a:noFill/>
            </a:ln>
          </p:spPr>
        </p:pic>
        <p:pic>
          <p:nvPicPr>
            <p:cNvPr id="115" name="Google Shape;115;p1"/>
            <p:cNvPicPr preferRelativeResize="0"/>
            <p:nvPr/>
          </p:nvPicPr>
          <p:blipFill rotWithShape="1">
            <a:blip r:embed="rId24">
              <a:alphaModFix/>
            </a:blip>
            <a:srcRect b="0" l="0" r="477" t="3110"/>
            <a:stretch/>
          </p:blipFill>
          <p:spPr>
            <a:xfrm>
              <a:off x="6762175" y="14895175"/>
              <a:ext cx="6212675" cy="4524049"/>
            </a:xfrm>
            <a:prstGeom prst="rect">
              <a:avLst/>
            </a:prstGeom>
            <a:noFill/>
            <a:ln>
              <a:noFill/>
            </a:ln>
          </p:spPr>
        </p:pic>
        <p:sp>
          <p:nvSpPr>
            <p:cNvPr id="116" name="Google Shape;116;p1"/>
            <p:cNvSpPr txBox="1"/>
            <p:nvPr/>
          </p:nvSpPr>
          <p:spPr>
            <a:xfrm>
              <a:off x="724800" y="19398025"/>
              <a:ext cx="12250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Helvetica Neue Light"/>
                  <a:ea typeface="Helvetica Neue Light"/>
                  <a:cs typeface="Helvetica Neue Light"/>
                  <a:sym typeface="Helvetica Neue Light"/>
                </a:rPr>
                <a:t>Figure 1. Box Plot of Age and Plot of Apache Heart Rate vs. Number of Deaths</a:t>
              </a:r>
              <a:endParaRPr sz="2000">
                <a:latin typeface="Helvetica Neue Light"/>
                <a:ea typeface="Helvetica Neue Light"/>
                <a:cs typeface="Helvetica Neue Light"/>
                <a:sym typeface="Helvetica Neue Light"/>
              </a:endParaRPr>
            </a:p>
          </p:txBody>
        </p:sp>
      </p:grpSp>
      <p:sp>
        <p:nvSpPr>
          <p:cNvPr id="117" name="Google Shape;117;p1"/>
          <p:cNvSpPr txBox="1"/>
          <p:nvPr/>
        </p:nvSpPr>
        <p:spPr>
          <a:xfrm>
            <a:off x="5058325" y="29576825"/>
            <a:ext cx="8044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Helvetica Neue Light"/>
                <a:ea typeface="Helvetica Neue Light"/>
                <a:cs typeface="Helvetica Neue Light"/>
                <a:sym typeface="Helvetica Neue Light"/>
              </a:rPr>
              <a:t>Figure 2. Distribution of Classes According to Principal Components</a:t>
            </a:r>
            <a:endParaRPr sz="2100">
              <a:latin typeface="Helvetica Neue Light"/>
              <a:ea typeface="Helvetica Neue Light"/>
              <a:cs typeface="Helvetica Neue Light"/>
              <a:sym typeface="Helvetica Neue Light"/>
            </a:endParaRPr>
          </a:p>
        </p:txBody>
      </p:sp>
      <p:sp>
        <p:nvSpPr>
          <p:cNvPr id="118" name="Google Shape;118;p1"/>
          <p:cNvSpPr txBox="1"/>
          <p:nvPr/>
        </p:nvSpPr>
        <p:spPr>
          <a:xfrm>
            <a:off x="14763750" y="17621250"/>
            <a:ext cx="1249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Helvetica Neue Light"/>
                <a:ea typeface="Helvetica Neue Light"/>
                <a:cs typeface="Helvetica Neue Light"/>
                <a:sym typeface="Helvetica Neue Light"/>
              </a:rPr>
              <a:t>Figure 3. Random Forest Classifier ROC curve and Random Forest Classifier Confusion Matrix</a:t>
            </a:r>
            <a:endParaRPr sz="2000">
              <a:latin typeface="Helvetica Neue Light"/>
              <a:ea typeface="Helvetica Neue Light"/>
              <a:cs typeface="Helvetica Neue Light"/>
              <a:sym typeface="Helvetica Neue Light"/>
            </a:endParaRPr>
          </a:p>
        </p:txBody>
      </p:sp>
      <p:sp>
        <p:nvSpPr>
          <p:cNvPr id="119" name="Google Shape;119;p1"/>
          <p:cNvSpPr txBox="1"/>
          <p:nvPr/>
        </p:nvSpPr>
        <p:spPr>
          <a:xfrm>
            <a:off x="14684375" y="25368250"/>
            <a:ext cx="1307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Helvetica Neue Light"/>
                <a:ea typeface="Helvetica Neue Light"/>
                <a:cs typeface="Helvetica Neue Light"/>
                <a:sym typeface="Helvetica Neue Light"/>
              </a:rPr>
              <a:t>Figure 4. CatBoost Classifier ROC Curve and CatBoost Classifier Confusion Matrix</a:t>
            </a:r>
            <a:endParaRPr sz="2000">
              <a:latin typeface="Helvetica Neue Light"/>
              <a:ea typeface="Helvetica Neue Light"/>
              <a:cs typeface="Helvetica Neue Light"/>
              <a:sym typeface="Helvetica Neue Light"/>
            </a:endParaRPr>
          </a:p>
        </p:txBody>
      </p:sp>
      <p:sp>
        <p:nvSpPr>
          <p:cNvPr id="120" name="Google Shape;120;p1"/>
          <p:cNvSpPr txBox="1"/>
          <p:nvPr/>
        </p:nvSpPr>
        <p:spPr>
          <a:xfrm>
            <a:off x="36337875" y="11064875"/>
            <a:ext cx="571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Helvetica Neue Light"/>
                <a:ea typeface="Helvetica Neue Light"/>
                <a:cs typeface="Helvetica Neue Light"/>
                <a:sym typeface="Helvetica Neue Light"/>
              </a:rPr>
              <a:t>Figure 5. Feature average impact magnitude as evaluated by SHAP</a:t>
            </a:r>
            <a:endParaRPr sz="2000">
              <a:latin typeface="Helvetica Neue Light"/>
              <a:ea typeface="Helvetica Neue Light"/>
              <a:cs typeface="Helvetica Neue Light"/>
              <a:sym typeface="Helvetica Neue Light"/>
            </a:endParaRPr>
          </a:p>
        </p:txBody>
      </p:sp>
      <p:pic>
        <p:nvPicPr>
          <p:cNvPr id="121" name="Google Shape;121;p1"/>
          <p:cNvPicPr preferRelativeResize="0"/>
          <p:nvPr/>
        </p:nvPicPr>
        <p:blipFill>
          <a:blip r:embed="rId25">
            <a:alphaModFix/>
          </a:blip>
          <a:stretch>
            <a:fillRect/>
          </a:stretch>
        </p:blipFill>
        <p:spPr>
          <a:xfrm>
            <a:off x="6319825" y="24745475"/>
            <a:ext cx="5772150" cy="4543425"/>
          </a:xfrm>
          <a:prstGeom prst="rect">
            <a:avLst/>
          </a:prstGeom>
          <a:noFill/>
          <a:ln>
            <a:noFill/>
          </a:ln>
        </p:spPr>
      </p:pic>
      <p:pic>
        <p:nvPicPr>
          <p:cNvPr id="122" name="Google Shape;122;p1"/>
          <p:cNvPicPr preferRelativeResize="0"/>
          <p:nvPr/>
        </p:nvPicPr>
        <p:blipFill>
          <a:blip r:embed="rId26">
            <a:alphaModFix/>
          </a:blip>
          <a:stretch>
            <a:fillRect/>
          </a:stretch>
        </p:blipFill>
        <p:spPr>
          <a:xfrm>
            <a:off x="16761050" y="21383037"/>
            <a:ext cx="4424499" cy="3526125"/>
          </a:xfrm>
          <a:prstGeom prst="rect">
            <a:avLst/>
          </a:prstGeom>
          <a:noFill/>
          <a:ln>
            <a:noFill/>
          </a:ln>
        </p:spPr>
      </p:pic>
      <p:pic>
        <p:nvPicPr>
          <p:cNvPr id="123" name="Google Shape;123;p1"/>
          <p:cNvPicPr preferRelativeResize="0"/>
          <p:nvPr/>
        </p:nvPicPr>
        <p:blipFill>
          <a:blip r:embed="rId27">
            <a:alphaModFix/>
          </a:blip>
          <a:stretch>
            <a:fillRect/>
          </a:stretch>
        </p:blipFill>
        <p:spPr>
          <a:xfrm>
            <a:off x="21469350" y="21311689"/>
            <a:ext cx="4424500" cy="3822636"/>
          </a:xfrm>
          <a:prstGeom prst="rect">
            <a:avLst/>
          </a:prstGeom>
          <a:noFill/>
          <a:ln>
            <a:noFill/>
          </a:ln>
        </p:spPr>
      </p:pic>
      <p:pic>
        <p:nvPicPr>
          <p:cNvPr id="124" name="Google Shape;124;p1"/>
          <p:cNvPicPr preferRelativeResize="0"/>
          <p:nvPr/>
        </p:nvPicPr>
        <p:blipFill>
          <a:blip r:embed="rId28">
            <a:alphaModFix/>
          </a:blip>
          <a:stretch>
            <a:fillRect/>
          </a:stretch>
        </p:blipFill>
        <p:spPr>
          <a:xfrm>
            <a:off x="30697175" y="14148952"/>
            <a:ext cx="9523500" cy="3898885"/>
          </a:xfrm>
          <a:prstGeom prst="rect">
            <a:avLst/>
          </a:prstGeom>
          <a:noFill/>
          <a:ln>
            <a:noFill/>
          </a:ln>
        </p:spPr>
      </p:pic>
      <p:sp>
        <p:nvSpPr>
          <p:cNvPr id="125" name="Google Shape;125;p1"/>
          <p:cNvSpPr txBox="1"/>
          <p:nvPr/>
        </p:nvSpPr>
        <p:spPr>
          <a:xfrm>
            <a:off x="29499450" y="18113838"/>
            <a:ext cx="11986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Helvetica Neue Light"/>
                <a:ea typeface="Helvetica Neue Light"/>
                <a:cs typeface="Helvetica Neue Light"/>
                <a:sym typeface="Helvetica Neue Light"/>
              </a:rPr>
              <a:t>Figure 6: A table comparing the performance of models tested across a variety of metrics</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