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Helvetica Neue"/>
      <p:regular r:id="rId7"/>
      <p:bold r:id="rId8"/>
      <p:italic r:id="rId9"/>
      <p:boldItalic r:id="rId10"/>
    </p:embeddedFont>
    <p:embeddedFont>
      <p:font typeface="Helvetica Neue Light"/>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gPLGqOr+K2XG4rQi2/FA+r3P9i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01AB71-053A-490B-9CD5-A0E14F6DB94F}">
  <a:tblStyle styleId="{B701AB71-053A-490B-9CD5-A0E14F6DB94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HelveticaNeueLight-regular.fntdata"/><Relationship Id="rId10" Type="http://schemas.openxmlformats.org/officeDocument/2006/relationships/font" Target="fonts/HelveticaNeue-boldItalic.fntdata"/><Relationship Id="rId13" Type="http://schemas.openxmlformats.org/officeDocument/2006/relationships/font" Target="fonts/HelveticaNeueLight-italic.fntdata"/><Relationship Id="rId12" Type="http://schemas.openxmlformats.org/officeDocument/2006/relationships/font" Target="fonts/HelveticaNeue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HelveticaNeue-italic.fntdata"/><Relationship Id="rId15" Type="http://customschemas.google.com/relationships/presentationmetadata" Target="metadata"/><Relationship Id="rId14" Type="http://schemas.openxmlformats.org/officeDocument/2006/relationships/font" Target="fonts/HelveticaNeue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3"/>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44" name="Shape 44"/>
        <p:cNvGrpSpPr/>
        <p:nvPr/>
      </p:nvGrpSpPr>
      <p:grpSpPr>
        <a:xfrm>
          <a:off x="0" y="0"/>
          <a:ext cx="0" cy="0"/>
          <a:chOff x="0" y="0"/>
          <a:chExt cx="0" cy="0"/>
        </a:xfrm>
      </p:grpSpPr>
      <p:sp>
        <p:nvSpPr>
          <p:cNvPr id="45" name="Google Shape;45;p12"/>
          <p:cNvSpPr txBox="1"/>
          <p:nvPr>
            <p:ph idx="1" type="body"/>
          </p:nvPr>
        </p:nvSpPr>
        <p:spPr>
          <a:xfrm>
            <a:off x="18802615" y="17351747"/>
            <a:ext cx="6285971" cy="2067629"/>
          </a:xfrm>
          <a:prstGeom prst="rect">
            <a:avLst/>
          </a:prstGeom>
          <a:noFill/>
          <a:ln>
            <a:noFill/>
          </a:ln>
        </p:spPr>
        <p:txBody>
          <a:bodyPr anchorCtr="0" anchor="t" bIns="30500" lIns="30500" spcFirstLastPara="1" rIns="30500" wrap="square" tIns="30500">
            <a:spAutoFit/>
          </a:bodyPr>
          <a:lstStyle>
            <a:lvl1pPr indent="-228600" lvl="0" marL="457200" algn="ctr">
              <a:lnSpc>
                <a:spcPct val="100000"/>
              </a:lnSpc>
              <a:spcBef>
                <a:spcPts val="0"/>
              </a:spcBef>
              <a:spcAft>
                <a:spcPts val="0"/>
              </a:spcAft>
              <a:buClr>
                <a:srgbClr val="000000"/>
              </a:buClr>
              <a:buSzPts val="6600"/>
              <a:buFont typeface="Helvetica Neue"/>
              <a:buNone/>
              <a:defRPr sz="6600">
                <a:latin typeface="Helvetica Neue"/>
                <a:ea typeface="Helvetica Neue"/>
                <a:cs typeface="Helvetica Neue"/>
                <a:sym typeface="Helvetica Neue"/>
              </a:defRPr>
            </a:lvl1pPr>
            <a:lvl2pPr indent="-228600" lvl="1" marL="914400" algn="ctr">
              <a:lnSpc>
                <a:spcPct val="100000"/>
              </a:lnSpc>
              <a:spcBef>
                <a:spcPts val="0"/>
              </a:spcBef>
              <a:spcAft>
                <a:spcPts val="0"/>
              </a:spcAft>
              <a:buClr>
                <a:srgbClr val="000000"/>
              </a:buClr>
              <a:buSzPts val="1800"/>
              <a:buNone/>
              <a:defRPr/>
            </a:lvl2pPr>
            <a:lvl3pPr indent="-228600" lvl="2" marL="1371600" algn="ctr">
              <a:lnSpc>
                <a:spcPct val="100000"/>
              </a:lnSpc>
              <a:spcBef>
                <a:spcPts val="0"/>
              </a:spcBef>
              <a:spcAft>
                <a:spcPts val="0"/>
              </a:spcAft>
              <a:buClr>
                <a:srgbClr val="000000"/>
              </a:buClr>
              <a:buSzPts val="1800"/>
              <a:buNone/>
              <a:defRPr/>
            </a:lvl3pPr>
            <a:lvl4pPr indent="-228600" lvl="3" marL="1828800" algn="ctr">
              <a:lnSpc>
                <a:spcPct val="100000"/>
              </a:lnSpc>
              <a:spcBef>
                <a:spcPts val="0"/>
              </a:spcBef>
              <a:spcAft>
                <a:spcPts val="0"/>
              </a:spcAft>
              <a:buClr>
                <a:srgbClr val="000000"/>
              </a:buClr>
              <a:buSzPts val="1800"/>
              <a:buNone/>
              <a:defRPr/>
            </a:lvl4pPr>
            <a:lvl5pPr indent="-228600" lvl="4" marL="2286000" algn="ctr">
              <a:lnSpc>
                <a:spcPct val="100000"/>
              </a:lnSpc>
              <a:spcBef>
                <a:spcPts val="0"/>
              </a:spcBef>
              <a:spcAft>
                <a:spcPts val="0"/>
              </a:spcAft>
              <a:buClr>
                <a:srgbClr val="000000"/>
              </a:buClr>
              <a:buSzPts val="1800"/>
              <a:buNone/>
              <a:defRPr/>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46" name="Google Shape;46;p12"/>
          <p:cNvSpPr txBox="1"/>
          <p:nvPr>
            <p:ph idx="2" type="body"/>
          </p:nvPr>
        </p:nvSpPr>
        <p:spPr>
          <a:xfrm>
            <a:off x="18802615" y="13658634"/>
            <a:ext cx="6285971" cy="5280730"/>
          </a:xfrm>
          <a:prstGeom prst="rect">
            <a:avLst/>
          </a:prstGeom>
          <a:noFill/>
          <a:ln>
            <a:noFill/>
          </a:ln>
        </p:spPr>
        <p:txBody>
          <a:bodyPr anchorCtr="0" anchor="ctr" bIns="30500" lIns="30500" spcFirstLastPara="1" rIns="30500" wrap="square" tIns="30500">
            <a:spAutoFit/>
          </a:bodyPr>
          <a:lstStyle>
            <a:lvl1pPr indent="-228600" lvl="0" marL="457200" algn="ctr">
              <a:lnSpc>
                <a:spcPct val="100000"/>
              </a:lnSpc>
              <a:spcBef>
                <a:spcPts val="0"/>
              </a:spcBef>
              <a:spcAft>
                <a:spcPts val="0"/>
              </a:spcAft>
              <a:buClr>
                <a:srgbClr val="000000"/>
              </a:buClr>
              <a:buSzPts val="11400"/>
              <a:buFont typeface="Helvetica Neue Light"/>
              <a:buNone/>
              <a:defRPr sz="11400"/>
            </a:lvl1pPr>
            <a:lvl2pPr indent="-228600" lvl="1" marL="914400" algn="ctr">
              <a:lnSpc>
                <a:spcPct val="100000"/>
              </a:lnSpc>
              <a:spcBef>
                <a:spcPts val="0"/>
              </a:spcBef>
              <a:spcAft>
                <a:spcPts val="0"/>
              </a:spcAft>
              <a:buClr>
                <a:srgbClr val="000000"/>
              </a:buClr>
              <a:buSzPts val="1800"/>
              <a:buNone/>
              <a:defRPr/>
            </a:lvl2pPr>
            <a:lvl3pPr indent="-228600" lvl="2" marL="1371600" algn="ctr">
              <a:lnSpc>
                <a:spcPct val="100000"/>
              </a:lnSpc>
              <a:spcBef>
                <a:spcPts val="0"/>
              </a:spcBef>
              <a:spcAft>
                <a:spcPts val="0"/>
              </a:spcAft>
              <a:buClr>
                <a:srgbClr val="000000"/>
              </a:buClr>
              <a:buSzPts val="1800"/>
              <a:buNone/>
              <a:defRPr/>
            </a:lvl3pPr>
            <a:lvl4pPr indent="-228600" lvl="3" marL="1828800" algn="ctr">
              <a:lnSpc>
                <a:spcPct val="100000"/>
              </a:lnSpc>
              <a:spcBef>
                <a:spcPts val="0"/>
              </a:spcBef>
              <a:spcAft>
                <a:spcPts val="0"/>
              </a:spcAft>
              <a:buClr>
                <a:srgbClr val="000000"/>
              </a:buClr>
              <a:buSzPts val="1800"/>
              <a:buNone/>
              <a:defRPr/>
            </a:lvl4pPr>
            <a:lvl5pPr indent="-228600" lvl="4" marL="2286000" algn="ctr">
              <a:lnSpc>
                <a:spcPct val="100000"/>
              </a:lnSpc>
              <a:spcBef>
                <a:spcPts val="0"/>
              </a:spcBef>
              <a:spcAft>
                <a:spcPts val="0"/>
              </a:spcAft>
              <a:buClr>
                <a:srgbClr val="000000"/>
              </a:buClr>
              <a:buSzPts val="1800"/>
              <a:buNone/>
              <a:defRPr/>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47" name="Google Shape;47;p12"/>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48" name="Shape 48"/>
        <p:cNvGrpSpPr/>
        <p:nvPr/>
      </p:nvGrpSpPr>
      <p:grpSpPr>
        <a:xfrm>
          <a:off x="0" y="0"/>
          <a:ext cx="0" cy="0"/>
          <a:chOff x="0" y="0"/>
          <a:chExt cx="0" cy="0"/>
        </a:xfrm>
      </p:grpSpPr>
      <p:sp>
        <p:nvSpPr>
          <p:cNvPr id="49" name="Google Shape;49;p13"/>
          <p:cNvSpPr/>
          <p:nvPr>
            <p:ph idx="2" type="pic"/>
          </p:nvPr>
        </p:nvSpPr>
        <p:spPr>
          <a:xfrm>
            <a:off x="18039754" y="13529816"/>
            <a:ext cx="7811692" cy="5858769"/>
          </a:xfrm>
          <a:prstGeom prst="rect">
            <a:avLst/>
          </a:prstGeom>
          <a:noFill/>
          <a:ln>
            <a:noFill/>
          </a:ln>
        </p:spPr>
      </p:sp>
      <p:sp>
        <p:nvSpPr>
          <p:cNvPr id="50" name="Google Shape;50;p13"/>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1" name="Shape 51"/>
        <p:cNvGrpSpPr/>
        <p:nvPr/>
      </p:nvGrpSpPr>
      <p:grpSpPr>
        <a:xfrm>
          <a:off x="0" y="0"/>
          <a:ext cx="0" cy="0"/>
          <a:chOff x="0" y="0"/>
          <a:chExt cx="0" cy="0"/>
        </a:xfrm>
      </p:grpSpPr>
      <p:sp>
        <p:nvSpPr>
          <p:cNvPr id="52" name="Google Shape;52;p14"/>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copy">
  <p:cSld name="Title - Top copy">
    <p:spTree>
      <p:nvGrpSpPr>
        <p:cNvPr id="53" name="Shape 53"/>
        <p:cNvGrpSpPr/>
        <p:nvPr/>
      </p:nvGrpSpPr>
      <p:grpSpPr>
        <a:xfrm>
          <a:off x="0" y="0"/>
          <a:ext cx="0" cy="0"/>
          <a:chOff x="0" y="0"/>
          <a:chExt cx="0" cy="0"/>
        </a:xfrm>
      </p:grpSpPr>
      <p:sp>
        <p:nvSpPr>
          <p:cNvPr id="54" name="Google Shape;54;p15"/>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1" name="Shape 11"/>
        <p:cNvGrpSpPr/>
        <p:nvPr/>
      </p:nvGrpSpPr>
      <p:grpSpPr>
        <a:xfrm>
          <a:off x="0" y="0"/>
          <a:ext cx="0" cy="0"/>
          <a:chOff x="0" y="0"/>
          <a:chExt cx="0" cy="0"/>
        </a:xfrm>
      </p:grpSpPr>
      <p:sp>
        <p:nvSpPr>
          <p:cNvPr id="12" name="Google Shape;12;p4"/>
          <p:cNvSpPr/>
          <p:nvPr>
            <p:ph idx="2" type="pic"/>
          </p:nvPr>
        </p:nvSpPr>
        <p:spPr>
          <a:xfrm>
            <a:off x="19004773" y="13911245"/>
            <a:ext cx="5874026" cy="3554930"/>
          </a:xfrm>
          <a:prstGeom prst="rect">
            <a:avLst/>
          </a:prstGeom>
          <a:noFill/>
          <a:ln>
            <a:noFill/>
          </a:ln>
        </p:spPr>
      </p:sp>
      <p:sp>
        <p:nvSpPr>
          <p:cNvPr id="13" name="Google Shape;13;p4"/>
          <p:cNvSpPr txBox="1"/>
          <p:nvPr>
            <p:ph type="title"/>
          </p:nvPr>
        </p:nvSpPr>
        <p:spPr>
          <a:xfrm>
            <a:off x="18802615" y="17565347"/>
            <a:ext cx="6285971" cy="854405"/>
          </a:xfrm>
          <a:prstGeom prst="rect">
            <a:avLst/>
          </a:prstGeom>
          <a:noFill/>
          <a:ln>
            <a:noFill/>
          </a:ln>
        </p:spPr>
        <p:txBody>
          <a:bodyPr anchorCtr="0" anchor="b" bIns="30500" lIns="30500" spcFirstLastPara="1" rIns="30500" wrap="square" tIns="305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4" name="Google Shape;14;p4"/>
          <p:cNvSpPr txBox="1"/>
          <p:nvPr>
            <p:ph idx="1" type="body"/>
          </p:nvPr>
        </p:nvSpPr>
        <p:spPr>
          <a:xfrm>
            <a:off x="18802615" y="18450266"/>
            <a:ext cx="6285971" cy="678946"/>
          </a:xfrm>
          <a:prstGeom prst="rect">
            <a:avLst/>
          </a:prstGeom>
          <a:noFill/>
          <a:ln>
            <a:noFill/>
          </a:ln>
        </p:spPr>
        <p:txBody>
          <a:bodyPr anchorCtr="0" anchor="t" bIns="30500" lIns="30500" spcFirstLastPara="1" rIns="30500" wrap="square" tIns="30500">
            <a:normAutofit/>
          </a:bodyPr>
          <a:lstStyle>
            <a:lvl1pPr indent="-228600" lvl="0" marL="457200" algn="ctr">
              <a:lnSpc>
                <a:spcPct val="100000"/>
              </a:lnSpc>
              <a:spcBef>
                <a:spcPts val="0"/>
              </a:spcBef>
              <a:spcAft>
                <a:spcPts val="0"/>
              </a:spcAft>
              <a:buClr>
                <a:srgbClr val="000000"/>
              </a:buClr>
              <a:buSzPts val="1800"/>
              <a:buNone/>
              <a:defRPr/>
            </a:lvl1pPr>
            <a:lvl2pPr indent="-228600" lvl="1" marL="914400" algn="ctr">
              <a:lnSpc>
                <a:spcPct val="100000"/>
              </a:lnSpc>
              <a:spcBef>
                <a:spcPts val="0"/>
              </a:spcBef>
              <a:spcAft>
                <a:spcPts val="0"/>
              </a:spcAft>
              <a:buClr>
                <a:srgbClr val="000000"/>
              </a:buClr>
              <a:buSzPts val="1800"/>
              <a:buNone/>
              <a:defRPr/>
            </a:lvl2pPr>
            <a:lvl3pPr indent="-228600" lvl="2" marL="1371600" algn="ctr">
              <a:lnSpc>
                <a:spcPct val="100000"/>
              </a:lnSpc>
              <a:spcBef>
                <a:spcPts val="0"/>
              </a:spcBef>
              <a:spcAft>
                <a:spcPts val="0"/>
              </a:spcAft>
              <a:buClr>
                <a:srgbClr val="000000"/>
              </a:buClr>
              <a:buSzPts val="1800"/>
              <a:buNone/>
              <a:defRPr/>
            </a:lvl3pPr>
            <a:lvl4pPr indent="-228600" lvl="3" marL="1828800" algn="ctr">
              <a:lnSpc>
                <a:spcPct val="100000"/>
              </a:lnSpc>
              <a:spcBef>
                <a:spcPts val="0"/>
              </a:spcBef>
              <a:spcAft>
                <a:spcPts val="0"/>
              </a:spcAft>
              <a:buClr>
                <a:srgbClr val="000000"/>
              </a:buClr>
              <a:buSzPts val="1800"/>
              <a:buNone/>
              <a:defRPr/>
            </a:lvl4pPr>
            <a:lvl5pPr indent="-228600" lvl="4" marL="2286000" algn="ctr">
              <a:lnSpc>
                <a:spcPct val="100000"/>
              </a:lnSpc>
              <a:spcBef>
                <a:spcPts val="0"/>
              </a:spcBef>
              <a:spcAft>
                <a:spcPts val="0"/>
              </a:spcAft>
              <a:buClr>
                <a:srgbClr val="000000"/>
              </a:buClr>
              <a:buSzPts val="1800"/>
              <a:buNone/>
              <a:defRPr/>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15" name="Google Shape;15;p4"/>
          <p:cNvSpPr txBox="1"/>
          <p:nvPr>
            <p:ph idx="12" type="sldNum"/>
          </p:nvPr>
        </p:nvSpPr>
        <p:spPr>
          <a:xfrm>
            <a:off x="21580106" y="19083439"/>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6" name="Shape 16"/>
        <p:cNvGrpSpPr/>
        <p:nvPr/>
      </p:nvGrpSpPr>
      <p:grpSpPr>
        <a:xfrm>
          <a:off x="0" y="0"/>
          <a:ext cx="0" cy="0"/>
          <a:chOff x="0" y="0"/>
          <a:chExt cx="0" cy="0"/>
        </a:xfrm>
      </p:grpSpPr>
      <p:sp>
        <p:nvSpPr>
          <p:cNvPr id="17" name="Google Shape;17;p5"/>
          <p:cNvSpPr txBox="1"/>
          <p:nvPr>
            <p:ph type="title"/>
          </p:nvPr>
        </p:nvSpPr>
        <p:spPr>
          <a:xfrm>
            <a:off x="18802615" y="15467480"/>
            <a:ext cx="6285971" cy="1983438"/>
          </a:xfrm>
          <a:prstGeom prst="rect">
            <a:avLst/>
          </a:prstGeom>
          <a:noFill/>
          <a:ln>
            <a:noFill/>
          </a:ln>
        </p:spPr>
        <p:txBody>
          <a:bodyPr anchorCtr="0" anchor="ctr" bIns="30500" lIns="30500" spcFirstLastPara="1" rIns="30500" wrap="square" tIns="305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8" name="Google Shape;18;p5"/>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9" name="Shape 19"/>
        <p:cNvGrpSpPr/>
        <p:nvPr/>
      </p:nvGrpSpPr>
      <p:grpSpPr>
        <a:xfrm>
          <a:off x="0" y="0"/>
          <a:ext cx="0" cy="0"/>
          <a:chOff x="0" y="0"/>
          <a:chExt cx="0" cy="0"/>
        </a:xfrm>
      </p:grpSpPr>
      <p:sp>
        <p:nvSpPr>
          <p:cNvPr id="20" name="Google Shape;20;p6"/>
          <p:cNvSpPr/>
          <p:nvPr>
            <p:ph idx="2" type="pic"/>
          </p:nvPr>
        </p:nvSpPr>
        <p:spPr>
          <a:xfrm>
            <a:off x="22075285" y="13911245"/>
            <a:ext cx="3204015" cy="4943337"/>
          </a:xfrm>
          <a:prstGeom prst="rect">
            <a:avLst/>
          </a:prstGeom>
          <a:noFill/>
          <a:ln>
            <a:noFill/>
          </a:ln>
        </p:spPr>
      </p:sp>
      <p:sp>
        <p:nvSpPr>
          <p:cNvPr id="21" name="Google Shape;21;p6"/>
          <p:cNvSpPr txBox="1"/>
          <p:nvPr>
            <p:ph type="title"/>
          </p:nvPr>
        </p:nvSpPr>
        <p:spPr>
          <a:xfrm>
            <a:off x="18611899" y="13911245"/>
            <a:ext cx="3204015" cy="2395383"/>
          </a:xfrm>
          <a:prstGeom prst="rect">
            <a:avLst/>
          </a:prstGeom>
          <a:noFill/>
          <a:ln>
            <a:noFill/>
          </a:ln>
        </p:spPr>
        <p:txBody>
          <a:bodyPr anchorCtr="0" anchor="b" bIns="30500" lIns="30500" spcFirstLastPara="1" rIns="30500" wrap="square" tIns="30500">
            <a:normAutofit/>
          </a:bodyPr>
          <a:lstStyle>
            <a:lvl1pPr lvl="0" algn="ctr">
              <a:lnSpc>
                <a:spcPct val="100000"/>
              </a:lnSpc>
              <a:spcBef>
                <a:spcPts val="0"/>
              </a:spcBef>
              <a:spcAft>
                <a:spcPts val="0"/>
              </a:spcAft>
              <a:buClr>
                <a:srgbClr val="000000"/>
              </a:buClr>
              <a:buSzPts val="19400"/>
              <a:buFont typeface="Helvetica Neue Light"/>
              <a:buNone/>
              <a:defRPr sz="19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2" name="Google Shape;22;p6"/>
          <p:cNvSpPr txBox="1"/>
          <p:nvPr>
            <p:ph idx="1" type="body"/>
          </p:nvPr>
        </p:nvSpPr>
        <p:spPr>
          <a:xfrm>
            <a:off x="18611899" y="16390542"/>
            <a:ext cx="3204015" cy="2464040"/>
          </a:xfrm>
          <a:prstGeom prst="rect">
            <a:avLst/>
          </a:prstGeom>
          <a:noFill/>
          <a:ln>
            <a:noFill/>
          </a:ln>
        </p:spPr>
        <p:txBody>
          <a:bodyPr anchorCtr="0" anchor="t" bIns="30500" lIns="30500" spcFirstLastPara="1" rIns="30500" wrap="square" tIns="30500">
            <a:normAutofit/>
          </a:bodyPr>
          <a:lstStyle>
            <a:lvl1pPr indent="-228600" lvl="0" marL="457200" algn="ctr">
              <a:lnSpc>
                <a:spcPct val="100000"/>
              </a:lnSpc>
              <a:spcBef>
                <a:spcPts val="0"/>
              </a:spcBef>
              <a:spcAft>
                <a:spcPts val="0"/>
              </a:spcAft>
              <a:buClr>
                <a:srgbClr val="000000"/>
              </a:buClr>
              <a:buSzPts val="1800"/>
              <a:buNone/>
              <a:defRPr/>
            </a:lvl1pPr>
            <a:lvl2pPr indent="-228600" lvl="1" marL="914400" algn="ctr">
              <a:lnSpc>
                <a:spcPct val="100000"/>
              </a:lnSpc>
              <a:spcBef>
                <a:spcPts val="0"/>
              </a:spcBef>
              <a:spcAft>
                <a:spcPts val="0"/>
              </a:spcAft>
              <a:buClr>
                <a:srgbClr val="000000"/>
              </a:buClr>
              <a:buSzPts val="1800"/>
              <a:buNone/>
              <a:defRPr/>
            </a:lvl2pPr>
            <a:lvl3pPr indent="-228600" lvl="2" marL="1371600" algn="ctr">
              <a:lnSpc>
                <a:spcPct val="100000"/>
              </a:lnSpc>
              <a:spcBef>
                <a:spcPts val="0"/>
              </a:spcBef>
              <a:spcAft>
                <a:spcPts val="0"/>
              </a:spcAft>
              <a:buClr>
                <a:srgbClr val="000000"/>
              </a:buClr>
              <a:buSzPts val="1800"/>
              <a:buNone/>
              <a:defRPr/>
            </a:lvl3pPr>
            <a:lvl4pPr indent="-228600" lvl="3" marL="1828800" algn="ctr">
              <a:lnSpc>
                <a:spcPct val="100000"/>
              </a:lnSpc>
              <a:spcBef>
                <a:spcPts val="0"/>
              </a:spcBef>
              <a:spcAft>
                <a:spcPts val="0"/>
              </a:spcAft>
              <a:buClr>
                <a:srgbClr val="000000"/>
              </a:buClr>
              <a:buSzPts val="1800"/>
              <a:buNone/>
              <a:defRPr/>
            </a:lvl4pPr>
            <a:lvl5pPr indent="-228600" lvl="4" marL="2286000" algn="ctr">
              <a:lnSpc>
                <a:spcPct val="100000"/>
              </a:lnSpc>
              <a:spcBef>
                <a:spcPts val="0"/>
              </a:spcBef>
              <a:spcAft>
                <a:spcPts val="0"/>
              </a:spcAft>
              <a:buClr>
                <a:srgbClr val="000000"/>
              </a:buClr>
              <a:buSzPts val="1800"/>
              <a:buNone/>
              <a:defRPr/>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23" name="Google Shape;23;p6"/>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24" name="Shape 24"/>
        <p:cNvGrpSpPr/>
        <p:nvPr/>
      </p:nvGrpSpPr>
      <p:grpSpPr>
        <a:xfrm>
          <a:off x="0" y="0"/>
          <a:ext cx="0" cy="0"/>
          <a:chOff x="0" y="0"/>
          <a:chExt cx="0" cy="0"/>
        </a:xfrm>
      </p:grpSpPr>
      <p:sp>
        <p:nvSpPr>
          <p:cNvPr id="25" name="Google Shape;25;p7"/>
          <p:cNvSpPr txBox="1"/>
          <p:nvPr>
            <p:ph type="title"/>
          </p:nvPr>
        </p:nvSpPr>
        <p:spPr>
          <a:xfrm>
            <a:off x="18611899" y="13796816"/>
            <a:ext cx="6667401" cy="1296864"/>
          </a:xfrm>
          <a:prstGeom prst="rect">
            <a:avLst/>
          </a:prstGeom>
          <a:noFill/>
          <a:ln>
            <a:noFill/>
          </a:ln>
        </p:spPr>
        <p:txBody>
          <a:bodyPr anchorCtr="0" anchor="ctr" bIns="30500" lIns="30500" spcFirstLastPara="1" rIns="30500" wrap="square" tIns="305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6" name="Google Shape;26;p7"/>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7" name="Shape 27"/>
        <p:cNvGrpSpPr/>
        <p:nvPr/>
      </p:nvGrpSpPr>
      <p:grpSpPr>
        <a:xfrm>
          <a:off x="0" y="0"/>
          <a:ext cx="0" cy="0"/>
          <a:chOff x="0" y="0"/>
          <a:chExt cx="0" cy="0"/>
        </a:xfrm>
      </p:grpSpPr>
      <p:sp>
        <p:nvSpPr>
          <p:cNvPr id="28" name="Google Shape;28;p8"/>
          <p:cNvSpPr txBox="1"/>
          <p:nvPr>
            <p:ph type="title"/>
          </p:nvPr>
        </p:nvSpPr>
        <p:spPr>
          <a:xfrm>
            <a:off x="18611899" y="13796816"/>
            <a:ext cx="6667401" cy="1296864"/>
          </a:xfrm>
          <a:prstGeom prst="rect">
            <a:avLst/>
          </a:prstGeom>
          <a:noFill/>
          <a:ln>
            <a:noFill/>
          </a:ln>
        </p:spPr>
        <p:txBody>
          <a:bodyPr anchorCtr="0" anchor="ctr" bIns="30500" lIns="30500" spcFirstLastPara="1" rIns="30500" wrap="square" tIns="305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9" name="Google Shape;29;p8"/>
          <p:cNvSpPr txBox="1"/>
          <p:nvPr>
            <p:ph idx="1" type="body"/>
          </p:nvPr>
        </p:nvSpPr>
        <p:spPr>
          <a:xfrm>
            <a:off x="18611899" y="15093680"/>
            <a:ext cx="6667401" cy="3776160"/>
          </a:xfrm>
          <a:prstGeom prst="rect">
            <a:avLst/>
          </a:prstGeom>
          <a:noFill/>
          <a:ln>
            <a:noFill/>
          </a:ln>
        </p:spPr>
        <p:txBody>
          <a:bodyPr anchorCtr="0" anchor="ctr" bIns="30500" lIns="30500" spcFirstLastPara="1" rIns="30500" wrap="square" tIns="30500">
            <a:normAutofit/>
          </a:bodyPr>
          <a:lstStyle>
            <a:lvl1pPr indent="-771525" lvl="0" marL="457200" algn="l">
              <a:lnSpc>
                <a:spcPct val="100000"/>
              </a:lnSpc>
              <a:spcBef>
                <a:spcPts val="14100"/>
              </a:spcBef>
              <a:spcAft>
                <a:spcPts val="0"/>
              </a:spcAft>
              <a:buClr>
                <a:srgbClr val="000000"/>
              </a:buClr>
              <a:buSzPts val="8550"/>
              <a:buFont typeface="Helvetica Neue Light"/>
              <a:buChar char="•"/>
              <a:defRPr sz="11400"/>
            </a:lvl1pPr>
            <a:lvl2pPr indent="-771525" lvl="1" marL="914400" algn="l">
              <a:lnSpc>
                <a:spcPct val="100000"/>
              </a:lnSpc>
              <a:spcBef>
                <a:spcPts val="14100"/>
              </a:spcBef>
              <a:spcAft>
                <a:spcPts val="0"/>
              </a:spcAft>
              <a:buClr>
                <a:srgbClr val="000000"/>
              </a:buClr>
              <a:buSzPts val="8550"/>
              <a:buFont typeface="Helvetica Neue Light"/>
              <a:buChar char="•"/>
              <a:defRPr sz="11400"/>
            </a:lvl2pPr>
            <a:lvl3pPr indent="-771525" lvl="2" marL="1371600" algn="l">
              <a:lnSpc>
                <a:spcPct val="100000"/>
              </a:lnSpc>
              <a:spcBef>
                <a:spcPts val="14100"/>
              </a:spcBef>
              <a:spcAft>
                <a:spcPts val="0"/>
              </a:spcAft>
              <a:buClr>
                <a:srgbClr val="000000"/>
              </a:buClr>
              <a:buSzPts val="8550"/>
              <a:buFont typeface="Helvetica Neue Light"/>
              <a:buChar char="•"/>
              <a:defRPr sz="11400"/>
            </a:lvl3pPr>
            <a:lvl4pPr indent="-771525" lvl="3" marL="1828800" algn="l">
              <a:lnSpc>
                <a:spcPct val="100000"/>
              </a:lnSpc>
              <a:spcBef>
                <a:spcPts val="14100"/>
              </a:spcBef>
              <a:spcAft>
                <a:spcPts val="0"/>
              </a:spcAft>
              <a:buClr>
                <a:srgbClr val="000000"/>
              </a:buClr>
              <a:buSzPts val="8550"/>
              <a:buFont typeface="Helvetica Neue Light"/>
              <a:buChar char="•"/>
              <a:defRPr sz="11400"/>
            </a:lvl4pPr>
            <a:lvl5pPr indent="-771525" lvl="4" marL="2286000" algn="l">
              <a:lnSpc>
                <a:spcPct val="100000"/>
              </a:lnSpc>
              <a:spcBef>
                <a:spcPts val="14100"/>
              </a:spcBef>
              <a:spcAft>
                <a:spcPts val="0"/>
              </a:spcAft>
              <a:buClr>
                <a:srgbClr val="000000"/>
              </a:buClr>
              <a:buSzPts val="8550"/>
              <a:buFont typeface="Helvetica Neue Light"/>
              <a:buChar char="•"/>
              <a:defRPr sz="11400"/>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30" name="Google Shape;30;p8"/>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1" name="Shape 31"/>
        <p:cNvGrpSpPr/>
        <p:nvPr/>
      </p:nvGrpSpPr>
      <p:grpSpPr>
        <a:xfrm>
          <a:off x="0" y="0"/>
          <a:ext cx="0" cy="0"/>
          <a:chOff x="0" y="0"/>
          <a:chExt cx="0" cy="0"/>
        </a:xfrm>
      </p:grpSpPr>
      <p:sp>
        <p:nvSpPr>
          <p:cNvPr id="32" name="Google Shape;32;p9"/>
          <p:cNvSpPr/>
          <p:nvPr>
            <p:ph idx="2" type="pic"/>
          </p:nvPr>
        </p:nvSpPr>
        <p:spPr>
          <a:xfrm>
            <a:off x="22075286" y="15093680"/>
            <a:ext cx="3204015" cy="3776160"/>
          </a:xfrm>
          <a:prstGeom prst="rect">
            <a:avLst/>
          </a:prstGeom>
          <a:noFill/>
          <a:ln>
            <a:noFill/>
          </a:ln>
        </p:spPr>
      </p:sp>
      <p:sp>
        <p:nvSpPr>
          <p:cNvPr id="33" name="Google Shape;33;p9"/>
          <p:cNvSpPr txBox="1"/>
          <p:nvPr>
            <p:ph type="title"/>
          </p:nvPr>
        </p:nvSpPr>
        <p:spPr>
          <a:xfrm>
            <a:off x="18611899" y="13796816"/>
            <a:ext cx="6667401" cy="1296864"/>
          </a:xfrm>
          <a:prstGeom prst="rect">
            <a:avLst/>
          </a:prstGeom>
          <a:noFill/>
          <a:ln>
            <a:noFill/>
          </a:ln>
        </p:spPr>
        <p:txBody>
          <a:bodyPr anchorCtr="0" anchor="ctr" bIns="30500" lIns="30500" spcFirstLastPara="1" rIns="30500" wrap="square" tIns="305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4" name="Google Shape;34;p9"/>
          <p:cNvSpPr txBox="1"/>
          <p:nvPr>
            <p:ph idx="1" type="body"/>
          </p:nvPr>
        </p:nvSpPr>
        <p:spPr>
          <a:xfrm>
            <a:off x="18611899" y="15093680"/>
            <a:ext cx="3204015" cy="3776160"/>
          </a:xfrm>
          <a:prstGeom prst="rect">
            <a:avLst/>
          </a:prstGeom>
          <a:noFill/>
          <a:ln>
            <a:noFill/>
          </a:ln>
        </p:spPr>
        <p:txBody>
          <a:bodyPr anchorCtr="0" anchor="ctr" bIns="30500" lIns="30500" spcFirstLastPara="1" rIns="30500" wrap="square" tIns="30500">
            <a:normAutofit/>
          </a:bodyPr>
          <a:lstStyle>
            <a:lvl1pPr indent="-609600" lvl="0" marL="457200" algn="l">
              <a:lnSpc>
                <a:spcPct val="100000"/>
              </a:lnSpc>
              <a:spcBef>
                <a:spcPts val="10800"/>
              </a:spcBef>
              <a:spcAft>
                <a:spcPts val="0"/>
              </a:spcAft>
              <a:buClr>
                <a:srgbClr val="000000"/>
              </a:buClr>
              <a:buSzPts val="6000"/>
              <a:buFont typeface="Helvetica Neue Light"/>
              <a:buChar char="•"/>
              <a:defRPr sz="8000"/>
            </a:lvl1pPr>
            <a:lvl2pPr indent="-609600" lvl="1" marL="914400" algn="l">
              <a:lnSpc>
                <a:spcPct val="100000"/>
              </a:lnSpc>
              <a:spcBef>
                <a:spcPts val="10800"/>
              </a:spcBef>
              <a:spcAft>
                <a:spcPts val="0"/>
              </a:spcAft>
              <a:buClr>
                <a:srgbClr val="000000"/>
              </a:buClr>
              <a:buSzPts val="6000"/>
              <a:buFont typeface="Helvetica Neue Light"/>
              <a:buChar char="•"/>
              <a:defRPr sz="8000"/>
            </a:lvl2pPr>
            <a:lvl3pPr indent="-609600" lvl="2" marL="1371600" algn="l">
              <a:lnSpc>
                <a:spcPct val="100000"/>
              </a:lnSpc>
              <a:spcBef>
                <a:spcPts val="10800"/>
              </a:spcBef>
              <a:spcAft>
                <a:spcPts val="0"/>
              </a:spcAft>
              <a:buClr>
                <a:srgbClr val="000000"/>
              </a:buClr>
              <a:buSzPts val="6000"/>
              <a:buFont typeface="Helvetica Neue Light"/>
              <a:buChar char="•"/>
              <a:defRPr sz="8000"/>
            </a:lvl3pPr>
            <a:lvl4pPr indent="-609600" lvl="3" marL="1828800" algn="l">
              <a:lnSpc>
                <a:spcPct val="100000"/>
              </a:lnSpc>
              <a:spcBef>
                <a:spcPts val="10800"/>
              </a:spcBef>
              <a:spcAft>
                <a:spcPts val="0"/>
              </a:spcAft>
              <a:buClr>
                <a:srgbClr val="000000"/>
              </a:buClr>
              <a:buSzPts val="6000"/>
              <a:buFont typeface="Helvetica Neue Light"/>
              <a:buChar char="•"/>
              <a:defRPr sz="8000"/>
            </a:lvl4pPr>
            <a:lvl5pPr indent="-609600" lvl="4" marL="2286000" algn="l">
              <a:lnSpc>
                <a:spcPct val="100000"/>
              </a:lnSpc>
              <a:spcBef>
                <a:spcPts val="10800"/>
              </a:spcBef>
              <a:spcAft>
                <a:spcPts val="0"/>
              </a:spcAft>
              <a:buClr>
                <a:srgbClr val="000000"/>
              </a:buClr>
              <a:buSzPts val="6000"/>
              <a:buFont typeface="Helvetica Neue Light"/>
              <a:buChar char="•"/>
              <a:defRPr sz="8000"/>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35" name="Google Shape;35;p9"/>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6" name="Shape 36"/>
        <p:cNvGrpSpPr/>
        <p:nvPr/>
      </p:nvGrpSpPr>
      <p:grpSpPr>
        <a:xfrm>
          <a:off x="0" y="0"/>
          <a:ext cx="0" cy="0"/>
          <a:chOff x="0" y="0"/>
          <a:chExt cx="0" cy="0"/>
        </a:xfrm>
      </p:grpSpPr>
      <p:sp>
        <p:nvSpPr>
          <p:cNvPr id="37" name="Google Shape;37;p10"/>
          <p:cNvSpPr txBox="1"/>
          <p:nvPr>
            <p:ph idx="1" type="body"/>
          </p:nvPr>
        </p:nvSpPr>
        <p:spPr>
          <a:xfrm>
            <a:off x="18611899" y="14292676"/>
            <a:ext cx="6667401" cy="4333048"/>
          </a:xfrm>
          <a:prstGeom prst="rect">
            <a:avLst/>
          </a:prstGeom>
          <a:noFill/>
          <a:ln>
            <a:noFill/>
          </a:ln>
        </p:spPr>
        <p:txBody>
          <a:bodyPr anchorCtr="0" anchor="ctr" bIns="30500" lIns="30500" spcFirstLastPara="1" rIns="30500" wrap="square" tIns="30500">
            <a:normAutofit/>
          </a:bodyPr>
          <a:lstStyle>
            <a:lvl1pPr indent="-771525" lvl="0" marL="457200" algn="l">
              <a:lnSpc>
                <a:spcPct val="100000"/>
              </a:lnSpc>
              <a:spcBef>
                <a:spcPts val="14100"/>
              </a:spcBef>
              <a:spcAft>
                <a:spcPts val="0"/>
              </a:spcAft>
              <a:buClr>
                <a:srgbClr val="000000"/>
              </a:buClr>
              <a:buSzPts val="8550"/>
              <a:buFont typeface="Helvetica Neue Light"/>
              <a:buChar char="•"/>
              <a:defRPr sz="11400"/>
            </a:lvl1pPr>
            <a:lvl2pPr indent="-771525" lvl="1" marL="914400" algn="l">
              <a:lnSpc>
                <a:spcPct val="100000"/>
              </a:lnSpc>
              <a:spcBef>
                <a:spcPts val="14100"/>
              </a:spcBef>
              <a:spcAft>
                <a:spcPts val="0"/>
              </a:spcAft>
              <a:buClr>
                <a:srgbClr val="000000"/>
              </a:buClr>
              <a:buSzPts val="8550"/>
              <a:buFont typeface="Helvetica Neue Light"/>
              <a:buChar char="•"/>
              <a:defRPr sz="11400"/>
            </a:lvl2pPr>
            <a:lvl3pPr indent="-771525" lvl="2" marL="1371600" algn="l">
              <a:lnSpc>
                <a:spcPct val="100000"/>
              </a:lnSpc>
              <a:spcBef>
                <a:spcPts val="14100"/>
              </a:spcBef>
              <a:spcAft>
                <a:spcPts val="0"/>
              </a:spcAft>
              <a:buClr>
                <a:srgbClr val="000000"/>
              </a:buClr>
              <a:buSzPts val="8550"/>
              <a:buFont typeface="Helvetica Neue Light"/>
              <a:buChar char="•"/>
              <a:defRPr sz="11400"/>
            </a:lvl3pPr>
            <a:lvl4pPr indent="-771525" lvl="3" marL="1828800" algn="l">
              <a:lnSpc>
                <a:spcPct val="100000"/>
              </a:lnSpc>
              <a:spcBef>
                <a:spcPts val="14100"/>
              </a:spcBef>
              <a:spcAft>
                <a:spcPts val="0"/>
              </a:spcAft>
              <a:buClr>
                <a:srgbClr val="000000"/>
              </a:buClr>
              <a:buSzPts val="8550"/>
              <a:buFont typeface="Helvetica Neue Light"/>
              <a:buChar char="•"/>
              <a:defRPr sz="11400"/>
            </a:lvl4pPr>
            <a:lvl5pPr indent="-771525" lvl="4" marL="2286000" algn="l">
              <a:lnSpc>
                <a:spcPct val="100000"/>
              </a:lnSpc>
              <a:spcBef>
                <a:spcPts val="14100"/>
              </a:spcBef>
              <a:spcAft>
                <a:spcPts val="0"/>
              </a:spcAft>
              <a:buClr>
                <a:srgbClr val="000000"/>
              </a:buClr>
              <a:buSzPts val="8550"/>
              <a:buFont typeface="Helvetica Neue Light"/>
              <a:buChar char="•"/>
              <a:defRPr sz="11400"/>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38" name="Google Shape;38;p10"/>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39" name="Shape 39"/>
        <p:cNvGrpSpPr/>
        <p:nvPr/>
      </p:nvGrpSpPr>
      <p:grpSpPr>
        <a:xfrm>
          <a:off x="0" y="0"/>
          <a:ext cx="0" cy="0"/>
          <a:chOff x="0" y="0"/>
          <a:chExt cx="0" cy="0"/>
        </a:xfrm>
      </p:grpSpPr>
      <p:sp>
        <p:nvSpPr>
          <p:cNvPr id="40" name="Google Shape;40;p11"/>
          <p:cNvSpPr/>
          <p:nvPr>
            <p:ph idx="2" type="pic"/>
          </p:nvPr>
        </p:nvSpPr>
        <p:spPr>
          <a:xfrm>
            <a:off x="22075287" y="16588885"/>
            <a:ext cx="3204014" cy="2265697"/>
          </a:xfrm>
          <a:prstGeom prst="rect">
            <a:avLst/>
          </a:prstGeom>
          <a:noFill/>
          <a:ln>
            <a:noFill/>
          </a:ln>
        </p:spPr>
      </p:sp>
      <p:sp>
        <p:nvSpPr>
          <p:cNvPr id="41" name="Google Shape;41;p11"/>
          <p:cNvSpPr/>
          <p:nvPr>
            <p:ph idx="3" type="pic"/>
          </p:nvPr>
        </p:nvSpPr>
        <p:spPr>
          <a:xfrm>
            <a:off x="22079021" y="14063818"/>
            <a:ext cx="3204015" cy="2265697"/>
          </a:xfrm>
          <a:prstGeom prst="rect">
            <a:avLst/>
          </a:prstGeom>
          <a:noFill/>
          <a:ln>
            <a:noFill/>
          </a:ln>
        </p:spPr>
      </p:sp>
      <p:sp>
        <p:nvSpPr>
          <p:cNvPr id="42" name="Google Shape;42;p11"/>
          <p:cNvSpPr/>
          <p:nvPr>
            <p:ph idx="4" type="pic"/>
          </p:nvPr>
        </p:nvSpPr>
        <p:spPr>
          <a:xfrm>
            <a:off x="18611900" y="14063817"/>
            <a:ext cx="3204015" cy="4790765"/>
          </a:xfrm>
          <a:prstGeom prst="rect">
            <a:avLst/>
          </a:prstGeom>
          <a:noFill/>
          <a:ln>
            <a:noFill/>
          </a:ln>
        </p:spPr>
      </p:sp>
      <p:sp>
        <p:nvSpPr>
          <p:cNvPr id="43" name="Google Shape;43;p11"/>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algn="ctr">
              <a:lnSpc>
                <a:spcPct val="100000"/>
              </a:lnSpc>
              <a:spcBef>
                <a:spcPts val="0"/>
              </a:spcBef>
              <a:spcAft>
                <a:spcPts val="0"/>
              </a:spcAft>
              <a:buClr>
                <a:srgbClr val="000000"/>
              </a:buClr>
              <a:buSzPts val="4600"/>
              <a:buFont typeface="Helvetica Neue Light"/>
              <a:buNone/>
              <a:defRPr sz="4600"/>
            </a:lvl1pPr>
            <a:lvl2pPr indent="0" lvl="1" marL="0" algn="ctr">
              <a:lnSpc>
                <a:spcPct val="100000"/>
              </a:lnSpc>
              <a:spcBef>
                <a:spcPts val="0"/>
              </a:spcBef>
              <a:spcAft>
                <a:spcPts val="0"/>
              </a:spcAft>
              <a:buClr>
                <a:srgbClr val="000000"/>
              </a:buClr>
              <a:buSzPts val="4600"/>
              <a:buFont typeface="Helvetica Neue Light"/>
              <a:buNone/>
              <a:defRPr sz="4600"/>
            </a:lvl2pPr>
            <a:lvl3pPr indent="0" lvl="2" marL="0" algn="ctr">
              <a:lnSpc>
                <a:spcPct val="100000"/>
              </a:lnSpc>
              <a:spcBef>
                <a:spcPts val="0"/>
              </a:spcBef>
              <a:spcAft>
                <a:spcPts val="0"/>
              </a:spcAft>
              <a:buClr>
                <a:srgbClr val="000000"/>
              </a:buClr>
              <a:buSzPts val="4600"/>
              <a:buFont typeface="Helvetica Neue Light"/>
              <a:buNone/>
              <a:defRPr sz="4600"/>
            </a:lvl3pPr>
            <a:lvl4pPr indent="0" lvl="3" marL="0" algn="ctr">
              <a:lnSpc>
                <a:spcPct val="100000"/>
              </a:lnSpc>
              <a:spcBef>
                <a:spcPts val="0"/>
              </a:spcBef>
              <a:spcAft>
                <a:spcPts val="0"/>
              </a:spcAft>
              <a:buClr>
                <a:srgbClr val="000000"/>
              </a:buClr>
              <a:buSzPts val="4600"/>
              <a:buFont typeface="Helvetica Neue Light"/>
              <a:buNone/>
              <a:defRPr sz="4600"/>
            </a:lvl4pPr>
            <a:lvl5pPr indent="0" lvl="4" marL="0" algn="ctr">
              <a:lnSpc>
                <a:spcPct val="100000"/>
              </a:lnSpc>
              <a:spcBef>
                <a:spcPts val="0"/>
              </a:spcBef>
              <a:spcAft>
                <a:spcPts val="0"/>
              </a:spcAft>
              <a:buClr>
                <a:srgbClr val="000000"/>
              </a:buClr>
              <a:buSzPts val="4600"/>
              <a:buFont typeface="Helvetica Neue Light"/>
              <a:buNone/>
              <a:defRPr sz="4600"/>
            </a:lvl5pPr>
            <a:lvl6pPr indent="0" lvl="5" marL="0" algn="ctr">
              <a:lnSpc>
                <a:spcPct val="100000"/>
              </a:lnSpc>
              <a:spcBef>
                <a:spcPts val="0"/>
              </a:spcBef>
              <a:spcAft>
                <a:spcPts val="0"/>
              </a:spcAft>
              <a:buClr>
                <a:srgbClr val="000000"/>
              </a:buClr>
              <a:buSzPts val="4600"/>
              <a:buFont typeface="Helvetica Neue Light"/>
              <a:buNone/>
              <a:defRPr sz="4600"/>
            </a:lvl6pPr>
            <a:lvl7pPr indent="0" lvl="6" marL="0" algn="ctr">
              <a:lnSpc>
                <a:spcPct val="100000"/>
              </a:lnSpc>
              <a:spcBef>
                <a:spcPts val="0"/>
              </a:spcBef>
              <a:spcAft>
                <a:spcPts val="0"/>
              </a:spcAft>
              <a:buClr>
                <a:srgbClr val="000000"/>
              </a:buClr>
              <a:buSzPts val="4600"/>
              <a:buFont typeface="Helvetica Neue Light"/>
              <a:buNone/>
              <a:defRPr sz="4600"/>
            </a:lvl7pPr>
            <a:lvl8pPr indent="0" lvl="7" marL="0" algn="ctr">
              <a:lnSpc>
                <a:spcPct val="100000"/>
              </a:lnSpc>
              <a:spcBef>
                <a:spcPts val="0"/>
              </a:spcBef>
              <a:spcAft>
                <a:spcPts val="0"/>
              </a:spcAft>
              <a:buClr>
                <a:srgbClr val="000000"/>
              </a:buClr>
              <a:buSzPts val="4600"/>
              <a:buFont typeface="Helvetica Neue Light"/>
              <a:buNone/>
              <a:defRPr sz="4600"/>
            </a:lvl8pPr>
            <a:lvl9pPr indent="0" lvl="8" marL="0" algn="ctr">
              <a:lnSpc>
                <a:spcPct val="100000"/>
              </a:lnSpc>
              <a:spcBef>
                <a:spcPts val="0"/>
              </a:spcBef>
              <a:spcAft>
                <a:spcPts val="0"/>
              </a:spcAft>
              <a:buClr>
                <a:srgbClr val="000000"/>
              </a:buClr>
              <a:buSzPts val="4600"/>
              <a:buFont typeface="Helvetica Neue Light"/>
              <a:buNone/>
              <a:defRPr sz="4600"/>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8802615" y="14513906"/>
            <a:ext cx="6285971" cy="1983438"/>
          </a:xfrm>
          <a:prstGeom prst="rect">
            <a:avLst/>
          </a:prstGeom>
          <a:noFill/>
          <a:ln>
            <a:noFill/>
          </a:ln>
        </p:spPr>
        <p:txBody>
          <a:bodyPr anchorCtr="0" anchor="b" bIns="30500" lIns="30500" spcFirstLastPara="1" rIns="30500" wrap="square" tIns="30500">
            <a:normAutofit/>
          </a:bodyPr>
          <a:lstStyle>
            <a:lvl1pPr lvl="0"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26200"/>
              <a:buFont typeface="Helvetica Neue Light"/>
              <a:buNone/>
              <a:defRPr b="0" i="0" sz="26200" u="none" cap="none" strike="noStrike">
                <a:solidFill>
                  <a:srgbClr val="000000"/>
                </a:solidFill>
                <a:latin typeface="Helvetica Neue Light"/>
                <a:ea typeface="Helvetica Neue Light"/>
                <a:cs typeface="Helvetica Neue Light"/>
                <a:sym typeface="Helvetica Neue Light"/>
              </a:defRPr>
            </a:lvl9pPr>
          </a:lstStyle>
          <a:p/>
        </p:txBody>
      </p:sp>
      <p:sp>
        <p:nvSpPr>
          <p:cNvPr id="7" name="Google Shape;7;p2"/>
          <p:cNvSpPr txBox="1"/>
          <p:nvPr>
            <p:ph idx="1" type="body"/>
          </p:nvPr>
        </p:nvSpPr>
        <p:spPr>
          <a:xfrm>
            <a:off x="18802615" y="16550743"/>
            <a:ext cx="6285971" cy="678947"/>
          </a:xfrm>
          <a:prstGeom prst="rect">
            <a:avLst/>
          </a:prstGeom>
          <a:noFill/>
          <a:ln>
            <a:noFill/>
          </a:ln>
        </p:spPr>
        <p:txBody>
          <a:bodyPr anchorCtr="0" anchor="t" bIns="30500" lIns="30500" spcFirstLastPara="1" rIns="30500" wrap="square" tIns="30500">
            <a:normAutofit/>
          </a:bodyPr>
          <a:lstStyle>
            <a:lvl1pPr indent="-228600" lvl="0" marL="4572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1pPr>
            <a:lvl2pPr indent="-228600" lvl="1" marL="9144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2pPr>
            <a:lvl3pPr indent="-228600" lvl="2" marL="13716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3pPr>
            <a:lvl4pPr indent="-228600" lvl="3" marL="18288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4pPr>
            <a:lvl5pPr indent="-228600" lvl="4" marL="22860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5pPr>
            <a:lvl6pPr indent="-228600" lvl="5" marL="27432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6pPr>
            <a:lvl7pPr indent="-228600" lvl="6" marL="32004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7pPr>
            <a:lvl8pPr indent="-228600" lvl="7" marL="36576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8pPr>
            <a:lvl9pPr indent="-228600" lvl="8" marL="4114800" marR="0" rtl="0" algn="ctr">
              <a:lnSpc>
                <a:spcPct val="100000"/>
              </a:lnSpc>
              <a:spcBef>
                <a:spcPts val="0"/>
              </a:spcBef>
              <a:spcAft>
                <a:spcPts val="0"/>
              </a:spcAft>
              <a:buClr>
                <a:srgbClr val="000000"/>
              </a:buClr>
              <a:buSzPts val="9400"/>
              <a:buFont typeface="Helvetica Neue Light"/>
              <a:buNone/>
              <a:defRPr b="0" i="0" sz="9400" u="none" cap="none" strike="noStrike">
                <a:solidFill>
                  <a:srgbClr val="000000"/>
                </a:solidFill>
                <a:latin typeface="Helvetica Neue Light"/>
                <a:ea typeface="Helvetica Neue Light"/>
                <a:cs typeface="Helvetica Neue Light"/>
                <a:sym typeface="Helvetica Neue Light"/>
              </a:defRPr>
            </a:lvl9pPr>
          </a:lstStyle>
          <a:p/>
        </p:txBody>
      </p:sp>
      <p:sp>
        <p:nvSpPr>
          <p:cNvPr id="8" name="Google Shape;8;p2"/>
          <p:cNvSpPr txBox="1"/>
          <p:nvPr>
            <p:ph idx="12" type="sldNum"/>
          </p:nvPr>
        </p:nvSpPr>
        <p:spPr>
          <a:xfrm>
            <a:off x="21580106" y="19087253"/>
            <a:ext cx="723360" cy="759530"/>
          </a:xfrm>
          <a:prstGeom prst="rect">
            <a:avLst/>
          </a:prstGeom>
          <a:noFill/>
          <a:ln>
            <a:noFill/>
          </a:ln>
        </p:spPr>
        <p:txBody>
          <a:bodyPr anchorCtr="0" anchor="t" bIns="30500" lIns="30500" spcFirstLastPara="1" rIns="30500" wrap="square" tIns="30500">
            <a:spAutoFit/>
          </a:bodyPr>
          <a:lstStyle>
            <a:lvl1pPr indent="0" lvl="0"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4600"/>
              <a:buFont typeface="Helvetica Neue Light"/>
              <a:buNone/>
              <a:defRPr b="0" i="0" sz="46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hyperlink" Target="mailto:sanmi@illinois.edu" TargetMode="External"/><Relationship Id="rId7" Type="http://schemas.openxmlformats.org/officeDocument/2006/relationships/image" Target="../media/image5.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8" name="Shape 58"/>
        <p:cNvGrpSpPr/>
        <p:nvPr/>
      </p:nvGrpSpPr>
      <p:grpSpPr>
        <a:xfrm>
          <a:off x="0" y="0"/>
          <a:ext cx="0" cy="0"/>
          <a:chOff x="0" y="0"/>
          <a:chExt cx="0" cy="0"/>
        </a:xfrm>
      </p:grpSpPr>
      <p:pic>
        <p:nvPicPr>
          <p:cNvPr descr="Rectangle" id="59" name="Google Shape;59;p1"/>
          <p:cNvPicPr preferRelativeResize="0"/>
          <p:nvPr/>
        </p:nvPicPr>
        <p:blipFill rotWithShape="1">
          <a:blip r:embed="rId3">
            <a:alphaModFix/>
          </a:blip>
          <a:srcRect b="-59" l="0" r="0" t="60"/>
          <a:stretch/>
        </p:blipFill>
        <p:spPr>
          <a:xfrm>
            <a:off x="28750534" y="4867249"/>
            <a:ext cx="13800756" cy="27713283"/>
          </a:xfrm>
          <a:prstGeom prst="rect">
            <a:avLst/>
          </a:prstGeom>
          <a:noFill/>
          <a:ln>
            <a:noFill/>
          </a:ln>
        </p:spPr>
      </p:pic>
      <p:pic>
        <p:nvPicPr>
          <p:cNvPr descr="The distributed greedy algorithm [3] scales up the greedy algorithm by making uniformly distributing the data across multiple machines. Each machine runs a local greedy algorithm. The solutions from across the machines are collected to a single machine, and a greedy algorithm is run on the collected solutions. Finally, the argmax solution is outputted.…" id="60" name="Google Shape;60;p1"/>
          <p:cNvPicPr preferRelativeResize="0"/>
          <p:nvPr/>
        </p:nvPicPr>
        <p:blipFill rotWithShape="1">
          <a:blip r:embed="rId4">
            <a:alphaModFix/>
          </a:blip>
          <a:srcRect b="0" l="0" r="0" t="0"/>
          <a:stretch/>
        </p:blipFill>
        <p:spPr>
          <a:xfrm>
            <a:off x="14257025" y="4571200"/>
            <a:ext cx="14162151" cy="28085523"/>
          </a:xfrm>
          <a:prstGeom prst="rect">
            <a:avLst/>
          </a:prstGeom>
          <a:noFill/>
          <a:ln>
            <a:noFill/>
          </a:ln>
        </p:spPr>
      </p:pic>
      <p:pic>
        <p:nvPicPr>
          <p:cNvPr descr="Rectangle" id="61" name="Google Shape;61;p1"/>
          <p:cNvPicPr preferRelativeResize="0"/>
          <p:nvPr/>
        </p:nvPicPr>
        <p:blipFill rotWithShape="1">
          <a:blip r:embed="rId5">
            <a:alphaModFix/>
          </a:blip>
          <a:srcRect b="0" l="0" r="0" t="0"/>
          <a:stretch/>
        </p:blipFill>
        <p:spPr>
          <a:xfrm>
            <a:off x="625785" y="4571209"/>
            <a:ext cx="13299893" cy="28085526"/>
          </a:xfrm>
          <a:prstGeom prst="rect">
            <a:avLst/>
          </a:prstGeom>
          <a:noFill/>
          <a:ln>
            <a:noFill/>
          </a:ln>
        </p:spPr>
      </p:pic>
      <p:sp>
        <p:nvSpPr>
          <p:cNvPr id="62" name="Google Shape;62;p1"/>
          <p:cNvSpPr/>
          <p:nvPr/>
        </p:nvSpPr>
        <p:spPr>
          <a:xfrm>
            <a:off x="14349990" y="4601702"/>
            <a:ext cx="14004300" cy="952800"/>
          </a:xfrm>
          <a:prstGeom prst="rect">
            <a:avLst/>
          </a:prstGeom>
          <a:solidFill>
            <a:srgbClr val="D7F9F1"/>
          </a:solidFill>
          <a:ln>
            <a:noFill/>
          </a:ln>
        </p:spPr>
        <p:txBody>
          <a:bodyPr anchorCtr="0" anchor="ctr" bIns="30500" lIns="30500" spcFirstLastPara="1" rIns="30500" wrap="square" tIns="30500">
            <a:noAutofit/>
          </a:bodyPr>
          <a:lstStyle/>
          <a:p>
            <a:pPr indent="0" lvl="0" marL="0" marR="0" rtl="0" algn="ctr">
              <a:lnSpc>
                <a:spcPct val="100000"/>
              </a:lnSpc>
              <a:spcBef>
                <a:spcPts val="0"/>
              </a:spcBef>
              <a:spcAft>
                <a:spcPts val="0"/>
              </a:spcAft>
              <a:buClr>
                <a:srgbClr val="000000"/>
              </a:buClr>
              <a:buSzPts val="4400"/>
              <a:buFont typeface="Avenir"/>
              <a:buNone/>
            </a:pPr>
            <a:r>
              <a:rPr lang="en-US" sz="4400">
                <a:latin typeface="Avenir"/>
                <a:ea typeface="Avenir"/>
                <a:cs typeface="Avenir"/>
                <a:sym typeface="Avenir"/>
              </a:rPr>
              <a:t>Feature Selection and Process</a:t>
            </a:r>
            <a:endParaRPr b="0" i="0" sz="4400" u="none" cap="none" strike="noStrike">
              <a:solidFill>
                <a:srgbClr val="000000"/>
              </a:solidFill>
              <a:latin typeface="Avenir"/>
              <a:ea typeface="Avenir"/>
              <a:cs typeface="Avenir"/>
              <a:sym typeface="Avenir"/>
            </a:endParaRPr>
          </a:p>
        </p:txBody>
      </p:sp>
      <p:sp>
        <p:nvSpPr>
          <p:cNvPr id="63" name="Google Shape;63;p1"/>
          <p:cNvSpPr/>
          <p:nvPr/>
        </p:nvSpPr>
        <p:spPr>
          <a:xfrm>
            <a:off x="844350" y="474475"/>
            <a:ext cx="42507300" cy="2401200"/>
          </a:xfrm>
          <a:prstGeom prst="rect">
            <a:avLst/>
          </a:prstGeom>
          <a:noFill/>
          <a:ln>
            <a:noFill/>
          </a:ln>
        </p:spPr>
        <p:txBody>
          <a:bodyPr anchorCtr="0" anchor="ctr" bIns="30500" lIns="30500" spcFirstLastPara="1" rIns="30500" wrap="square" tIns="30500">
            <a:spAutoFit/>
          </a:bodyPr>
          <a:lstStyle/>
          <a:p>
            <a:pPr indent="0" lvl="0" marL="0" marR="0" rtl="0" algn="ctr">
              <a:lnSpc>
                <a:spcPct val="144444"/>
              </a:lnSpc>
              <a:spcBef>
                <a:spcPts val="0"/>
              </a:spcBef>
              <a:spcAft>
                <a:spcPts val="0"/>
              </a:spcAft>
              <a:buClr>
                <a:srgbClr val="000000"/>
              </a:buClr>
              <a:buSzPts val="9000"/>
              <a:buFont typeface="Avenir"/>
              <a:buNone/>
            </a:pPr>
            <a:r>
              <a:rPr lang="en-US" sz="7000">
                <a:latin typeface="Avenir"/>
                <a:ea typeface="Avenir"/>
                <a:cs typeface="Avenir"/>
                <a:sym typeface="Avenir"/>
              </a:rPr>
              <a:t>Media and Political Polarization: Ideological Classification</a:t>
            </a:r>
            <a:endParaRPr sz="7000"/>
          </a:p>
          <a:p>
            <a:pPr indent="228600" lvl="1" marL="0" marR="0" rtl="0" algn="ctr">
              <a:lnSpc>
                <a:spcPct val="100000"/>
              </a:lnSpc>
              <a:spcBef>
                <a:spcPts val="0"/>
              </a:spcBef>
              <a:spcAft>
                <a:spcPts val="0"/>
              </a:spcAft>
              <a:buClr>
                <a:srgbClr val="000000"/>
              </a:buClr>
              <a:buSzPts val="6600"/>
              <a:buFont typeface="Avenir"/>
              <a:buNone/>
            </a:pPr>
            <a:r>
              <a:rPr lang="en-US" sz="5000">
                <a:latin typeface="Avenir"/>
                <a:ea typeface="Avenir"/>
                <a:cs typeface="Avenir"/>
                <a:sym typeface="Avenir"/>
              </a:rPr>
              <a:t>Jacob Dahlkvist, Alex Zhang, Patrick Wang</a:t>
            </a:r>
            <a:endParaRPr sz="5000"/>
          </a:p>
          <a:p>
            <a:pPr indent="0" lvl="0" marL="0" marR="0" rtl="0" algn="ctr">
              <a:lnSpc>
                <a:spcPct val="100000"/>
              </a:lnSpc>
              <a:spcBef>
                <a:spcPts val="0"/>
              </a:spcBef>
              <a:spcAft>
                <a:spcPts val="0"/>
              </a:spcAft>
              <a:buClr>
                <a:srgbClr val="000000"/>
              </a:buClr>
              <a:buSzPts val="3000"/>
              <a:buFont typeface="Avenir"/>
              <a:buNone/>
            </a:pPr>
            <a:r>
              <a:rPr lang="en-US" sz="3000">
                <a:latin typeface="Avenir"/>
                <a:ea typeface="Avenir"/>
                <a:cs typeface="Avenir"/>
                <a:sym typeface="Avenir"/>
              </a:rPr>
              <a:t>jad7543@utexas.edu</a:t>
            </a:r>
            <a:r>
              <a:rPr b="0" i="0" lang="en-US" sz="3000" u="none" cap="none" strike="noStrike">
                <a:solidFill>
                  <a:srgbClr val="000000"/>
                </a:solidFill>
                <a:latin typeface="Avenir"/>
                <a:ea typeface="Avenir"/>
                <a:cs typeface="Avenir"/>
                <a:sym typeface="Avenir"/>
              </a:rPr>
              <a:t>, </a:t>
            </a:r>
            <a:r>
              <a:rPr lang="en-US" sz="3000">
                <a:latin typeface="Avenir"/>
                <a:ea typeface="Avenir"/>
                <a:cs typeface="Avenir"/>
                <a:sym typeface="Avenir"/>
              </a:rPr>
              <a:t>alex.zhang@utexas.edu, patrick.lee.wang@utexas.edu</a:t>
            </a:r>
            <a:endParaRPr b="0" i="0" sz="11400" u="sng" cap="none" strike="noStrike">
              <a:solidFill>
                <a:srgbClr val="000000"/>
              </a:solidFill>
              <a:latin typeface="Helvetica Neue Light"/>
              <a:ea typeface="Helvetica Neue Light"/>
              <a:cs typeface="Helvetica Neue Light"/>
              <a:sym typeface="Helvetica Neue Light"/>
              <a:hlinkClick r:id="rId6">
                <a:extLst>
                  <a:ext uri="{A12FA001-AC4F-418D-AE19-62706E023703}">
                    <ahyp:hlinkClr val="tx"/>
                  </a:ext>
                </a:extLst>
              </a:hlinkClick>
            </a:endParaRPr>
          </a:p>
        </p:txBody>
      </p:sp>
      <p:sp>
        <p:nvSpPr>
          <p:cNvPr id="64" name="Google Shape;64;p1"/>
          <p:cNvSpPr/>
          <p:nvPr/>
        </p:nvSpPr>
        <p:spPr>
          <a:xfrm>
            <a:off x="691709" y="4601690"/>
            <a:ext cx="13133100" cy="874500"/>
          </a:xfrm>
          <a:prstGeom prst="rect">
            <a:avLst/>
          </a:prstGeom>
          <a:solidFill>
            <a:srgbClr val="D7F9F1"/>
          </a:solidFill>
          <a:ln>
            <a:noFill/>
          </a:ln>
        </p:spPr>
        <p:txBody>
          <a:bodyPr anchorCtr="0" anchor="ctr" bIns="30500" lIns="30500" spcFirstLastPara="1" rIns="30500" wrap="square" tIns="30500">
            <a:noAutofit/>
          </a:bodyPr>
          <a:lstStyle/>
          <a:p>
            <a:pPr indent="0" lvl="0" marL="0" marR="0" rtl="0" algn="ctr">
              <a:lnSpc>
                <a:spcPct val="100000"/>
              </a:lnSpc>
              <a:spcBef>
                <a:spcPts val="0"/>
              </a:spcBef>
              <a:spcAft>
                <a:spcPts val="0"/>
              </a:spcAft>
              <a:buClr>
                <a:srgbClr val="000000"/>
              </a:buClr>
              <a:buSzPts val="4400"/>
              <a:buFont typeface="Avenir"/>
              <a:buNone/>
            </a:pPr>
            <a:r>
              <a:rPr b="0" i="0" lang="en-US" sz="4400" u="none" cap="none" strike="noStrike">
                <a:solidFill>
                  <a:srgbClr val="000000"/>
                </a:solidFill>
                <a:latin typeface="Avenir"/>
                <a:ea typeface="Avenir"/>
                <a:cs typeface="Avenir"/>
                <a:sym typeface="Avenir"/>
              </a:rPr>
              <a:t>Abstract</a:t>
            </a:r>
            <a:endParaRPr/>
          </a:p>
        </p:txBody>
      </p:sp>
      <p:grpSp>
        <p:nvGrpSpPr>
          <p:cNvPr id="65" name="Google Shape;65;p1"/>
          <p:cNvGrpSpPr/>
          <p:nvPr/>
        </p:nvGrpSpPr>
        <p:grpSpPr>
          <a:xfrm>
            <a:off x="28750534" y="4550906"/>
            <a:ext cx="13800758" cy="1054375"/>
            <a:chOff x="0" y="0"/>
            <a:chExt cx="13800758" cy="1054375"/>
          </a:xfrm>
        </p:grpSpPr>
        <p:pic>
          <p:nvPicPr>
            <p:cNvPr descr="Stochastic Greedy" id="66" name="Google Shape;66;p1"/>
            <p:cNvPicPr preferRelativeResize="0"/>
            <p:nvPr/>
          </p:nvPicPr>
          <p:blipFill rotWithShape="1">
            <a:blip r:embed="rId7">
              <a:alphaModFix/>
            </a:blip>
            <a:srcRect b="0" l="0" r="0" t="0"/>
            <a:stretch/>
          </p:blipFill>
          <p:spPr>
            <a:xfrm>
              <a:off x="0" y="0"/>
              <a:ext cx="13800758" cy="1054375"/>
            </a:xfrm>
            <a:prstGeom prst="rect">
              <a:avLst/>
            </a:prstGeom>
            <a:noFill/>
            <a:ln>
              <a:noFill/>
            </a:ln>
          </p:spPr>
        </p:pic>
        <p:sp>
          <p:nvSpPr>
            <p:cNvPr id="67" name="Google Shape;67;p1"/>
            <p:cNvSpPr/>
            <p:nvPr/>
          </p:nvSpPr>
          <p:spPr>
            <a:xfrm>
              <a:off x="50800" y="50800"/>
              <a:ext cx="13699158" cy="952775"/>
            </a:xfrm>
            <a:prstGeom prst="rect">
              <a:avLst/>
            </a:prstGeom>
            <a:solidFill>
              <a:srgbClr val="D7F9F1"/>
            </a:solidFill>
            <a:ln>
              <a:noFill/>
            </a:ln>
          </p:spPr>
          <p:txBody>
            <a:bodyPr anchorCtr="0" anchor="ctr" bIns="30500" lIns="30500" spcFirstLastPara="1" rIns="30500" wrap="square" tIns="30500">
              <a:noAutofit/>
            </a:bodyPr>
            <a:lstStyle/>
            <a:p>
              <a:pPr indent="0" lvl="0" marL="0" marR="0" rtl="0" algn="ctr">
                <a:lnSpc>
                  <a:spcPct val="100000"/>
                </a:lnSpc>
                <a:spcBef>
                  <a:spcPts val="0"/>
                </a:spcBef>
                <a:spcAft>
                  <a:spcPts val="0"/>
                </a:spcAft>
                <a:buClr>
                  <a:srgbClr val="000000"/>
                </a:buClr>
                <a:buSzPts val="4400"/>
                <a:buFont typeface="Avenir"/>
                <a:buNone/>
              </a:pPr>
              <a:r>
                <a:rPr b="0" i="0" lang="en-US" sz="4400" u="none" cap="none" strike="noStrike">
                  <a:solidFill>
                    <a:srgbClr val="000000"/>
                  </a:solidFill>
                  <a:latin typeface="Avenir"/>
                  <a:ea typeface="Avenir"/>
                  <a:cs typeface="Avenir"/>
                  <a:sym typeface="Avenir"/>
                </a:rPr>
                <a:t>Results</a:t>
              </a:r>
              <a:endParaRPr b="0" i="0" sz="4400" u="none" cap="none" strike="noStrike">
                <a:solidFill>
                  <a:srgbClr val="000000"/>
                </a:solidFill>
                <a:latin typeface="Avenir"/>
                <a:ea typeface="Avenir"/>
                <a:cs typeface="Avenir"/>
                <a:sym typeface="Avenir"/>
              </a:endParaRPr>
            </a:p>
          </p:txBody>
        </p:sp>
      </p:grpSp>
      <p:sp>
        <p:nvSpPr>
          <p:cNvPr id="68" name="Google Shape;68;p1"/>
          <p:cNvSpPr/>
          <p:nvPr/>
        </p:nvSpPr>
        <p:spPr>
          <a:xfrm>
            <a:off x="1065775" y="5536825"/>
            <a:ext cx="12438900" cy="3566100"/>
          </a:xfrm>
          <a:prstGeom prst="rect">
            <a:avLst/>
          </a:prstGeom>
          <a:noFill/>
          <a:ln>
            <a:noFill/>
          </a:ln>
        </p:spPr>
        <p:txBody>
          <a:bodyPr anchorCtr="0" anchor="ctr" bIns="30500" lIns="30500" spcFirstLastPara="1" rIns="30500" wrap="square" tIns="30500">
            <a:spAutoFit/>
          </a:bodyPr>
          <a:lstStyle/>
          <a:p>
            <a:pPr indent="0" lvl="0" marL="0" marR="0" rtl="0" algn="just">
              <a:lnSpc>
                <a:spcPct val="100000"/>
              </a:lnSpc>
              <a:spcBef>
                <a:spcPts val="0"/>
              </a:spcBef>
              <a:spcAft>
                <a:spcPts val="0"/>
              </a:spcAft>
              <a:buClr>
                <a:srgbClr val="000000"/>
              </a:buClr>
              <a:buSzPts val="3400"/>
              <a:buFont typeface="Avenir"/>
              <a:buNone/>
            </a:pPr>
            <a:r>
              <a:rPr b="0" i="0" lang="en-US" sz="3200" u="none" cap="none" strike="noStrike">
                <a:solidFill>
                  <a:srgbClr val="000000"/>
                </a:solidFill>
                <a:latin typeface="Avenir"/>
                <a:ea typeface="Avenir"/>
                <a:cs typeface="Avenir"/>
                <a:sym typeface="Avenir"/>
              </a:rPr>
              <a:t>We propose </a:t>
            </a:r>
            <a:r>
              <a:rPr lang="en-US" sz="3200">
                <a:latin typeface="Avenir"/>
                <a:ea typeface="Avenir"/>
                <a:cs typeface="Avenir"/>
                <a:sym typeface="Avenir"/>
              </a:rPr>
              <a:t>an algorithm to predict ideological leanings </a:t>
            </a:r>
            <a:r>
              <a:rPr lang="en-US" sz="3200">
                <a:latin typeface="Avenir"/>
                <a:ea typeface="Avenir"/>
                <a:cs typeface="Avenir"/>
                <a:sym typeface="Avenir"/>
              </a:rPr>
              <a:t>across</a:t>
            </a:r>
            <a:r>
              <a:rPr lang="en-US" sz="3200">
                <a:latin typeface="Avenir"/>
                <a:ea typeface="Avenir"/>
                <a:cs typeface="Avenir"/>
                <a:sym typeface="Avenir"/>
              </a:rPr>
              <a:t> a conservative-liberal spectrum based on the trust or distrust of subset of media outlets to identify political polarization. Our model utilizes one hot encoding and </a:t>
            </a:r>
            <a:r>
              <a:rPr lang="en-US" sz="3200">
                <a:latin typeface="Avenir"/>
                <a:ea typeface="Avenir"/>
                <a:cs typeface="Avenir"/>
                <a:sym typeface="Avenir"/>
              </a:rPr>
              <a:t>logistic</a:t>
            </a:r>
            <a:r>
              <a:rPr lang="en-US" sz="3200">
                <a:latin typeface="Avenir"/>
                <a:ea typeface="Avenir"/>
                <a:cs typeface="Avenir"/>
                <a:sym typeface="Avenir"/>
              </a:rPr>
              <a:t> regression to classify survey participants into five distinct groups. </a:t>
            </a:r>
            <a:r>
              <a:rPr lang="en-US" sz="3200">
                <a:solidFill>
                  <a:schemeClr val="dk1"/>
                </a:solidFill>
                <a:latin typeface="Avenir"/>
                <a:ea typeface="Avenir"/>
                <a:cs typeface="Avenir"/>
                <a:sym typeface="Avenir"/>
              </a:rPr>
              <a:t>We also identify which features most heavily correlate with different viewpoints.</a:t>
            </a:r>
            <a:endParaRPr sz="3200"/>
          </a:p>
        </p:txBody>
      </p:sp>
      <p:sp>
        <p:nvSpPr>
          <p:cNvPr id="69" name="Google Shape;69;p1"/>
          <p:cNvSpPr/>
          <p:nvPr/>
        </p:nvSpPr>
        <p:spPr>
          <a:xfrm>
            <a:off x="28984621" y="29181677"/>
            <a:ext cx="13541131" cy="246290"/>
          </a:xfrm>
          <a:prstGeom prst="rect">
            <a:avLst/>
          </a:prstGeom>
          <a:noFill/>
          <a:ln>
            <a:noFill/>
          </a:ln>
        </p:spPr>
        <p:txBody>
          <a:bodyPr anchorCtr="0" anchor="ctr" bIns="30500" lIns="30500" spcFirstLastPara="1" rIns="30500" wrap="square" tIns="30500">
            <a:spAutoFit/>
          </a:bodyPr>
          <a:lstStyle/>
          <a:p>
            <a:pPr indent="0" lvl="0" marL="0" marR="0" rtl="0" algn="just">
              <a:lnSpc>
                <a:spcPct val="100000"/>
              </a:lnSpc>
              <a:spcBef>
                <a:spcPts val="0"/>
              </a:spcBef>
              <a:spcAft>
                <a:spcPts val="0"/>
              </a:spcAft>
              <a:buClr>
                <a:srgbClr val="000000"/>
              </a:buClr>
              <a:buSzPts val="1200"/>
              <a:buFont typeface="Avenir"/>
              <a:buNone/>
            </a:pPr>
            <a:r>
              <a:t/>
            </a:r>
            <a:endParaRPr b="0" i="0" sz="1200" u="none" cap="none" strike="noStrike">
              <a:solidFill>
                <a:srgbClr val="000000"/>
              </a:solidFill>
              <a:latin typeface="Helvetica Neue Light"/>
              <a:ea typeface="Helvetica Neue Light"/>
              <a:cs typeface="Helvetica Neue Light"/>
              <a:sym typeface="Helvetica Neue Light"/>
            </a:endParaRPr>
          </a:p>
        </p:txBody>
      </p:sp>
      <p:sp>
        <p:nvSpPr>
          <p:cNvPr id="70" name="Google Shape;70;p1"/>
          <p:cNvSpPr/>
          <p:nvPr/>
        </p:nvSpPr>
        <p:spPr>
          <a:xfrm>
            <a:off x="681236" y="13400042"/>
            <a:ext cx="13197000" cy="945300"/>
          </a:xfrm>
          <a:prstGeom prst="rect">
            <a:avLst/>
          </a:prstGeom>
          <a:solidFill>
            <a:srgbClr val="D7F9F1"/>
          </a:solidFill>
          <a:ln>
            <a:noFill/>
          </a:ln>
        </p:spPr>
        <p:txBody>
          <a:bodyPr anchorCtr="0" anchor="ctr" bIns="30500" lIns="30500" spcFirstLastPara="1" rIns="30500" wrap="square" tIns="30500">
            <a:noAutofit/>
          </a:bodyPr>
          <a:lstStyle/>
          <a:p>
            <a:pPr indent="0" lvl="0" marL="0" marR="0" rtl="0" algn="ctr">
              <a:lnSpc>
                <a:spcPct val="100000"/>
              </a:lnSpc>
              <a:spcBef>
                <a:spcPts val="0"/>
              </a:spcBef>
              <a:spcAft>
                <a:spcPts val="0"/>
              </a:spcAft>
              <a:buClr>
                <a:srgbClr val="000000"/>
              </a:buClr>
              <a:buSzPts val="4400"/>
              <a:buFont typeface="Avenir"/>
              <a:buNone/>
            </a:pPr>
            <a:r>
              <a:rPr lang="en-US" sz="4400">
                <a:latin typeface="Avenir"/>
                <a:ea typeface="Avenir"/>
                <a:cs typeface="Avenir"/>
                <a:sym typeface="Avenir"/>
              </a:rPr>
              <a:t>Methods</a:t>
            </a:r>
            <a:endParaRPr/>
          </a:p>
        </p:txBody>
      </p:sp>
      <p:sp>
        <p:nvSpPr>
          <p:cNvPr id="71" name="Google Shape;71;p1"/>
          <p:cNvSpPr/>
          <p:nvPr/>
        </p:nvSpPr>
        <p:spPr>
          <a:xfrm>
            <a:off x="14362950" y="23693700"/>
            <a:ext cx="13950300" cy="952800"/>
          </a:xfrm>
          <a:prstGeom prst="rect">
            <a:avLst/>
          </a:prstGeom>
          <a:solidFill>
            <a:srgbClr val="D7F9F1"/>
          </a:solidFill>
          <a:ln>
            <a:noFill/>
          </a:ln>
        </p:spPr>
        <p:txBody>
          <a:bodyPr anchorCtr="0" anchor="ctr" bIns="30500" lIns="30500" spcFirstLastPara="1" rIns="30500" wrap="square" tIns="30500">
            <a:noAutofit/>
          </a:bodyPr>
          <a:lstStyle/>
          <a:p>
            <a:pPr indent="0" lvl="0" marL="0" marR="0" rtl="0" algn="ctr">
              <a:lnSpc>
                <a:spcPct val="100000"/>
              </a:lnSpc>
              <a:spcBef>
                <a:spcPts val="0"/>
              </a:spcBef>
              <a:spcAft>
                <a:spcPts val="0"/>
              </a:spcAft>
              <a:buClr>
                <a:srgbClr val="000000"/>
              </a:buClr>
              <a:buSzPts val="4400"/>
              <a:buFont typeface="Avenir"/>
              <a:buNone/>
            </a:pPr>
            <a:r>
              <a:rPr lang="en-US" sz="4400">
                <a:latin typeface="Avenir"/>
                <a:ea typeface="Avenir"/>
                <a:cs typeface="Avenir"/>
                <a:sym typeface="Avenir"/>
              </a:rPr>
              <a:t>Important Features</a:t>
            </a:r>
            <a:endParaRPr b="0" i="0" sz="4400" u="none" cap="none" strike="noStrike">
              <a:solidFill>
                <a:srgbClr val="000000"/>
              </a:solidFill>
              <a:latin typeface="Avenir"/>
              <a:ea typeface="Avenir"/>
              <a:cs typeface="Avenir"/>
              <a:sym typeface="Avenir"/>
            </a:endParaRPr>
          </a:p>
        </p:txBody>
      </p:sp>
      <p:sp>
        <p:nvSpPr>
          <p:cNvPr id="72" name="Google Shape;72;p1"/>
          <p:cNvSpPr/>
          <p:nvPr/>
        </p:nvSpPr>
        <p:spPr>
          <a:xfrm>
            <a:off x="29055475" y="28928800"/>
            <a:ext cx="13470300" cy="3762000"/>
          </a:xfrm>
          <a:prstGeom prst="rect">
            <a:avLst/>
          </a:prstGeom>
          <a:noFill/>
          <a:ln>
            <a:noFill/>
          </a:ln>
        </p:spPr>
        <p:txBody>
          <a:bodyPr anchorCtr="0" anchor="ctr" bIns="30500" lIns="30500" spcFirstLastPara="1" rIns="30500" wrap="square" tIns="30500">
            <a:spAutoFit/>
          </a:bodyPr>
          <a:lstStyle/>
          <a:p>
            <a:pPr indent="0" lvl="0" marL="0" marR="0" rtl="0" algn="l">
              <a:lnSpc>
                <a:spcPct val="100000"/>
              </a:lnSpc>
              <a:spcBef>
                <a:spcPts val="0"/>
              </a:spcBef>
              <a:spcAft>
                <a:spcPts val="0"/>
              </a:spcAft>
              <a:buClr>
                <a:srgbClr val="000000"/>
              </a:buClr>
              <a:buSzPts val="2600"/>
              <a:buFont typeface="Avenir"/>
              <a:buNone/>
            </a:pPr>
            <a:r>
              <a:rPr b="0" i="0" lang="en-US" sz="2600" u="sng" cap="none" strike="noStrike">
                <a:solidFill>
                  <a:srgbClr val="000000"/>
                </a:solidFill>
                <a:latin typeface="Avenir"/>
                <a:ea typeface="Avenir"/>
                <a:cs typeface="Avenir"/>
                <a:sym typeface="Avenir"/>
              </a:rPr>
              <a:t>References:</a:t>
            </a:r>
            <a:endParaRPr b="0" i="0" sz="2600" u="sng"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600"/>
              <a:buFont typeface="Avenir"/>
              <a:buNone/>
            </a:pPr>
            <a:r>
              <a:rPr lang="en-US" sz="2000" u="sng">
                <a:latin typeface="Avenir"/>
                <a:ea typeface="Avenir"/>
                <a:cs typeface="Avenir"/>
                <a:sym typeface="Avenir"/>
              </a:rPr>
              <a:t>[1]</a:t>
            </a:r>
            <a:r>
              <a:rPr lang="en-US" sz="2000">
                <a:solidFill>
                  <a:schemeClr val="dk1"/>
                </a:solidFill>
                <a:highlight>
                  <a:srgbClr val="FFFFFF"/>
                </a:highlight>
                <a:latin typeface="Times New Roman"/>
                <a:ea typeface="Times New Roman"/>
                <a:cs typeface="Times New Roman"/>
                <a:sym typeface="Times New Roman"/>
              </a:rPr>
              <a:t>Mitchell, A., Gottfried, J., Kiley, J. and Matsa, K.E. (2014). </a:t>
            </a:r>
            <a:r>
              <a:rPr i="1" lang="en-US" sz="2000">
                <a:solidFill>
                  <a:schemeClr val="dk1"/>
                </a:solidFill>
                <a:highlight>
                  <a:srgbClr val="FFFFFF"/>
                </a:highlight>
                <a:latin typeface="Times New Roman"/>
                <a:ea typeface="Times New Roman"/>
                <a:cs typeface="Times New Roman"/>
                <a:sym typeface="Times New Roman"/>
              </a:rPr>
              <a:t>Political Polarization &amp; Media Habits</a:t>
            </a:r>
            <a:r>
              <a:rPr lang="en-US" sz="2000">
                <a:solidFill>
                  <a:schemeClr val="dk1"/>
                </a:solidFill>
                <a:highlight>
                  <a:srgbClr val="FFFFFF"/>
                </a:highlight>
                <a:latin typeface="Times New Roman"/>
                <a:ea typeface="Times New Roman"/>
                <a:cs typeface="Times New Roman"/>
                <a:sym typeface="Times New Roman"/>
              </a:rPr>
              <a:t>. [online] Pew Research Center’s Journalism Project. Available at: https://www.pewresearch.org/journalism/2014/10/21/political-polarization-media-habits/.</a:t>
            </a:r>
            <a:endParaRPr sz="20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venir"/>
              <a:buNone/>
            </a:pPr>
            <a:r>
              <a:rPr lang="en-US" sz="1200">
                <a:solidFill>
                  <a:schemeClr val="dk1"/>
                </a:solidFill>
                <a:highlight>
                  <a:srgbClr val="FFFFFF"/>
                </a:highlight>
                <a:latin typeface="Times New Roman"/>
                <a:ea typeface="Times New Roman"/>
                <a:cs typeface="Times New Roman"/>
                <a:sym typeface="Times New Roman"/>
              </a:rPr>
              <a:t>‌</a:t>
            </a:r>
            <a:endParaRPr sz="2600" u="sng">
              <a:latin typeface="Avenir"/>
              <a:ea typeface="Avenir"/>
              <a:cs typeface="Avenir"/>
              <a:sym typeface="Avenir"/>
            </a:endParaRPr>
          </a:p>
          <a:p>
            <a:pPr indent="0" lvl="0" marL="0" marR="0" rtl="0" algn="l">
              <a:lnSpc>
                <a:spcPct val="100000"/>
              </a:lnSpc>
              <a:spcBef>
                <a:spcPts val="0"/>
              </a:spcBef>
              <a:spcAft>
                <a:spcPts val="0"/>
              </a:spcAft>
              <a:buClr>
                <a:srgbClr val="000000"/>
              </a:buClr>
              <a:buSzPts val="2600"/>
              <a:buFont typeface="Avenir"/>
              <a:buNone/>
            </a:pPr>
            <a:r>
              <a:rPr i="0" lang="en-US" sz="2000" u="none" cap="none" strike="noStrike">
                <a:solidFill>
                  <a:srgbClr val="000000"/>
                </a:solidFill>
                <a:latin typeface="Avenir"/>
                <a:ea typeface="Avenir"/>
                <a:cs typeface="Avenir"/>
                <a:sym typeface="Avenir"/>
              </a:rPr>
              <a:t>[</a:t>
            </a:r>
            <a:r>
              <a:rPr lang="en-US" sz="2000">
                <a:latin typeface="Avenir"/>
                <a:ea typeface="Avenir"/>
                <a:cs typeface="Avenir"/>
                <a:sym typeface="Avenir"/>
              </a:rPr>
              <a:t>2]</a:t>
            </a:r>
            <a:r>
              <a:rPr lang="en-US" sz="2000">
                <a:solidFill>
                  <a:schemeClr val="dk1"/>
                </a:solidFill>
                <a:highlight>
                  <a:srgbClr val="FFFFFF"/>
                </a:highlight>
                <a:latin typeface="Avenir"/>
                <a:ea typeface="Avenir"/>
                <a:cs typeface="Avenir"/>
                <a:sym typeface="Avenir"/>
              </a:rPr>
              <a:t>Fawcett, A. (2021, February 11). </a:t>
            </a:r>
            <a:r>
              <a:rPr i="1" lang="en-US" sz="2000">
                <a:solidFill>
                  <a:schemeClr val="dk1"/>
                </a:solidFill>
                <a:highlight>
                  <a:srgbClr val="FFFFFF"/>
                </a:highlight>
                <a:latin typeface="Avenir"/>
                <a:ea typeface="Avenir"/>
                <a:cs typeface="Avenir"/>
                <a:sym typeface="Avenir"/>
              </a:rPr>
              <a:t>Data Science in 5 Minutes: What is One Hot Encoding?</a:t>
            </a:r>
            <a:r>
              <a:rPr lang="en-US" sz="2000">
                <a:solidFill>
                  <a:schemeClr val="dk1"/>
                </a:solidFill>
                <a:highlight>
                  <a:srgbClr val="FFFFFF"/>
                </a:highlight>
                <a:latin typeface="Avenir"/>
                <a:ea typeface="Avenir"/>
                <a:cs typeface="Avenir"/>
                <a:sym typeface="Avenir"/>
              </a:rPr>
              <a:t> Educative: Interactive Courses for Software Developers. https://www.educative.io/blog/one-hot-encoding</a:t>
            </a:r>
            <a:endParaRPr sz="2000">
              <a:solidFill>
                <a:schemeClr val="dk1"/>
              </a:solidFill>
              <a:highlight>
                <a:srgbClr val="FFFFFF"/>
              </a:highlight>
              <a:latin typeface="Avenir"/>
              <a:ea typeface="Avenir"/>
              <a:cs typeface="Avenir"/>
              <a:sym typeface="Avenir"/>
            </a:endParaRPr>
          </a:p>
          <a:p>
            <a:pPr indent="0" lvl="0" marL="0" rtl="0" algn="l">
              <a:lnSpc>
                <a:spcPct val="115000"/>
              </a:lnSpc>
              <a:spcBef>
                <a:spcPts val="1200"/>
              </a:spcBef>
              <a:spcAft>
                <a:spcPts val="0"/>
              </a:spcAft>
              <a:buClr>
                <a:schemeClr val="dk1"/>
              </a:buClr>
              <a:buSzPts val="1100"/>
              <a:buFont typeface="Arial"/>
              <a:buNone/>
            </a:pPr>
            <a:r>
              <a:rPr lang="en-US" sz="2000">
                <a:solidFill>
                  <a:schemeClr val="dk1"/>
                </a:solidFill>
                <a:highlight>
                  <a:srgbClr val="FFFFFF"/>
                </a:highlight>
              </a:rPr>
              <a:t>‌[3]</a:t>
            </a:r>
            <a:r>
              <a:rPr lang="en-US" sz="2000">
                <a:solidFill>
                  <a:schemeClr val="dk1"/>
                </a:solidFill>
                <a:highlight>
                  <a:srgbClr val="FFFFFF"/>
                </a:highlight>
                <a:latin typeface="Times New Roman"/>
                <a:ea typeface="Times New Roman"/>
                <a:cs typeface="Times New Roman"/>
                <a:sym typeface="Times New Roman"/>
              </a:rPr>
              <a:t>IBM (2022). </a:t>
            </a:r>
            <a:r>
              <a:rPr i="1" lang="en-US" sz="2000">
                <a:solidFill>
                  <a:schemeClr val="dk1"/>
                </a:solidFill>
                <a:highlight>
                  <a:srgbClr val="FFFFFF"/>
                </a:highlight>
                <a:latin typeface="Times New Roman"/>
                <a:ea typeface="Times New Roman"/>
                <a:cs typeface="Times New Roman"/>
                <a:sym typeface="Times New Roman"/>
              </a:rPr>
              <a:t>What is Logistic regression? | IBM</a:t>
            </a:r>
            <a:r>
              <a:rPr lang="en-US" sz="2000">
                <a:solidFill>
                  <a:schemeClr val="dk1"/>
                </a:solidFill>
                <a:highlight>
                  <a:srgbClr val="FFFFFF"/>
                </a:highlight>
                <a:latin typeface="Times New Roman"/>
                <a:ea typeface="Times New Roman"/>
                <a:cs typeface="Times New Roman"/>
                <a:sym typeface="Times New Roman"/>
              </a:rPr>
              <a:t>. [online] www.ibm.com. Available at: https://www.ibm.com/topics/logistic-regression.</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000">
                <a:solidFill>
                  <a:schemeClr val="dk1"/>
                </a:solidFill>
                <a:highlight>
                  <a:srgbClr val="FFFFFF"/>
                </a:highlight>
                <a:latin typeface="Times New Roman"/>
                <a:ea typeface="Times New Roman"/>
                <a:cs typeface="Times New Roman"/>
                <a:sym typeface="Times New Roman"/>
              </a:rPr>
              <a:t>[4]Team, G.L. (2021). </a:t>
            </a:r>
            <a:r>
              <a:rPr i="1" lang="en-US" sz="2000">
                <a:solidFill>
                  <a:schemeClr val="dk1"/>
                </a:solidFill>
                <a:highlight>
                  <a:srgbClr val="FFFFFF"/>
                </a:highlight>
                <a:latin typeface="Times New Roman"/>
                <a:ea typeface="Times New Roman"/>
                <a:cs typeface="Times New Roman"/>
                <a:sym typeface="Times New Roman"/>
              </a:rPr>
              <a:t>Multinomial Logistic Regression - Great Learning</a:t>
            </a:r>
            <a:r>
              <a:rPr lang="en-US" sz="2000">
                <a:solidFill>
                  <a:schemeClr val="dk1"/>
                </a:solidFill>
                <a:highlight>
                  <a:srgbClr val="FFFFFF"/>
                </a:highlight>
                <a:latin typeface="Times New Roman"/>
                <a:ea typeface="Times New Roman"/>
                <a:cs typeface="Times New Roman"/>
                <a:sym typeface="Times New Roman"/>
              </a:rPr>
              <a:t>. [online] GreatLearning Blog: Free Resources what Matters to shape your Career! Available at: https://www.mygreatlearning.com/blog/multinomial-logistic-regression/.</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a:t>
            </a:r>
            <a:endParaRPr sz="1100">
              <a:solidFill>
                <a:schemeClr val="dk1"/>
              </a:solidFill>
              <a:highlight>
                <a:srgbClr val="FFFFFF"/>
              </a:highlight>
            </a:endParaRPr>
          </a:p>
          <a:p>
            <a:pPr indent="0" lvl="0" marL="0" marR="0" rtl="0" algn="l">
              <a:lnSpc>
                <a:spcPct val="100000"/>
              </a:lnSpc>
              <a:spcBef>
                <a:spcPts val="1200"/>
              </a:spcBef>
              <a:spcAft>
                <a:spcPts val="0"/>
              </a:spcAft>
              <a:buClr>
                <a:srgbClr val="000000"/>
              </a:buClr>
              <a:buSzPts val="2600"/>
              <a:buFont typeface="Avenir"/>
              <a:buNone/>
            </a:pPr>
            <a:r>
              <a:t/>
            </a:r>
            <a:endParaRPr sz="2600">
              <a:latin typeface="Avenir"/>
              <a:ea typeface="Avenir"/>
              <a:cs typeface="Avenir"/>
              <a:sym typeface="Avenir"/>
            </a:endParaRPr>
          </a:p>
          <a:p>
            <a:pPr indent="0" lvl="0" marL="0" marR="0" rtl="0" algn="l">
              <a:lnSpc>
                <a:spcPct val="100000"/>
              </a:lnSpc>
              <a:spcBef>
                <a:spcPts val="0"/>
              </a:spcBef>
              <a:spcAft>
                <a:spcPts val="0"/>
              </a:spcAft>
              <a:buClr>
                <a:srgbClr val="000000"/>
              </a:buClr>
              <a:buSzPts val="2600"/>
              <a:buFont typeface="Avenir"/>
              <a:buNone/>
            </a:pPr>
            <a:r>
              <a:t/>
            </a:r>
            <a:endParaRPr b="0" i="0" sz="2600" u="none" cap="none" strike="noStrike">
              <a:solidFill>
                <a:srgbClr val="000000"/>
              </a:solidFill>
              <a:latin typeface="Avenir"/>
              <a:ea typeface="Avenir"/>
              <a:cs typeface="Avenir"/>
              <a:sym typeface="Avenir"/>
            </a:endParaRPr>
          </a:p>
        </p:txBody>
      </p:sp>
      <p:sp>
        <p:nvSpPr>
          <p:cNvPr id="73" name="Google Shape;73;p1"/>
          <p:cNvSpPr txBox="1"/>
          <p:nvPr/>
        </p:nvSpPr>
        <p:spPr>
          <a:xfrm>
            <a:off x="1046625" y="14640750"/>
            <a:ext cx="12438900" cy="184491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0"/>
              </a:spcAft>
              <a:buNone/>
            </a:pPr>
            <a:r>
              <a:rPr b="1" lang="en-US" sz="3400">
                <a:latin typeface="Avenir"/>
                <a:ea typeface="Avenir"/>
                <a:cs typeface="Avenir"/>
                <a:sym typeface="Avenir"/>
              </a:rPr>
              <a:t>Dataset: </a:t>
            </a:r>
            <a:r>
              <a:rPr lang="en-US" sz="3200">
                <a:latin typeface="Avenir"/>
                <a:ea typeface="Avenir"/>
                <a:cs typeface="Avenir"/>
                <a:sym typeface="Avenir"/>
              </a:rPr>
              <a:t>Our dataset is taken from the American Trends Panel Wave 1 Dataset from Pew Research Center, conducted in Spring of 2014. The data consists of 3308 surveys each with 379 selections, which we further reduced to 73 questions relating to news and media consumption. Our category of interest is the political ideology of the respondent: five labels ranging from consistent conservative to consistent liberal. [1]</a:t>
            </a:r>
            <a:endParaRPr b="1" sz="3200">
              <a:latin typeface="Avenir"/>
              <a:ea typeface="Avenir"/>
              <a:cs typeface="Avenir"/>
              <a:sym typeface="Avenir"/>
            </a:endParaRPr>
          </a:p>
          <a:p>
            <a:pPr indent="0" lvl="0" marL="0" rtl="0" algn="just">
              <a:spcBef>
                <a:spcPts val="0"/>
              </a:spcBef>
              <a:spcAft>
                <a:spcPts val="0"/>
              </a:spcAft>
              <a:buNone/>
            </a:pPr>
            <a:r>
              <a:t/>
            </a:r>
            <a:endParaRPr b="1" sz="3400">
              <a:latin typeface="Avenir"/>
              <a:ea typeface="Avenir"/>
              <a:cs typeface="Avenir"/>
              <a:sym typeface="Avenir"/>
            </a:endParaRPr>
          </a:p>
          <a:p>
            <a:pPr indent="0" lvl="0" marL="0" rtl="0" algn="just">
              <a:spcBef>
                <a:spcPts val="0"/>
              </a:spcBef>
              <a:spcAft>
                <a:spcPts val="0"/>
              </a:spcAft>
              <a:buNone/>
            </a:pPr>
            <a:r>
              <a:rPr b="1" lang="en-US" sz="3400">
                <a:latin typeface="Avenir"/>
                <a:ea typeface="Avenir"/>
                <a:cs typeface="Avenir"/>
                <a:sym typeface="Avenir"/>
              </a:rPr>
              <a:t>One-hot encodi</a:t>
            </a:r>
            <a:r>
              <a:rPr b="1" lang="en-US" sz="3400">
                <a:latin typeface="Avenir"/>
                <a:ea typeface="Avenir"/>
                <a:cs typeface="Avenir"/>
                <a:sym typeface="Avenir"/>
              </a:rPr>
              <a:t>ng: </a:t>
            </a:r>
            <a:r>
              <a:rPr lang="en-US" sz="3200">
                <a:latin typeface="Avenir"/>
                <a:ea typeface="Avenir"/>
                <a:cs typeface="Avenir"/>
                <a:sym typeface="Avenir"/>
              </a:rPr>
              <a:t>One-hot encoding is a technique used to convert categorical data values into binary values (1 or 0) in order to prepare the data for machine learning algorithms and improve prediction accuracy. For instance, in a dataset with values of "conservative" and "liberal," one-hot encoding would convert these categories into binary vectors. This process involves assigning a unique integer value to each category (such as 1 and 2 for "conservative" and "liberal," respectively) and then converting the integer variable into a binary column. [2]</a:t>
            </a:r>
            <a:endParaRPr sz="3200">
              <a:latin typeface="Avenir"/>
              <a:ea typeface="Avenir"/>
              <a:cs typeface="Avenir"/>
              <a:sym typeface="Avenir"/>
            </a:endParaRPr>
          </a:p>
          <a:p>
            <a:pPr indent="0" lvl="0" marL="0" rtl="0" algn="just">
              <a:spcBef>
                <a:spcPts val="0"/>
              </a:spcBef>
              <a:spcAft>
                <a:spcPts val="0"/>
              </a:spcAft>
              <a:buNone/>
            </a:pPr>
            <a:r>
              <a:t/>
            </a:r>
            <a:endParaRPr b="1" sz="3200">
              <a:latin typeface="Avenir"/>
              <a:ea typeface="Avenir"/>
              <a:cs typeface="Avenir"/>
              <a:sym typeface="Avenir"/>
            </a:endParaRPr>
          </a:p>
          <a:p>
            <a:pPr indent="0" lvl="0" marL="0" rtl="0" algn="just">
              <a:spcBef>
                <a:spcPts val="0"/>
              </a:spcBef>
              <a:spcAft>
                <a:spcPts val="0"/>
              </a:spcAft>
              <a:buNone/>
            </a:pPr>
            <a:r>
              <a:rPr b="1" lang="en-US" sz="3400">
                <a:latin typeface="Avenir"/>
                <a:ea typeface="Avenir"/>
                <a:cs typeface="Avenir"/>
                <a:sym typeface="Avenir"/>
              </a:rPr>
              <a:t>Multinomial Logistic Regression: </a:t>
            </a:r>
            <a:r>
              <a:rPr lang="en-US" sz="3200">
                <a:latin typeface="Avenir"/>
                <a:ea typeface="Avenir"/>
                <a:cs typeface="Avenir"/>
                <a:sym typeface="Avenir"/>
              </a:rPr>
              <a:t>Logistic regression is a statistical model used to classify data. It estimates the probability of an event happening based on a dataset and predicts a probability between 0 and 1. To achieve this, a logit transformation is applied to the odds. The optimal beta parameter is determined using maximum likelihood estimation to fit the log odds. </a:t>
            </a:r>
            <a:r>
              <a:rPr lang="en-US" sz="3200">
                <a:solidFill>
                  <a:schemeClr val="dk1"/>
                </a:solidFill>
                <a:latin typeface="Avenir"/>
                <a:ea typeface="Avenir"/>
                <a:cs typeface="Avenir"/>
                <a:sym typeface="Avenir"/>
              </a:rPr>
              <a:t>This coefficient is then used to calculate the conditional probabilities for each observation, resulting in a predicted probability. [3]</a:t>
            </a:r>
            <a:r>
              <a:rPr lang="en-US" sz="3200">
                <a:latin typeface="Avenir"/>
                <a:ea typeface="Avenir"/>
                <a:cs typeface="Avenir"/>
                <a:sym typeface="Avenir"/>
              </a:rPr>
              <a:t> Multinomial logistic regression is an extension to the standard logistic regression, where the difference is that multinomial will predict multiple classes rather than </a:t>
            </a:r>
            <a:r>
              <a:rPr lang="en-US" sz="3200">
                <a:latin typeface="Avenir"/>
                <a:ea typeface="Avenir"/>
                <a:cs typeface="Avenir"/>
                <a:sym typeface="Avenir"/>
              </a:rPr>
              <a:t>just</a:t>
            </a:r>
            <a:r>
              <a:rPr lang="en-US" sz="3200">
                <a:latin typeface="Avenir"/>
                <a:ea typeface="Avenir"/>
                <a:cs typeface="Avenir"/>
                <a:sym typeface="Avenir"/>
              </a:rPr>
              <a:t> two output classes. [4]</a:t>
            </a:r>
            <a:endParaRPr sz="3200">
              <a:latin typeface="Avenir"/>
              <a:ea typeface="Avenir"/>
              <a:cs typeface="Avenir"/>
              <a:sym typeface="Avenir"/>
            </a:endParaRPr>
          </a:p>
          <a:p>
            <a:pPr indent="0" lvl="0" marL="0" rtl="0" algn="l">
              <a:spcBef>
                <a:spcPts val="0"/>
              </a:spcBef>
              <a:spcAft>
                <a:spcPts val="0"/>
              </a:spcAft>
              <a:buNone/>
            </a:pPr>
            <a:r>
              <a:t/>
            </a:r>
            <a:endParaRPr sz="3200">
              <a:latin typeface="Avenir"/>
              <a:ea typeface="Avenir"/>
              <a:cs typeface="Avenir"/>
              <a:sym typeface="Avenir"/>
            </a:endParaRPr>
          </a:p>
        </p:txBody>
      </p:sp>
      <p:sp>
        <p:nvSpPr>
          <p:cNvPr id="74" name="Google Shape;74;p1"/>
          <p:cNvSpPr txBox="1"/>
          <p:nvPr/>
        </p:nvSpPr>
        <p:spPr>
          <a:xfrm>
            <a:off x="14538438" y="5595963"/>
            <a:ext cx="13299900" cy="855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200">
                <a:latin typeface="Avenir"/>
                <a:ea typeface="Avenir"/>
                <a:cs typeface="Avenir"/>
                <a:sym typeface="Avenir"/>
              </a:rPr>
              <a:t>The goal of our model is to be not only accurate at classifying survey </a:t>
            </a:r>
            <a:r>
              <a:rPr lang="en-US" sz="3200">
                <a:latin typeface="Avenir"/>
                <a:ea typeface="Avenir"/>
                <a:cs typeface="Avenir"/>
                <a:sym typeface="Avenir"/>
              </a:rPr>
              <a:t>respondents</a:t>
            </a:r>
            <a:r>
              <a:rPr lang="en-US" sz="3200">
                <a:latin typeface="Avenir"/>
                <a:ea typeface="Avenir"/>
                <a:cs typeface="Avenir"/>
                <a:sym typeface="Avenir"/>
              </a:rPr>
              <a:t> into categories, but also be explainable. Therefore, we used heuristics based off of the observations identified by Pew Research Center. </a:t>
            </a:r>
            <a:endParaRPr sz="3200">
              <a:latin typeface="Avenir"/>
              <a:ea typeface="Avenir"/>
              <a:cs typeface="Avenir"/>
              <a:sym typeface="Avenir"/>
            </a:endParaRPr>
          </a:p>
          <a:p>
            <a:pPr indent="0" lvl="0" marL="0" rtl="0" algn="just">
              <a:spcBef>
                <a:spcPts val="0"/>
              </a:spcBef>
              <a:spcAft>
                <a:spcPts val="0"/>
              </a:spcAft>
              <a:buNone/>
            </a:pPr>
            <a:r>
              <a:t/>
            </a:r>
            <a:endParaRPr sz="3200">
              <a:latin typeface="Avenir"/>
              <a:ea typeface="Avenir"/>
              <a:cs typeface="Avenir"/>
              <a:sym typeface="Avenir"/>
            </a:endParaRPr>
          </a:p>
          <a:p>
            <a:pPr indent="0" lvl="0" marL="0" rtl="0" algn="just">
              <a:spcBef>
                <a:spcPts val="0"/>
              </a:spcBef>
              <a:spcAft>
                <a:spcPts val="0"/>
              </a:spcAft>
              <a:buNone/>
            </a:pPr>
            <a:r>
              <a:rPr lang="en-US" sz="3200">
                <a:latin typeface="Avenir"/>
                <a:ea typeface="Avenir"/>
                <a:cs typeface="Avenir"/>
                <a:sym typeface="Avenir"/>
              </a:rPr>
              <a:t>Using the observation</a:t>
            </a:r>
            <a:r>
              <a:rPr lang="en-US" sz="3200">
                <a:solidFill>
                  <a:schemeClr val="dk1"/>
                </a:solidFill>
                <a:latin typeface="Avenir"/>
                <a:ea typeface="Avenir"/>
                <a:cs typeface="Avenir"/>
                <a:sym typeface="Avenir"/>
              </a:rPr>
              <a:t> that c</a:t>
            </a:r>
            <a:r>
              <a:rPr lang="en-US" sz="3200">
                <a:solidFill>
                  <a:schemeClr val="dk1"/>
                </a:solidFill>
                <a:latin typeface="Avenir"/>
                <a:ea typeface="Avenir"/>
                <a:cs typeface="Avenir"/>
                <a:sym typeface="Avenir"/>
              </a:rPr>
              <a:t>onsistent liberals “have less media loyalty” and “express more trust” than consistent conservatives [1], we selected survey features that most represented these traits. </a:t>
            </a:r>
            <a:r>
              <a:rPr lang="en-US" sz="3200">
                <a:latin typeface="Avenir"/>
                <a:ea typeface="Avenir"/>
                <a:cs typeface="Avenir"/>
                <a:sym typeface="Avenir"/>
              </a:rPr>
              <a:t>Specifically, we encoded the survey answers regarding trust and distrust of a variety of news sources with the belief that these features would capture the relationships identified by the researchers. </a:t>
            </a:r>
            <a:endParaRPr sz="3200">
              <a:latin typeface="Avenir"/>
              <a:ea typeface="Avenir"/>
              <a:cs typeface="Avenir"/>
              <a:sym typeface="Avenir"/>
            </a:endParaRPr>
          </a:p>
          <a:p>
            <a:pPr indent="0" lvl="0" marL="0" rtl="0" algn="just">
              <a:spcBef>
                <a:spcPts val="0"/>
              </a:spcBef>
              <a:spcAft>
                <a:spcPts val="0"/>
              </a:spcAft>
              <a:buNone/>
            </a:pPr>
            <a:r>
              <a:t/>
            </a:r>
            <a:endParaRPr sz="3200">
              <a:latin typeface="Avenir"/>
              <a:ea typeface="Avenir"/>
              <a:cs typeface="Avenir"/>
              <a:sym typeface="Avenir"/>
            </a:endParaRPr>
          </a:p>
          <a:p>
            <a:pPr indent="0" lvl="0" marL="0" rtl="0" algn="just">
              <a:spcBef>
                <a:spcPts val="0"/>
              </a:spcBef>
              <a:spcAft>
                <a:spcPts val="0"/>
              </a:spcAft>
              <a:buClr>
                <a:schemeClr val="dk1"/>
              </a:buClr>
              <a:buSzPts val="1100"/>
              <a:buFont typeface="Arial"/>
              <a:buNone/>
            </a:pPr>
            <a:r>
              <a:rPr lang="en-US" sz="3200">
                <a:solidFill>
                  <a:schemeClr val="dk1"/>
                </a:solidFill>
                <a:latin typeface="Avenir"/>
                <a:ea typeface="Avenir"/>
                <a:cs typeface="Avenir"/>
                <a:sym typeface="Avenir"/>
              </a:rPr>
              <a:t>Using one-hot encoding, we binarized the categorical features and performed multiple logistic regression on the data, classifying each participant into five categories: Consistent conservative, lean conservative, inconsistent, lean liberal, and consistent liberal.</a:t>
            </a:r>
            <a:endParaRPr sz="3200">
              <a:solidFill>
                <a:schemeClr val="dk1"/>
              </a:solidFill>
              <a:latin typeface="Avenir"/>
              <a:ea typeface="Avenir"/>
              <a:cs typeface="Avenir"/>
              <a:sym typeface="Avenir"/>
            </a:endParaRPr>
          </a:p>
          <a:p>
            <a:pPr indent="0" lvl="0" marL="0" rtl="0" algn="l">
              <a:spcBef>
                <a:spcPts val="0"/>
              </a:spcBef>
              <a:spcAft>
                <a:spcPts val="0"/>
              </a:spcAft>
              <a:buNone/>
            </a:pPr>
            <a:r>
              <a:t/>
            </a:r>
            <a:endParaRPr sz="3200">
              <a:latin typeface="Avenir"/>
              <a:ea typeface="Avenir"/>
              <a:cs typeface="Avenir"/>
              <a:sym typeface="Avenir"/>
            </a:endParaRPr>
          </a:p>
        </p:txBody>
      </p:sp>
      <p:pic>
        <p:nvPicPr>
          <p:cNvPr id="75" name="Google Shape;75;p1"/>
          <p:cNvPicPr preferRelativeResize="0"/>
          <p:nvPr/>
        </p:nvPicPr>
        <p:blipFill>
          <a:blip r:embed="rId8">
            <a:alphaModFix/>
          </a:blip>
          <a:stretch>
            <a:fillRect/>
          </a:stretch>
        </p:blipFill>
        <p:spPr>
          <a:xfrm>
            <a:off x="31215163" y="6075500"/>
            <a:ext cx="9080050" cy="6881725"/>
          </a:xfrm>
          <a:prstGeom prst="rect">
            <a:avLst/>
          </a:prstGeom>
          <a:noFill/>
          <a:ln>
            <a:noFill/>
          </a:ln>
        </p:spPr>
      </p:pic>
      <p:pic>
        <p:nvPicPr>
          <p:cNvPr id="76" name="Google Shape;76;p1"/>
          <p:cNvPicPr preferRelativeResize="0"/>
          <p:nvPr/>
        </p:nvPicPr>
        <p:blipFill>
          <a:blip r:embed="rId9">
            <a:alphaModFix/>
          </a:blip>
          <a:stretch>
            <a:fillRect/>
          </a:stretch>
        </p:blipFill>
        <p:spPr>
          <a:xfrm>
            <a:off x="14475575" y="13619613"/>
            <a:ext cx="13425650" cy="8349076"/>
          </a:xfrm>
          <a:prstGeom prst="rect">
            <a:avLst/>
          </a:prstGeom>
          <a:noFill/>
          <a:ln>
            <a:noFill/>
          </a:ln>
        </p:spPr>
      </p:pic>
      <p:sp>
        <p:nvSpPr>
          <p:cNvPr id="77" name="Google Shape;77;p1"/>
          <p:cNvSpPr txBox="1"/>
          <p:nvPr/>
        </p:nvSpPr>
        <p:spPr>
          <a:xfrm>
            <a:off x="14664738" y="22138500"/>
            <a:ext cx="134256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600"/>
              <a:buFont typeface="Avenir"/>
              <a:buNone/>
            </a:pPr>
            <a:r>
              <a:rPr lang="en-US" sz="2600">
                <a:solidFill>
                  <a:schemeClr val="dk1"/>
                </a:solidFill>
                <a:latin typeface="Avenir"/>
                <a:ea typeface="Avenir"/>
                <a:cs typeface="Avenir"/>
                <a:sym typeface="Avenir"/>
              </a:rPr>
              <a:t>Figure 1: Each survey </a:t>
            </a:r>
            <a:r>
              <a:rPr lang="en-US" sz="2600">
                <a:solidFill>
                  <a:schemeClr val="dk1"/>
                </a:solidFill>
                <a:latin typeface="Avenir"/>
                <a:ea typeface="Avenir"/>
                <a:cs typeface="Avenir"/>
                <a:sym typeface="Avenir"/>
              </a:rPr>
              <a:t>respondent</a:t>
            </a:r>
            <a:r>
              <a:rPr lang="en-US" sz="2600">
                <a:solidFill>
                  <a:schemeClr val="dk1"/>
                </a:solidFill>
                <a:latin typeface="Avenir"/>
                <a:ea typeface="Avenir"/>
                <a:cs typeface="Avenir"/>
                <a:sym typeface="Avenir"/>
              </a:rPr>
              <a:t> is classified on the ideological consistency scale, placing each respondent corresponding to the number of conservative or liberal answers selected: difference 2 or less = </a:t>
            </a:r>
            <a:r>
              <a:rPr lang="en-US" sz="2600">
                <a:solidFill>
                  <a:schemeClr val="dk1"/>
                </a:solidFill>
                <a:latin typeface="Avenir"/>
                <a:ea typeface="Avenir"/>
                <a:cs typeface="Avenir"/>
                <a:sym typeface="Avenir"/>
              </a:rPr>
              <a:t>Inconsistent, 3-6 = Lean, 7-10 = Consistent</a:t>
            </a:r>
            <a:endParaRPr>
              <a:latin typeface="Helvetica Neue Light"/>
              <a:ea typeface="Helvetica Neue Light"/>
              <a:cs typeface="Helvetica Neue Light"/>
              <a:sym typeface="Helvetica Neue Light"/>
            </a:endParaRPr>
          </a:p>
        </p:txBody>
      </p:sp>
      <p:pic>
        <p:nvPicPr>
          <p:cNvPr id="78" name="Google Shape;78;p1"/>
          <p:cNvPicPr preferRelativeResize="0"/>
          <p:nvPr/>
        </p:nvPicPr>
        <p:blipFill>
          <a:blip r:embed="rId10">
            <a:alphaModFix/>
          </a:blip>
          <a:stretch>
            <a:fillRect/>
          </a:stretch>
        </p:blipFill>
        <p:spPr>
          <a:xfrm>
            <a:off x="3777262" y="30987263"/>
            <a:ext cx="7389733" cy="567173"/>
          </a:xfrm>
          <a:prstGeom prst="rect">
            <a:avLst/>
          </a:prstGeom>
          <a:noFill/>
          <a:ln>
            <a:noFill/>
          </a:ln>
        </p:spPr>
      </p:pic>
      <p:sp>
        <p:nvSpPr>
          <p:cNvPr id="79" name="Google Shape;79;p1"/>
          <p:cNvSpPr txBox="1"/>
          <p:nvPr/>
        </p:nvSpPr>
        <p:spPr>
          <a:xfrm>
            <a:off x="14439175" y="24833150"/>
            <a:ext cx="13668000" cy="116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200">
                <a:latin typeface="Avenir"/>
                <a:ea typeface="Avenir"/>
                <a:cs typeface="Avenir"/>
                <a:sym typeface="Avenir"/>
              </a:rPr>
              <a:t>Our model identified several features that were important in </a:t>
            </a:r>
            <a:r>
              <a:rPr lang="en-US" sz="3200">
                <a:latin typeface="Avenir"/>
                <a:ea typeface="Avenir"/>
                <a:cs typeface="Avenir"/>
                <a:sym typeface="Avenir"/>
              </a:rPr>
              <a:t>classifying</a:t>
            </a:r>
            <a:r>
              <a:rPr lang="en-US" sz="3200">
                <a:latin typeface="Avenir"/>
                <a:ea typeface="Avenir"/>
                <a:cs typeface="Avenir"/>
                <a:sym typeface="Avenir"/>
              </a:rPr>
              <a:t> ideological leanings for each respondant:</a:t>
            </a:r>
            <a:endParaRPr sz="3200">
              <a:latin typeface="Avenir"/>
              <a:ea typeface="Avenir"/>
              <a:cs typeface="Avenir"/>
              <a:sym typeface="Avenir"/>
            </a:endParaRPr>
          </a:p>
        </p:txBody>
      </p:sp>
      <p:pic>
        <p:nvPicPr>
          <p:cNvPr id="80" name="Google Shape;80;p1"/>
          <p:cNvPicPr preferRelativeResize="0"/>
          <p:nvPr/>
        </p:nvPicPr>
        <p:blipFill>
          <a:blip r:embed="rId11">
            <a:alphaModFix/>
          </a:blip>
          <a:stretch>
            <a:fillRect/>
          </a:stretch>
        </p:blipFill>
        <p:spPr>
          <a:xfrm>
            <a:off x="5576238" y="29427982"/>
            <a:ext cx="3791788" cy="1005985"/>
          </a:xfrm>
          <a:prstGeom prst="rect">
            <a:avLst/>
          </a:prstGeom>
          <a:noFill/>
          <a:ln>
            <a:noFill/>
          </a:ln>
        </p:spPr>
      </p:pic>
      <p:sp>
        <p:nvSpPr>
          <p:cNvPr id="81" name="Google Shape;81;p1"/>
          <p:cNvSpPr txBox="1"/>
          <p:nvPr/>
        </p:nvSpPr>
        <p:spPr>
          <a:xfrm>
            <a:off x="28984625" y="13069338"/>
            <a:ext cx="132348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600">
                <a:latin typeface="Avenir"/>
                <a:ea typeface="Avenir"/>
                <a:cs typeface="Avenir"/>
                <a:sym typeface="Avenir"/>
              </a:rPr>
              <a:t>Figure 2: The confusion matrix corresponding to the test set. The model performs well at predicting consistent conservatives and liberals, but falls short in identifying inconsistent survey respondents. This changes depending on the class weight.</a:t>
            </a:r>
            <a:endParaRPr sz="2600">
              <a:latin typeface="Avenir"/>
              <a:ea typeface="Avenir"/>
              <a:cs typeface="Avenir"/>
              <a:sym typeface="Avenir"/>
            </a:endParaRPr>
          </a:p>
        </p:txBody>
      </p:sp>
      <p:sp>
        <p:nvSpPr>
          <p:cNvPr id="82" name="Google Shape;82;p1"/>
          <p:cNvSpPr/>
          <p:nvPr/>
        </p:nvSpPr>
        <p:spPr>
          <a:xfrm>
            <a:off x="712584" y="9163540"/>
            <a:ext cx="13133100" cy="874500"/>
          </a:xfrm>
          <a:prstGeom prst="rect">
            <a:avLst/>
          </a:prstGeom>
          <a:solidFill>
            <a:srgbClr val="D7F9F1"/>
          </a:solidFill>
          <a:ln>
            <a:noFill/>
          </a:ln>
        </p:spPr>
        <p:txBody>
          <a:bodyPr anchorCtr="0" anchor="ctr" bIns="30500" lIns="30500" spcFirstLastPara="1" rIns="30500" wrap="square" tIns="30500">
            <a:noAutofit/>
          </a:bodyPr>
          <a:lstStyle/>
          <a:p>
            <a:pPr indent="0" lvl="0" marL="0" marR="0" rtl="0" algn="ctr">
              <a:lnSpc>
                <a:spcPct val="100000"/>
              </a:lnSpc>
              <a:spcBef>
                <a:spcPts val="0"/>
              </a:spcBef>
              <a:spcAft>
                <a:spcPts val="0"/>
              </a:spcAft>
              <a:buClr>
                <a:srgbClr val="000000"/>
              </a:buClr>
              <a:buSzPts val="4400"/>
              <a:buFont typeface="Avenir"/>
              <a:buNone/>
            </a:pPr>
            <a:r>
              <a:rPr lang="en-US" sz="4400">
                <a:latin typeface="Avenir"/>
                <a:ea typeface="Avenir"/>
                <a:cs typeface="Avenir"/>
                <a:sym typeface="Avenir"/>
              </a:rPr>
              <a:t>Hypothesis</a:t>
            </a:r>
            <a:endParaRPr/>
          </a:p>
        </p:txBody>
      </p:sp>
      <p:sp>
        <p:nvSpPr>
          <p:cNvPr id="83" name="Google Shape;83;p1"/>
          <p:cNvSpPr txBox="1"/>
          <p:nvPr/>
        </p:nvSpPr>
        <p:spPr>
          <a:xfrm>
            <a:off x="962425" y="10090500"/>
            <a:ext cx="127146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200">
                <a:latin typeface="Avenir"/>
                <a:ea typeface="Avenir"/>
                <a:cs typeface="Avenir"/>
                <a:sym typeface="Avenir"/>
              </a:rPr>
              <a:t>We hypothesize that certain patterns in media usage based on a person’s trusts and distrusts of a media source correlates with their political views. If we are able to </a:t>
            </a:r>
            <a:r>
              <a:rPr lang="en-US" sz="3200" u="sng">
                <a:latin typeface="Avenir"/>
                <a:ea typeface="Avenir"/>
                <a:cs typeface="Avenir"/>
                <a:sym typeface="Avenir"/>
              </a:rPr>
              <a:t>separate people into different </a:t>
            </a:r>
            <a:r>
              <a:rPr lang="en-US" sz="3200" u="sng">
                <a:latin typeface="Avenir"/>
                <a:ea typeface="Avenir"/>
                <a:cs typeface="Avenir"/>
                <a:sym typeface="Avenir"/>
              </a:rPr>
              <a:t>ideological camps and accurately predict future respondents, then we have evidence for political polarization</a:t>
            </a:r>
            <a:r>
              <a:rPr lang="en-US" sz="3200">
                <a:latin typeface="Avenir"/>
                <a:ea typeface="Avenir"/>
                <a:cs typeface="Avenir"/>
                <a:sym typeface="Avenir"/>
              </a:rPr>
              <a:t>, as no difference in media trust/distrust across ideological groups indicates no polarization</a:t>
            </a:r>
            <a:endParaRPr sz="3200">
              <a:latin typeface="Avenir"/>
              <a:ea typeface="Avenir"/>
              <a:cs typeface="Avenir"/>
              <a:sym typeface="Avenir"/>
            </a:endParaRPr>
          </a:p>
        </p:txBody>
      </p:sp>
      <p:sp>
        <p:nvSpPr>
          <p:cNvPr id="84" name="Google Shape;84;p1"/>
          <p:cNvSpPr/>
          <p:nvPr/>
        </p:nvSpPr>
        <p:spPr>
          <a:xfrm>
            <a:off x="28829409" y="21816293"/>
            <a:ext cx="13699200" cy="952800"/>
          </a:xfrm>
          <a:prstGeom prst="rect">
            <a:avLst/>
          </a:prstGeom>
          <a:solidFill>
            <a:srgbClr val="D7F9F1"/>
          </a:solidFill>
          <a:ln>
            <a:noFill/>
          </a:ln>
        </p:spPr>
        <p:txBody>
          <a:bodyPr anchorCtr="0" anchor="ctr" bIns="30500" lIns="30500" spcFirstLastPara="1" rIns="30500" wrap="square" tIns="30500">
            <a:noAutofit/>
          </a:bodyPr>
          <a:lstStyle/>
          <a:p>
            <a:pPr indent="0" lvl="0" marL="0" marR="0" rtl="0" algn="ctr">
              <a:lnSpc>
                <a:spcPct val="100000"/>
              </a:lnSpc>
              <a:spcBef>
                <a:spcPts val="0"/>
              </a:spcBef>
              <a:spcAft>
                <a:spcPts val="0"/>
              </a:spcAft>
              <a:buClr>
                <a:srgbClr val="000000"/>
              </a:buClr>
              <a:buSzPts val="4400"/>
              <a:buFont typeface="Avenir"/>
              <a:buNone/>
            </a:pPr>
            <a:r>
              <a:rPr lang="en-US" sz="4400">
                <a:latin typeface="Avenir"/>
                <a:ea typeface="Avenir"/>
                <a:cs typeface="Avenir"/>
                <a:sym typeface="Avenir"/>
              </a:rPr>
              <a:t>Insights and Next Steps</a:t>
            </a:r>
            <a:endParaRPr b="0" i="0" sz="4400" u="none" cap="none" strike="noStrike">
              <a:solidFill>
                <a:srgbClr val="000000"/>
              </a:solidFill>
              <a:latin typeface="Avenir"/>
              <a:ea typeface="Avenir"/>
              <a:cs typeface="Avenir"/>
              <a:sym typeface="Avenir"/>
            </a:endParaRPr>
          </a:p>
        </p:txBody>
      </p:sp>
      <p:sp>
        <p:nvSpPr>
          <p:cNvPr id="85" name="Google Shape;85;p1"/>
          <p:cNvSpPr txBox="1"/>
          <p:nvPr/>
        </p:nvSpPr>
        <p:spPr>
          <a:xfrm>
            <a:off x="28984625" y="19621788"/>
            <a:ext cx="13234800" cy="178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600">
                <a:latin typeface="Avenir"/>
                <a:ea typeface="Avenir"/>
                <a:cs typeface="Avenir"/>
                <a:sym typeface="Avenir"/>
              </a:rPr>
              <a:t>Figure 3: The classification report  corresponding to the test set. The report shows a higher precision and recall for the 2 consistent classes despite having lower support. This demonstrates a success in terms of classifying positive/negative cases, and we can use a centered class weighting to achieve better performance for </a:t>
            </a:r>
            <a:r>
              <a:rPr lang="en-US" sz="2600">
                <a:latin typeface="Avenir"/>
                <a:ea typeface="Avenir"/>
                <a:cs typeface="Avenir"/>
                <a:sym typeface="Avenir"/>
              </a:rPr>
              <a:t>inconsistent cases.</a:t>
            </a:r>
            <a:endParaRPr sz="2600">
              <a:latin typeface="Avenir"/>
              <a:ea typeface="Avenir"/>
              <a:cs typeface="Avenir"/>
              <a:sym typeface="Avenir"/>
            </a:endParaRPr>
          </a:p>
        </p:txBody>
      </p:sp>
      <p:graphicFrame>
        <p:nvGraphicFramePr>
          <p:cNvPr id="86" name="Google Shape;86;p1"/>
          <p:cNvGraphicFramePr/>
          <p:nvPr/>
        </p:nvGraphicFramePr>
        <p:xfrm>
          <a:off x="29660325" y="14566850"/>
          <a:ext cx="3000000" cy="3000000"/>
        </p:xfrm>
        <a:graphic>
          <a:graphicData uri="http://schemas.openxmlformats.org/drawingml/2006/table">
            <a:tbl>
              <a:tblPr>
                <a:noFill/>
                <a:tableStyleId>{B701AB71-053A-490B-9CD5-A0E14F6DB94F}</a:tableStyleId>
              </a:tblPr>
              <a:tblGrid>
                <a:gridCol w="2889350"/>
                <a:gridCol w="2656725"/>
                <a:gridCol w="2128000"/>
                <a:gridCol w="2026800"/>
                <a:gridCol w="2182525"/>
              </a:tblGrid>
              <a:tr h="495875">
                <a:tc>
                  <a:txBody>
                    <a:bodyPr/>
                    <a:lstStyle/>
                    <a:p>
                      <a:pPr indent="0" lvl="0" marL="0" rtl="0" algn="l">
                        <a:lnSpc>
                          <a:spcPct val="115000"/>
                        </a:lnSpc>
                        <a:spcBef>
                          <a:spcPts val="0"/>
                        </a:spcBef>
                        <a:spcAft>
                          <a:spcPts val="0"/>
                        </a:spcAft>
                        <a:buNone/>
                      </a:pPr>
                      <a:r>
                        <a:rPr b="1" lang="en-US" sz="1800"/>
                        <a:t> </a:t>
                      </a:r>
                      <a:endParaRPr b="1" sz="1800"/>
                    </a:p>
                  </a:txBody>
                  <a:tcPr marT="91425" marB="91425" marR="68575" marL="68575">
                    <a:lnB cap="flat" cmpd="sng" w="19050">
                      <a:solidFill>
                        <a:srgbClr val="ACD7C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sz="1900"/>
                        <a:t>Precision</a:t>
                      </a:r>
                      <a:endParaRPr b="1" sz="1900"/>
                    </a:p>
                  </a:txBody>
                  <a:tcPr marT="91425" marB="91425" marR="68575" marL="68575">
                    <a:lnB cap="flat" cmpd="sng" w="19050">
                      <a:solidFill>
                        <a:srgbClr val="ACD7C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sz="1900"/>
                        <a:t>Recall</a:t>
                      </a:r>
                      <a:endParaRPr b="1" sz="1900"/>
                    </a:p>
                  </a:txBody>
                  <a:tcPr marT="91425" marB="91425" marR="68575" marL="68575">
                    <a:lnB cap="flat" cmpd="sng" w="19050">
                      <a:solidFill>
                        <a:srgbClr val="ACD7C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sz="1900"/>
                        <a:t>F1-score</a:t>
                      </a:r>
                      <a:endParaRPr b="1" sz="1900"/>
                    </a:p>
                  </a:txBody>
                  <a:tcPr marT="91425" marB="91425" marR="68575" marL="68575">
                    <a:lnB cap="flat" cmpd="sng" w="19050">
                      <a:solidFill>
                        <a:srgbClr val="ACD7C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sz="1900"/>
                        <a:t>Support</a:t>
                      </a:r>
                      <a:endParaRPr b="1" sz="1900"/>
                    </a:p>
                  </a:txBody>
                  <a:tcPr marT="91425" marB="91425" marR="68575" marL="68575">
                    <a:lnB cap="flat" cmpd="sng" w="19050">
                      <a:solidFill>
                        <a:srgbClr val="ACD7CA"/>
                      </a:solidFill>
                      <a:prstDash val="solid"/>
                      <a:round/>
                      <a:headEnd len="sm" w="sm" type="none"/>
                      <a:tailEnd len="sm" w="sm" type="none"/>
                    </a:lnB>
                    <a:solidFill>
                      <a:srgbClr val="FFFFFF"/>
                    </a:solidFill>
                  </a:tcPr>
                </a:tc>
              </a:tr>
              <a:tr h="495875">
                <a:tc>
                  <a:txBody>
                    <a:bodyPr/>
                    <a:lstStyle/>
                    <a:p>
                      <a:pPr indent="0" lvl="0" marL="0" rtl="0" algn="ctr">
                        <a:lnSpc>
                          <a:spcPct val="115000"/>
                        </a:lnSpc>
                        <a:spcBef>
                          <a:spcPts val="0"/>
                        </a:spcBef>
                        <a:spcAft>
                          <a:spcPts val="0"/>
                        </a:spcAft>
                        <a:buNone/>
                      </a:pPr>
                      <a:r>
                        <a:rPr b="1" lang="en-US" sz="1800"/>
                        <a:t>Consistent Cons</a:t>
                      </a:r>
                      <a:endParaRPr b="1" sz="1800"/>
                    </a:p>
                  </a:txBody>
                  <a:tcPr marT="91425" marB="91425" marR="68575" marL="68575">
                    <a:lnR cap="flat" cmpd="sng" w="12700">
                      <a:solidFill>
                        <a:srgbClr val="ACD7CA"/>
                      </a:solidFill>
                      <a:prstDash val="solid"/>
                      <a:round/>
                      <a:headEnd len="sm" w="sm" type="none"/>
                      <a:tailEnd len="sm" w="sm" type="none"/>
                    </a:lnR>
                    <a:lnT cap="flat" cmpd="sng" w="1905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0.50</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905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0.66</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905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0.57</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905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85</a:t>
                      </a:r>
                      <a:endParaRPr sz="1900"/>
                    </a:p>
                  </a:txBody>
                  <a:tcPr marT="91425" marB="91425" marR="68575" marL="68575">
                    <a:lnL cap="flat" cmpd="sng" w="12700">
                      <a:solidFill>
                        <a:srgbClr val="ACD7CA"/>
                      </a:solidFill>
                      <a:prstDash val="solid"/>
                      <a:round/>
                      <a:headEnd len="sm" w="sm" type="none"/>
                      <a:tailEnd len="sm" w="sm" type="none"/>
                    </a:lnL>
                    <a:lnT cap="flat" cmpd="sng" w="1905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r>
              <a:tr h="495875">
                <a:tc>
                  <a:txBody>
                    <a:bodyPr/>
                    <a:lstStyle/>
                    <a:p>
                      <a:pPr indent="0" lvl="0" marL="0" rtl="0" algn="ctr">
                        <a:lnSpc>
                          <a:spcPct val="115000"/>
                        </a:lnSpc>
                        <a:spcBef>
                          <a:spcPts val="0"/>
                        </a:spcBef>
                        <a:spcAft>
                          <a:spcPts val="0"/>
                        </a:spcAft>
                        <a:buNone/>
                      </a:pPr>
                      <a:r>
                        <a:rPr b="1" lang="en-US" sz="1800"/>
                        <a:t>Lean Cons</a:t>
                      </a:r>
                      <a:endParaRPr b="1" sz="1800"/>
                    </a:p>
                  </a:txBody>
                  <a:tcPr marT="91425" marB="91425" marR="68575" marL="68575">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0.41</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0.26</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0.32</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144</a:t>
                      </a:r>
                      <a:endParaRPr sz="1900"/>
                    </a:p>
                  </a:txBody>
                  <a:tcPr marT="91425" marB="91425" marR="68575" marL="68575">
                    <a:lnL cap="flat" cmpd="sng" w="12700">
                      <a:solidFill>
                        <a:srgbClr val="ACD7CA"/>
                      </a:solidFill>
                      <a:prstDash val="solid"/>
                      <a:round/>
                      <a:headEnd len="sm" w="sm" type="none"/>
                      <a:tailEnd len="sm" w="sm" type="none"/>
                    </a:lnL>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r>
              <a:tr h="495875">
                <a:tc>
                  <a:txBody>
                    <a:bodyPr/>
                    <a:lstStyle/>
                    <a:p>
                      <a:pPr indent="0" lvl="0" marL="0" rtl="0" algn="ctr">
                        <a:lnSpc>
                          <a:spcPct val="115000"/>
                        </a:lnSpc>
                        <a:spcBef>
                          <a:spcPts val="0"/>
                        </a:spcBef>
                        <a:spcAft>
                          <a:spcPts val="0"/>
                        </a:spcAft>
                        <a:buNone/>
                      </a:pPr>
                      <a:r>
                        <a:rPr b="1" lang="en-US" sz="1800"/>
                        <a:t>Inconsistent</a:t>
                      </a:r>
                      <a:endParaRPr b="1" sz="1800"/>
                    </a:p>
                  </a:txBody>
                  <a:tcPr marT="91425" marB="91425" marR="68575" marL="68575">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0.43</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D7F9F1"/>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0.51</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0.47</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231</a:t>
                      </a:r>
                      <a:endParaRPr sz="1900"/>
                    </a:p>
                  </a:txBody>
                  <a:tcPr marT="91425" marB="91425" marR="68575" marL="68575">
                    <a:lnL cap="flat" cmpd="sng" w="12700">
                      <a:solidFill>
                        <a:srgbClr val="ACD7CA"/>
                      </a:solidFill>
                      <a:prstDash val="solid"/>
                      <a:round/>
                      <a:headEnd len="sm" w="sm" type="none"/>
                      <a:tailEnd len="sm" w="sm" type="none"/>
                    </a:lnL>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r>
              <a:tr h="495875">
                <a:tc>
                  <a:txBody>
                    <a:bodyPr/>
                    <a:lstStyle/>
                    <a:p>
                      <a:pPr indent="0" lvl="0" marL="0" rtl="0" algn="ctr">
                        <a:lnSpc>
                          <a:spcPct val="115000"/>
                        </a:lnSpc>
                        <a:spcBef>
                          <a:spcPts val="0"/>
                        </a:spcBef>
                        <a:spcAft>
                          <a:spcPts val="0"/>
                        </a:spcAft>
                        <a:buNone/>
                      </a:pPr>
                      <a:r>
                        <a:rPr b="1" lang="en-US" sz="1800"/>
                        <a:t>Lean Lib</a:t>
                      </a:r>
                      <a:endParaRPr b="1" sz="1800"/>
                    </a:p>
                  </a:txBody>
                  <a:tcPr marT="91425" marB="91425" marR="68575" marL="68575">
                    <a:lnR cap="flat" cmpd="sng" w="12700">
                      <a:solidFill>
                        <a:srgbClr val="D7F9F1"/>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0.42</a:t>
                      </a:r>
                      <a:endParaRPr sz="1900"/>
                    </a:p>
                  </a:txBody>
                  <a:tcPr marT="91425" marB="91425" marR="68575" marL="68575">
                    <a:lnL cap="flat" cmpd="sng" w="12700">
                      <a:solidFill>
                        <a:srgbClr val="D7F9F1"/>
                      </a:solidFill>
                      <a:prstDash val="solid"/>
                      <a:round/>
                      <a:headEnd len="sm" w="sm" type="none"/>
                      <a:tailEnd len="sm" w="sm" type="none"/>
                    </a:lnL>
                    <a:lnR cap="flat" cmpd="sng" w="12700">
                      <a:solidFill>
                        <a:srgbClr val="D7F9F1"/>
                      </a:solidFill>
                      <a:prstDash val="solid"/>
                      <a:round/>
                      <a:headEnd len="sm" w="sm" type="none"/>
                      <a:tailEnd len="sm" w="sm" type="none"/>
                    </a:lnR>
                    <a:lnT cap="flat" cmpd="sng" w="12700">
                      <a:solidFill>
                        <a:srgbClr val="D7F9F1"/>
                      </a:solidFill>
                      <a:prstDash val="solid"/>
                      <a:round/>
                      <a:headEnd len="sm" w="sm" type="none"/>
                      <a:tailEnd len="sm" w="sm" type="none"/>
                    </a:lnT>
                    <a:lnB cap="flat" cmpd="sng" w="12700">
                      <a:solidFill>
                        <a:srgbClr val="D7F9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0.37</a:t>
                      </a:r>
                      <a:endParaRPr sz="1900"/>
                    </a:p>
                  </a:txBody>
                  <a:tcPr marT="91425" marB="91425" marR="68575" marL="68575">
                    <a:lnL cap="flat" cmpd="sng" w="12700">
                      <a:solidFill>
                        <a:srgbClr val="D7F9F1"/>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0.39</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192</a:t>
                      </a:r>
                      <a:endParaRPr sz="1900"/>
                    </a:p>
                  </a:txBody>
                  <a:tcPr marT="91425" marB="91425" marR="68575" marL="68575">
                    <a:lnL cap="flat" cmpd="sng" w="12700">
                      <a:solidFill>
                        <a:srgbClr val="ACD7CA"/>
                      </a:solidFill>
                      <a:prstDash val="solid"/>
                      <a:round/>
                      <a:headEnd len="sm" w="sm" type="none"/>
                      <a:tailEnd len="sm" w="sm" type="none"/>
                    </a:lnL>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r>
              <a:tr h="495875">
                <a:tc>
                  <a:txBody>
                    <a:bodyPr/>
                    <a:lstStyle/>
                    <a:p>
                      <a:pPr indent="0" lvl="0" marL="0" rtl="0" algn="ctr">
                        <a:lnSpc>
                          <a:spcPct val="115000"/>
                        </a:lnSpc>
                        <a:spcBef>
                          <a:spcPts val="0"/>
                        </a:spcBef>
                        <a:spcAft>
                          <a:spcPts val="0"/>
                        </a:spcAft>
                        <a:buNone/>
                      </a:pPr>
                      <a:r>
                        <a:rPr b="1" lang="en-US" sz="1800"/>
                        <a:t>Consistent Lib</a:t>
                      </a:r>
                      <a:endParaRPr b="1" sz="1800"/>
                    </a:p>
                  </a:txBody>
                  <a:tcPr marT="91425" marB="91425" marR="68575" marL="68575">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0.64</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D7F9F1"/>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0.64</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0.64</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175</a:t>
                      </a:r>
                      <a:endParaRPr sz="1900"/>
                    </a:p>
                  </a:txBody>
                  <a:tcPr marT="91425" marB="91425" marR="68575" marL="68575">
                    <a:lnL cap="flat" cmpd="sng" w="12700">
                      <a:solidFill>
                        <a:srgbClr val="ACD7CA"/>
                      </a:solidFill>
                      <a:prstDash val="solid"/>
                      <a:round/>
                      <a:headEnd len="sm" w="sm" type="none"/>
                      <a:tailEnd len="sm" w="sm" type="none"/>
                    </a:lnL>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r>
              <a:tr h="495875">
                <a:tc>
                  <a:txBody>
                    <a:bodyPr/>
                    <a:lstStyle/>
                    <a:p>
                      <a:pPr indent="0" lvl="0" marL="0" rtl="0" algn="ctr">
                        <a:lnSpc>
                          <a:spcPct val="115000"/>
                        </a:lnSpc>
                        <a:spcBef>
                          <a:spcPts val="0"/>
                        </a:spcBef>
                        <a:spcAft>
                          <a:spcPts val="0"/>
                        </a:spcAft>
                        <a:buNone/>
                      </a:pPr>
                      <a:r>
                        <a:rPr b="1" lang="en-US" sz="1800"/>
                        <a:t>Accuracy</a:t>
                      </a:r>
                      <a:endParaRPr b="1" sz="1800"/>
                    </a:p>
                  </a:txBody>
                  <a:tcPr marT="91425" marB="91425" marR="68575" marL="68575">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 </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 </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0.48</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827</a:t>
                      </a:r>
                      <a:endParaRPr sz="1900"/>
                    </a:p>
                  </a:txBody>
                  <a:tcPr marT="91425" marB="91425" marR="68575" marL="68575">
                    <a:lnL cap="flat" cmpd="sng" w="12700">
                      <a:solidFill>
                        <a:srgbClr val="ACD7CA"/>
                      </a:solidFill>
                      <a:prstDash val="solid"/>
                      <a:round/>
                      <a:headEnd len="sm" w="sm" type="none"/>
                      <a:tailEnd len="sm" w="sm" type="none"/>
                    </a:lnL>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r>
              <a:tr h="495875">
                <a:tc>
                  <a:txBody>
                    <a:bodyPr/>
                    <a:lstStyle/>
                    <a:p>
                      <a:pPr indent="0" lvl="0" marL="0" rtl="0" algn="ctr">
                        <a:lnSpc>
                          <a:spcPct val="115000"/>
                        </a:lnSpc>
                        <a:spcBef>
                          <a:spcPts val="0"/>
                        </a:spcBef>
                        <a:spcAft>
                          <a:spcPts val="0"/>
                        </a:spcAft>
                        <a:buNone/>
                      </a:pPr>
                      <a:r>
                        <a:rPr b="1" lang="en-US" sz="1800"/>
                        <a:t>Macro avg</a:t>
                      </a:r>
                      <a:endParaRPr b="1" sz="1800"/>
                    </a:p>
                  </a:txBody>
                  <a:tcPr marT="91425" marB="91425" marR="68575" marL="68575">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0.48</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0.49</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0.48</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827</a:t>
                      </a:r>
                      <a:endParaRPr sz="1900"/>
                    </a:p>
                  </a:txBody>
                  <a:tcPr marT="91425" marB="91425" marR="68575" marL="68575">
                    <a:lnL cap="flat" cmpd="sng" w="12700">
                      <a:solidFill>
                        <a:srgbClr val="ACD7CA"/>
                      </a:solidFill>
                      <a:prstDash val="solid"/>
                      <a:round/>
                      <a:headEnd len="sm" w="sm" type="none"/>
                      <a:tailEnd len="sm" w="sm" type="none"/>
                    </a:lnL>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r>
              <a:tr h="495875">
                <a:tc>
                  <a:txBody>
                    <a:bodyPr/>
                    <a:lstStyle/>
                    <a:p>
                      <a:pPr indent="0" lvl="0" marL="0" rtl="0" algn="ctr">
                        <a:lnSpc>
                          <a:spcPct val="115000"/>
                        </a:lnSpc>
                        <a:spcBef>
                          <a:spcPts val="0"/>
                        </a:spcBef>
                        <a:spcAft>
                          <a:spcPts val="0"/>
                        </a:spcAft>
                        <a:buNone/>
                      </a:pPr>
                      <a:r>
                        <a:rPr b="1" lang="en-US" sz="1800"/>
                        <a:t>Weighted avg</a:t>
                      </a:r>
                      <a:endParaRPr b="1" sz="1800"/>
                    </a:p>
                  </a:txBody>
                  <a:tcPr marT="91425" marB="91425" marR="68575" marL="68575">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0.47</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0.48</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0.47</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827</a:t>
                      </a:r>
                      <a:endParaRPr sz="1900"/>
                    </a:p>
                  </a:txBody>
                  <a:tcPr marT="91425" marB="91425" marR="68575" marL="68575">
                    <a:lnL cap="flat" cmpd="sng" w="12700">
                      <a:solidFill>
                        <a:srgbClr val="ACD7CA"/>
                      </a:solidFill>
                      <a:prstDash val="solid"/>
                      <a:round/>
                      <a:headEnd len="sm" w="sm" type="none"/>
                      <a:tailEnd len="sm" w="sm" type="none"/>
                    </a:lnL>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r>
            </a:tbl>
          </a:graphicData>
        </a:graphic>
      </p:graphicFrame>
      <p:sp>
        <p:nvSpPr>
          <p:cNvPr id="87" name="Google Shape;87;p1"/>
          <p:cNvSpPr txBox="1"/>
          <p:nvPr/>
        </p:nvSpPr>
        <p:spPr>
          <a:xfrm>
            <a:off x="29060825" y="23056600"/>
            <a:ext cx="13234800" cy="511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200">
                <a:latin typeface="Avenir"/>
                <a:ea typeface="Avenir"/>
                <a:cs typeface="Avenir"/>
                <a:sym typeface="Avenir"/>
              </a:rPr>
              <a:t>Overall, </a:t>
            </a:r>
            <a:r>
              <a:rPr lang="en-US" sz="3200" u="sng">
                <a:solidFill>
                  <a:schemeClr val="dk1"/>
                </a:solidFill>
                <a:latin typeface="Avenir"/>
                <a:ea typeface="Avenir"/>
                <a:cs typeface="Avenir"/>
                <a:sym typeface="Avenir"/>
              </a:rPr>
              <a:t>our model was successfully able to classify survey participants into ideological groups</a:t>
            </a:r>
            <a:r>
              <a:rPr lang="en-US" sz="3200">
                <a:solidFill>
                  <a:schemeClr val="dk1"/>
                </a:solidFill>
                <a:latin typeface="Avenir"/>
                <a:ea typeface="Avenir"/>
                <a:cs typeface="Avenir"/>
                <a:sym typeface="Avenir"/>
              </a:rPr>
              <a:t>. Many of the important coefficients correspond heavily to media outlets on either end of the ideological spectrum. Thus it is reasonable to expect that either expressing trust or distrust in these outlets be a strong indicator of ideological leanings.</a:t>
            </a:r>
            <a:endParaRPr sz="3200">
              <a:solidFill>
                <a:schemeClr val="dk1"/>
              </a:solidFill>
              <a:latin typeface="Avenir"/>
              <a:ea typeface="Avenir"/>
              <a:cs typeface="Avenir"/>
              <a:sym typeface="Avenir"/>
            </a:endParaRPr>
          </a:p>
          <a:p>
            <a:pPr indent="0" lvl="0" marL="0" rtl="0" algn="just">
              <a:spcBef>
                <a:spcPts val="0"/>
              </a:spcBef>
              <a:spcAft>
                <a:spcPts val="0"/>
              </a:spcAft>
              <a:buNone/>
            </a:pPr>
            <a:r>
              <a:t/>
            </a:r>
            <a:endParaRPr sz="3200">
              <a:solidFill>
                <a:schemeClr val="dk1"/>
              </a:solidFill>
              <a:latin typeface="Avenir"/>
              <a:ea typeface="Avenir"/>
              <a:cs typeface="Avenir"/>
              <a:sym typeface="Avenir"/>
            </a:endParaRPr>
          </a:p>
          <a:p>
            <a:pPr indent="0" lvl="0" marL="0" rtl="0" algn="just">
              <a:spcBef>
                <a:spcPts val="0"/>
              </a:spcBef>
              <a:spcAft>
                <a:spcPts val="0"/>
              </a:spcAft>
              <a:buNone/>
            </a:pPr>
            <a:r>
              <a:rPr lang="en-US" sz="3200">
                <a:latin typeface="Avenir"/>
                <a:ea typeface="Avenir"/>
                <a:cs typeface="Avenir"/>
                <a:sym typeface="Avenir"/>
              </a:rPr>
              <a:t>Our next step is to use older survey data and determine if the same trend holds. If our model fails  hold for older data, this implies that the correlation between media and ideological </a:t>
            </a:r>
            <a:r>
              <a:rPr lang="en-US" sz="3200">
                <a:latin typeface="Avenir"/>
                <a:ea typeface="Avenir"/>
                <a:cs typeface="Avenir"/>
                <a:sym typeface="Avenir"/>
              </a:rPr>
              <a:t>viewpoints</a:t>
            </a:r>
            <a:r>
              <a:rPr lang="en-US" sz="3200">
                <a:latin typeface="Avenir"/>
                <a:ea typeface="Avenir"/>
                <a:cs typeface="Avenir"/>
                <a:sym typeface="Avenir"/>
              </a:rPr>
              <a:t> is a new development in the political landscape.</a:t>
            </a:r>
            <a:endParaRPr sz="3200">
              <a:latin typeface="Avenir"/>
              <a:ea typeface="Avenir"/>
              <a:cs typeface="Avenir"/>
              <a:sym typeface="Avenir"/>
            </a:endParaRPr>
          </a:p>
        </p:txBody>
      </p:sp>
      <p:graphicFrame>
        <p:nvGraphicFramePr>
          <p:cNvPr id="88" name="Google Shape;88;p1"/>
          <p:cNvGraphicFramePr/>
          <p:nvPr/>
        </p:nvGraphicFramePr>
        <p:xfrm>
          <a:off x="15015625" y="26189488"/>
          <a:ext cx="3000000" cy="3000000"/>
        </p:xfrm>
        <a:graphic>
          <a:graphicData uri="http://schemas.openxmlformats.org/drawingml/2006/table">
            <a:tbl>
              <a:tblPr>
                <a:noFill/>
                <a:tableStyleId>{B701AB71-053A-490B-9CD5-A0E14F6DB94F}</a:tableStyleId>
              </a:tblPr>
              <a:tblGrid>
                <a:gridCol w="1426725"/>
                <a:gridCol w="2151400"/>
                <a:gridCol w="1879225"/>
                <a:gridCol w="2268150"/>
                <a:gridCol w="2313425"/>
                <a:gridCol w="2399975"/>
              </a:tblGrid>
              <a:tr h="495875">
                <a:tc>
                  <a:txBody>
                    <a:bodyPr/>
                    <a:lstStyle/>
                    <a:p>
                      <a:pPr indent="0" lvl="0" marL="0" rtl="0" algn="ctr">
                        <a:lnSpc>
                          <a:spcPct val="115000"/>
                        </a:lnSpc>
                        <a:spcBef>
                          <a:spcPts val="0"/>
                        </a:spcBef>
                        <a:spcAft>
                          <a:spcPts val="0"/>
                        </a:spcAft>
                        <a:buNone/>
                      </a:pPr>
                      <a:r>
                        <a:rPr b="1" lang="en-US" sz="1800">
                          <a:solidFill>
                            <a:schemeClr val="dk1"/>
                          </a:solidFill>
                        </a:rPr>
                        <a:t>Coefficient Importance</a:t>
                      </a:r>
                      <a:endParaRPr b="1" sz="1800"/>
                    </a:p>
                  </a:txBody>
                  <a:tcPr marT="91425" marB="91425" marR="68575" marL="68575">
                    <a:lnB cap="flat" cmpd="sng" w="19050">
                      <a:solidFill>
                        <a:srgbClr val="ACD7C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sz="1900"/>
                        <a:t>Consistent Cons</a:t>
                      </a:r>
                      <a:endParaRPr b="1" sz="1900"/>
                    </a:p>
                  </a:txBody>
                  <a:tcPr marT="91425" marB="91425" marR="68575" marL="68575">
                    <a:lnB cap="flat" cmpd="sng" w="19050">
                      <a:solidFill>
                        <a:srgbClr val="ACD7C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sz="1900"/>
                        <a:t>Lean Cons</a:t>
                      </a:r>
                      <a:endParaRPr b="1" sz="1900"/>
                    </a:p>
                  </a:txBody>
                  <a:tcPr marT="91425" marB="91425" marR="68575" marL="68575">
                    <a:lnB cap="flat" cmpd="sng" w="19050">
                      <a:solidFill>
                        <a:srgbClr val="ACD7C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sz="1900"/>
                        <a:t>Inconsistent</a:t>
                      </a:r>
                      <a:endParaRPr b="1" sz="1900"/>
                    </a:p>
                  </a:txBody>
                  <a:tcPr marT="91425" marB="91425" marR="68575" marL="68575">
                    <a:lnB cap="flat" cmpd="sng" w="19050">
                      <a:solidFill>
                        <a:srgbClr val="ACD7C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sz="1900"/>
                        <a:t>Lean Liberal</a:t>
                      </a:r>
                      <a:endParaRPr b="1" sz="1900"/>
                    </a:p>
                  </a:txBody>
                  <a:tcPr marT="91425" marB="91425" marR="68575" marL="68575">
                    <a:lnB cap="flat" cmpd="sng" w="19050">
                      <a:solidFill>
                        <a:srgbClr val="ACD7C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sz="1900"/>
                        <a:t>Consistent Liberal</a:t>
                      </a:r>
                      <a:endParaRPr b="1" sz="1900"/>
                    </a:p>
                  </a:txBody>
                  <a:tcPr marT="91425" marB="91425" marR="68575" marL="68575">
                    <a:lnB cap="flat" cmpd="sng" w="19050">
                      <a:solidFill>
                        <a:srgbClr val="ACD7CA"/>
                      </a:solidFill>
                      <a:prstDash val="solid"/>
                      <a:round/>
                      <a:headEnd len="sm" w="sm" type="none"/>
                      <a:tailEnd len="sm" w="sm" type="none"/>
                    </a:lnB>
                    <a:solidFill>
                      <a:srgbClr val="FFFFFF"/>
                    </a:solidFill>
                  </a:tcPr>
                </a:tc>
              </a:tr>
              <a:tr h="495875">
                <a:tc>
                  <a:txBody>
                    <a:bodyPr/>
                    <a:lstStyle/>
                    <a:p>
                      <a:pPr indent="0" lvl="0" marL="0" rtl="0" algn="ctr">
                        <a:lnSpc>
                          <a:spcPct val="115000"/>
                        </a:lnSpc>
                        <a:spcBef>
                          <a:spcPts val="0"/>
                        </a:spcBef>
                        <a:spcAft>
                          <a:spcPts val="0"/>
                        </a:spcAft>
                        <a:buNone/>
                      </a:pPr>
                      <a:r>
                        <a:rPr b="1" lang="en-US" sz="1800"/>
                        <a:t>1st</a:t>
                      </a:r>
                      <a:endParaRPr b="1" sz="1800"/>
                    </a:p>
                  </a:txBody>
                  <a:tcPr marT="91425" marB="91425" marR="68575" marL="68575">
                    <a:lnR cap="flat" cmpd="sng" w="12700">
                      <a:solidFill>
                        <a:srgbClr val="ACD7CA"/>
                      </a:solidFill>
                      <a:prstDash val="solid"/>
                      <a:round/>
                      <a:headEnd len="sm" w="sm" type="none"/>
                      <a:tailEnd len="sm" w="sm" type="none"/>
                    </a:lnR>
                    <a:lnT cap="flat" cmpd="sng" w="1905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Not Distrust Fox News</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905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Distrusted The Blaze</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905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Not Distrusted The New Yorker</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905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Not Trusted Breitbart</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905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Not Distrusted ThinkProgress.org</a:t>
                      </a:r>
                      <a:endParaRPr sz="1900"/>
                    </a:p>
                  </a:txBody>
                  <a:tcPr marT="91425" marB="91425" marR="68575" marL="68575">
                    <a:lnL cap="flat" cmpd="sng" w="12700">
                      <a:solidFill>
                        <a:srgbClr val="ACD7CA"/>
                      </a:solidFill>
                      <a:prstDash val="solid"/>
                      <a:round/>
                      <a:headEnd len="sm" w="sm" type="none"/>
                      <a:tailEnd len="sm" w="sm" type="none"/>
                    </a:lnL>
                    <a:lnT cap="flat" cmpd="sng" w="1905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r>
              <a:tr h="278100">
                <a:tc>
                  <a:txBody>
                    <a:bodyPr/>
                    <a:lstStyle/>
                    <a:p>
                      <a:pPr indent="0" lvl="0" marL="0" rtl="0" algn="ctr">
                        <a:lnSpc>
                          <a:spcPct val="115000"/>
                        </a:lnSpc>
                        <a:spcBef>
                          <a:spcPts val="0"/>
                        </a:spcBef>
                        <a:spcAft>
                          <a:spcPts val="0"/>
                        </a:spcAft>
                        <a:buNone/>
                      </a:pPr>
                      <a:r>
                        <a:rPr b="1" lang="en-US" sz="1800"/>
                        <a:t>2nd</a:t>
                      </a:r>
                      <a:endParaRPr b="1" sz="1800"/>
                    </a:p>
                  </a:txBody>
                  <a:tcPr marT="91425" marB="91425" marR="68575" marL="68575">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Distrusted Mother Jones</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Distrusted Daily Kos</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Not Distrusted Breitbart</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Distrusted Fox News</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Distrusted Rush Limbaugh</a:t>
                      </a:r>
                      <a:endParaRPr sz="1900"/>
                    </a:p>
                  </a:txBody>
                  <a:tcPr marT="91425" marB="91425" marR="68575" marL="68575">
                    <a:lnL cap="flat" cmpd="sng" w="12700">
                      <a:solidFill>
                        <a:srgbClr val="ACD7CA"/>
                      </a:solidFill>
                      <a:prstDash val="solid"/>
                      <a:round/>
                      <a:headEnd len="sm" w="sm" type="none"/>
                      <a:tailEnd len="sm" w="sm" type="none"/>
                    </a:lnL>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r>
              <a:tr h="495875">
                <a:tc>
                  <a:txBody>
                    <a:bodyPr/>
                    <a:lstStyle/>
                    <a:p>
                      <a:pPr indent="0" lvl="0" marL="0" rtl="0" algn="ctr">
                        <a:lnSpc>
                          <a:spcPct val="115000"/>
                        </a:lnSpc>
                        <a:spcBef>
                          <a:spcPts val="0"/>
                        </a:spcBef>
                        <a:spcAft>
                          <a:spcPts val="0"/>
                        </a:spcAft>
                        <a:buNone/>
                      </a:pPr>
                      <a:r>
                        <a:rPr b="1" lang="en-US" sz="1800"/>
                        <a:t>3rd</a:t>
                      </a:r>
                      <a:endParaRPr b="1" sz="1800"/>
                    </a:p>
                  </a:txBody>
                  <a:tcPr marT="91425" marB="91425" marR="68575" marL="68575">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Distrust MSNBC</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D7F9F1"/>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Distrusted Ed Schultz </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Not Distrusted ThinkProgress.org</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Distrusted The </a:t>
                      </a:r>
                      <a:r>
                        <a:rPr lang="en-US" sz="1900"/>
                        <a:t>Economist</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Refused Answer Ed Schultz </a:t>
                      </a:r>
                      <a:endParaRPr sz="1900"/>
                    </a:p>
                  </a:txBody>
                  <a:tcPr marT="91425" marB="91425" marR="68575" marL="68575">
                    <a:lnL cap="flat" cmpd="sng" w="12700">
                      <a:solidFill>
                        <a:srgbClr val="ACD7CA"/>
                      </a:solidFill>
                      <a:prstDash val="solid"/>
                      <a:round/>
                      <a:headEnd len="sm" w="sm" type="none"/>
                      <a:tailEnd len="sm" w="sm" type="none"/>
                    </a:lnL>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r>
              <a:tr h="495875">
                <a:tc>
                  <a:txBody>
                    <a:bodyPr/>
                    <a:lstStyle/>
                    <a:p>
                      <a:pPr indent="0" lvl="0" marL="0" rtl="0" algn="ctr">
                        <a:lnSpc>
                          <a:spcPct val="115000"/>
                        </a:lnSpc>
                        <a:spcBef>
                          <a:spcPts val="0"/>
                        </a:spcBef>
                        <a:spcAft>
                          <a:spcPts val="0"/>
                        </a:spcAft>
                        <a:buNone/>
                      </a:pPr>
                      <a:r>
                        <a:rPr b="1" lang="en-US" sz="1800"/>
                        <a:t>4th</a:t>
                      </a:r>
                      <a:endParaRPr b="1" sz="1800"/>
                    </a:p>
                  </a:txBody>
                  <a:tcPr marT="91425" marB="91425" marR="68575" marL="68575">
                    <a:lnR cap="flat" cmpd="sng" w="12700">
                      <a:solidFill>
                        <a:srgbClr val="D7F9F1"/>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Refused Answer Rush LImbaugh </a:t>
                      </a:r>
                      <a:endParaRPr sz="1900"/>
                    </a:p>
                  </a:txBody>
                  <a:tcPr marT="91425" marB="91425" marR="68575" marL="68575">
                    <a:lnL cap="flat" cmpd="sng" w="12700">
                      <a:solidFill>
                        <a:srgbClr val="D7F9F1"/>
                      </a:solidFill>
                      <a:prstDash val="solid"/>
                      <a:round/>
                      <a:headEnd len="sm" w="sm" type="none"/>
                      <a:tailEnd len="sm" w="sm" type="none"/>
                    </a:lnL>
                    <a:lnR cap="flat" cmpd="sng" w="12700">
                      <a:solidFill>
                        <a:srgbClr val="D7F9F1"/>
                      </a:solidFill>
                      <a:prstDash val="solid"/>
                      <a:round/>
                      <a:headEnd len="sm" w="sm" type="none"/>
                      <a:tailEnd len="sm" w="sm" type="none"/>
                    </a:lnR>
                    <a:lnT cap="flat" cmpd="sng" w="12700">
                      <a:solidFill>
                        <a:srgbClr val="D7F9F1"/>
                      </a:solidFill>
                      <a:prstDash val="solid"/>
                      <a:round/>
                      <a:headEnd len="sm" w="sm" type="none"/>
                      <a:tailEnd len="sm" w="sm" type="none"/>
                    </a:lnT>
                    <a:lnB cap="flat" cmpd="sng" w="12700">
                      <a:solidFill>
                        <a:srgbClr val="D7F9F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Proportion Distrust</a:t>
                      </a:r>
                      <a:endParaRPr sz="1900"/>
                    </a:p>
                  </a:txBody>
                  <a:tcPr marT="91425" marB="91425" marR="68575" marL="68575">
                    <a:lnL cap="flat" cmpd="sng" w="12700">
                      <a:solidFill>
                        <a:srgbClr val="D7F9F1"/>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Distrusted Google News</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Not Trusted Fox News Cable Channel</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900"/>
                        <a:t>Trusted Ed Schultz</a:t>
                      </a:r>
                      <a:endParaRPr sz="1900"/>
                    </a:p>
                  </a:txBody>
                  <a:tcPr marT="91425" marB="91425" marR="68575" marL="68575">
                    <a:lnL cap="flat" cmpd="sng" w="12700">
                      <a:solidFill>
                        <a:srgbClr val="ACD7CA"/>
                      </a:solidFill>
                      <a:prstDash val="solid"/>
                      <a:round/>
                      <a:headEnd len="sm" w="sm" type="none"/>
                      <a:tailEnd len="sm" w="sm" type="none"/>
                    </a:lnL>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tcPr>
                </a:tc>
              </a:tr>
              <a:tr h="495875">
                <a:tc>
                  <a:txBody>
                    <a:bodyPr/>
                    <a:lstStyle/>
                    <a:p>
                      <a:pPr indent="0" lvl="0" marL="0" rtl="0" algn="ctr">
                        <a:lnSpc>
                          <a:spcPct val="115000"/>
                        </a:lnSpc>
                        <a:spcBef>
                          <a:spcPts val="0"/>
                        </a:spcBef>
                        <a:spcAft>
                          <a:spcPts val="0"/>
                        </a:spcAft>
                        <a:buNone/>
                      </a:pPr>
                      <a:r>
                        <a:rPr b="1" lang="en-US" sz="1800"/>
                        <a:t>5th</a:t>
                      </a:r>
                      <a:endParaRPr b="1" sz="1800"/>
                    </a:p>
                  </a:txBody>
                  <a:tcPr marT="91425" marB="91425" marR="68575" marL="68575">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Trusted Rush Limbaugh </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D7F9F1"/>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Distrusted ThinkProgress.org</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Proportion Trust</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Proportion Distrust</a:t>
                      </a:r>
                      <a:endParaRPr sz="1900"/>
                    </a:p>
                  </a:txBody>
                  <a:tcPr marT="91425" marB="91425" marR="68575" marL="68575">
                    <a:lnL cap="flat" cmpd="sng" w="12700">
                      <a:solidFill>
                        <a:srgbClr val="ACD7CA"/>
                      </a:solidFill>
                      <a:prstDash val="solid"/>
                      <a:round/>
                      <a:headEnd len="sm" w="sm" type="none"/>
                      <a:tailEnd len="sm" w="sm" type="none"/>
                    </a:lnL>
                    <a:lnR cap="flat" cmpd="sng" w="12700">
                      <a:solidFill>
                        <a:srgbClr val="ACD7CA"/>
                      </a:solidFill>
                      <a:prstDash val="solid"/>
                      <a:round/>
                      <a:headEnd len="sm" w="sm" type="none"/>
                      <a:tailEnd len="sm" w="sm" type="none"/>
                    </a:lnR>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c>
                  <a:txBody>
                    <a:bodyPr/>
                    <a:lstStyle/>
                    <a:p>
                      <a:pPr indent="0" lvl="0" marL="0" rtl="0" algn="ctr">
                        <a:lnSpc>
                          <a:spcPct val="115000"/>
                        </a:lnSpc>
                        <a:spcBef>
                          <a:spcPts val="0"/>
                        </a:spcBef>
                        <a:spcAft>
                          <a:spcPts val="0"/>
                        </a:spcAft>
                        <a:buNone/>
                      </a:pPr>
                      <a:r>
                        <a:rPr lang="en-US" sz="1900"/>
                        <a:t>Distrusted Fox News</a:t>
                      </a:r>
                      <a:endParaRPr sz="1900"/>
                    </a:p>
                  </a:txBody>
                  <a:tcPr marT="91425" marB="91425" marR="68575" marL="68575">
                    <a:lnL cap="flat" cmpd="sng" w="12700">
                      <a:solidFill>
                        <a:srgbClr val="ACD7CA"/>
                      </a:solidFill>
                      <a:prstDash val="solid"/>
                      <a:round/>
                      <a:headEnd len="sm" w="sm" type="none"/>
                      <a:tailEnd len="sm" w="sm" type="none"/>
                    </a:lnL>
                    <a:lnT cap="flat" cmpd="sng" w="12700">
                      <a:solidFill>
                        <a:srgbClr val="ACD7CA"/>
                      </a:solidFill>
                      <a:prstDash val="solid"/>
                      <a:round/>
                      <a:headEnd len="sm" w="sm" type="none"/>
                      <a:tailEnd len="sm" w="sm" type="none"/>
                    </a:lnT>
                    <a:lnB cap="flat" cmpd="sng" w="12700">
                      <a:solidFill>
                        <a:srgbClr val="ACD7CA"/>
                      </a:solidFill>
                      <a:prstDash val="solid"/>
                      <a:round/>
                      <a:headEnd len="sm" w="sm" type="none"/>
                      <a:tailEnd len="sm" w="sm" type="none"/>
                    </a:lnB>
                    <a:solidFill>
                      <a:srgbClr val="E3F1ED"/>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