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1" name="Shape 121"/>
          <p:cNvSpPr/>
          <p:nvPr>
            <p:ph type="sldImg"/>
          </p:nvPr>
        </p:nvSpPr>
        <p:spPr>
          <a:xfrm>
            <a:off x="1143000" y="685800"/>
            <a:ext cx="4572000" cy="3429000"/>
          </a:xfrm>
          <a:prstGeom prst="rect">
            <a:avLst/>
          </a:prstGeom>
        </p:spPr>
        <p:txBody>
          <a:bodyPr/>
          <a:lstStyle/>
          <a:p>
            <a:pPr/>
          </a:p>
        </p:txBody>
      </p:sp>
      <p:sp>
        <p:nvSpPr>
          <p:cNvPr id="122" name="Shape 12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1" name="Body Level One…"/>
          <p:cNvSpPr txBox="1"/>
          <p:nvPr>
            <p:ph type="body" sz="quarter" idx="1"/>
          </p:nvPr>
        </p:nvSpPr>
        <p:spPr>
          <a:xfrm>
            <a:off x="18802615" y="17351747"/>
            <a:ext cx="6285973" cy="2067631"/>
          </a:xfrm>
          <a:prstGeom prst="rect">
            <a:avLst/>
          </a:prstGeom>
        </p:spPr>
        <p:txBody>
          <a:bodyPr/>
          <a:lstStyle>
            <a:lvl1pPr>
              <a:defRPr sz="6600">
                <a:latin typeface="Helvetica Neue"/>
                <a:ea typeface="Helvetica Neue"/>
                <a:cs typeface="Helvetica Neue"/>
                <a:sym typeface="Helvetica Neue"/>
              </a:defRPr>
            </a:lvl1pPr>
            <a:lvl2pPr>
              <a:defRPr sz="6600">
                <a:latin typeface="Helvetica Neue"/>
                <a:ea typeface="Helvetica Neue"/>
                <a:cs typeface="Helvetica Neue"/>
                <a:sym typeface="Helvetica Neue"/>
              </a:defRPr>
            </a:lvl2pPr>
            <a:lvl3pPr>
              <a:defRPr sz="6600">
                <a:latin typeface="Helvetica Neue"/>
                <a:ea typeface="Helvetica Neue"/>
                <a:cs typeface="Helvetica Neue"/>
                <a:sym typeface="Helvetica Neue"/>
              </a:defRPr>
            </a:lvl3pPr>
            <a:lvl4pPr>
              <a:defRPr sz="6600">
                <a:latin typeface="Helvetica Neue"/>
                <a:ea typeface="Helvetica Neue"/>
                <a:cs typeface="Helvetica Neue"/>
                <a:sym typeface="Helvetica Neue"/>
              </a:defRPr>
            </a:lvl4pPr>
            <a:lvl5pPr>
              <a:defRPr sz="6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92" name="Google Shape;46;p12"/>
          <p:cNvSpPr txBox="1"/>
          <p:nvPr>
            <p:ph type="body" sz="quarter" idx="21"/>
          </p:nvPr>
        </p:nvSpPr>
        <p:spPr>
          <a:xfrm>
            <a:off x="18802615" y="13658634"/>
            <a:ext cx="6285973" cy="5280732"/>
          </a:xfrm>
          <a:prstGeom prst="rect">
            <a:avLst/>
          </a:prstGeom>
        </p:spPr>
        <p:txBody>
          <a:bodyPr anchor="ctr"/>
          <a:lstStyle/>
          <a:p>
            <a:pP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0" name="Google Shape;49;p13"/>
          <p:cNvSpPr/>
          <p:nvPr>
            <p:ph type="pic" sz="quarter" idx="21"/>
          </p:nvPr>
        </p:nvSpPr>
        <p:spPr>
          <a:xfrm>
            <a:off x="18039754" y="13529816"/>
            <a:ext cx="7811694" cy="5858770"/>
          </a:xfrm>
          <a:prstGeom prst="rect">
            <a:avLst/>
          </a:prstGeom>
        </p:spPr>
        <p:txBody>
          <a:bodyPr lIns="91439" tIns="45719" rIns="91439" bIns="45719">
            <a:noAutofit/>
          </a:bodyPr>
          <a:lstStyle/>
          <a:p>
            <a:pP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copy">
    <p:spTree>
      <p:nvGrpSpPr>
        <p:cNvPr id="1" name=""/>
        <p:cNvGrpSpPr/>
        <p:nvPr/>
      </p:nvGrpSpPr>
      <p:grpSpPr>
        <a:xfrm>
          <a:off x="0" y="0"/>
          <a:ext cx="0" cy="0"/>
          <a:chOff x="0" y="0"/>
          <a:chExt cx="0" cy="0"/>
        </a:xfrm>
      </p:grpSpPr>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18" name="Google Shape;12;p4"/>
          <p:cNvSpPr/>
          <p:nvPr>
            <p:ph type="pic" sz="quarter" idx="21"/>
          </p:nvPr>
        </p:nvSpPr>
        <p:spPr>
          <a:xfrm>
            <a:off x="19004773" y="13911245"/>
            <a:ext cx="5874028" cy="3554932"/>
          </a:xfrm>
          <a:prstGeom prst="rect">
            <a:avLst/>
          </a:prstGeom>
        </p:spPr>
        <p:txBody>
          <a:bodyPr lIns="91439" tIns="45719" rIns="91439" bIns="45719">
            <a:noAutofit/>
          </a:bodyPr>
          <a:lstStyle/>
          <a:p>
            <a:pPr/>
          </a:p>
        </p:txBody>
      </p:sp>
      <p:sp>
        <p:nvSpPr>
          <p:cNvPr id="19" name="Title Text"/>
          <p:cNvSpPr txBox="1"/>
          <p:nvPr>
            <p:ph type="title"/>
          </p:nvPr>
        </p:nvSpPr>
        <p:spPr>
          <a:xfrm>
            <a:off x="18802615" y="17565346"/>
            <a:ext cx="6285973" cy="854407"/>
          </a:xfrm>
          <a:prstGeom prst="rect">
            <a:avLst/>
          </a:prstGeom>
        </p:spPr>
        <p:txBody>
          <a:bodyPr/>
          <a:lstStyle/>
          <a:p>
            <a:pPr/>
            <a:r>
              <a:t>Title Text</a:t>
            </a:r>
          </a:p>
        </p:txBody>
      </p:sp>
      <p:sp>
        <p:nvSpPr>
          <p:cNvPr id="20" name="Body Level One…"/>
          <p:cNvSpPr txBox="1"/>
          <p:nvPr>
            <p:ph type="body" sz="quarter" idx="1"/>
          </p:nvPr>
        </p:nvSpPr>
        <p:spPr>
          <a:xfrm>
            <a:off x="18802615" y="18450266"/>
            <a:ext cx="6285973" cy="67894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xfrm>
            <a:off x="21580121" y="19083438"/>
            <a:ext cx="723332" cy="74255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28" name="Title Text"/>
          <p:cNvSpPr txBox="1"/>
          <p:nvPr>
            <p:ph type="title"/>
          </p:nvPr>
        </p:nvSpPr>
        <p:spPr>
          <a:xfrm>
            <a:off x="18802615" y="15467480"/>
            <a:ext cx="6285973" cy="1983440"/>
          </a:xfrm>
          <a:prstGeom prst="rect">
            <a:avLst/>
          </a:prstGeom>
        </p:spPr>
        <p:txBody>
          <a:bodyPr anchor="ctr"/>
          <a:lstStyle/>
          <a:p>
            <a:pPr/>
            <a:r>
              <a:t>Title Text</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6" name="Google Shape;20;p6"/>
          <p:cNvSpPr/>
          <p:nvPr>
            <p:ph type="pic" sz="quarter" idx="21"/>
          </p:nvPr>
        </p:nvSpPr>
        <p:spPr>
          <a:xfrm>
            <a:off x="22075285" y="13911245"/>
            <a:ext cx="3204017" cy="4943339"/>
          </a:xfrm>
          <a:prstGeom prst="rect">
            <a:avLst/>
          </a:prstGeom>
        </p:spPr>
        <p:txBody>
          <a:bodyPr lIns="91439" tIns="45719" rIns="91439" bIns="45719">
            <a:noAutofit/>
          </a:bodyPr>
          <a:lstStyle/>
          <a:p>
            <a:pPr/>
          </a:p>
        </p:txBody>
      </p:sp>
      <p:sp>
        <p:nvSpPr>
          <p:cNvPr id="37" name="Title Text"/>
          <p:cNvSpPr txBox="1"/>
          <p:nvPr>
            <p:ph type="title"/>
          </p:nvPr>
        </p:nvSpPr>
        <p:spPr>
          <a:xfrm>
            <a:off x="18611899" y="13911245"/>
            <a:ext cx="3204017" cy="2395385"/>
          </a:xfrm>
          <a:prstGeom prst="rect">
            <a:avLst/>
          </a:prstGeom>
        </p:spPr>
        <p:txBody>
          <a:bodyPr/>
          <a:lstStyle>
            <a:lvl1pPr>
              <a:defRPr sz="19400"/>
            </a:lvl1pPr>
          </a:lstStyle>
          <a:p>
            <a:pPr/>
            <a:r>
              <a:t>Title Text</a:t>
            </a:r>
          </a:p>
        </p:txBody>
      </p:sp>
      <p:sp>
        <p:nvSpPr>
          <p:cNvPr id="38" name="Body Level One…"/>
          <p:cNvSpPr txBox="1"/>
          <p:nvPr>
            <p:ph type="body" sz="quarter" idx="1"/>
          </p:nvPr>
        </p:nvSpPr>
        <p:spPr>
          <a:xfrm>
            <a:off x="18611899" y="16390542"/>
            <a:ext cx="3204017" cy="246404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6" name="Title Text"/>
          <p:cNvSpPr txBox="1"/>
          <p:nvPr>
            <p:ph type="title"/>
          </p:nvPr>
        </p:nvSpPr>
        <p:spPr>
          <a:xfrm>
            <a:off x="18611899" y="13796816"/>
            <a:ext cx="6667403" cy="1296866"/>
          </a:xfrm>
          <a:prstGeom prst="rect">
            <a:avLst/>
          </a:prstGeom>
        </p:spPr>
        <p:txBody>
          <a:bodyPr anchor="ctr"/>
          <a:lstStyle/>
          <a:p>
            <a:pPr/>
            <a:r>
              <a:t>Title Text</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4" name="Title Text"/>
          <p:cNvSpPr txBox="1"/>
          <p:nvPr>
            <p:ph type="title"/>
          </p:nvPr>
        </p:nvSpPr>
        <p:spPr>
          <a:xfrm>
            <a:off x="18611899" y="13796816"/>
            <a:ext cx="6667403" cy="1296866"/>
          </a:xfrm>
          <a:prstGeom prst="rect">
            <a:avLst/>
          </a:prstGeom>
        </p:spPr>
        <p:txBody>
          <a:bodyPr anchor="ctr"/>
          <a:lstStyle/>
          <a:p>
            <a:pPr/>
            <a:r>
              <a:t>Title Text</a:t>
            </a:r>
          </a:p>
        </p:txBody>
      </p:sp>
      <p:sp>
        <p:nvSpPr>
          <p:cNvPr id="55" name="Body Level One…"/>
          <p:cNvSpPr txBox="1"/>
          <p:nvPr>
            <p:ph type="body" sz="quarter" idx="1"/>
          </p:nvPr>
        </p:nvSpPr>
        <p:spPr>
          <a:xfrm>
            <a:off x="18611899" y="15093680"/>
            <a:ext cx="6667403" cy="3776162"/>
          </a:xfrm>
          <a:prstGeom prst="rect">
            <a:avLst/>
          </a:prstGeom>
        </p:spPr>
        <p:txBody>
          <a:bodyPr anchor="ctr"/>
          <a:lstStyle>
            <a:lvl1pPr marL="457200" indent="-771525" algn="l">
              <a:spcBef>
                <a:spcPts val="14100"/>
              </a:spcBef>
              <a:buClr>
                <a:srgbClr val="000000"/>
              </a:buClr>
              <a:buSzPts val="11400"/>
              <a:buFont typeface="Helvetica Neue Light"/>
              <a:buChar char="•"/>
              <a:defRPr sz="11400"/>
            </a:lvl1pPr>
            <a:lvl2pPr marL="914400" indent="-771525" algn="l">
              <a:spcBef>
                <a:spcPts val="14100"/>
              </a:spcBef>
              <a:buClr>
                <a:srgbClr val="000000"/>
              </a:buClr>
              <a:buSzPts val="11400"/>
              <a:buFont typeface="Helvetica Neue Light"/>
              <a:buChar char="•"/>
              <a:defRPr sz="11400"/>
            </a:lvl2pPr>
            <a:lvl3pPr marL="1371600" indent="-771525" algn="l">
              <a:spcBef>
                <a:spcPts val="14100"/>
              </a:spcBef>
              <a:buClr>
                <a:srgbClr val="000000"/>
              </a:buClr>
              <a:buSzPts val="11400"/>
              <a:buFont typeface="Helvetica Neue Light"/>
              <a:buChar char="•"/>
              <a:defRPr sz="11400"/>
            </a:lvl3pPr>
            <a:lvl4pPr marL="1828800" indent="-771525" algn="l">
              <a:spcBef>
                <a:spcPts val="14100"/>
              </a:spcBef>
              <a:buClr>
                <a:srgbClr val="000000"/>
              </a:buClr>
              <a:buSzPts val="11400"/>
              <a:buFont typeface="Helvetica Neue Light"/>
              <a:buChar char="•"/>
              <a:defRPr sz="11400"/>
            </a:lvl4pPr>
            <a:lvl5pPr marL="2286000" indent="-771525" algn="l">
              <a:spcBef>
                <a:spcPts val="14100"/>
              </a:spcBef>
              <a:buClr>
                <a:srgbClr val="000000"/>
              </a:buClr>
              <a:buSzPts val="11400"/>
              <a:buFont typeface="Helvetica Neue Light"/>
              <a:buChar char="•"/>
              <a:defRPr sz="11400"/>
            </a:lvl5pPr>
          </a:lstStyle>
          <a:p>
            <a:pPr/>
            <a:r>
              <a:t>Body Level One</a:t>
            </a:r>
          </a:p>
          <a:p>
            <a:pPr lvl="1"/>
            <a:r>
              <a:t>Body Level Two</a:t>
            </a:r>
          </a:p>
          <a:p>
            <a:pPr lvl="2"/>
            <a:r>
              <a:t>Body Level Three</a:t>
            </a:r>
          </a:p>
          <a:p>
            <a:pPr lvl="3"/>
            <a:r>
              <a:t>Body Level Four</a:t>
            </a:r>
          </a:p>
          <a:p>
            <a:pPr lvl="4"/>
            <a:r>
              <a:t>Body Level Five</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3" name="Google Shape;32;p9"/>
          <p:cNvSpPr/>
          <p:nvPr>
            <p:ph type="pic" sz="quarter" idx="21"/>
          </p:nvPr>
        </p:nvSpPr>
        <p:spPr>
          <a:xfrm>
            <a:off x="22075286" y="15093680"/>
            <a:ext cx="3204017" cy="3776162"/>
          </a:xfrm>
          <a:prstGeom prst="rect">
            <a:avLst/>
          </a:prstGeom>
        </p:spPr>
        <p:txBody>
          <a:bodyPr lIns="91439" tIns="45719" rIns="91439" bIns="45719">
            <a:noAutofit/>
          </a:bodyPr>
          <a:lstStyle/>
          <a:p>
            <a:pPr/>
          </a:p>
        </p:txBody>
      </p:sp>
      <p:sp>
        <p:nvSpPr>
          <p:cNvPr id="64" name="Title Text"/>
          <p:cNvSpPr txBox="1"/>
          <p:nvPr>
            <p:ph type="title"/>
          </p:nvPr>
        </p:nvSpPr>
        <p:spPr>
          <a:xfrm>
            <a:off x="18611899" y="13796816"/>
            <a:ext cx="6667403" cy="1296866"/>
          </a:xfrm>
          <a:prstGeom prst="rect">
            <a:avLst/>
          </a:prstGeom>
        </p:spPr>
        <p:txBody>
          <a:bodyPr anchor="ctr"/>
          <a:lstStyle/>
          <a:p>
            <a:pPr/>
            <a:r>
              <a:t>Title Text</a:t>
            </a:r>
          </a:p>
        </p:txBody>
      </p:sp>
      <p:sp>
        <p:nvSpPr>
          <p:cNvPr id="65" name="Body Level One…"/>
          <p:cNvSpPr txBox="1"/>
          <p:nvPr>
            <p:ph type="body" sz="quarter" idx="1"/>
          </p:nvPr>
        </p:nvSpPr>
        <p:spPr>
          <a:xfrm>
            <a:off x="18611899" y="15093680"/>
            <a:ext cx="3204017" cy="3776162"/>
          </a:xfrm>
          <a:prstGeom prst="rect">
            <a:avLst/>
          </a:prstGeom>
        </p:spPr>
        <p:txBody>
          <a:bodyPr anchor="ctr"/>
          <a:lstStyle>
            <a:lvl1pPr marL="457200" indent="-609600" algn="l">
              <a:spcBef>
                <a:spcPts val="10800"/>
              </a:spcBef>
              <a:buClr>
                <a:srgbClr val="000000"/>
              </a:buClr>
              <a:buSzPts val="8000"/>
              <a:buFont typeface="Helvetica Neue Light"/>
              <a:buChar char="•"/>
              <a:defRPr sz="8000"/>
            </a:lvl1pPr>
            <a:lvl2pPr marL="914400" indent="-609600" algn="l">
              <a:spcBef>
                <a:spcPts val="10800"/>
              </a:spcBef>
              <a:buClr>
                <a:srgbClr val="000000"/>
              </a:buClr>
              <a:buSzPts val="8000"/>
              <a:buFont typeface="Helvetica Neue Light"/>
              <a:buChar char="•"/>
              <a:defRPr sz="8000"/>
            </a:lvl2pPr>
            <a:lvl3pPr marL="1371600" indent="-609600" algn="l">
              <a:spcBef>
                <a:spcPts val="10800"/>
              </a:spcBef>
              <a:buClr>
                <a:srgbClr val="000000"/>
              </a:buClr>
              <a:buSzPts val="8000"/>
              <a:buFont typeface="Helvetica Neue Light"/>
              <a:buChar char="•"/>
              <a:defRPr sz="8000"/>
            </a:lvl3pPr>
            <a:lvl4pPr marL="1828800" indent="-609600" algn="l">
              <a:spcBef>
                <a:spcPts val="10800"/>
              </a:spcBef>
              <a:buClr>
                <a:srgbClr val="000000"/>
              </a:buClr>
              <a:buSzPts val="8000"/>
              <a:buFont typeface="Helvetica Neue Light"/>
              <a:buChar char="•"/>
              <a:defRPr sz="8000"/>
            </a:lvl4pPr>
            <a:lvl5pPr marL="2286000" indent="-609600" algn="l">
              <a:spcBef>
                <a:spcPts val="10800"/>
              </a:spcBef>
              <a:buClr>
                <a:srgbClr val="000000"/>
              </a:buClr>
              <a:buSzPts val="8000"/>
              <a:buFont typeface="Helvetica Neue Light"/>
              <a:buChar char="•"/>
              <a:defRPr sz="8000"/>
            </a:lvl5pPr>
          </a:lstStyle>
          <a:p>
            <a:pPr/>
            <a:r>
              <a:t>Body Level One</a:t>
            </a:r>
          </a:p>
          <a:p>
            <a:pPr lvl="1"/>
            <a:r>
              <a:t>Body Level Two</a:t>
            </a:r>
          </a:p>
          <a:p>
            <a:pPr lvl="2"/>
            <a:r>
              <a:t>Body Level Three</a:t>
            </a:r>
          </a:p>
          <a:p>
            <a:pPr lvl="3"/>
            <a:r>
              <a:t>Body Level Four</a:t>
            </a:r>
          </a:p>
          <a:p>
            <a:pPr lvl="4"/>
            <a:r>
              <a:t>Body Level Five</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3" name="Body Level One…"/>
          <p:cNvSpPr txBox="1"/>
          <p:nvPr>
            <p:ph type="body" sz="quarter" idx="1"/>
          </p:nvPr>
        </p:nvSpPr>
        <p:spPr>
          <a:xfrm>
            <a:off x="18611899" y="14292676"/>
            <a:ext cx="6667403" cy="4333050"/>
          </a:xfrm>
          <a:prstGeom prst="rect">
            <a:avLst/>
          </a:prstGeom>
        </p:spPr>
        <p:txBody>
          <a:bodyPr anchor="ctr"/>
          <a:lstStyle>
            <a:lvl1pPr marL="457200" indent="-771525" algn="l">
              <a:spcBef>
                <a:spcPts val="14100"/>
              </a:spcBef>
              <a:buClr>
                <a:srgbClr val="000000"/>
              </a:buClr>
              <a:buSzPts val="11400"/>
              <a:buFont typeface="Helvetica Neue Light"/>
              <a:buChar char="•"/>
              <a:defRPr sz="11400"/>
            </a:lvl1pPr>
            <a:lvl2pPr marL="914400" indent="-771525" algn="l">
              <a:spcBef>
                <a:spcPts val="14100"/>
              </a:spcBef>
              <a:buClr>
                <a:srgbClr val="000000"/>
              </a:buClr>
              <a:buSzPts val="11400"/>
              <a:buFont typeface="Helvetica Neue Light"/>
              <a:buChar char="•"/>
              <a:defRPr sz="11400"/>
            </a:lvl2pPr>
            <a:lvl3pPr marL="1371600" indent="-771525" algn="l">
              <a:spcBef>
                <a:spcPts val="14100"/>
              </a:spcBef>
              <a:buClr>
                <a:srgbClr val="000000"/>
              </a:buClr>
              <a:buSzPts val="11400"/>
              <a:buFont typeface="Helvetica Neue Light"/>
              <a:buChar char="•"/>
              <a:defRPr sz="11400"/>
            </a:lvl3pPr>
            <a:lvl4pPr marL="1828800" indent="-771525" algn="l">
              <a:spcBef>
                <a:spcPts val="14100"/>
              </a:spcBef>
              <a:buClr>
                <a:srgbClr val="000000"/>
              </a:buClr>
              <a:buSzPts val="11400"/>
              <a:buFont typeface="Helvetica Neue Light"/>
              <a:buChar char="•"/>
              <a:defRPr sz="11400"/>
            </a:lvl4pPr>
            <a:lvl5pPr marL="2286000" indent="-771525" algn="l">
              <a:spcBef>
                <a:spcPts val="14100"/>
              </a:spcBef>
              <a:buClr>
                <a:srgbClr val="000000"/>
              </a:buClr>
              <a:buSzPts val="11400"/>
              <a:buFont typeface="Helvetica Neue Light"/>
              <a:buChar char="•"/>
              <a:defRPr sz="11400"/>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1" name="Google Shape;40;p11"/>
          <p:cNvSpPr/>
          <p:nvPr>
            <p:ph type="pic" sz="quarter" idx="21"/>
          </p:nvPr>
        </p:nvSpPr>
        <p:spPr>
          <a:xfrm>
            <a:off x="22075286" y="16588885"/>
            <a:ext cx="3204016" cy="2265699"/>
          </a:xfrm>
          <a:prstGeom prst="rect">
            <a:avLst/>
          </a:prstGeom>
        </p:spPr>
        <p:txBody>
          <a:bodyPr lIns="91439" tIns="45719" rIns="91439" bIns="45719">
            <a:noAutofit/>
          </a:bodyPr>
          <a:lstStyle/>
          <a:p>
            <a:pPr/>
          </a:p>
        </p:txBody>
      </p:sp>
      <p:sp>
        <p:nvSpPr>
          <p:cNvPr id="82" name="Google Shape;41;p11"/>
          <p:cNvSpPr/>
          <p:nvPr>
            <p:ph type="pic" sz="quarter" idx="22"/>
          </p:nvPr>
        </p:nvSpPr>
        <p:spPr>
          <a:xfrm>
            <a:off x="22079021" y="14063817"/>
            <a:ext cx="3204017" cy="2265699"/>
          </a:xfrm>
          <a:prstGeom prst="rect">
            <a:avLst/>
          </a:prstGeom>
        </p:spPr>
        <p:txBody>
          <a:bodyPr lIns="91439" tIns="45719" rIns="91439" bIns="45719">
            <a:noAutofit/>
          </a:bodyPr>
          <a:lstStyle/>
          <a:p>
            <a:pPr/>
          </a:p>
        </p:txBody>
      </p:sp>
      <p:sp>
        <p:nvSpPr>
          <p:cNvPr id="83" name="Google Shape;42;p11"/>
          <p:cNvSpPr/>
          <p:nvPr>
            <p:ph type="pic" sz="quarter" idx="23"/>
          </p:nvPr>
        </p:nvSpPr>
        <p:spPr>
          <a:xfrm>
            <a:off x="18611899" y="14063817"/>
            <a:ext cx="3204017" cy="4790767"/>
          </a:xfrm>
          <a:prstGeom prst="rect">
            <a:avLst/>
          </a:prstGeom>
        </p:spPr>
        <p:txBody>
          <a:bodyPr lIns="91439" tIns="45719" rIns="91439" bIns="45719">
            <a:noAutofit/>
          </a:bodyPr>
          <a:lstStyle/>
          <a:p>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576059" y="-1"/>
            <a:ext cx="35112961" cy="8816341"/>
          </a:xfrm>
          <a:prstGeom prst="rect">
            <a:avLst/>
          </a:prstGeom>
          <a:ln w="12700">
            <a:miter lim="400000"/>
          </a:ln>
          <a:extLst>
            <a:ext uri="{C572A759-6A51-4108-AA02-DFA0A04FC94B}">
              <ma14:wrappingTextBoxFlag xmlns:ma14="http://schemas.microsoft.com/office/mac/drawingml/2011/main" val="1"/>
            </a:ext>
          </a:extLst>
        </p:spPr>
        <p:txBody>
          <a:bodyPr lIns="30500" tIns="30500" rIns="30500" bIns="30500" anchor="b">
            <a:normAutofit fontScale="100000" lnSpcReduction="0"/>
          </a:bodyPr>
          <a:lstStyle/>
          <a:p>
            <a:pPr/>
            <a:r>
              <a:t>Title Text</a:t>
            </a:r>
          </a:p>
        </p:txBody>
      </p:sp>
      <p:sp>
        <p:nvSpPr>
          <p:cNvPr id="3" name="Body Level One…"/>
          <p:cNvSpPr txBox="1"/>
          <p:nvPr>
            <p:ph type="body" idx="1"/>
          </p:nvPr>
        </p:nvSpPr>
        <p:spPr>
          <a:xfrm>
            <a:off x="24498300" y="11704319"/>
            <a:ext cx="17190720" cy="21214082"/>
          </a:xfrm>
          <a:prstGeom prst="rect">
            <a:avLst/>
          </a:prstGeom>
          <a:ln w="12700">
            <a:miter lim="400000"/>
          </a:ln>
          <a:extLst>
            <a:ext uri="{C572A759-6A51-4108-AA02-DFA0A04FC94B}">
              <ma14:wrappingTextBoxFlag xmlns:ma14="http://schemas.microsoft.com/office/mac/drawingml/2011/main" val="1"/>
            </a:ext>
          </a:extLst>
        </p:spPr>
        <p:txBody>
          <a:bodyPr lIns="30500" tIns="30500" rIns="30500" bIns="305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21580121" y="19087253"/>
            <a:ext cx="723332" cy="742555"/>
          </a:xfrm>
          <a:prstGeom prst="rect">
            <a:avLst/>
          </a:prstGeom>
          <a:ln w="12700">
            <a:miter lim="400000"/>
          </a:ln>
        </p:spPr>
        <p:txBody>
          <a:bodyPr wrap="none" lIns="30500" tIns="30500" rIns="30500" bIns="30500">
            <a:spAutoFit/>
          </a:bodyPr>
          <a:lstStyle>
            <a:lvl1pPr algn="ctr">
              <a:defRPr sz="4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26200" u="none">
          <a:solidFill>
            <a:srgbClr val="000000"/>
          </a:solidFill>
          <a:uFillTx/>
          <a:latin typeface="Helvetica Neue Light"/>
          <a:ea typeface="Helvetica Neue Light"/>
          <a:cs typeface="Helvetica Neue Light"/>
          <a:sym typeface="Helvetica Neue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26200" u="none">
          <a:solidFill>
            <a:srgbClr val="000000"/>
          </a:solidFill>
          <a:uFillTx/>
          <a:latin typeface="Helvetica Neue Light"/>
          <a:ea typeface="Helvetica Neue Light"/>
          <a:cs typeface="Helvetica Neue Light"/>
          <a:sym typeface="Helvetica Neue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26200" u="none">
          <a:solidFill>
            <a:srgbClr val="000000"/>
          </a:solidFill>
          <a:uFillTx/>
          <a:latin typeface="Helvetica Neue Light"/>
          <a:ea typeface="Helvetica Neue Light"/>
          <a:cs typeface="Helvetica Neue Light"/>
          <a:sym typeface="Helvetica Neue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26200" u="none">
          <a:solidFill>
            <a:srgbClr val="000000"/>
          </a:solidFill>
          <a:uFillTx/>
          <a:latin typeface="Helvetica Neue Light"/>
          <a:ea typeface="Helvetica Neue Light"/>
          <a:cs typeface="Helvetica Neue Light"/>
          <a:sym typeface="Helvetica Neue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26200" u="none">
          <a:solidFill>
            <a:srgbClr val="000000"/>
          </a:solidFill>
          <a:uFillTx/>
          <a:latin typeface="Helvetica Neue Light"/>
          <a:ea typeface="Helvetica Neue Light"/>
          <a:cs typeface="Helvetica Neue Light"/>
          <a:sym typeface="Helvetica Neue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26200" u="none">
          <a:solidFill>
            <a:srgbClr val="000000"/>
          </a:solidFill>
          <a:uFillTx/>
          <a:latin typeface="Helvetica Neue Light"/>
          <a:ea typeface="Helvetica Neue Light"/>
          <a:cs typeface="Helvetica Neue Light"/>
          <a:sym typeface="Helvetica Neue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26200" u="none">
          <a:solidFill>
            <a:srgbClr val="000000"/>
          </a:solidFill>
          <a:uFillTx/>
          <a:latin typeface="Helvetica Neue Light"/>
          <a:ea typeface="Helvetica Neue Light"/>
          <a:cs typeface="Helvetica Neue Light"/>
          <a:sym typeface="Helvetica Neue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26200" u="none">
          <a:solidFill>
            <a:srgbClr val="000000"/>
          </a:solidFill>
          <a:uFillTx/>
          <a:latin typeface="Helvetica Neue Light"/>
          <a:ea typeface="Helvetica Neue Light"/>
          <a:cs typeface="Helvetica Neue Light"/>
          <a:sym typeface="Helvetica Neue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26200" u="none">
          <a:solidFill>
            <a:srgbClr val="000000"/>
          </a:solidFill>
          <a:uFillTx/>
          <a:latin typeface="Helvetica Neue Light"/>
          <a:ea typeface="Helvetica Neue Light"/>
          <a:cs typeface="Helvetica Neue Light"/>
          <a:sym typeface="Helvetica Neue Light"/>
        </a:defRPr>
      </a:lvl9pPr>
    </p:titleStyle>
    <p:bodyStyle>
      <a:lvl1pPr marL="0" marR="0" indent="228600" algn="ctr" defTabSz="914400" rtl="0" latinLnBrk="0">
        <a:lnSpc>
          <a:spcPct val="100000"/>
        </a:lnSpc>
        <a:spcBef>
          <a:spcPts val="0"/>
        </a:spcBef>
        <a:spcAft>
          <a:spcPts val="0"/>
        </a:spcAft>
        <a:buClrTx/>
        <a:buSzTx/>
        <a:buFontTx/>
        <a:buNone/>
        <a:tabLst/>
        <a:defRPr b="0" baseline="0" cap="none" i="0" spc="0" strike="noStrike" sz="9400" u="none">
          <a:solidFill>
            <a:srgbClr val="000000"/>
          </a:solidFill>
          <a:uFillTx/>
          <a:latin typeface="Helvetica Neue Light"/>
          <a:ea typeface="Helvetica Neue Light"/>
          <a:cs typeface="Helvetica Neue Light"/>
          <a:sym typeface="Helvetica Neue Light"/>
        </a:defRPr>
      </a:lvl1pPr>
      <a:lvl2pPr marL="0" marR="0" indent="228600" algn="ctr" defTabSz="914400" rtl="0" latinLnBrk="0">
        <a:lnSpc>
          <a:spcPct val="100000"/>
        </a:lnSpc>
        <a:spcBef>
          <a:spcPts val="0"/>
        </a:spcBef>
        <a:spcAft>
          <a:spcPts val="0"/>
        </a:spcAft>
        <a:buClrTx/>
        <a:buSzTx/>
        <a:buFontTx/>
        <a:buNone/>
        <a:tabLst/>
        <a:defRPr b="0" baseline="0" cap="none" i="0" spc="0" strike="noStrike" sz="9400" u="none">
          <a:solidFill>
            <a:srgbClr val="000000"/>
          </a:solidFill>
          <a:uFillTx/>
          <a:latin typeface="Helvetica Neue Light"/>
          <a:ea typeface="Helvetica Neue Light"/>
          <a:cs typeface="Helvetica Neue Light"/>
          <a:sym typeface="Helvetica Neue Light"/>
        </a:defRPr>
      </a:lvl2pPr>
      <a:lvl3pPr marL="0" marR="0" indent="228600" algn="ctr" defTabSz="914400" rtl="0" latinLnBrk="0">
        <a:lnSpc>
          <a:spcPct val="100000"/>
        </a:lnSpc>
        <a:spcBef>
          <a:spcPts val="0"/>
        </a:spcBef>
        <a:spcAft>
          <a:spcPts val="0"/>
        </a:spcAft>
        <a:buClrTx/>
        <a:buSzTx/>
        <a:buFontTx/>
        <a:buNone/>
        <a:tabLst/>
        <a:defRPr b="0" baseline="0" cap="none" i="0" spc="0" strike="noStrike" sz="9400" u="none">
          <a:solidFill>
            <a:srgbClr val="000000"/>
          </a:solidFill>
          <a:uFillTx/>
          <a:latin typeface="Helvetica Neue Light"/>
          <a:ea typeface="Helvetica Neue Light"/>
          <a:cs typeface="Helvetica Neue Light"/>
          <a:sym typeface="Helvetica Neue Light"/>
        </a:defRPr>
      </a:lvl3pPr>
      <a:lvl4pPr marL="0" marR="0" indent="228600" algn="ctr" defTabSz="914400" rtl="0" latinLnBrk="0">
        <a:lnSpc>
          <a:spcPct val="100000"/>
        </a:lnSpc>
        <a:spcBef>
          <a:spcPts val="0"/>
        </a:spcBef>
        <a:spcAft>
          <a:spcPts val="0"/>
        </a:spcAft>
        <a:buClrTx/>
        <a:buSzTx/>
        <a:buFontTx/>
        <a:buNone/>
        <a:tabLst/>
        <a:defRPr b="0" baseline="0" cap="none" i="0" spc="0" strike="noStrike" sz="9400" u="none">
          <a:solidFill>
            <a:srgbClr val="000000"/>
          </a:solidFill>
          <a:uFillTx/>
          <a:latin typeface="Helvetica Neue Light"/>
          <a:ea typeface="Helvetica Neue Light"/>
          <a:cs typeface="Helvetica Neue Light"/>
          <a:sym typeface="Helvetica Neue Light"/>
        </a:defRPr>
      </a:lvl4pPr>
      <a:lvl5pPr marL="0" marR="0" indent="228600" algn="ctr" defTabSz="914400" rtl="0" latinLnBrk="0">
        <a:lnSpc>
          <a:spcPct val="100000"/>
        </a:lnSpc>
        <a:spcBef>
          <a:spcPts val="0"/>
        </a:spcBef>
        <a:spcAft>
          <a:spcPts val="0"/>
        </a:spcAft>
        <a:buClrTx/>
        <a:buSzTx/>
        <a:buFontTx/>
        <a:buNone/>
        <a:tabLst/>
        <a:defRPr b="0" baseline="0" cap="none" i="0" spc="0" strike="noStrike" sz="9400" u="none">
          <a:solidFill>
            <a:srgbClr val="000000"/>
          </a:solidFill>
          <a:uFillTx/>
          <a:latin typeface="Helvetica Neue Light"/>
          <a:ea typeface="Helvetica Neue Light"/>
          <a:cs typeface="Helvetica Neue Light"/>
          <a:sym typeface="Helvetica Neue Light"/>
        </a:defRPr>
      </a:lvl5pPr>
      <a:lvl6pPr marL="0" marR="0" indent="228600" algn="ctr" defTabSz="914400" rtl="0" latinLnBrk="0">
        <a:lnSpc>
          <a:spcPct val="100000"/>
        </a:lnSpc>
        <a:spcBef>
          <a:spcPts val="0"/>
        </a:spcBef>
        <a:spcAft>
          <a:spcPts val="0"/>
        </a:spcAft>
        <a:buClrTx/>
        <a:buSzTx/>
        <a:buFontTx/>
        <a:buNone/>
        <a:tabLst/>
        <a:defRPr b="0" baseline="0" cap="none" i="0" spc="0" strike="noStrike" sz="9400" u="none">
          <a:solidFill>
            <a:srgbClr val="000000"/>
          </a:solidFill>
          <a:uFillTx/>
          <a:latin typeface="Helvetica Neue Light"/>
          <a:ea typeface="Helvetica Neue Light"/>
          <a:cs typeface="Helvetica Neue Light"/>
          <a:sym typeface="Helvetica Neue Light"/>
        </a:defRPr>
      </a:lvl6pPr>
      <a:lvl7pPr marL="0" marR="0" indent="228600" algn="ctr" defTabSz="914400" rtl="0" latinLnBrk="0">
        <a:lnSpc>
          <a:spcPct val="100000"/>
        </a:lnSpc>
        <a:spcBef>
          <a:spcPts val="0"/>
        </a:spcBef>
        <a:spcAft>
          <a:spcPts val="0"/>
        </a:spcAft>
        <a:buClrTx/>
        <a:buSzTx/>
        <a:buFontTx/>
        <a:buNone/>
        <a:tabLst/>
        <a:defRPr b="0" baseline="0" cap="none" i="0" spc="0" strike="noStrike" sz="9400" u="none">
          <a:solidFill>
            <a:srgbClr val="000000"/>
          </a:solidFill>
          <a:uFillTx/>
          <a:latin typeface="Helvetica Neue Light"/>
          <a:ea typeface="Helvetica Neue Light"/>
          <a:cs typeface="Helvetica Neue Light"/>
          <a:sym typeface="Helvetica Neue Light"/>
        </a:defRPr>
      </a:lvl7pPr>
      <a:lvl8pPr marL="0" marR="0" indent="228600" algn="ctr" defTabSz="914400" rtl="0" latinLnBrk="0">
        <a:lnSpc>
          <a:spcPct val="100000"/>
        </a:lnSpc>
        <a:spcBef>
          <a:spcPts val="0"/>
        </a:spcBef>
        <a:spcAft>
          <a:spcPts val="0"/>
        </a:spcAft>
        <a:buClrTx/>
        <a:buSzTx/>
        <a:buFontTx/>
        <a:buNone/>
        <a:tabLst/>
        <a:defRPr b="0" baseline="0" cap="none" i="0" spc="0" strike="noStrike" sz="9400" u="none">
          <a:solidFill>
            <a:srgbClr val="000000"/>
          </a:solidFill>
          <a:uFillTx/>
          <a:latin typeface="Helvetica Neue Light"/>
          <a:ea typeface="Helvetica Neue Light"/>
          <a:cs typeface="Helvetica Neue Light"/>
          <a:sym typeface="Helvetica Neue Light"/>
        </a:defRPr>
      </a:lvl8pPr>
      <a:lvl9pPr marL="0" marR="0" indent="228600" algn="ctr" defTabSz="914400" rtl="0" latinLnBrk="0">
        <a:lnSpc>
          <a:spcPct val="100000"/>
        </a:lnSpc>
        <a:spcBef>
          <a:spcPts val="0"/>
        </a:spcBef>
        <a:spcAft>
          <a:spcPts val="0"/>
        </a:spcAft>
        <a:buClrTx/>
        <a:buSzTx/>
        <a:buFontTx/>
        <a:buNone/>
        <a:tabLst/>
        <a:defRPr b="0" baseline="0" cap="none" i="0" spc="0" strike="noStrike" sz="9400" u="none">
          <a:solidFill>
            <a:srgbClr val="000000"/>
          </a:solidFill>
          <a:uFillTx/>
          <a:latin typeface="Helvetica Neue Light"/>
          <a:ea typeface="Helvetica Neue Light"/>
          <a:cs typeface="Helvetica Neue Light"/>
          <a:sym typeface="Helvetica Neue Light"/>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4600" u="none">
          <a:solidFill>
            <a:schemeClr val="tx1"/>
          </a:solidFill>
          <a:uFillTx/>
          <a:latin typeface="+mn-lt"/>
          <a:ea typeface="+mn-ea"/>
          <a:cs typeface="+mn-cs"/>
          <a:sym typeface="Helvetica Neue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4600" u="none">
          <a:solidFill>
            <a:schemeClr val="tx1"/>
          </a:solidFill>
          <a:uFillTx/>
          <a:latin typeface="+mn-lt"/>
          <a:ea typeface="+mn-ea"/>
          <a:cs typeface="+mn-cs"/>
          <a:sym typeface="Helvetica Neue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4600" u="none">
          <a:solidFill>
            <a:schemeClr val="tx1"/>
          </a:solidFill>
          <a:uFillTx/>
          <a:latin typeface="+mn-lt"/>
          <a:ea typeface="+mn-ea"/>
          <a:cs typeface="+mn-cs"/>
          <a:sym typeface="Helvetica Neue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4600" u="none">
          <a:solidFill>
            <a:schemeClr val="tx1"/>
          </a:solidFill>
          <a:uFillTx/>
          <a:latin typeface="+mn-lt"/>
          <a:ea typeface="+mn-ea"/>
          <a:cs typeface="+mn-cs"/>
          <a:sym typeface="Helvetica Neue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4600" u="none">
          <a:solidFill>
            <a:schemeClr val="tx1"/>
          </a:solidFill>
          <a:uFillTx/>
          <a:latin typeface="+mn-lt"/>
          <a:ea typeface="+mn-ea"/>
          <a:cs typeface="+mn-cs"/>
          <a:sym typeface="Helvetica Neue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4600" u="none">
          <a:solidFill>
            <a:schemeClr val="tx1"/>
          </a:solidFill>
          <a:uFillTx/>
          <a:latin typeface="+mn-lt"/>
          <a:ea typeface="+mn-ea"/>
          <a:cs typeface="+mn-cs"/>
          <a:sym typeface="Helvetica Neue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4600" u="none">
          <a:solidFill>
            <a:schemeClr val="tx1"/>
          </a:solidFill>
          <a:uFillTx/>
          <a:latin typeface="+mn-lt"/>
          <a:ea typeface="+mn-ea"/>
          <a:cs typeface="+mn-cs"/>
          <a:sym typeface="Helvetica Neue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4600" u="none">
          <a:solidFill>
            <a:schemeClr val="tx1"/>
          </a:solidFill>
          <a:uFillTx/>
          <a:latin typeface="+mn-lt"/>
          <a:ea typeface="+mn-ea"/>
          <a:cs typeface="+mn-cs"/>
          <a:sym typeface="Helvetica Neue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4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26"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Google Shape;59;p1"/>
          <p:cNvSpPr txBox="1"/>
          <p:nvPr/>
        </p:nvSpPr>
        <p:spPr>
          <a:xfrm>
            <a:off x="29174551" y="29848063"/>
            <a:ext cx="13299900" cy="2490820"/>
          </a:xfrm>
          <a:prstGeom prst="rect">
            <a:avLst/>
          </a:prstGeom>
          <a:ln w="12700">
            <a:miter lim="400000"/>
          </a:ln>
          <a:extLst>
            <a:ext uri="{C572A759-6A51-4108-AA02-DFA0A04FC94B}">
              <ma14:wrappingTextBoxFlag xmlns:ma14="http://schemas.microsoft.com/office/mac/drawingml/2011/main" val="1"/>
            </a:ext>
          </a:extLst>
        </p:spPr>
        <p:txBody>
          <a:bodyPr lIns="30500" tIns="30500" rIns="30500" bIns="30500" anchor="ctr">
            <a:spAutoFit/>
          </a:bodyPr>
          <a:lstStyle/>
          <a:p>
            <a:pPr>
              <a:defRPr sz="2600" u="sng">
                <a:latin typeface="Helvetica Neue"/>
                <a:ea typeface="Helvetica Neue"/>
                <a:cs typeface="Helvetica Neue"/>
                <a:sym typeface="Helvetica Neue"/>
              </a:defRPr>
            </a:pPr>
            <a:r>
              <a:t>References:</a:t>
            </a:r>
          </a:p>
          <a:p>
            <a:pPr>
              <a:defRPr sz="2600">
                <a:latin typeface="Helvetica Neue"/>
                <a:ea typeface="Helvetica Neue"/>
                <a:cs typeface="Helvetica Neue"/>
                <a:sym typeface="Helvetica Neue"/>
              </a:defRPr>
            </a:pPr>
            <a:r>
              <a:t>[1] </a:t>
            </a:r>
            <a:r>
              <a:rPr>
                <a:latin typeface="Helvetica Neue Light"/>
                <a:ea typeface="Helvetica Neue Light"/>
                <a:cs typeface="Helvetica Neue Light"/>
                <a:sym typeface="Helvetica Neue Light"/>
              </a:rPr>
              <a:t>J. Brownlee, “SMOTE for Imbalanced Classification with Python,” </a:t>
            </a:r>
            <a:r>
              <a:rPr i="1">
                <a:latin typeface="Helvetica Neue Light"/>
                <a:ea typeface="Helvetica Neue Light"/>
                <a:cs typeface="Helvetica Neue Light"/>
                <a:sym typeface="Helvetica Neue Light"/>
              </a:rPr>
              <a:t>Machine Learning Mastery</a:t>
            </a:r>
            <a:r>
              <a:rPr>
                <a:latin typeface="Helvetica Neue Light"/>
                <a:ea typeface="Helvetica Neue Light"/>
                <a:cs typeface="Helvetica Neue Light"/>
                <a:sym typeface="Helvetica Neue Light"/>
              </a:rPr>
              <a:t>, 17-Jan-2020. [Online]. Available: https://machinelearningmastery.com/smote-oversampling-for-imbalanced-classification/. [Accessed: 17-Apr-2023]. </a:t>
            </a:r>
          </a:p>
          <a:p>
            <a:pPr>
              <a:defRPr sz="2600">
                <a:latin typeface="Helvetica Neue"/>
                <a:ea typeface="Helvetica Neue"/>
                <a:cs typeface="Helvetica Neue"/>
                <a:sym typeface="Helvetica Neue"/>
              </a:defRPr>
            </a:pPr>
            <a:r>
              <a:t>[2] </a:t>
            </a:r>
            <a:r>
              <a:rPr>
                <a:latin typeface="Helvetica Neue Light"/>
                <a:ea typeface="Helvetica Neue Light"/>
                <a:cs typeface="Helvetica Neue Light"/>
                <a:sym typeface="Helvetica Neue Light"/>
              </a:rPr>
              <a:t>M. Agarwal, “Patient Survival Prediction,” </a:t>
            </a:r>
            <a:r>
              <a:rPr i="1">
                <a:latin typeface="Helvetica Neue Light"/>
                <a:ea typeface="Helvetica Neue Light"/>
                <a:cs typeface="Helvetica Neue Light"/>
                <a:sym typeface="Helvetica Neue Light"/>
              </a:rPr>
              <a:t>Kaggle</a:t>
            </a:r>
            <a:r>
              <a:rPr>
                <a:latin typeface="Helvetica Neue Light"/>
                <a:ea typeface="Helvetica Neue Light"/>
                <a:cs typeface="Helvetica Neue Light"/>
                <a:sym typeface="Helvetica Neue Light"/>
              </a:rPr>
              <a:t>, 2021. [Online]. Available: https://www.kaggle.com/datasets/mitishaagarwal/patient. [Accessed: 17-Apr-2023]. </a:t>
            </a:r>
          </a:p>
        </p:txBody>
      </p:sp>
      <p:pic>
        <p:nvPicPr>
          <p:cNvPr id="125" name="Google Shape;60;p1" descr="Google Shape;60;p1"/>
          <p:cNvPicPr>
            <a:picLocks noChangeAspect="1"/>
          </p:cNvPicPr>
          <p:nvPr/>
        </p:nvPicPr>
        <p:blipFill>
          <a:blip r:embed="rId2">
            <a:extLst/>
          </a:blip>
          <a:stretch>
            <a:fillRect/>
          </a:stretch>
        </p:blipFill>
        <p:spPr>
          <a:xfrm>
            <a:off x="560800" y="4700820"/>
            <a:ext cx="13299902" cy="28071927"/>
          </a:xfrm>
          <a:prstGeom prst="rect">
            <a:avLst/>
          </a:prstGeom>
          <a:ln w="12700">
            <a:miter lim="400000"/>
          </a:ln>
        </p:spPr>
      </p:pic>
      <p:sp>
        <p:nvSpPr>
          <p:cNvPr id="126" name="Google Shape;61;p1"/>
          <p:cNvSpPr txBox="1"/>
          <p:nvPr/>
        </p:nvSpPr>
        <p:spPr>
          <a:xfrm>
            <a:off x="457099" y="22246299"/>
            <a:ext cx="12492602" cy="2764756"/>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indent="457200" algn="just">
              <a:defRPr b="1" sz="2800">
                <a:latin typeface="Helvetica Neue"/>
                <a:ea typeface="Helvetica Neue"/>
                <a:cs typeface="Helvetica Neue"/>
                <a:sym typeface="Helvetica Neue"/>
              </a:defRPr>
            </a:pPr>
            <a:r>
              <a:t>Scaling: </a:t>
            </a:r>
            <a:r>
              <a:rPr b="0">
                <a:latin typeface="Helvetica Neue Light"/>
                <a:ea typeface="Helvetica Neue Light"/>
                <a:cs typeface="Helvetica Neue Light"/>
                <a:sym typeface="Helvetica Neue Light"/>
              </a:rPr>
              <a:t>Given individual feature characteristics, we experimented with standardization and normalization. Normalization was helpful for data like age that is not near Gaussian, since the effect of outliers is reduced and data is prevented from skewing. Standardization, however, places data points on a common scale, eg. [0,1], beneficial to data with different scales like a boolean value compared to height.</a:t>
            </a:r>
          </a:p>
        </p:txBody>
      </p:sp>
      <p:sp>
        <p:nvSpPr>
          <p:cNvPr id="127" name="Google Shape;62;p1"/>
          <p:cNvSpPr txBox="1"/>
          <p:nvPr/>
        </p:nvSpPr>
        <p:spPr>
          <a:xfrm>
            <a:off x="988648" y="10014677"/>
            <a:ext cx="11986202" cy="5355556"/>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just">
              <a:defRPr b="1" sz="2800">
                <a:latin typeface="Helvetica Neue"/>
                <a:ea typeface="Helvetica Neue"/>
                <a:cs typeface="Helvetica Neue"/>
                <a:sym typeface="Helvetica Neue"/>
              </a:defRPr>
            </a:pPr>
            <a:r>
              <a:t>Data Analysis: </a:t>
            </a:r>
            <a:r>
              <a:rPr b="0">
                <a:latin typeface="Helvetica Neue Light"/>
                <a:ea typeface="Helvetica Neue Light"/>
                <a:cs typeface="Helvetica Neue Light"/>
                <a:sym typeface="Helvetica Neue Light"/>
              </a:rPr>
              <a:t>First, univariate analysis helped to observe the trends and traits of single features, specifically including measures like mean, median, and standard deviation, but also visual mediums like boxplots that show data distribution and outliers. Through this, decided if features would benefit from scaling. Likewise, multivariate analysis helped determine feature distribution amongst each other, especially useful to find the relationship between a feature and its target, patient death. The methods analyzed were scatterplots of a feature against the target and the correlation matrix of all features. Observing the correlation matrix revealed most variables uncorrelated, save for more obvious options (like systolic and diastolic blood pressure). The scatterplots also revealed interesting traits like inverse or non-linear relationships with death.</a:t>
            </a:r>
          </a:p>
        </p:txBody>
      </p:sp>
      <p:pic>
        <p:nvPicPr>
          <p:cNvPr id="128" name="Google Shape;63;p1" descr="Google Shape;63;p1"/>
          <p:cNvPicPr>
            <a:picLocks noChangeAspect="1"/>
          </p:cNvPicPr>
          <p:nvPr/>
        </p:nvPicPr>
        <p:blipFill>
          <a:blip r:embed="rId3">
            <a:extLst/>
          </a:blip>
          <a:stretch>
            <a:fillRect/>
          </a:stretch>
        </p:blipFill>
        <p:spPr>
          <a:xfrm>
            <a:off x="28848133" y="5076699"/>
            <a:ext cx="13800759" cy="27713283"/>
          </a:xfrm>
          <a:prstGeom prst="rect">
            <a:avLst/>
          </a:prstGeom>
          <a:ln w="12700">
            <a:miter lim="400000"/>
          </a:ln>
        </p:spPr>
      </p:pic>
      <p:grpSp>
        <p:nvGrpSpPr>
          <p:cNvPr id="133" name="Google Shape;64;p1"/>
          <p:cNvGrpSpPr/>
          <p:nvPr/>
        </p:nvGrpSpPr>
        <p:grpSpPr>
          <a:xfrm>
            <a:off x="564707" y="4550888"/>
            <a:ext cx="13234778" cy="976078"/>
            <a:chOff x="0" y="0"/>
            <a:chExt cx="13234776" cy="976077"/>
          </a:xfrm>
        </p:grpSpPr>
        <p:grpSp>
          <p:nvGrpSpPr>
            <p:cNvPr id="131" name="Google Shape;65;p1"/>
            <p:cNvGrpSpPr/>
            <p:nvPr/>
          </p:nvGrpSpPr>
          <p:grpSpPr>
            <a:xfrm>
              <a:off x="50799" y="50799"/>
              <a:ext cx="13133179" cy="874479"/>
              <a:chOff x="0" y="0"/>
              <a:chExt cx="13133178" cy="874478"/>
            </a:xfrm>
          </p:grpSpPr>
          <p:sp>
            <p:nvSpPr>
              <p:cNvPr id="129" name="Rectangle"/>
              <p:cNvSpPr/>
              <p:nvPr/>
            </p:nvSpPr>
            <p:spPr>
              <a:xfrm>
                <a:off x="-1" y="-1"/>
                <a:ext cx="13133179" cy="874479"/>
              </a:xfrm>
              <a:prstGeom prst="rect">
                <a:avLst/>
              </a:prstGeom>
              <a:solidFill>
                <a:srgbClr val="D7F9F1"/>
              </a:solidFill>
              <a:ln w="12700" cap="flat">
                <a:noFill/>
                <a:miter lim="400000"/>
              </a:ln>
              <a:effectLst/>
            </p:spPr>
            <p:txBody>
              <a:bodyPr wrap="square" lIns="0" tIns="0" rIns="0" bIns="0" numCol="1" anchor="ctr">
                <a:noAutofit/>
              </a:bodyPr>
              <a:lstStyle/>
              <a:p>
                <a:pPr algn="ctr"/>
              </a:p>
            </p:txBody>
          </p:sp>
          <p:sp>
            <p:nvSpPr>
              <p:cNvPr id="130" name="Abstract"/>
              <p:cNvSpPr txBox="1"/>
              <p:nvPr/>
            </p:nvSpPr>
            <p:spPr>
              <a:xfrm>
                <a:off x="-1" y="25737"/>
                <a:ext cx="13133179" cy="82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0500" tIns="30500" rIns="30500" bIns="30500" numCol="1" anchor="ctr">
                <a:spAutoFit/>
              </a:bodyPr>
              <a:lstStyle>
                <a:lvl1pPr algn="ctr">
                  <a:defRPr sz="4400">
                    <a:latin typeface="Avenir Roman"/>
                    <a:ea typeface="Avenir Roman"/>
                    <a:cs typeface="Avenir Roman"/>
                    <a:sym typeface="Avenir Roman"/>
                  </a:defRPr>
                </a:lvl1pPr>
              </a:lstStyle>
              <a:p>
                <a:pPr/>
                <a:r>
                  <a:t>Abstract</a:t>
                </a:r>
              </a:p>
            </p:txBody>
          </p:sp>
        </p:grpSp>
        <p:pic>
          <p:nvPicPr>
            <p:cNvPr id="132" name="Google Shape;66;p1" descr="Google Shape;66;p1"/>
            <p:cNvPicPr>
              <a:picLocks noChangeAspect="1"/>
            </p:cNvPicPr>
            <p:nvPr/>
          </p:nvPicPr>
          <p:blipFill>
            <a:blip r:embed="rId4">
              <a:extLst/>
            </a:blip>
            <a:stretch>
              <a:fillRect/>
            </a:stretch>
          </p:blipFill>
          <p:spPr>
            <a:xfrm>
              <a:off x="-1" y="-1"/>
              <a:ext cx="13234778" cy="976079"/>
            </a:xfrm>
            <a:prstGeom prst="rect">
              <a:avLst/>
            </a:prstGeom>
            <a:ln w="12700" cap="flat">
              <a:noFill/>
              <a:miter lim="400000"/>
            </a:ln>
            <a:effectLst/>
          </p:spPr>
        </p:pic>
      </p:grpSp>
      <p:sp>
        <p:nvSpPr>
          <p:cNvPr id="134" name="Google Shape;67;p1"/>
          <p:cNvSpPr txBox="1"/>
          <p:nvPr/>
        </p:nvSpPr>
        <p:spPr>
          <a:xfrm>
            <a:off x="691922" y="321357"/>
            <a:ext cx="42507350" cy="3981060"/>
          </a:xfrm>
          <a:prstGeom prst="rect">
            <a:avLst/>
          </a:prstGeom>
          <a:ln w="12700">
            <a:miter lim="400000"/>
          </a:ln>
          <a:extLst>
            <a:ext uri="{C572A759-6A51-4108-AA02-DFA0A04FC94B}">
              <ma14:wrappingTextBoxFlag xmlns:ma14="http://schemas.microsoft.com/office/mac/drawingml/2011/main" val="1"/>
            </a:ext>
          </a:extLst>
        </p:spPr>
        <p:txBody>
          <a:bodyPr lIns="30500" tIns="30500" rIns="30500" bIns="30500" anchor="ctr">
            <a:spAutoFit/>
          </a:bodyPr>
          <a:lstStyle/>
          <a:p>
            <a:pPr algn="ctr">
              <a:lnSpc>
                <a:spcPct val="144444"/>
              </a:lnSpc>
              <a:defRPr sz="9000">
                <a:latin typeface="Avenir Roman"/>
                <a:ea typeface="Avenir Roman"/>
                <a:cs typeface="Avenir Roman"/>
                <a:sym typeface="Avenir Roman"/>
              </a:defRPr>
            </a:pPr>
            <a:r>
              <a:t>Predicting Obesity Risk Levels from Physical Activity and Nutritional Habits</a:t>
            </a:r>
          </a:p>
          <a:p>
            <a:pPr lvl="1" indent="228600" algn="ctr">
              <a:defRPr sz="6600">
                <a:latin typeface="Avenir Roman"/>
                <a:ea typeface="Avenir Roman"/>
                <a:cs typeface="Avenir Roman"/>
                <a:sym typeface="Avenir Roman"/>
              </a:defRPr>
            </a:pPr>
            <a:r>
              <a:t>Brandon Nguyen, Richard Nguyen, Emin Ersus</a:t>
            </a:r>
          </a:p>
          <a:p>
            <a:pPr algn="ctr">
              <a:defRPr sz="3000">
                <a:latin typeface="Avenir Roman"/>
                <a:ea typeface="Avenir Roman"/>
                <a:cs typeface="Avenir Roman"/>
                <a:sym typeface="Avenir Roman"/>
              </a:defRPr>
            </a:pPr>
            <a:r>
              <a:t>email@utexas.edu, email@utexas.edu, ee8943@utexas.edu</a:t>
            </a:r>
          </a:p>
        </p:txBody>
      </p:sp>
      <p:grpSp>
        <p:nvGrpSpPr>
          <p:cNvPr id="139" name="Google Shape;68;p1"/>
          <p:cNvGrpSpPr/>
          <p:nvPr/>
        </p:nvGrpSpPr>
        <p:grpSpPr>
          <a:xfrm>
            <a:off x="14285103" y="4511738"/>
            <a:ext cx="14106010" cy="1054378"/>
            <a:chOff x="0" y="0"/>
            <a:chExt cx="14106008" cy="1054376"/>
          </a:xfrm>
        </p:grpSpPr>
        <p:pic>
          <p:nvPicPr>
            <p:cNvPr id="135" name="Google Shape;69;p1" descr="Google Shape;69;p1"/>
            <p:cNvPicPr>
              <a:picLocks noChangeAspect="1"/>
            </p:cNvPicPr>
            <p:nvPr/>
          </p:nvPicPr>
          <p:blipFill>
            <a:blip r:embed="rId5">
              <a:extLst/>
            </a:blip>
            <a:stretch>
              <a:fillRect/>
            </a:stretch>
          </p:blipFill>
          <p:spPr>
            <a:xfrm>
              <a:off x="0" y="0"/>
              <a:ext cx="14106010" cy="1054377"/>
            </a:xfrm>
            <a:prstGeom prst="rect">
              <a:avLst/>
            </a:prstGeom>
            <a:ln w="12700" cap="flat">
              <a:noFill/>
              <a:miter lim="400000"/>
            </a:ln>
            <a:effectLst/>
          </p:spPr>
        </p:pic>
        <p:grpSp>
          <p:nvGrpSpPr>
            <p:cNvPr id="138" name="Google Shape;70;p1"/>
            <p:cNvGrpSpPr/>
            <p:nvPr/>
          </p:nvGrpSpPr>
          <p:grpSpPr>
            <a:xfrm>
              <a:off x="50798" y="50800"/>
              <a:ext cx="14004304" cy="952803"/>
              <a:chOff x="0" y="0"/>
              <a:chExt cx="14004303" cy="952802"/>
            </a:xfrm>
          </p:grpSpPr>
          <p:sp>
            <p:nvSpPr>
              <p:cNvPr id="136" name="Rectangle"/>
              <p:cNvSpPr/>
              <p:nvPr/>
            </p:nvSpPr>
            <p:spPr>
              <a:xfrm>
                <a:off x="-1" y="0"/>
                <a:ext cx="14004304" cy="952803"/>
              </a:xfrm>
              <a:prstGeom prst="rect">
                <a:avLst/>
              </a:prstGeom>
              <a:solidFill>
                <a:srgbClr val="D7F9F1"/>
              </a:solidFill>
              <a:ln w="12700" cap="flat">
                <a:noFill/>
                <a:miter lim="400000"/>
              </a:ln>
              <a:effectLst/>
            </p:spPr>
            <p:txBody>
              <a:bodyPr wrap="square" lIns="0" tIns="0" rIns="0" bIns="0" numCol="1" anchor="ctr">
                <a:noAutofit/>
              </a:bodyPr>
              <a:lstStyle/>
              <a:p>
                <a:pPr algn="ctr">
                  <a:defRPr sz="4400">
                    <a:latin typeface="Avenir Roman"/>
                    <a:ea typeface="Avenir Roman"/>
                    <a:cs typeface="Avenir Roman"/>
                    <a:sym typeface="Avenir Roman"/>
                  </a:defRPr>
                </a:pPr>
              </a:p>
            </p:txBody>
          </p:sp>
          <p:sp>
            <p:nvSpPr>
              <p:cNvPr id="137" name="Models/Evaluation"/>
              <p:cNvSpPr txBox="1"/>
              <p:nvPr/>
            </p:nvSpPr>
            <p:spPr>
              <a:xfrm>
                <a:off x="-1" y="64899"/>
                <a:ext cx="14004304" cy="82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0500" tIns="30500" rIns="30500" bIns="30500" numCol="1" anchor="ctr">
                <a:spAutoFit/>
              </a:bodyPr>
              <a:lstStyle>
                <a:lvl1pPr algn="ctr">
                  <a:defRPr sz="4400">
                    <a:latin typeface="Avenir Roman"/>
                    <a:ea typeface="Avenir Roman"/>
                    <a:cs typeface="Avenir Roman"/>
                    <a:sym typeface="Avenir Roman"/>
                  </a:defRPr>
                </a:lvl1pPr>
              </a:lstStyle>
              <a:p>
                <a:pPr/>
                <a:r>
                  <a:t>Models/Evaluation</a:t>
                </a:r>
              </a:p>
            </p:txBody>
          </p:sp>
        </p:grpSp>
      </p:grpSp>
      <p:pic>
        <p:nvPicPr>
          <p:cNvPr id="140" name="Google Shape;71;p1" descr="Google Shape;71;p1"/>
          <p:cNvPicPr>
            <a:picLocks noChangeAspect="1"/>
          </p:cNvPicPr>
          <p:nvPr/>
        </p:nvPicPr>
        <p:blipFill>
          <a:blip r:embed="rId6">
            <a:extLst/>
          </a:blip>
          <a:stretch>
            <a:fillRect/>
          </a:stretch>
        </p:blipFill>
        <p:spPr>
          <a:xfrm>
            <a:off x="14322248" y="4468100"/>
            <a:ext cx="14162153" cy="28305802"/>
          </a:xfrm>
          <a:prstGeom prst="rect">
            <a:avLst/>
          </a:prstGeom>
          <a:ln w="12700">
            <a:miter lim="400000"/>
          </a:ln>
        </p:spPr>
      </p:pic>
      <p:pic>
        <p:nvPicPr>
          <p:cNvPr id="141" name="Google Shape;72;p1" descr="Google Shape;72;p1"/>
          <p:cNvPicPr>
            <a:picLocks noChangeAspect="1"/>
          </p:cNvPicPr>
          <p:nvPr/>
        </p:nvPicPr>
        <p:blipFill>
          <a:blip r:embed="rId7">
            <a:extLst/>
          </a:blip>
          <a:stretch>
            <a:fillRect/>
          </a:stretch>
        </p:blipFill>
        <p:spPr>
          <a:xfrm>
            <a:off x="21241970" y="34450123"/>
            <a:ext cx="368826" cy="333693"/>
          </a:xfrm>
          <a:prstGeom prst="rect">
            <a:avLst/>
          </a:prstGeom>
          <a:ln w="12700">
            <a:miter lim="400000"/>
          </a:ln>
          <a:effectLst>
            <a:outerShdw sx="100000" sy="100000" kx="0" ky="0" algn="b" rotWithShape="0" blurRad="38100" dist="25400" dir="5400000">
              <a:srgbClr val="000000">
                <a:alpha val="49803"/>
              </a:srgbClr>
            </a:outerShdw>
          </a:effectLst>
        </p:spPr>
      </p:pic>
      <p:grpSp>
        <p:nvGrpSpPr>
          <p:cNvPr id="144" name="Google Shape;73;p1"/>
          <p:cNvGrpSpPr/>
          <p:nvPr/>
        </p:nvGrpSpPr>
        <p:grpSpPr>
          <a:xfrm>
            <a:off x="20809010" y="34408940"/>
            <a:ext cx="376544" cy="376544"/>
            <a:chOff x="0" y="0"/>
            <a:chExt cx="376542" cy="376542"/>
          </a:xfrm>
        </p:grpSpPr>
        <p:pic>
          <p:nvPicPr>
            <p:cNvPr id="142" name="Google Shape;74;p1" descr="Google Shape;74;p1"/>
            <p:cNvPicPr>
              <a:picLocks noChangeAspect="1"/>
            </p:cNvPicPr>
            <p:nvPr/>
          </p:nvPicPr>
          <p:blipFill>
            <a:blip r:embed="rId8">
              <a:extLst/>
            </a:blip>
            <a:stretch>
              <a:fillRect/>
            </a:stretch>
          </p:blipFill>
          <p:spPr>
            <a:xfrm rot="18900000">
              <a:off x="-34001" y="150169"/>
              <a:ext cx="444546" cy="76203"/>
            </a:xfrm>
            <a:prstGeom prst="rect">
              <a:avLst/>
            </a:prstGeom>
            <a:ln w="12700" cap="flat">
              <a:noFill/>
              <a:miter lim="400000"/>
            </a:ln>
            <a:effectLst/>
          </p:spPr>
        </p:pic>
        <p:pic>
          <p:nvPicPr>
            <p:cNvPr id="143" name="Google Shape;75;p1" descr="Google Shape;75;p1"/>
            <p:cNvPicPr>
              <a:picLocks noChangeAspect="1"/>
            </p:cNvPicPr>
            <p:nvPr/>
          </p:nvPicPr>
          <p:blipFill>
            <a:blip r:embed="rId9">
              <a:extLst/>
            </a:blip>
            <a:stretch>
              <a:fillRect/>
            </a:stretch>
          </p:blipFill>
          <p:spPr>
            <a:xfrm rot="13500000">
              <a:off x="-39884" y="150169"/>
              <a:ext cx="456311" cy="76203"/>
            </a:xfrm>
            <a:prstGeom prst="rect">
              <a:avLst/>
            </a:prstGeom>
            <a:ln w="12700" cap="flat">
              <a:noFill/>
              <a:miter lim="400000"/>
            </a:ln>
            <a:effectLst/>
          </p:spPr>
        </p:pic>
      </p:grpSp>
      <p:grpSp>
        <p:nvGrpSpPr>
          <p:cNvPr id="149" name="Google Shape;76;p1"/>
          <p:cNvGrpSpPr/>
          <p:nvPr/>
        </p:nvGrpSpPr>
        <p:grpSpPr>
          <a:xfrm>
            <a:off x="28854809" y="4468093"/>
            <a:ext cx="13800762" cy="1054380"/>
            <a:chOff x="0" y="0"/>
            <a:chExt cx="13800760" cy="1054378"/>
          </a:xfrm>
        </p:grpSpPr>
        <p:pic>
          <p:nvPicPr>
            <p:cNvPr id="145" name="Google Shape;77;p1" descr="Google Shape;77;p1"/>
            <p:cNvPicPr>
              <a:picLocks noChangeAspect="1"/>
            </p:cNvPicPr>
            <p:nvPr/>
          </p:nvPicPr>
          <p:blipFill>
            <a:blip r:embed="rId10">
              <a:extLst/>
            </a:blip>
            <a:stretch>
              <a:fillRect/>
            </a:stretch>
          </p:blipFill>
          <p:spPr>
            <a:xfrm>
              <a:off x="0" y="0"/>
              <a:ext cx="13800762" cy="1054379"/>
            </a:xfrm>
            <a:prstGeom prst="rect">
              <a:avLst/>
            </a:prstGeom>
            <a:ln w="12700" cap="flat">
              <a:noFill/>
              <a:miter lim="400000"/>
            </a:ln>
            <a:effectLst/>
          </p:spPr>
        </p:pic>
        <p:grpSp>
          <p:nvGrpSpPr>
            <p:cNvPr id="148" name="Google Shape;78;p1"/>
            <p:cNvGrpSpPr/>
            <p:nvPr/>
          </p:nvGrpSpPr>
          <p:grpSpPr>
            <a:xfrm>
              <a:off x="50798" y="50799"/>
              <a:ext cx="13699165" cy="952780"/>
              <a:chOff x="0" y="0"/>
              <a:chExt cx="13699163" cy="952779"/>
            </a:xfrm>
          </p:grpSpPr>
          <p:sp>
            <p:nvSpPr>
              <p:cNvPr id="146" name="Rectangle"/>
              <p:cNvSpPr/>
              <p:nvPr/>
            </p:nvSpPr>
            <p:spPr>
              <a:xfrm>
                <a:off x="-1" y="-1"/>
                <a:ext cx="13699165" cy="952780"/>
              </a:xfrm>
              <a:prstGeom prst="rect">
                <a:avLst/>
              </a:prstGeom>
              <a:solidFill>
                <a:srgbClr val="D7F9F1"/>
              </a:solidFill>
              <a:ln w="12700" cap="flat">
                <a:noFill/>
                <a:miter lim="400000"/>
              </a:ln>
              <a:effectLst/>
            </p:spPr>
            <p:txBody>
              <a:bodyPr wrap="square" lIns="0" tIns="0" rIns="0" bIns="0" numCol="1" anchor="ctr">
                <a:noAutofit/>
              </a:bodyPr>
              <a:lstStyle/>
              <a:p>
                <a:pPr algn="ctr">
                  <a:defRPr sz="4400">
                    <a:latin typeface="Avenir Roman"/>
                    <a:ea typeface="Avenir Roman"/>
                    <a:cs typeface="Avenir Roman"/>
                    <a:sym typeface="Avenir Roman"/>
                  </a:defRPr>
                </a:pPr>
              </a:p>
            </p:txBody>
          </p:sp>
          <p:sp>
            <p:nvSpPr>
              <p:cNvPr id="147" name="Conclusion/Results"/>
              <p:cNvSpPr txBox="1"/>
              <p:nvPr/>
            </p:nvSpPr>
            <p:spPr>
              <a:xfrm>
                <a:off x="-1" y="64887"/>
                <a:ext cx="13699165" cy="82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0500" tIns="30500" rIns="30500" bIns="30500" numCol="1" anchor="ctr">
                <a:spAutoFit/>
              </a:bodyPr>
              <a:lstStyle>
                <a:lvl1pPr algn="ctr">
                  <a:defRPr sz="4400">
                    <a:latin typeface="Avenir Roman"/>
                    <a:ea typeface="Avenir Roman"/>
                    <a:cs typeface="Avenir Roman"/>
                    <a:sym typeface="Avenir Roman"/>
                  </a:defRPr>
                </a:lvl1pPr>
              </a:lstStyle>
              <a:p>
                <a:pPr/>
                <a:r>
                  <a:t>Conclusion/Results</a:t>
                </a:r>
              </a:p>
            </p:txBody>
          </p:sp>
        </p:grpSp>
      </p:grpSp>
      <p:sp>
        <p:nvSpPr>
          <p:cNvPr id="150" name="Google Shape;79;p1"/>
          <p:cNvSpPr txBox="1"/>
          <p:nvPr/>
        </p:nvSpPr>
        <p:spPr>
          <a:xfrm>
            <a:off x="1098898" y="5932607"/>
            <a:ext cx="11986204" cy="3073286"/>
          </a:xfrm>
          <a:prstGeom prst="rect">
            <a:avLst/>
          </a:prstGeom>
          <a:ln w="12700">
            <a:miter lim="400000"/>
          </a:ln>
          <a:extLst>
            <a:ext uri="{C572A759-6A51-4108-AA02-DFA0A04FC94B}">
              <ma14:wrappingTextBoxFlag xmlns:ma14="http://schemas.microsoft.com/office/mac/drawingml/2011/main" val="1"/>
            </a:ext>
          </a:extLst>
        </p:spPr>
        <p:txBody>
          <a:bodyPr lIns="30500" tIns="30500" rIns="30500" bIns="30500" anchor="ctr">
            <a:spAutoFit/>
          </a:bodyPr>
          <a:lstStyle>
            <a:lvl1pPr algn="just">
              <a:defRPr sz="2800">
                <a:latin typeface="Helvetica Neue Light"/>
                <a:ea typeface="Helvetica Neue Light"/>
                <a:cs typeface="Helvetica Neue Light"/>
                <a:sym typeface="Helvetica Neue Light"/>
              </a:defRPr>
            </a:lvl1pPr>
          </a:lstStyle>
          <a:p>
            <a:pPr/>
            <a:r>
              <a:t>Obesity is a major global issue, with its rates rising and posing significant challenges to healthcare systems. This study explores how eating habits and physical activity levels influence the risk of obesity. Using data analysis and machine learning methods, we developed a model that predicts an individual's likelihood of developing obesity based on their dietary choices and exercise patterns. Our findings shed light on the significant impact of lifestyle factors on obesity.</a:t>
            </a:r>
          </a:p>
        </p:txBody>
      </p:sp>
      <p:pic>
        <p:nvPicPr>
          <p:cNvPr id="151" name="Google Shape;81;p1" descr="Google Shape;81;p1"/>
          <p:cNvPicPr>
            <a:picLocks noChangeAspect="1"/>
          </p:cNvPicPr>
          <p:nvPr/>
        </p:nvPicPr>
        <p:blipFill>
          <a:blip r:embed="rId11">
            <a:extLst/>
          </a:blip>
          <a:stretch>
            <a:fillRect/>
          </a:stretch>
        </p:blipFill>
        <p:spPr>
          <a:xfrm>
            <a:off x="34782859" y="26674297"/>
            <a:ext cx="251782" cy="25403"/>
          </a:xfrm>
          <a:prstGeom prst="rect">
            <a:avLst/>
          </a:prstGeom>
          <a:ln w="12700">
            <a:miter lim="400000"/>
          </a:ln>
        </p:spPr>
      </p:pic>
      <p:pic>
        <p:nvPicPr>
          <p:cNvPr id="152" name="Google Shape;82;p1" descr="Google Shape;82;p1"/>
          <p:cNvPicPr>
            <a:picLocks noChangeAspect="1"/>
          </p:cNvPicPr>
          <p:nvPr/>
        </p:nvPicPr>
        <p:blipFill>
          <a:blip r:embed="rId11">
            <a:extLst/>
          </a:blip>
          <a:stretch>
            <a:fillRect/>
          </a:stretch>
        </p:blipFill>
        <p:spPr>
          <a:xfrm>
            <a:off x="34782859" y="27004497"/>
            <a:ext cx="251782" cy="25403"/>
          </a:xfrm>
          <a:prstGeom prst="rect">
            <a:avLst/>
          </a:prstGeom>
          <a:ln w="12700">
            <a:miter lim="400000"/>
          </a:ln>
        </p:spPr>
      </p:pic>
      <p:pic>
        <p:nvPicPr>
          <p:cNvPr id="153" name="Google Shape;83;p1" descr="Google Shape;83;p1"/>
          <p:cNvPicPr>
            <a:picLocks noChangeAspect="1"/>
          </p:cNvPicPr>
          <p:nvPr/>
        </p:nvPicPr>
        <p:blipFill>
          <a:blip r:embed="rId12">
            <a:extLst/>
          </a:blip>
          <a:stretch>
            <a:fillRect/>
          </a:stretch>
        </p:blipFill>
        <p:spPr>
          <a:xfrm rot="16200000">
            <a:off x="34730949" y="26839397"/>
            <a:ext cx="355605" cy="25403"/>
          </a:xfrm>
          <a:prstGeom prst="rect">
            <a:avLst/>
          </a:prstGeom>
          <a:ln w="12700">
            <a:miter lim="400000"/>
          </a:ln>
        </p:spPr>
      </p:pic>
      <p:grpSp>
        <p:nvGrpSpPr>
          <p:cNvPr id="156" name="Google Shape;84;p1"/>
          <p:cNvGrpSpPr/>
          <p:nvPr/>
        </p:nvGrpSpPr>
        <p:grpSpPr>
          <a:xfrm>
            <a:off x="566680" y="9265970"/>
            <a:ext cx="13197005" cy="945301"/>
            <a:chOff x="0" y="0"/>
            <a:chExt cx="13197003" cy="945300"/>
          </a:xfrm>
        </p:grpSpPr>
        <p:sp>
          <p:nvSpPr>
            <p:cNvPr id="154" name="Rectangle"/>
            <p:cNvSpPr/>
            <p:nvPr/>
          </p:nvSpPr>
          <p:spPr>
            <a:xfrm>
              <a:off x="-1" y="-1"/>
              <a:ext cx="13197005" cy="945302"/>
            </a:xfrm>
            <a:prstGeom prst="rect">
              <a:avLst/>
            </a:prstGeom>
            <a:solidFill>
              <a:srgbClr val="D7F9F1"/>
            </a:solidFill>
            <a:ln w="12700" cap="flat">
              <a:noFill/>
              <a:miter lim="400000"/>
            </a:ln>
            <a:effectLst/>
          </p:spPr>
          <p:txBody>
            <a:bodyPr wrap="square" lIns="0" tIns="0" rIns="0" bIns="0" numCol="1" anchor="ctr">
              <a:noAutofit/>
            </a:bodyPr>
            <a:lstStyle/>
            <a:p>
              <a:pPr algn="ctr"/>
            </a:p>
          </p:txBody>
        </p:sp>
        <p:sp>
          <p:nvSpPr>
            <p:cNvPr id="155" name="Data Analysis/Pre-Processing"/>
            <p:cNvSpPr txBox="1"/>
            <p:nvPr/>
          </p:nvSpPr>
          <p:spPr>
            <a:xfrm>
              <a:off x="-1" y="61149"/>
              <a:ext cx="13197005" cy="82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0500" tIns="30500" rIns="30500" bIns="30500" numCol="1" anchor="ctr">
              <a:spAutoFit/>
            </a:bodyPr>
            <a:lstStyle>
              <a:lvl1pPr algn="ctr">
                <a:defRPr sz="4400">
                  <a:latin typeface="Avenir Roman"/>
                  <a:ea typeface="Avenir Roman"/>
                  <a:cs typeface="Avenir Roman"/>
                  <a:sym typeface="Avenir Roman"/>
                </a:defRPr>
              </a:lvl1pPr>
            </a:lstStyle>
            <a:p>
              <a:pPr/>
              <a:r>
                <a:t>Data Analysis/Pre-Processing</a:t>
              </a:r>
            </a:p>
          </p:txBody>
        </p:sp>
      </p:grpSp>
      <p:pic>
        <p:nvPicPr>
          <p:cNvPr id="157" name="Google Shape;85;p1" descr="Google Shape;85;p1"/>
          <p:cNvPicPr>
            <a:picLocks noChangeAspect="1"/>
          </p:cNvPicPr>
          <p:nvPr/>
        </p:nvPicPr>
        <p:blipFill>
          <a:blip r:embed="rId13">
            <a:extLst/>
          </a:blip>
          <a:srcRect l="12778" t="26736" r="14234" b="27307"/>
          <a:stretch>
            <a:fillRect/>
          </a:stretch>
        </p:blipFill>
        <p:spPr>
          <a:xfrm>
            <a:off x="5146478" y="2676838"/>
            <a:ext cx="4037271" cy="1238098"/>
          </a:xfrm>
          <a:prstGeom prst="rect">
            <a:avLst/>
          </a:prstGeom>
          <a:ln w="12700">
            <a:miter lim="400000"/>
          </a:ln>
        </p:spPr>
      </p:pic>
      <p:pic>
        <p:nvPicPr>
          <p:cNvPr id="158" name="Google Shape;86;p1" descr="Google Shape;86;p1"/>
          <p:cNvPicPr>
            <a:picLocks noChangeAspect="1"/>
          </p:cNvPicPr>
          <p:nvPr/>
        </p:nvPicPr>
        <p:blipFill>
          <a:blip r:embed="rId13">
            <a:extLst/>
          </a:blip>
          <a:srcRect l="12780" t="26734" r="14232" b="27309"/>
          <a:stretch>
            <a:fillRect/>
          </a:stretch>
        </p:blipFill>
        <p:spPr>
          <a:xfrm>
            <a:off x="34782841" y="2749538"/>
            <a:ext cx="4037270" cy="1238098"/>
          </a:xfrm>
          <a:prstGeom prst="rect">
            <a:avLst/>
          </a:prstGeom>
          <a:ln w="12700">
            <a:miter lim="400000"/>
          </a:ln>
        </p:spPr>
      </p:pic>
      <p:sp>
        <p:nvSpPr>
          <p:cNvPr id="159" name="Google Shape;87;p1"/>
          <p:cNvSpPr txBox="1"/>
          <p:nvPr/>
        </p:nvSpPr>
        <p:spPr>
          <a:xfrm>
            <a:off x="14471800" y="18153437"/>
            <a:ext cx="13765203" cy="2764756"/>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just">
              <a:defRPr b="1" sz="2800">
                <a:latin typeface="Helvetica Neue"/>
                <a:ea typeface="Helvetica Neue"/>
                <a:cs typeface="Helvetica Neue"/>
                <a:sym typeface="Helvetica Neue"/>
              </a:defRPr>
            </a:pPr>
            <a:r>
              <a:t>Catboost: </a:t>
            </a:r>
            <a:r>
              <a:rPr b="0">
                <a:latin typeface="Helvetica Neue Light"/>
                <a:ea typeface="Helvetica Neue Light"/>
                <a:cs typeface="Helvetica Neue Light"/>
                <a:sym typeface="Helvetica Neue Light"/>
              </a:rPr>
              <a:t>For classification, gradient boosting decision trees are known to be one of the most powerful tools available. From previous experience, CatBoost and XGBoost had been found to be typically the most powerful GBDT models available. Grid search was attempted with CatBoost, but surprisingly the default parameters were found to yield the best results. After training with default parameters on the dataset with SMOTE, CatBoost performed very well. </a:t>
            </a:r>
          </a:p>
        </p:txBody>
      </p:sp>
      <p:sp>
        <p:nvSpPr>
          <p:cNvPr id="160" name="Google Shape;88;p1"/>
          <p:cNvSpPr txBox="1"/>
          <p:nvPr/>
        </p:nvSpPr>
        <p:spPr>
          <a:xfrm>
            <a:off x="14547425" y="5800474"/>
            <a:ext cx="13765203" cy="233579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just">
              <a:defRPr b="1" sz="2800">
                <a:latin typeface="Helvetica Neue"/>
                <a:ea typeface="Helvetica Neue"/>
                <a:cs typeface="Helvetica Neue"/>
                <a:sym typeface="Helvetica Neue"/>
              </a:defRPr>
            </a:pPr>
            <a:r>
              <a:t>Evaluation: </a:t>
            </a:r>
            <a:r>
              <a:rPr b="0">
                <a:latin typeface="Helvetica Neue Light"/>
                <a:ea typeface="Helvetica Neue Light"/>
                <a:cs typeface="Helvetica Neue Light"/>
                <a:sym typeface="Helvetica Neue Light"/>
              </a:rPr>
              <a:t>We used multiple metrics typically used to evaluate models. This includes </a:t>
            </a:r>
            <a:r>
              <a:t>ROC AUC</a:t>
            </a:r>
            <a:r>
              <a:rPr b="0">
                <a:latin typeface="Helvetica Neue Light"/>
                <a:ea typeface="Helvetica Neue Light"/>
                <a:cs typeface="Helvetica Neue Light"/>
                <a:sym typeface="Helvetica Neue Light"/>
              </a:rPr>
              <a:t>, </a:t>
            </a:r>
            <a:r>
              <a:t>Log Loss</a:t>
            </a:r>
            <a:r>
              <a:rPr b="0">
                <a:latin typeface="Helvetica Neue Light"/>
                <a:ea typeface="Helvetica Neue Light"/>
                <a:cs typeface="Helvetica Neue Light"/>
                <a:sym typeface="Helvetica Neue Light"/>
              </a:rPr>
              <a:t>, </a:t>
            </a:r>
            <a:r>
              <a:t>Precision-Recall</a:t>
            </a:r>
            <a:r>
              <a:rPr b="0">
                <a:latin typeface="Helvetica Neue Light"/>
                <a:ea typeface="Helvetica Neue Light"/>
                <a:cs typeface="Helvetica Neue Light"/>
                <a:sym typeface="Helvetica Neue Light"/>
              </a:rPr>
              <a:t>, </a:t>
            </a:r>
            <a:r>
              <a:t>Confusion Matrices, Calibration, and Accuracy</a:t>
            </a:r>
            <a:r>
              <a:rPr b="0">
                <a:latin typeface="Helvetica Neue Light"/>
                <a:ea typeface="Helvetica Neue Light"/>
                <a:cs typeface="Helvetica Neue Light"/>
                <a:sym typeface="Helvetica Neue Light"/>
              </a:rPr>
              <a:t>. We put particular focus on the Precision-Recall curve due to our data having imbalance classes along with ROC AUC as these metrics are typically better for model evaluation than simple accuracy. </a:t>
            </a:r>
          </a:p>
        </p:txBody>
      </p:sp>
      <p:sp>
        <p:nvSpPr>
          <p:cNvPr id="161" name="Google Shape;89;p1"/>
          <p:cNvSpPr txBox="1"/>
          <p:nvPr/>
        </p:nvSpPr>
        <p:spPr>
          <a:xfrm>
            <a:off x="976315" y="25082225"/>
            <a:ext cx="4037403" cy="4491956"/>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sz="2800">
                <a:latin typeface="Helvetica Neue"/>
                <a:ea typeface="Helvetica Neue"/>
                <a:cs typeface="Helvetica Neue"/>
                <a:sym typeface="Helvetica Neue"/>
              </a:defRPr>
            </a:pPr>
            <a:r>
              <a:t>PCA: </a:t>
            </a:r>
            <a:r>
              <a:rPr b="0">
                <a:latin typeface="Helvetica Neue Light"/>
                <a:ea typeface="Helvetica Neue Light"/>
                <a:cs typeface="Helvetica Neue Light"/>
                <a:sym typeface="Helvetica Neue Light"/>
              </a:rPr>
              <a:t>To determine which features had the greatest impact on the variance of our data, we performed principal component analysis on two features. These features explained approximately 55% of the variance in our data</a:t>
            </a:r>
          </a:p>
        </p:txBody>
      </p:sp>
      <p:sp>
        <p:nvSpPr>
          <p:cNvPr id="162" name="Google Shape;90;p1"/>
          <p:cNvSpPr txBox="1"/>
          <p:nvPr/>
        </p:nvSpPr>
        <p:spPr>
          <a:xfrm>
            <a:off x="14635024" y="28767639"/>
            <a:ext cx="13765203" cy="1901156"/>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just">
              <a:defRPr b="1" sz="2800">
                <a:latin typeface="Helvetica Neue"/>
                <a:ea typeface="Helvetica Neue"/>
                <a:cs typeface="Helvetica Neue"/>
                <a:sym typeface="Helvetica Neue"/>
              </a:defRPr>
            </a:pPr>
            <a:r>
              <a:t>Logistic Regression: </a:t>
            </a:r>
            <a:r>
              <a:rPr b="0">
                <a:latin typeface="Helvetica Neue Light"/>
                <a:ea typeface="Helvetica Neue Light"/>
                <a:cs typeface="Helvetica Neue Light"/>
                <a:sym typeface="Helvetica Neue Light"/>
              </a:rPr>
              <a:t>Logistic regression is a prediction model typically used to classify dichotomous situations.Using sklearn GridSearch, the model was best fit with no class_weight and with fit_intercept. The model performed fairly well, but detection of actually positive data was fairly poor likely due to class imbalance.</a:t>
            </a:r>
          </a:p>
        </p:txBody>
      </p:sp>
      <p:sp>
        <p:nvSpPr>
          <p:cNvPr id="163" name="Google Shape;91;p1"/>
          <p:cNvSpPr txBox="1"/>
          <p:nvPr/>
        </p:nvSpPr>
        <p:spPr>
          <a:xfrm>
            <a:off x="14566013" y="8140161"/>
            <a:ext cx="13541102" cy="3196914"/>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just">
              <a:defRPr b="1" sz="2800">
                <a:latin typeface="Helvetica Neue"/>
                <a:ea typeface="Helvetica Neue"/>
                <a:cs typeface="Helvetica Neue"/>
                <a:sym typeface="Helvetica Neue"/>
              </a:defRPr>
            </a:pPr>
            <a:r>
              <a:t>XGBoost:</a:t>
            </a:r>
            <a:r>
              <a:rPr b="0"/>
              <a:t> </a:t>
            </a:r>
            <a:r>
              <a:rPr b="0">
                <a:latin typeface="Helvetica Neue Light"/>
                <a:ea typeface="Helvetica Neue Light"/>
                <a:cs typeface="Helvetica Neue Light"/>
                <a:sym typeface="Helvetica Neue Light"/>
              </a:rPr>
              <a:t>Originally, a Grid Search using XGBoost was run without any class balancing techniques. Similar variations of this model were trained (choosing to not remove outliers and correlated features, etc), but all resulted around similar accuracy scores of 0.92. After experimenting with class imbalance techniques, the model that performed the best was the XGBoost trained on a dataset that was curated with SMOTE synthetic sampling. The graphs showing the performance of XGBoost can be found as Figure 7 and 8.</a:t>
            </a:r>
          </a:p>
        </p:txBody>
      </p:sp>
      <p:sp>
        <p:nvSpPr>
          <p:cNvPr id="164" name="Google Shape;92;p1"/>
          <p:cNvSpPr txBox="1"/>
          <p:nvPr/>
        </p:nvSpPr>
        <p:spPr>
          <a:xfrm>
            <a:off x="930398" y="19857950"/>
            <a:ext cx="12217503" cy="2332956"/>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just">
              <a:defRPr b="1" sz="2800">
                <a:latin typeface="Helvetica Neue"/>
                <a:ea typeface="Helvetica Neue"/>
                <a:cs typeface="Helvetica Neue"/>
                <a:sym typeface="Helvetica Neue"/>
              </a:defRPr>
            </a:pPr>
            <a:r>
              <a:t>Oversampling</a:t>
            </a:r>
            <a:r>
              <a:rPr b="0">
                <a:latin typeface="Helvetica Neue Light"/>
                <a:ea typeface="Helvetica Neue Light"/>
                <a:cs typeface="Helvetica Neue Light"/>
                <a:sym typeface="Helvetica Neue Light"/>
              </a:rPr>
              <a:t>: The original dataset was highly imbalanced, with a greater number of samples corresponding to class 0. SMOTE (Synthetic Minority Oversampling Technique) was used to generate synthetic samples of the minority class using interpolation, which led to a more balanced dataset and significantly improved performance on our models [1].</a:t>
            </a:r>
          </a:p>
        </p:txBody>
      </p:sp>
      <p:sp>
        <p:nvSpPr>
          <p:cNvPr id="165" name="Google Shape;93;p1"/>
          <p:cNvSpPr txBox="1"/>
          <p:nvPr/>
        </p:nvSpPr>
        <p:spPr>
          <a:xfrm>
            <a:off x="29341300" y="11865274"/>
            <a:ext cx="12242402" cy="3134845"/>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just">
              <a:lnSpc>
                <a:spcPct val="115000"/>
              </a:lnSpc>
              <a:defRPr b="1" sz="2800">
                <a:latin typeface="Helvetica Neue"/>
                <a:ea typeface="Helvetica Neue"/>
                <a:cs typeface="Helvetica Neue"/>
                <a:sym typeface="Helvetica Neue"/>
              </a:defRPr>
            </a:pPr>
            <a:r>
              <a:t>Final Predictor:</a:t>
            </a:r>
            <a:r>
              <a:rPr b="0">
                <a:latin typeface="Helvetica Neue Light"/>
                <a:ea typeface="Helvetica Neue Light"/>
                <a:cs typeface="Helvetica Neue Light"/>
                <a:sym typeface="Helvetica Neue Light"/>
              </a:rPr>
              <a:t> The best models were between Random Forest and XGBoost trained on the SMOTE balanced dataset. Although Random Forest had better calibration, XGBoost had better accuracy and log loss. The best metrics, parameters, and precision-recall curve are shown for XGBoost</a:t>
            </a:r>
          </a:p>
          <a:p>
            <a:pPr>
              <a:lnSpc>
                <a:spcPct val="115000"/>
              </a:lnSpc>
              <a:defRPr sz="3000">
                <a:latin typeface="Helvetica Neue Light"/>
                <a:ea typeface="Helvetica Neue Light"/>
                <a:cs typeface="Helvetica Neue Light"/>
                <a:sym typeface="Helvetica Neue Light"/>
              </a:defRPr>
            </a:pPr>
          </a:p>
          <a:p>
            <a:pPr>
              <a:lnSpc>
                <a:spcPct val="115000"/>
              </a:lnSpc>
              <a:defRPr sz="3000">
                <a:latin typeface="Helvetica Neue Light"/>
                <a:ea typeface="Helvetica Neue Light"/>
                <a:cs typeface="Helvetica Neue Light"/>
                <a:sym typeface="Helvetica Neue Light"/>
              </a:defRPr>
            </a:pPr>
            <a:r>
              <a:t>. </a:t>
            </a:r>
          </a:p>
        </p:txBody>
      </p:sp>
      <p:sp>
        <p:nvSpPr>
          <p:cNvPr id="166" name="Google Shape;94;p1"/>
          <p:cNvSpPr txBox="1"/>
          <p:nvPr/>
        </p:nvSpPr>
        <p:spPr>
          <a:xfrm>
            <a:off x="930386" y="29737651"/>
            <a:ext cx="12217503" cy="242527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nSpc>
                <a:spcPct val="115000"/>
              </a:lnSpc>
              <a:defRPr sz="3000">
                <a:latin typeface="Helvetica Neue Light"/>
                <a:ea typeface="Helvetica Neue Light"/>
                <a:cs typeface="Helvetica Neue Light"/>
                <a:sym typeface="Helvetica Neue Light"/>
              </a:defRPr>
            </a:pPr>
          </a:p>
          <a:p>
            <a:pPr algn="just">
              <a:defRPr b="1" sz="2800">
                <a:latin typeface="Helvetica Neue"/>
                <a:ea typeface="Helvetica Neue"/>
                <a:cs typeface="Helvetica Neue"/>
                <a:sym typeface="Helvetica Neue"/>
              </a:defRPr>
            </a:pPr>
            <a:r>
              <a:t>Correlation: </a:t>
            </a:r>
            <a:r>
              <a:rPr b="0">
                <a:latin typeface="Helvetica Neue Light"/>
                <a:ea typeface="Helvetica Neue Light"/>
                <a:cs typeface="Helvetica Neue Light"/>
                <a:sym typeface="Helvetica Neue Light"/>
              </a:rPr>
              <a:t>Ultimately, correlated features were not removed. Features such as age and weight are correlated, but both features are necessary in assessing a patient’s probability of survival. For example, a 180 lb 30 year old man poses less health risks than a 180 lb 10 year old boy. </a:t>
            </a:r>
          </a:p>
        </p:txBody>
      </p:sp>
      <p:sp>
        <p:nvSpPr>
          <p:cNvPr id="167" name="Google Shape;95;p1"/>
          <p:cNvSpPr txBox="1"/>
          <p:nvPr/>
        </p:nvSpPr>
        <p:spPr>
          <a:xfrm>
            <a:off x="29337725" y="5686199"/>
            <a:ext cx="6891302" cy="5355555"/>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just">
              <a:defRPr b="1" sz="2800">
                <a:latin typeface="Helvetica Neue"/>
                <a:ea typeface="Helvetica Neue"/>
                <a:cs typeface="Helvetica Neue"/>
                <a:sym typeface="Helvetica Neue"/>
              </a:defRPr>
            </a:pPr>
            <a:r>
              <a:t>Feature Importance: </a:t>
            </a:r>
            <a:r>
              <a:rPr b="0">
                <a:latin typeface="Helvetica Neue Light"/>
                <a:ea typeface="Helvetica Neue Light"/>
                <a:cs typeface="Helvetica Neue Light"/>
                <a:sym typeface="Helvetica Neue Light"/>
              </a:rPr>
              <a:t>The features that explain the most variability were determined by the forward feature selection technique. Prior to training the model, it was shown that d1_spo2_min. D1_resprate_min, h1_resprate_min, resprate_apache, and temp_apache features were most important. After the model training, another method called SHAP (Shapely Additive Explanations) was used. The features that had the greatest contribution on the test set can be seen.</a:t>
            </a:r>
          </a:p>
        </p:txBody>
      </p:sp>
      <p:grpSp>
        <p:nvGrpSpPr>
          <p:cNvPr id="171" name="Google Shape;96;p1"/>
          <p:cNvGrpSpPr/>
          <p:nvPr/>
        </p:nvGrpSpPr>
        <p:grpSpPr>
          <a:xfrm>
            <a:off x="29337725" y="24407694"/>
            <a:ext cx="12242403" cy="4699725"/>
            <a:chOff x="0" y="0"/>
            <a:chExt cx="12242402" cy="4699723"/>
          </a:xfrm>
        </p:grpSpPr>
        <p:sp>
          <p:nvSpPr>
            <p:cNvPr id="168" name="Google Shape;97;p1"/>
            <p:cNvSpPr txBox="1"/>
            <p:nvPr/>
          </p:nvSpPr>
          <p:spPr>
            <a:xfrm>
              <a:off x="-1" y="4341291"/>
              <a:ext cx="12242403" cy="3584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0500" tIns="30500" rIns="30500" bIns="30500" numCol="1" anchor="ctr">
              <a:spAutoFit/>
            </a:bodyPr>
            <a:lstStyle>
              <a:lvl1pPr algn="ctr">
                <a:defRPr sz="2000">
                  <a:latin typeface="Helvetica Neue Light"/>
                  <a:ea typeface="Helvetica Neue Light"/>
                  <a:cs typeface="Helvetica Neue Light"/>
                  <a:sym typeface="Helvetica Neue Light"/>
                </a:defRPr>
              </a:lvl1pPr>
            </a:lstStyle>
            <a:p>
              <a:pPr/>
              <a:r>
                <a:t>Figure 8: The following figures show XGBoost’s calibration curve and confusion matrix. </a:t>
              </a:r>
            </a:p>
          </p:txBody>
        </p:sp>
        <p:pic>
          <p:nvPicPr>
            <p:cNvPr id="169" name="Google Shape;98;p1" descr="Google Shape;98;p1"/>
            <p:cNvPicPr>
              <a:picLocks noChangeAspect="1"/>
            </p:cNvPicPr>
            <p:nvPr/>
          </p:nvPicPr>
          <p:blipFill>
            <a:blip r:embed="rId14">
              <a:extLst/>
            </a:blip>
            <a:stretch>
              <a:fillRect/>
            </a:stretch>
          </p:blipFill>
          <p:spPr>
            <a:xfrm>
              <a:off x="6604892" y="16082"/>
              <a:ext cx="5612038" cy="4305353"/>
            </a:xfrm>
            <a:prstGeom prst="rect">
              <a:avLst/>
            </a:prstGeom>
            <a:ln w="12700" cap="flat">
              <a:noFill/>
              <a:miter lim="400000"/>
            </a:ln>
            <a:effectLst/>
          </p:spPr>
        </p:pic>
        <p:pic>
          <p:nvPicPr>
            <p:cNvPr id="170" name="Google Shape;99;p1" descr="Google Shape;99;p1"/>
            <p:cNvPicPr>
              <a:picLocks noChangeAspect="1"/>
            </p:cNvPicPr>
            <p:nvPr/>
          </p:nvPicPr>
          <p:blipFill>
            <a:blip r:embed="rId15">
              <a:extLst/>
            </a:blip>
            <a:stretch>
              <a:fillRect/>
            </a:stretch>
          </p:blipFill>
          <p:spPr>
            <a:xfrm>
              <a:off x="454823" y="0"/>
              <a:ext cx="6007079" cy="4305358"/>
            </a:xfrm>
            <a:prstGeom prst="rect">
              <a:avLst/>
            </a:prstGeom>
            <a:ln w="12700" cap="flat">
              <a:noFill/>
              <a:miter lim="400000"/>
            </a:ln>
            <a:effectLst/>
          </p:spPr>
        </p:pic>
      </p:grpSp>
      <p:grpSp>
        <p:nvGrpSpPr>
          <p:cNvPr id="175" name="Google Shape;100;p1"/>
          <p:cNvGrpSpPr/>
          <p:nvPr/>
        </p:nvGrpSpPr>
        <p:grpSpPr>
          <a:xfrm>
            <a:off x="29658737" y="19361373"/>
            <a:ext cx="11986204" cy="4731628"/>
            <a:chOff x="0" y="0"/>
            <a:chExt cx="11986202" cy="4731627"/>
          </a:xfrm>
        </p:grpSpPr>
        <p:sp>
          <p:nvSpPr>
            <p:cNvPr id="172" name="Google Shape;101;p1"/>
            <p:cNvSpPr txBox="1"/>
            <p:nvPr/>
          </p:nvSpPr>
          <p:spPr>
            <a:xfrm>
              <a:off x="-1" y="4068394"/>
              <a:ext cx="11986203" cy="663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0500" tIns="30500" rIns="30500" bIns="30500" numCol="1" anchor="ctr">
              <a:spAutoFit/>
            </a:bodyPr>
            <a:lstStyle>
              <a:lvl1pPr algn="ctr">
                <a:defRPr sz="2000">
                  <a:latin typeface="Helvetica Neue Light"/>
                  <a:ea typeface="Helvetica Neue Light"/>
                  <a:cs typeface="Helvetica Neue Light"/>
                  <a:sym typeface="Helvetica Neue Light"/>
                </a:defRPr>
              </a:lvl1pPr>
            </a:lstStyle>
            <a:p>
              <a:pPr/>
              <a:r>
                <a:t>Figure 7: Our best model, XGBoost, can be clearly seen having exceptional scores in both ROC AUC and Precision-Recall which indicates that good performance even on imbalanced classes.</a:t>
              </a:r>
            </a:p>
          </p:txBody>
        </p:sp>
        <p:pic>
          <p:nvPicPr>
            <p:cNvPr id="173" name="Google Shape;102;p1" descr="Google Shape;102;p1"/>
            <p:cNvPicPr>
              <a:picLocks noChangeAspect="1"/>
            </p:cNvPicPr>
            <p:nvPr/>
          </p:nvPicPr>
          <p:blipFill>
            <a:blip r:embed="rId16">
              <a:extLst/>
            </a:blip>
            <a:stretch>
              <a:fillRect/>
            </a:stretch>
          </p:blipFill>
          <p:spPr>
            <a:xfrm>
              <a:off x="6210435" y="-1"/>
              <a:ext cx="5260978" cy="3969051"/>
            </a:xfrm>
            <a:prstGeom prst="rect">
              <a:avLst/>
            </a:prstGeom>
            <a:ln w="12700" cap="flat">
              <a:noFill/>
              <a:miter lim="400000"/>
            </a:ln>
            <a:effectLst/>
          </p:spPr>
        </p:pic>
        <p:pic>
          <p:nvPicPr>
            <p:cNvPr id="174" name="Google Shape;103;p1" descr="Google Shape;103;p1"/>
            <p:cNvPicPr>
              <a:picLocks noChangeAspect="1"/>
            </p:cNvPicPr>
            <p:nvPr/>
          </p:nvPicPr>
          <p:blipFill>
            <a:blip r:embed="rId17">
              <a:extLst/>
            </a:blip>
            <a:stretch>
              <a:fillRect/>
            </a:stretch>
          </p:blipFill>
          <p:spPr>
            <a:xfrm>
              <a:off x="173058" y="45024"/>
              <a:ext cx="5260983" cy="3879004"/>
            </a:xfrm>
            <a:prstGeom prst="rect">
              <a:avLst/>
            </a:prstGeom>
            <a:ln w="12700" cap="flat">
              <a:noFill/>
              <a:miter lim="400000"/>
            </a:ln>
            <a:effectLst/>
          </p:spPr>
        </p:pic>
      </p:grpSp>
      <p:sp>
        <p:nvSpPr>
          <p:cNvPr id="176" name="Google Shape;104;p1"/>
          <p:cNvSpPr txBox="1"/>
          <p:nvPr/>
        </p:nvSpPr>
        <p:spPr>
          <a:xfrm>
            <a:off x="14583863" y="30635550"/>
            <a:ext cx="13541102" cy="1901155"/>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just">
              <a:defRPr b="1" sz="2800">
                <a:latin typeface="Helvetica Neue"/>
                <a:ea typeface="Helvetica Neue"/>
                <a:cs typeface="Helvetica Neue"/>
                <a:sym typeface="Helvetica Neue"/>
              </a:defRPr>
            </a:pPr>
            <a:r>
              <a:t>Gaussian NB: </a:t>
            </a:r>
            <a:r>
              <a:rPr b="0">
                <a:latin typeface="Helvetica Neue Light"/>
                <a:ea typeface="Helvetica Neue Light"/>
                <a:cs typeface="Helvetica Neue Light"/>
                <a:sym typeface="Helvetica Neue Light"/>
              </a:rPr>
              <a:t>Gaussian NB uses Bayes’ Theorem, an event’s probability based on prior knowledge, to determine the probability of a conditional event occurring. Since a patient will have many independent medical traits, we considered that Gaussian NB could perform strongly. However, this model was subpar to others.</a:t>
            </a:r>
          </a:p>
        </p:txBody>
      </p:sp>
      <p:pic>
        <p:nvPicPr>
          <p:cNvPr id="177" name="Google Shape;105;p1" descr="Google Shape;105;p1"/>
          <p:cNvPicPr>
            <a:picLocks noChangeAspect="1"/>
          </p:cNvPicPr>
          <p:nvPr/>
        </p:nvPicPr>
        <p:blipFill>
          <a:blip r:embed="rId18">
            <a:extLst/>
          </a:blip>
          <a:srcRect l="0" t="2865" r="4805" b="0"/>
          <a:stretch>
            <a:fillRect/>
          </a:stretch>
        </p:blipFill>
        <p:spPr>
          <a:xfrm>
            <a:off x="37067957" y="5717899"/>
            <a:ext cx="4841894" cy="5356501"/>
          </a:xfrm>
          <a:prstGeom prst="rect">
            <a:avLst/>
          </a:prstGeom>
          <a:ln w="12700">
            <a:miter lim="400000"/>
          </a:ln>
        </p:spPr>
      </p:pic>
      <p:sp>
        <p:nvSpPr>
          <p:cNvPr id="178" name="Google Shape;106;p1"/>
          <p:cNvSpPr txBox="1"/>
          <p:nvPr/>
        </p:nvSpPr>
        <p:spPr>
          <a:xfrm>
            <a:off x="14583849" y="11341761"/>
            <a:ext cx="13541102" cy="2764756"/>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just">
              <a:defRPr b="1" sz="2800">
                <a:latin typeface="Helvetica Neue"/>
                <a:ea typeface="Helvetica Neue"/>
                <a:cs typeface="Helvetica Neue"/>
                <a:sym typeface="Helvetica Neue"/>
              </a:defRPr>
            </a:pPr>
            <a:r>
              <a:t>Random Forest: </a:t>
            </a:r>
            <a:r>
              <a:rPr b="0">
                <a:latin typeface="Helvetica Neue Light"/>
                <a:ea typeface="Helvetica Neue Light"/>
                <a:cs typeface="Helvetica Neue Light"/>
                <a:sym typeface="Helvetica Neue Light"/>
              </a:rPr>
              <a:t>Random Forest creates an ensemble of decision trees training random samples, introducing additional randomness by choosing a random set of samples. By bootstrap-aggregating these decision trees along with SMOTE, the model was accurately able to predict the label with over 99% accuracy. Since the data had prominent outliers, missing values, and noise, using decision trees handled these values well while quickly optimizing the model.</a:t>
            </a:r>
          </a:p>
        </p:txBody>
      </p:sp>
      <p:pic>
        <p:nvPicPr>
          <p:cNvPr id="179" name="Google Shape;107;p1" descr="Google Shape;107;p1"/>
          <p:cNvPicPr>
            <a:picLocks noChangeAspect="1"/>
          </p:cNvPicPr>
          <p:nvPr/>
        </p:nvPicPr>
        <p:blipFill>
          <a:blip r:embed="rId4">
            <a:extLst/>
          </a:blip>
          <a:stretch>
            <a:fillRect/>
          </a:stretch>
        </p:blipFill>
        <p:spPr>
          <a:xfrm>
            <a:off x="590783" y="9274982"/>
            <a:ext cx="13234775" cy="976077"/>
          </a:xfrm>
          <a:prstGeom prst="rect">
            <a:avLst/>
          </a:prstGeom>
          <a:ln w="12700">
            <a:miter lim="400000"/>
          </a:ln>
        </p:spPr>
      </p:pic>
      <p:sp>
        <p:nvSpPr>
          <p:cNvPr id="180" name="Google Shape;108;p1"/>
          <p:cNvSpPr txBox="1"/>
          <p:nvPr/>
        </p:nvSpPr>
        <p:spPr>
          <a:xfrm>
            <a:off x="14583863" y="26094776"/>
            <a:ext cx="13541102" cy="2764755"/>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just">
              <a:defRPr b="1" sz="2800">
                <a:latin typeface="Helvetica Neue"/>
                <a:ea typeface="Helvetica Neue"/>
                <a:cs typeface="Helvetica Neue"/>
                <a:sym typeface="Helvetica Neue"/>
              </a:defRPr>
            </a:pPr>
            <a:r>
              <a:t>Support Vector Machine: </a:t>
            </a:r>
            <a:r>
              <a:rPr b="0">
                <a:latin typeface="Helvetica Neue Light"/>
                <a:ea typeface="Helvetica Neue Light"/>
                <a:cs typeface="Helvetica Neue Light"/>
                <a:sym typeface="Helvetica Neue Light"/>
              </a:rPr>
              <a:t>A SVM is a binary classifier that attempts to separate data by finding a hyperplane of the largest margins between separate classes. Since this model performs much stronger with scaling, we trained our model on data that was scaled and filtered with SMOTE. Since there were many features in the dataset, SVM performed well, but the noise in the dataset kept it from competing with other top models.</a:t>
            </a:r>
          </a:p>
        </p:txBody>
      </p:sp>
      <p:grpSp>
        <p:nvGrpSpPr>
          <p:cNvPr id="183" name="Google Shape;109;p1"/>
          <p:cNvGrpSpPr/>
          <p:nvPr/>
        </p:nvGrpSpPr>
        <p:grpSpPr>
          <a:xfrm>
            <a:off x="16396324" y="14152249"/>
            <a:ext cx="9523503" cy="3526128"/>
            <a:chOff x="0" y="0"/>
            <a:chExt cx="9523502" cy="3526126"/>
          </a:xfrm>
        </p:grpSpPr>
        <p:pic>
          <p:nvPicPr>
            <p:cNvPr id="181" name="Google Shape;110;p1" descr="Google Shape;110;p1"/>
            <p:cNvPicPr>
              <a:picLocks noChangeAspect="1"/>
            </p:cNvPicPr>
            <p:nvPr/>
          </p:nvPicPr>
          <p:blipFill>
            <a:blip r:embed="rId19">
              <a:extLst/>
            </a:blip>
            <a:srcRect l="1165" t="3100" r="0" b="0"/>
            <a:stretch>
              <a:fillRect/>
            </a:stretch>
          </p:blipFill>
          <p:spPr>
            <a:xfrm>
              <a:off x="-1" y="70475"/>
              <a:ext cx="4652277" cy="3455651"/>
            </a:xfrm>
            <a:prstGeom prst="rect">
              <a:avLst/>
            </a:prstGeom>
            <a:ln w="12700" cap="flat">
              <a:noFill/>
              <a:miter lim="400000"/>
            </a:ln>
            <a:effectLst/>
          </p:spPr>
        </p:pic>
        <p:pic>
          <p:nvPicPr>
            <p:cNvPr id="182" name="Google Shape;111;p1" descr="Google Shape;111;p1"/>
            <p:cNvPicPr>
              <a:picLocks noChangeAspect="1"/>
            </p:cNvPicPr>
            <p:nvPr/>
          </p:nvPicPr>
          <p:blipFill>
            <a:blip r:embed="rId20">
              <a:extLst/>
            </a:blip>
            <a:srcRect l="0" t="1117" r="0" b="0"/>
            <a:stretch>
              <a:fillRect/>
            </a:stretch>
          </p:blipFill>
          <p:spPr>
            <a:xfrm>
              <a:off x="5214475" y="0"/>
              <a:ext cx="4309027" cy="3526127"/>
            </a:xfrm>
            <a:prstGeom prst="rect">
              <a:avLst/>
            </a:prstGeom>
            <a:ln w="12700" cap="flat">
              <a:noFill/>
              <a:miter lim="400000"/>
            </a:ln>
            <a:effectLst/>
          </p:spPr>
        </p:pic>
      </p:grpSp>
      <p:grpSp>
        <p:nvGrpSpPr>
          <p:cNvPr id="187" name="Google Shape;113;p1"/>
          <p:cNvGrpSpPr/>
          <p:nvPr/>
        </p:nvGrpSpPr>
        <p:grpSpPr>
          <a:xfrm>
            <a:off x="1056983" y="14634875"/>
            <a:ext cx="12250208" cy="5149531"/>
            <a:chOff x="0" y="0"/>
            <a:chExt cx="12250206" cy="5149530"/>
          </a:xfrm>
        </p:grpSpPr>
        <p:pic>
          <p:nvPicPr>
            <p:cNvPr id="184" name="Google Shape;114;p1" descr="Google Shape;114;p1"/>
            <p:cNvPicPr>
              <a:picLocks noChangeAspect="1"/>
            </p:cNvPicPr>
            <p:nvPr/>
          </p:nvPicPr>
          <p:blipFill>
            <a:blip r:embed="rId21">
              <a:extLst/>
            </a:blip>
            <a:stretch>
              <a:fillRect/>
            </a:stretch>
          </p:blipFill>
          <p:spPr>
            <a:xfrm>
              <a:off x="-1" y="-1"/>
              <a:ext cx="6212681" cy="4669252"/>
            </a:xfrm>
            <a:prstGeom prst="rect">
              <a:avLst/>
            </a:prstGeom>
            <a:ln w="12700" cap="flat">
              <a:noFill/>
              <a:miter lim="400000"/>
            </a:ln>
            <a:effectLst/>
          </p:spPr>
        </p:pic>
        <p:pic>
          <p:nvPicPr>
            <p:cNvPr id="185" name="Google Shape;115;p1" descr="Google Shape;115;p1"/>
            <p:cNvPicPr>
              <a:picLocks noChangeAspect="1"/>
            </p:cNvPicPr>
            <p:nvPr/>
          </p:nvPicPr>
          <p:blipFill>
            <a:blip r:embed="rId22">
              <a:extLst/>
            </a:blip>
            <a:srcRect l="0" t="3110" r="476" b="0"/>
            <a:stretch>
              <a:fillRect/>
            </a:stretch>
          </p:blipFill>
          <p:spPr>
            <a:xfrm>
              <a:off x="6037379" y="166399"/>
              <a:ext cx="6212678" cy="4524051"/>
            </a:xfrm>
            <a:prstGeom prst="rect">
              <a:avLst/>
            </a:prstGeom>
            <a:ln w="12700" cap="flat">
              <a:noFill/>
              <a:miter lim="400000"/>
            </a:ln>
            <a:effectLst/>
          </p:spPr>
        </p:pic>
        <p:sp>
          <p:nvSpPr>
            <p:cNvPr id="186" name="Google Shape;116;p1"/>
            <p:cNvSpPr txBox="1"/>
            <p:nvPr/>
          </p:nvSpPr>
          <p:spPr>
            <a:xfrm>
              <a:off x="2" y="4669249"/>
              <a:ext cx="12250204" cy="4802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lvl1pPr algn="ctr">
                <a:defRPr sz="2000">
                  <a:latin typeface="Helvetica Neue Light"/>
                  <a:ea typeface="Helvetica Neue Light"/>
                  <a:cs typeface="Helvetica Neue Light"/>
                  <a:sym typeface="Helvetica Neue Light"/>
                </a:defRPr>
              </a:lvl1pPr>
            </a:lstStyle>
            <a:p>
              <a:pPr/>
              <a:r>
                <a:t>Figure 1. Box Plot of Age and Plot of Apache Heart Rate vs. Number of Deaths</a:t>
              </a:r>
            </a:p>
          </p:txBody>
        </p:sp>
      </p:grpSp>
      <p:sp>
        <p:nvSpPr>
          <p:cNvPr id="188" name="Google Shape;117;p1"/>
          <p:cNvSpPr txBox="1"/>
          <p:nvPr/>
        </p:nvSpPr>
        <p:spPr>
          <a:xfrm>
            <a:off x="5058324" y="29576824"/>
            <a:ext cx="8044800" cy="480281"/>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gn="ctr">
              <a:defRPr sz="2000">
                <a:latin typeface="Helvetica Neue Light"/>
                <a:ea typeface="Helvetica Neue Light"/>
                <a:cs typeface="Helvetica Neue Light"/>
                <a:sym typeface="Helvetica Neue Light"/>
              </a:defRPr>
            </a:lvl1pPr>
          </a:lstStyle>
          <a:p>
            <a:pPr/>
            <a:r>
              <a:t>Figure 2. Distribution of Classes According to Principal Components</a:t>
            </a:r>
          </a:p>
        </p:txBody>
      </p:sp>
      <p:sp>
        <p:nvSpPr>
          <p:cNvPr id="189" name="Google Shape;118;p1"/>
          <p:cNvSpPr txBox="1"/>
          <p:nvPr/>
        </p:nvSpPr>
        <p:spPr>
          <a:xfrm>
            <a:off x="14763749" y="17621250"/>
            <a:ext cx="12492603" cy="480281"/>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gn="ctr">
              <a:defRPr sz="2000">
                <a:latin typeface="Helvetica Neue Light"/>
                <a:ea typeface="Helvetica Neue Light"/>
                <a:cs typeface="Helvetica Neue Light"/>
                <a:sym typeface="Helvetica Neue Light"/>
              </a:defRPr>
            </a:lvl1pPr>
          </a:lstStyle>
          <a:p>
            <a:pPr/>
            <a:r>
              <a:t>Figure 3. Random Forest Classifier ROC curve and Random Forest Classifier Confusion Matrix</a:t>
            </a:r>
          </a:p>
        </p:txBody>
      </p:sp>
      <p:sp>
        <p:nvSpPr>
          <p:cNvPr id="190" name="Google Shape;119;p1"/>
          <p:cNvSpPr txBox="1"/>
          <p:nvPr/>
        </p:nvSpPr>
        <p:spPr>
          <a:xfrm>
            <a:off x="14684375" y="25368250"/>
            <a:ext cx="13073100" cy="480281"/>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gn="ctr">
              <a:defRPr sz="2000">
                <a:latin typeface="Helvetica Neue Light"/>
                <a:ea typeface="Helvetica Neue Light"/>
                <a:cs typeface="Helvetica Neue Light"/>
                <a:sym typeface="Helvetica Neue Light"/>
              </a:defRPr>
            </a:lvl1pPr>
          </a:lstStyle>
          <a:p>
            <a:pPr/>
            <a:r>
              <a:t>Figure 4. CatBoost Classifier ROC Curve and CatBoost Classifier Confusion Matrix</a:t>
            </a:r>
          </a:p>
        </p:txBody>
      </p:sp>
      <p:sp>
        <p:nvSpPr>
          <p:cNvPr id="191" name="Google Shape;120;p1"/>
          <p:cNvSpPr txBox="1"/>
          <p:nvPr/>
        </p:nvSpPr>
        <p:spPr>
          <a:xfrm>
            <a:off x="36337875" y="11064875"/>
            <a:ext cx="5715000" cy="785081"/>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gn="ctr">
              <a:defRPr sz="2000">
                <a:latin typeface="Helvetica Neue Light"/>
                <a:ea typeface="Helvetica Neue Light"/>
                <a:cs typeface="Helvetica Neue Light"/>
                <a:sym typeface="Helvetica Neue Light"/>
              </a:defRPr>
            </a:lvl1pPr>
          </a:lstStyle>
          <a:p>
            <a:pPr/>
            <a:r>
              <a:t>Figure 5. Feature average impact magnitude as evaluated by SHAP</a:t>
            </a:r>
          </a:p>
        </p:txBody>
      </p:sp>
      <p:pic>
        <p:nvPicPr>
          <p:cNvPr id="192" name="Google Shape;121;p1" descr="Google Shape;121;p1"/>
          <p:cNvPicPr>
            <a:picLocks noChangeAspect="1"/>
          </p:cNvPicPr>
          <p:nvPr/>
        </p:nvPicPr>
        <p:blipFill>
          <a:blip r:embed="rId23">
            <a:extLst/>
          </a:blip>
          <a:stretch>
            <a:fillRect/>
          </a:stretch>
        </p:blipFill>
        <p:spPr>
          <a:xfrm>
            <a:off x="6319825" y="24745475"/>
            <a:ext cx="5772152" cy="4543427"/>
          </a:xfrm>
          <a:prstGeom prst="rect">
            <a:avLst/>
          </a:prstGeom>
          <a:ln w="12700">
            <a:miter lim="400000"/>
          </a:ln>
        </p:spPr>
      </p:pic>
      <p:pic>
        <p:nvPicPr>
          <p:cNvPr id="193" name="Google Shape;122;p1" descr="Google Shape;122;p1"/>
          <p:cNvPicPr>
            <a:picLocks noChangeAspect="1"/>
          </p:cNvPicPr>
          <p:nvPr/>
        </p:nvPicPr>
        <p:blipFill>
          <a:blip r:embed="rId24">
            <a:extLst/>
          </a:blip>
          <a:stretch>
            <a:fillRect/>
          </a:stretch>
        </p:blipFill>
        <p:spPr>
          <a:xfrm>
            <a:off x="16761048" y="21383037"/>
            <a:ext cx="4424501" cy="3526127"/>
          </a:xfrm>
          <a:prstGeom prst="rect">
            <a:avLst/>
          </a:prstGeom>
          <a:ln w="12700">
            <a:miter lim="400000"/>
          </a:ln>
        </p:spPr>
      </p:pic>
      <p:pic>
        <p:nvPicPr>
          <p:cNvPr id="194" name="Google Shape;123;p1" descr="Google Shape;123;p1"/>
          <p:cNvPicPr>
            <a:picLocks noChangeAspect="1"/>
          </p:cNvPicPr>
          <p:nvPr/>
        </p:nvPicPr>
        <p:blipFill>
          <a:blip r:embed="rId25">
            <a:extLst/>
          </a:blip>
          <a:stretch>
            <a:fillRect/>
          </a:stretch>
        </p:blipFill>
        <p:spPr>
          <a:xfrm>
            <a:off x="21469350" y="21311688"/>
            <a:ext cx="4424501" cy="3822638"/>
          </a:xfrm>
          <a:prstGeom prst="rect">
            <a:avLst/>
          </a:prstGeom>
          <a:ln w="12700">
            <a:miter lim="400000"/>
          </a:ln>
        </p:spPr>
      </p:pic>
      <p:pic>
        <p:nvPicPr>
          <p:cNvPr id="195" name="Google Shape;124;p1" descr="Google Shape;124;p1"/>
          <p:cNvPicPr>
            <a:picLocks noChangeAspect="1"/>
          </p:cNvPicPr>
          <p:nvPr/>
        </p:nvPicPr>
        <p:blipFill>
          <a:blip r:embed="rId26">
            <a:extLst/>
          </a:blip>
          <a:stretch>
            <a:fillRect/>
          </a:stretch>
        </p:blipFill>
        <p:spPr>
          <a:xfrm>
            <a:off x="30697174" y="14148950"/>
            <a:ext cx="9523502" cy="3898887"/>
          </a:xfrm>
          <a:prstGeom prst="rect">
            <a:avLst/>
          </a:prstGeom>
          <a:ln w="12700">
            <a:miter lim="400000"/>
          </a:ln>
        </p:spPr>
      </p:pic>
      <p:sp>
        <p:nvSpPr>
          <p:cNvPr id="196" name="Google Shape;125;p1"/>
          <p:cNvSpPr txBox="1"/>
          <p:nvPr/>
        </p:nvSpPr>
        <p:spPr>
          <a:xfrm>
            <a:off x="29499448" y="18113838"/>
            <a:ext cx="11986204" cy="480281"/>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gn="ctr">
              <a:defRPr sz="2000">
                <a:latin typeface="Helvetica Neue Light"/>
                <a:ea typeface="Helvetica Neue Light"/>
                <a:cs typeface="Helvetica Neue Light"/>
                <a:sym typeface="Helvetica Neue Light"/>
              </a:defRPr>
            </a:lvl1pPr>
          </a:lstStyle>
          <a:p>
            <a:pPr/>
            <a:r>
              <a:t>Figure 6: A table comparing the performance of models tested across a variety of metrics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