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2" r:id="rId5"/>
    <p:sldId id="264" r:id="rId6"/>
    <p:sldId id="266" r:id="rId7"/>
    <p:sldId id="286" r:id="rId8"/>
    <p:sldId id="288" r:id="rId9"/>
    <p:sldId id="289" r:id="rId10"/>
    <p:sldId id="291" r:id="rId11"/>
    <p:sldId id="295" r:id="rId12"/>
    <p:sldId id="305" r:id="rId13"/>
    <p:sldId id="310" r:id="rId14"/>
    <p:sldId id="313" r:id="rId15"/>
    <p:sldId id="318" r:id="rId16"/>
    <p:sldId id="333" r:id="rId17"/>
    <p:sldId id="335" r:id="rId18"/>
    <p:sldId id="337" r:id="rId19"/>
    <p:sldId id="339" r:id="rId20"/>
    <p:sldId id="349" r:id="rId21"/>
    <p:sldId id="350" r:id="rId22"/>
    <p:sldId id="352" r:id="rId23"/>
    <p:sldId id="354" r:id="rId24"/>
    <p:sldId id="356" r:id="rId25"/>
    <p:sldId id="358" r:id="rId26"/>
  </p:sldIdLst>
  <p:sldSz cx="14325600" cy="8051800"/>
  <p:notesSz cx="14325600" cy="8051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13" autoAdjust="0"/>
    <p:restoredTop sz="65809" autoAdjust="0"/>
  </p:normalViewPr>
  <p:slideViewPr>
    <p:cSldViewPr>
      <p:cViewPr>
        <p:scale>
          <a:sx n="50" d="100"/>
          <a:sy n="50" d="100"/>
        </p:scale>
        <p:origin x="-1579" y="-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07125" cy="403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115300" y="0"/>
            <a:ext cx="6207125" cy="403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9D01F-A63F-48CF-B7F9-2591F409027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76750" y="603250"/>
            <a:ext cx="5372100" cy="3019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31925" y="3824288"/>
            <a:ext cx="11461750" cy="3624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648575"/>
            <a:ext cx="6207125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115300" y="7648575"/>
            <a:ext cx="6207125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B4B9-C15C-4258-904F-9AB4F37F1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Artificial Intelligence (AI)</a:t>
            </a:r>
            <a:r>
              <a:rPr lang="en-US" dirty="0" smtClean="0"/>
              <a:t> means making </a:t>
            </a:r>
            <a:r>
              <a:rPr lang="en-US" b="1" dirty="0" smtClean="0"/>
              <a:t>computers and machines</a:t>
            </a:r>
            <a:r>
              <a:rPr lang="en-US" dirty="0" smtClean="0"/>
              <a:t> think and act like </a:t>
            </a:r>
            <a:r>
              <a:rPr lang="en-US" b="1" dirty="0" smtClean="0"/>
              <a:t>humans</a:t>
            </a:r>
            <a:r>
              <a:rPr lang="en-US" dirty="0" smtClean="0"/>
              <a:t>. It helps machines </a:t>
            </a:r>
            <a:r>
              <a:rPr lang="en-US" b="1" dirty="0" smtClean="0"/>
              <a:t>learn</a:t>
            </a:r>
            <a:r>
              <a:rPr lang="en-US" dirty="0" smtClean="0"/>
              <a:t>, </a:t>
            </a:r>
            <a:r>
              <a:rPr lang="en-US" b="1" dirty="0" smtClean="0"/>
              <a:t>solve problems</a:t>
            </a:r>
            <a:r>
              <a:rPr lang="en-US" dirty="0" smtClean="0"/>
              <a:t>, </a:t>
            </a:r>
            <a:r>
              <a:rPr lang="en-US" b="1" dirty="0" smtClean="0"/>
              <a:t>understand language</a:t>
            </a:r>
            <a:r>
              <a:rPr lang="en-US" dirty="0" smtClean="0"/>
              <a:t>, and even </a:t>
            </a:r>
            <a:r>
              <a:rPr lang="en-US" b="1" dirty="0" smtClean="0"/>
              <a:t>see and recognize things</a:t>
            </a:r>
            <a:r>
              <a:rPr lang="en-US" dirty="0" smtClean="0"/>
              <a:t>, just like people do.</a:t>
            </a:r>
          </a:p>
          <a:p>
            <a:endParaRPr lang="en-IN" dirty="0" smtClean="0"/>
          </a:p>
          <a:p>
            <a:r>
              <a:rPr lang="en-IN" dirty="0" smtClean="0"/>
              <a:t>In short</a:t>
            </a:r>
          </a:p>
          <a:p>
            <a:r>
              <a:rPr lang="en-US" dirty="0" smtClean="0"/>
              <a:t>AI is about making machines </a:t>
            </a:r>
            <a:r>
              <a:rPr lang="en-US" b="1" dirty="0" smtClean="0"/>
              <a:t>smart</a:t>
            </a:r>
            <a:r>
              <a:rPr lang="en-US" dirty="0" smtClean="0"/>
              <a:t> so they can </a:t>
            </a:r>
            <a:r>
              <a:rPr lang="en-US" b="1" dirty="0" smtClean="0"/>
              <a:t>help us</a:t>
            </a:r>
            <a:r>
              <a:rPr lang="en-US" dirty="0" smtClean="0"/>
              <a:t> in daily life. It's used in many places – phones, cars, hospitals, schools, and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✅ 1. </a:t>
            </a:r>
            <a:r>
              <a:rPr lang="en-US" b="1" dirty="0" err="1" smtClean="0"/>
              <a:t>Chatbots</a:t>
            </a:r>
            <a:endParaRPr lang="en-US" b="1" dirty="0" smtClean="0"/>
          </a:p>
          <a:p>
            <a:r>
              <a:rPr lang="en-US" dirty="0" smtClean="0"/>
              <a:t>AI </a:t>
            </a:r>
            <a:r>
              <a:rPr lang="en-US" dirty="0" err="1" smtClean="0"/>
              <a:t>chatbots</a:t>
            </a:r>
            <a:r>
              <a:rPr lang="en-US" dirty="0" smtClean="0"/>
              <a:t> can </a:t>
            </a:r>
            <a:r>
              <a:rPr lang="en-US" b="1" dirty="0" smtClean="0"/>
              <a:t>answer questions anytime</a:t>
            </a:r>
            <a:r>
              <a:rPr lang="en-US" dirty="0" smtClean="0"/>
              <a:t>, without waiting for a human.</a:t>
            </a:r>
          </a:p>
          <a:p>
            <a:r>
              <a:rPr lang="en-US" dirty="0" smtClean="0"/>
              <a:t>They help with things like </a:t>
            </a:r>
            <a:r>
              <a:rPr lang="en-US" b="1" dirty="0" smtClean="0"/>
              <a:t>order tracking</a:t>
            </a:r>
            <a:r>
              <a:rPr lang="en-US" dirty="0" smtClean="0"/>
              <a:t>, </a:t>
            </a:r>
            <a:r>
              <a:rPr lang="en-US" b="1" dirty="0" smtClean="0"/>
              <a:t>basic support</a:t>
            </a:r>
            <a:r>
              <a:rPr lang="en-US" dirty="0" smtClean="0"/>
              <a:t>, and </a:t>
            </a:r>
            <a:r>
              <a:rPr lang="en-US" b="1" dirty="0" smtClean="0"/>
              <a:t>booking appointments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✅ 2. Virtual Assistants</a:t>
            </a:r>
          </a:p>
          <a:p>
            <a:r>
              <a:rPr lang="en-US" dirty="0" smtClean="0"/>
              <a:t>AI assistants help customers by </a:t>
            </a:r>
            <a:r>
              <a:rPr lang="en-US" b="1" dirty="0" smtClean="0"/>
              <a:t>understanding what they say</a:t>
            </a:r>
            <a:r>
              <a:rPr lang="en-US" dirty="0" smtClean="0"/>
              <a:t> and giving helpful answers.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Siri</a:t>
            </a:r>
            <a:r>
              <a:rPr lang="en-US" dirty="0" smtClean="0"/>
              <a:t>, </a:t>
            </a:r>
            <a:r>
              <a:rPr lang="en-US" dirty="0" err="1" smtClean="0"/>
              <a:t>Alexa</a:t>
            </a:r>
            <a:r>
              <a:rPr lang="en-US" dirty="0" smtClean="0"/>
              <a:t>, or customer support assistants on websites.</a:t>
            </a:r>
          </a:p>
          <a:p>
            <a:r>
              <a:rPr lang="en-US" b="1" dirty="0" smtClean="0"/>
              <a:t>✅ 3. Personalization</a:t>
            </a:r>
          </a:p>
          <a:p>
            <a:r>
              <a:rPr lang="en-US" dirty="0" smtClean="0"/>
              <a:t>AI learns what customers like and </a:t>
            </a:r>
            <a:r>
              <a:rPr lang="en-US" b="1" dirty="0" smtClean="0"/>
              <a:t>suggests products or services</a:t>
            </a:r>
            <a:r>
              <a:rPr lang="en-US" dirty="0" smtClean="0"/>
              <a:t> just for them.</a:t>
            </a:r>
          </a:p>
          <a:p>
            <a:r>
              <a:rPr lang="en-US" dirty="0" smtClean="0"/>
              <a:t>Example: Online stores recommending items based on your shopping history.</a:t>
            </a:r>
          </a:p>
          <a:p>
            <a:r>
              <a:rPr lang="en-US" b="1" dirty="0" smtClean="0"/>
              <a:t>✅ 4. Faster Problem Solving</a:t>
            </a:r>
          </a:p>
          <a:p>
            <a:r>
              <a:rPr lang="en-US" dirty="0" smtClean="0"/>
              <a:t>AI analyzes customer issues quickly and </a:t>
            </a:r>
            <a:r>
              <a:rPr lang="en-US" b="1" dirty="0" smtClean="0"/>
              <a:t>directs them to the right department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saves time and improves customer experience.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AI gives businesses and people a chance to work smarter, faster, and create new and better things! Like</a:t>
            </a:r>
          </a:p>
          <a:p>
            <a:r>
              <a:rPr lang="en-US" b="1" dirty="0" smtClean="0"/>
              <a:t>Save Time - </a:t>
            </a:r>
            <a:r>
              <a:rPr lang="en-US" dirty="0" smtClean="0"/>
              <a:t>AI can do tasks quickly, so people don’t have to spend a lot of time on boring or repetitive work.</a:t>
            </a:r>
          </a:p>
          <a:p>
            <a:r>
              <a:rPr lang="en-US" b="1" dirty="0" smtClean="0"/>
              <a:t>Better Decisions -</a:t>
            </a:r>
            <a:r>
              <a:rPr lang="en-US" dirty="0" smtClean="0"/>
              <a:t>AI looks at lots of information and helps people make smarter choices.</a:t>
            </a:r>
          </a:p>
          <a:p>
            <a:r>
              <a:rPr lang="en-US" b="1" dirty="0" smtClean="0"/>
              <a:t>Personalized Experience  - </a:t>
            </a:r>
            <a:r>
              <a:rPr lang="en-US" dirty="0" smtClean="0"/>
              <a:t>AI can understand what you like and offer things just for you, like music, movies, or shopping.</a:t>
            </a:r>
          </a:p>
          <a:p>
            <a:r>
              <a:rPr lang="en-US" b="1" dirty="0" smtClean="0"/>
              <a:t>Reduce Errors - </a:t>
            </a:r>
            <a:r>
              <a:rPr lang="en-US" dirty="0" smtClean="0"/>
              <a:t>AI follows rules carefully and can avoid mistakes that humans might make.</a:t>
            </a:r>
          </a:p>
          <a:p>
            <a:r>
              <a:rPr lang="en-US" b="1" dirty="0" smtClean="0"/>
              <a:t>Handle Large Data -</a:t>
            </a:r>
            <a:r>
              <a:rPr lang="en-US" dirty="0" smtClean="0"/>
              <a:t>AI can process and learn from huge amounts of data that humans can’t handle easily.</a:t>
            </a:r>
          </a:p>
          <a:p>
            <a:r>
              <a:rPr lang="en-US" b="1" dirty="0" smtClean="0"/>
              <a:t>New Innovations - </a:t>
            </a:r>
            <a:r>
              <a:rPr lang="en-US" dirty="0" smtClean="0"/>
              <a:t>AI can help invent new products, improve healthcare, create self-driving cars, and much more.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Pros (Good Things About AI)</a:t>
            </a:r>
          </a:p>
          <a:p>
            <a:r>
              <a:rPr lang="en-US" b="1" dirty="0" smtClean="0"/>
              <a:t>Saves Time -</a:t>
            </a:r>
            <a:r>
              <a:rPr lang="en-US" dirty="0" smtClean="0"/>
              <a:t>AI works fast and can do tasks in seconds.</a:t>
            </a:r>
          </a:p>
          <a:p>
            <a:r>
              <a:rPr lang="en-US" b="1" dirty="0" smtClean="0"/>
              <a:t>Works 24/7 -</a:t>
            </a:r>
            <a:r>
              <a:rPr lang="en-US" dirty="0" smtClean="0"/>
              <a:t>AI doesn’t sleep or take breaks — it's always available.</a:t>
            </a:r>
          </a:p>
          <a:p>
            <a:r>
              <a:rPr lang="en-US" b="1" dirty="0" smtClean="0"/>
              <a:t>Reduces Errors -</a:t>
            </a:r>
            <a:r>
              <a:rPr lang="en-US" dirty="0" smtClean="0"/>
              <a:t>AI follows instructions and makes fewer mistakes than humans.</a:t>
            </a:r>
          </a:p>
          <a:p>
            <a:r>
              <a:rPr lang="en-US" b="1" dirty="0" smtClean="0"/>
              <a:t>Handles Big Data -</a:t>
            </a:r>
            <a:r>
              <a:rPr lang="en-US" dirty="0" smtClean="0"/>
              <a:t>AI can quickly look at and understand large amounts of information.</a:t>
            </a:r>
          </a:p>
          <a:p>
            <a:r>
              <a:rPr lang="en-US" b="1" dirty="0" smtClean="0"/>
              <a:t>Improves Customer Service -</a:t>
            </a:r>
            <a:r>
              <a:rPr lang="en-US" dirty="0" err="1" smtClean="0"/>
              <a:t>Chatbots</a:t>
            </a:r>
            <a:r>
              <a:rPr lang="en-US" dirty="0" smtClean="0"/>
              <a:t> and virtual assistants help customers anytime.</a:t>
            </a:r>
          </a:p>
          <a:p>
            <a:r>
              <a:rPr lang="en-US" b="1" dirty="0" smtClean="0"/>
              <a:t>Cost-Effective-</a:t>
            </a:r>
            <a:r>
              <a:rPr lang="en-US" dirty="0" smtClean="0"/>
              <a:t>Over time, AI can </a:t>
            </a:r>
            <a:r>
              <a:rPr lang="en-US" b="1" dirty="0" smtClean="0"/>
              <a:t>save money</a:t>
            </a:r>
            <a:r>
              <a:rPr lang="en-US" dirty="0" smtClean="0"/>
              <a:t> by doing work without needing a salary.</a:t>
            </a:r>
          </a:p>
          <a:p>
            <a:endParaRPr lang="en-US" dirty="0" smtClean="0"/>
          </a:p>
          <a:p>
            <a:r>
              <a:rPr lang="en-US" b="1" dirty="0" smtClean="0"/>
              <a:t>❌ Cons (Challenges of AI)</a:t>
            </a:r>
          </a:p>
          <a:p>
            <a:r>
              <a:rPr lang="en-US" b="1" dirty="0" smtClean="0"/>
              <a:t>Job Loss - </a:t>
            </a:r>
            <a:r>
              <a:rPr lang="en-US" dirty="0" smtClean="0"/>
              <a:t>AI can replace people in some jobs, especially repetitive ones.</a:t>
            </a:r>
          </a:p>
          <a:p>
            <a:r>
              <a:rPr lang="en-US" b="1" dirty="0" smtClean="0"/>
              <a:t>High Initial Cost -</a:t>
            </a:r>
            <a:r>
              <a:rPr lang="en-US" dirty="0" smtClean="0"/>
              <a:t>Building and setting up AI systems can be </a:t>
            </a:r>
            <a:r>
              <a:rPr lang="en-US" b="1" dirty="0" smtClean="0"/>
              <a:t>expensive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Lack of Human Touch -</a:t>
            </a:r>
            <a:r>
              <a:rPr lang="en-US" dirty="0" smtClean="0"/>
              <a:t>AI can’t feel emotions or understand people like humans do.</a:t>
            </a:r>
          </a:p>
          <a:p>
            <a:r>
              <a:rPr lang="en-US" b="1" dirty="0" smtClean="0"/>
              <a:t>Needs a Lot of Data - </a:t>
            </a:r>
            <a:r>
              <a:rPr lang="en-US" dirty="0" smtClean="0"/>
              <a:t>AI needs </a:t>
            </a:r>
            <a:r>
              <a:rPr lang="en-US" b="1" dirty="0" smtClean="0"/>
              <a:t>lots of good data</a:t>
            </a:r>
            <a:r>
              <a:rPr lang="en-US" dirty="0" smtClean="0"/>
              <a:t> to work well.</a:t>
            </a:r>
          </a:p>
          <a:p>
            <a:r>
              <a:rPr lang="en-US" b="1" dirty="0" smtClean="0"/>
              <a:t>Privacy Concerns -</a:t>
            </a:r>
            <a:r>
              <a:rPr lang="en-US" dirty="0" smtClean="0"/>
              <a:t>AI systems may use </a:t>
            </a:r>
            <a:r>
              <a:rPr lang="en-US" b="1" dirty="0" smtClean="0"/>
              <a:t>personal data</a:t>
            </a:r>
            <a:r>
              <a:rPr lang="en-US" dirty="0" smtClean="0"/>
              <a:t>, which can raise privacy issues.</a:t>
            </a:r>
          </a:p>
          <a:p>
            <a:r>
              <a:rPr lang="en-US" dirty="0" smtClean="0"/>
              <a:t>If trained on unfair data, AI can make </a:t>
            </a:r>
            <a:r>
              <a:rPr lang="en-US" b="1" dirty="0" smtClean="0"/>
              <a:t>unfair decisions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is powerful, but setting it up and using it the right way can be </a:t>
            </a:r>
            <a:r>
              <a:rPr lang="en-US" b="1" dirty="0" smtClean="0"/>
              <a:t>technically hard, costly, and needs the right people and data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r>
              <a:rPr lang="en-US" b="1" dirty="0" smtClean="0"/>
              <a:t>Needs a Lot of Data - </a:t>
            </a:r>
            <a:r>
              <a:rPr lang="en-US" dirty="0" smtClean="0"/>
              <a:t>AI needs </a:t>
            </a:r>
            <a:r>
              <a:rPr lang="en-US" b="1" dirty="0" smtClean="0"/>
              <a:t>huge amounts of data</a:t>
            </a:r>
            <a:r>
              <a:rPr lang="en-US" dirty="0" smtClean="0"/>
              <a:t> to learn and work well. Without enough data, it doesn’t perform properly.</a:t>
            </a:r>
          </a:p>
          <a:p>
            <a:r>
              <a:rPr lang="en-US" b="1" dirty="0" smtClean="0"/>
              <a:t>Data Quality - </a:t>
            </a:r>
            <a:r>
              <a:rPr lang="en-US" dirty="0" smtClean="0"/>
              <a:t>If the data is </a:t>
            </a:r>
            <a:r>
              <a:rPr lang="en-US" b="1" dirty="0" smtClean="0"/>
              <a:t>incorrect or messy</a:t>
            </a:r>
            <a:r>
              <a:rPr lang="en-US" dirty="0" smtClean="0"/>
              <a:t>, AI will make </a:t>
            </a:r>
            <a:r>
              <a:rPr lang="en-US" b="1" dirty="0" smtClean="0"/>
              <a:t>bad decisions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Expensive Technology - </a:t>
            </a:r>
            <a:r>
              <a:rPr lang="en-US" dirty="0" smtClean="0"/>
              <a:t>AI systems often need </a:t>
            </a:r>
            <a:r>
              <a:rPr lang="en-US" b="1" dirty="0" smtClean="0"/>
              <a:t>powerful computers</a:t>
            </a:r>
            <a:r>
              <a:rPr lang="en-US" dirty="0" smtClean="0"/>
              <a:t>, special tools, and skilled people — all of which can be costly.</a:t>
            </a:r>
          </a:p>
          <a:p>
            <a:r>
              <a:rPr lang="en-US" b="1" dirty="0" smtClean="0"/>
              <a:t>Lack of Skilled People - </a:t>
            </a:r>
            <a:r>
              <a:rPr lang="en-US" dirty="0" smtClean="0"/>
              <a:t>There are </a:t>
            </a:r>
            <a:r>
              <a:rPr lang="en-US" b="1" dirty="0" smtClean="0"/>
              <a:t>not enough experts</a:t>
            </a:r>
            <a:r>
              <a:rPr lang="en-US" dirty="0" smtClean="0"/>
              <a:t> (like AI engineers and data scientists) to build and maintain AI systems.</a:t>
            </a:r>
          </a:p>
          <a:p>
            <a:r>
              <a:rPr lang="en-US" b="1" dirty="0" smtClean="0"/>
              <a:t>Hard to Understand (Black Box Problem) - </a:t>
            </a:r>
            <a:r>
              <a:rPr lang="en-US" dirty="0" smtClean="0"/>
              <a:t>Sometimes even the creators don’t know </a:t>
            </a:r>
            <a:r>
              <a:rPr lang="en-US" b="1" dirty="0" smtClean="0"/>
              <a:t>how</a:t>
            </a:r>
            <a:r>
              <a:rPr lang="en-US" dirty="0" smtClean="0"/>
              <a:t> AI made a decision — it’s like a </a:t>
            </a:r>
            <a:r>
              <a:rPr lang="en-US" b="1" dirty="0" smtClean="0"/>
              <a:t>mystery box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Integration Issues - </a:t>
            </a:r>
            <a:r>
              <a:rPr lang="en-US" dirty="0" smtClean="0"/>
              <a:t>It can be </a:t>
            </a:r>
            <a:r>
              <a:rPr lang="en-US" b="1" dirty="0" smtClean="0"/>
              <a:t>difficult to connect AI</a:t>
            </a:r>
            <a:r>
              <a:rPr lang="en-US" dirty="0" smtClean="0"/>
              <a:t> with old or existing systems in a company.</a:t>
            </a:r>
          </a:p>
          <a:p>
            <a:r>
              <a:rPr lang="en-US" b="1" dirty="0" smtClean="0"/>
              <a:t>Security Risks - </a:t>
            </a:r>
            <a:r>
              <a:rPr lang="en-US" dirty="0" smtClean="0"/>
              <a:t>AI systems can be </a:t>
            </a:r>
            <a:r>
              <a:rPr lang="en-US" b="1" dirty="0" smtClean="0"/>
              <a:t>hacked</a:t>
            </a:r>
            <a:r>
              <a:rPr lang="en-US" dirty="0" smtClean="0"/>
              <a:t> or misused, just like other technologies.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solve AI challenges, we need </a:t>
            </a:r>
            <a:r>
              <a:rPr lang="en-US" b="1" dirty="0" smtClean="0"/>
              <a:t>good data, skilled people, clear rules, security, and human guidance.</a:t>
            </a:r>
            <a:r>
              <a:rPr lang="en-US" dirty="0" smtClean="0"/>
              <a:t> That way, AI can be used safely and wisely.</a:t>
            </a:r>
          </a:p>
          <a:p>
            <a:endParaRPr lang="en-IN" dirty="0" smtClean="0"/>
          </a:p>
          <a:p>
            <a:pPr marL="228600" indent="-228600">
              <a:buAutoNum type="arabicPeriod"/>
            </a:pPr>
            <a:r>
              <a:rPr lang="en-US" b="1" dirty="0" smtClean="0"/>
              <a:t>Use Good Quality Data</a:t>
            </a:r>
          </a:p>
          <a:p>
            <a:pPr marL="228600" indent="-228600">
              <a:buAutoNum type="arabicPeriod"/>
            </a:pPr>
            <a:r>
              <a:rPr lang="en-US" b="1" dirty="0" smtClean="0"/>
              <a:t>Train Skilled People</a:t>
            </a:r>
          </a:p>
          <a:p>
            <a:r>
              <a:rPr lang="en-US" b="1" dirty="0" smtClean="0"/>
              <a:t>✅ 3. Use Strong Security</a:t>
            </a:r>
          </a:p>
          <a:p>
            <a:r>
              <a:rPr lang="en-US" b="1" dirty="0" smtClean="0"/>
              <a:t>✅ 4. Follow Rules and Ethics</a:t>
            </a:r>
          </a:p>
          <a:p>
            <a:r>
              <a:rPr lang="en-US" b="1" dirty="0" smtClean="0"/>
              <a:t>✅ 5. Make AI Transparent</a:t>
            </a:r>
          </a:p>
          <a:p>
            <a:r>
              <a:rPr lang="en-US" b="1" dirty="0" smtClean="0"/>
              <a:t>✅ 6. Start Small, Then Grow</a:t>
            </a:r>
          </a:p>
          <a:p>
            <a:r>
              <a:rPr lang="en-US" b="1" dirty="0" smtClean="0"/>
              <a:t>✅ 7. Keep Humans in the Loop</a:t>
            </a:r>
          </a:p>
          <a:p>
            <a:r>
              <a:rPr lang="en-US" dirty="0" smtClean="0"/>
              <a:t>Use AI to </a:t>
            </a:r>
            <a:r>
              <a:rPr lang="en-US" b="1" dirty="0" smtClean="0"/>
              <a:t>help people</a:t>
            </a:r>
            <a:r>
              <a:rPr lang="en-US" dirty="0" smtClean="0"/>
              <a:t>, not fully replace them.</a:t>
            </a:r>
          </a:p>
          <a:p>
            <a:r>
              <a:rPr lang="en-US" dirty="0" smtClean="0"/>
              <a:t>Let humans </a:t>
            </a:r>
            <a:r>
              <a:rPr lang="en-US" b="1" dirty="0" smtClean="0"/>
              <a:t>check and guide</a:t>
            </a:r>
            <a:r>
              <a:rPr lang="en-US" dirty="0" smtClean="0"/>
              <a:t> AI when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AI is built on </a:t>
            </a:r>
            <a:r>
              <a:rPr lang="en-US" b="1" dirty="0" smtClean="0"/>
              <a:t>data, learning, language, and decision-making tools</a:t>
            </a:r>
            <a:r>
              <a:rPr lang="en-US" dirty="0" smtClean="0"/>
              <a:t> that help machines act smart — just like humans!</a:t>
            </a:r>
          </a:p>
          <a:p>
            <a:endParaRPr lang="en-IN" dirty="0" smtClean="0"/>
          </a:p>
          <a:p>
            <a:r>
              <a:rPr lang="en-US" dirty="0" smtClean="0"/>
              <a:t>These are the </a:t>
            </a:r>
            <a:r>
              <a:rPr lang="en-US" b="1" dirty="0" smtClean="0"/>
              <a:t>basic building blocks</a:t>
            </a:r>
            <a:r>
              <a:rPr lang="en-US" dirty="0" smtClean="0"/>
              <a:t> of how AI works:</a:t>
            </a:r>
          </a:p>
          <a:p>
            <a:r>
              <a:rPr lang="en-US" b="1" dirty="0" smtClean="0"/>
              <a:t>1. Data - </a:t>
            </a:r>
            <a:r>
              <a:rPr lang="en-US" dirty="0" smtClean="0"/>
              <a:t>👉 AI </a:t>
            </a:r>
            <a:r>
              <a:rPr lang="en-US" b="1" dirty="0" smtClean="0"/>
              <a:t>learns from data</a:t>
            </a:r>
            <a:r>
              <a:rPr lang="en-US" dirty="0" smtClean="0"/>
              <a:t>, just like humans learn from experience. </a:t>
            </a:r>
            <a:r>
              <a:rPr lang="en-US" i="1" dirty="0" smtClean="0"/>
              <a:t>Example: AI looks at thousands of photos of cats to learn what a cat looks like.</a:t>
            </a:r>
            <a:endParaRPr lang="en-US" dirty="0" smtClean="0"/>
          </a:p>
          <a:p>
            <a:r>
              <a:rPr lang="en-US" b="1" dirty="0" smtClean="0"/>
              <a:t>2. Algorithms  </a:t>
            </a:r>
            <a:r>
              <a:rPr lang="en-US" dirty="0" smtClean="0"/>
              <a:t>👉 These are </a:t>
            </a:r>
            <a:r>
              <a:rPr lang="en-US" b="1" dirty="0" smtClean="0"/>
              <a:t>step-by-step instructions</a:t>
            </a:r>
            <a:r>
              <a:rPr lang="en-US" dirty="0" smtClean="0"/>
              <a:t> that tell the AI what to do.  </a:t>
            </a:r>
            <a:r>
              <a:rPr lang="en-US" i="1" dirty="0" smtClean="0"/>
              <a:t>Example: A recipe is an algorithm for cooking.</a:t>
            </a:r>
            <a:endParaRPr lang="en-US" dirty="0" smtClean="0"/>
          </a:p>
          <a:p>
            <a:r>
              <a:rPr lang="en-US" b="1" dirty="0" smtClean="0"/>
              <a:t>3. Machine Learning  </a:t>
            </a:r>
            <a:r>
              <a:rPr lang="en-US" dirty="0" smtClean="0"/>
              <a:t>👉 A type of AI that </a:t>
            </a:r>
            <a:r>
              <a:rPr lang="en-US" b="1" dirty="0" smtClean="0"/>
              <a:t>learns from data</a:t>
            </a:r>
            <a:r>
              <a:rPr lang="en-US" dirty="0" smtClean="0"/>
              <a:t> and gets better over time. </a:t>
            </a:r>
            <a:r>
              <a:rPr lang="en-US" i="1" dirty="0" smtClean="0"/>
              <a:t>Example: YouTube learns what videos you like and suggests similar ones.</a:t>
            </a:r>
            <a:endParaRPr lang="en-US" dirty="0" smtClean="0"/>
          </a:p>
          <a:p>
            <a:r>
              <a:rPr lang="en-US" b="1" dirty="0" smtClean="0"/>
              <a:t>4. Neural Networks  </a:t>
            </a:r>
            <a:r>
              <a:rPr lang="en-US" dirty="0" smtClean="0"/>
              <a:t>👉 A system inside AI that works like a </a:t>
            </a:r>
            <a:r>
              <a:rPr lang="en-US" b="1" dirty="0" smtClean="0"/>
              <a:t>mini brain</a:t>
            </a:r>
            <a:r>
              <a:rPr lang="en-US" dirty="0" smtClean="0"/>
              <a:t>, helping it </a:t>
            </a:r>
            <a:r>
              <a:rPr lang="en-US" b="1" dirty="0" smtClean="0"/>
              <a:t>recognize patterns</a:t>
            </a:r>
            <a:r>
              <a:rPr lang="en-US" dirty="0" smtClean="0"/>
              <a:t>. </a:t>
            </a:r>
            <a:r>
              <a:rPr lang="en-US" i="1" dirty="0" smtClean="0"/>
              <a:t>Used in face recognition, voice assistants, etc.</a:t>
            </a:r>
            <a:endParaRPr lang="en-US" dirty="0" smtClean="0"/>
          </a:p>
          <a:p>
            <a:r>
              <a:rPr lang="en-US" b="1" dirty="0" smtClean="0"/>
              <a:t>5. Natural Language Processing (NLP) </a:t>
            </a:r>
            <a:r>
              <a:rPr lang="en-US" dirty="0" smtClean="0"/>
              <a:t>👉 Helps AI </a:t>
            </a:r>
            <a:r>
              <a:rPr lang="en-US" b="1" dirty="0" smtClean="0"/>
              <a:t>understand and respond</a:t>
            </a:r>
            <a:r>
              <a:rPr lang="en-US" dirty="0" smtClean="0"/>
              <a:t> to human language. </a:t>
            </a:r>
            <a:r>
              <a:rPr lang="en-US" i="1" dirty="0" smtClean="0"/>
              <a:t>Example: </a:t>
            </a:r>
            <a:r>
              <a:rPr lang="en-US" i="1" dirty="0" err="1" smtClean="0"/>
              <a:t>Chatbots</a:t>
            </a:r>
            <a:r>
              <a:rPr lang="en-US" i="1" dirty="0" smtClean="0"/>
              <a:t>, Google Translate, </a:t>
            </a:r>
            <a:r>
              <a:rPr lang="en-US" i="1" dirty="0" err="1" smtClean="0"/>
              <a:t>Siri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b="1" dirty="0" smtClean="0"/>
              <a:t>6. Computer Vision </a:t>
            </a:r>
            <a:r>
              <a:rPr lang="en-US" dirty="0" smtClean="0"/>
              <a:t>👉 Lets AI </a:t>
            </a:r>
            <a:r>
              <a:rPr lang="en-US" b="1" dirty="0" smtClean="0"/>
              <a:t>see and understand images and videos</a:t>
            </a:r>
            <a:r>
              <a:rPr lang="en-US" dirty="0" smtClean="0"/>
              <a:t>. </a:t>
            </a:r>
            <a:r>
              <a:rPr lang="en-US" i="1" dirty="0" smtClean="0"/>
              <a:t>Example: Face ID on phones, self-driving cars seeing the road.</a:t>
            </a:r>
            <a:endParaRPr lang="en-US" dirty="0" smtClean="0"/>
          </a:p>
          <a:p>
            <a:r>
              <a:rPr lang="en-US" b="1" dirty="0" smtClean="0"/>
              <a:t>7. Decision Making </a:t>
            </a:r>
            <a:r>
              <a:rPr lang="en-US" dirty="0" smtClean="0"/>
              <a:t>👉 AI uses what it has learned to </a:t>
            </a:r>
            <a:r>
              <a:rPr lang="en-US" b="1" dirty="0" smtClean="0"/>
              <a:t>make smart choices or predictions</a:t>
            </a:r>
            <a:r>
              <a:rPr lang="en-US" dirty="0" smtClean="0"/>
              <a:t>. </a:t>
            </a:r>
            <a:r>
              <a:rPr lang="en-US" i="1" dirty="0" smtClean="0"/>
              <a:t>Example: A self-driving car deciding when to stop or go.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AI</a:t>
            </a:r>
          </a:p>
          <a:p>
            <a:r>
              <a:rPr lang="en-US" b="1" dirty="0" smtClean="0"/>
              <a:t>Narrow AI</a:t>
            </a:r>
            <a:r>
              <a:rPr lang="en-US" dirty="0" smtClean="0"/>
              <a:t> – Does one job well (like Google Maps or Netflix suggestions)</a:t>
            </a:r>
          </a:p>
          <a:p>
            <a:r>
              <a:rPr lang="en-US" b="1" dirty="0" smtClean="0"/>
              <a:t>General AI</a:t>
            </a:r>
            <a:r>
              <a:rPr lang="en-US" dirty="0" smtClean="0"/>
              <a:t> – Thinks and learns like a human (this doesn’t exist yet)</a:t>
            </a:r>
          </a:p>
          <a:p>
            <a:r>
              <a:rPr lang="en-US" b="1" dirty="0" smtClean="0"/>
              <a:t>Super AI</a:t>
            </a:r>
            <a:r>
              <a:rPr lang="en-US" dirty="0" smtClean="0"/>
              <a:t> – Smarter than humans (still science fiction for now)</a:t>
            </a:r>
          </a:p>
          <a:p>
            <a:endParaRPr lang="en-US" dirty="0" smtClean="0"/>
          </a:p>
          <a:p>
            <a:r>
              <a:rPr lang="en-US" b="1" dirty="0" smtClean="0"/>
              <a:t>🧠 Common AI Technologies</a:t>
            </a:r>
          </a:p>
          <a:p>
            <a:r>
              <a:rPr lang="en-US" b="1" dirty="0" smtClean="0"/>
              <a:t>Machine Learning</a:t>
            </a:r>
            <a:r>
              <a:rPr lang="en-US" dirty="0" smtClean="0"/>
              <a:t> – AI that learns from data</a:t>
            </a:r>
          </a:p>
          <a:p>
            <a:r>
              <a:rPr lang="en-US" b="1" dirty="0" smtClean="0"/>
              <a:t>Natural Language Processing (NLP)</a:t>
            </a:r>
            <a:r>
              <a:rPr lang="en-US" dirty="0" smtClean="0"/>
              <a:t> – Helps machines understand human language</a:t>
            </a:r>
          </a:p>
          <a:p>
            <a:r>
              <a:rPr lang="en-US" b="1" dirty="0" smtClean="0"/>
              <a:t>Computer Vision</a:t>
            </a:r>
            <a:r>
              <a:rPr lang="en-US" dirty="0" smtClean="0"/>
              <a:t> – Lets machines "see" images and video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lang="en-US" sz="1200" spc="-3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Narrow</a:t>
            </a:r>
            <a:r>
              <a:rPr lang="en-US" sz="1200" spc="-1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AI</a:t>
            </a:r>
            <a:r>
              <a:rPr lang="en-US" sz="1200" spc="-8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refers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AI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8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systems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9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that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are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designed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and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trained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perform 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specific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2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tasks.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These </a:t>
            </a:r>
            <a:r>
              <a:rPr lang="en-US" sz="1200" spc="-8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systems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operate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under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limited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set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of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constraints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and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cannot</a:t>
            </a:r>
            <a:r>
              <a:rPr lang="en-US" sz="1200" spc="-5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generalize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7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their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knowledge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beyond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7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their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programmed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functions.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Examples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include:</a:t>
            </a:r>
            <a:endParaRPr lang="en-US" sz="1200" dirty="0" smtClean="0">
              <a:latin typeface="Lucida Sans Unicode"/>
              <a:cs typeface="Lucida Sans Unicode"/>
            </a:endParaRPr>
          </a:p>
          <a:p>
            <a:pPr marL="622300" marR="752475" indent="-190500">
              <a:lnSpc>
                <a:spcPct val="131100"/>
              </a:lnSpc>
              <a:spcBef>
                <a:spcPts val="2290"/>
              </a:spcBef>
              <a:buChar char="•"/>
              <a:tabLst>
                <a:tab pos="622300" algn="l"/>
              </a:tabLst>
            </a:pP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Voice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Assistants: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Such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as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5" dirty="0" err="1" smtClean="0">
                <a:solidFill>
                  <a:srgbClr val="212121"/>
                </a:solidFill>
                <a:latin typeface="Lucida Sans Unicode"/>
                <a:cs typeface="Lucida Sans Unicode"/>
              </a:rPr>
              <a:t>Siri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and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0" dirty="0" err="1" smtClean="0">
                <a:solidFill>
                  <a:srgbClr val="212121"/>
                </a:solidFill>
                <a:latin typeface="Lucida Sans Unicode"/>
                <a:cs typeface="Lucida Sans Unicode"/>
              </a:rPr>
              <a:t>Alexa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,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which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can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perform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tasks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like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setting 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reminders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or</a:t>
            </a:r>
            <a:r>
              <a:rPr lang="en-US" sz="1200" spc="-7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playing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music.</a:t>
            </a:r>
            <a:endParaRPr lang="en-US" sz="1200" dirty="0" smtClean="0">
              <a:latin typeface="Lucida Sans Unicode"/>
              <a:cs typeface="Lucida Sans Unicode"/>
            </a:endParaRPr>
          </a:p>
          <a:p>
            <a:pPr marL="622935" indent="-191135">
              <a:lnSpc>
                <a:spcPct val="100000"/>
              </a:lnSpc>
              <a:spcBef>
                <a:spcPts val="365"/>
              </a:spcBef>
              <a:buChar char="•"/>
              <a:tabLst>
                <a:tab pos="622935" algn="l"/>
              </a:tabLst>
            </a:pPr>
            <a:r>
              <a:rPr lang="en-US" sz="1200" spc="-3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Recommendation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Systems: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Used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by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platforms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like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Netflix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and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Amazon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suggest</a:t>
            </a:r>
            <a:endParaRPr lang="en-US" sz="1200" dirty="0" smtClean="0">
              <a:latin typeface="Lucida Sans Unicode"/>
              <a:cs typeface="Lucida Sans Unicode"/>
            </a:endParaRPr>
          </a:p>
          <a:p>
            <a:pPr marL="622300">
              <a:lnSpc>
                <a:spcPct val="100000"/>
              </a:lnSpc>
              <a:spcBef>
                <a:spcPts val="595"/>
              </a:spcBef>
            </a:pPr>
            <a:r>
              <a:rPr lang="en-US" sz="1200" spc="-2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content</a:t>
            </a:r>
            <a:r>
              <a:rPr lang="en-US" sz="1200" spc="-9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based</a:t>
            </a:r>
            <a:r>
              <a:rPr lang="en-US" sz="1200" spc="-9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on</a:t>
            </a:r>
            <a:r>
              <a:rPr lang="en-US" sz="1200" spc="-9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user</a:t>
            </a:r>
            <a:r>
              <a:rPr lang="en-US" sz="1200" spc="-8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preferences.</a:t>
            </a:r>
            <a:endParaRPr lang="en-US" sz="1200" dirty="0" smtClean="0">
              <a:latin typeface="Lucida Sans Unicode"/>
              <a:cs typeface="Lucida Sans Unicode"/>
            </a:endParaRPr>
          </a:p>
          <a:p>
            <a:pPr marL="622935" indent="-191135">
              <a:lnSpc>
                <a:spcPct val="100000"/>
              </a:lnSpc>
              <a:spcBef>
                <a:spcPts val="365"/>
              </a:spcBef>
              <a:buChar char="•"/>
              <a:tabLst>
                <a:tab pos="622935" algn="l"/>
              </a:tabLst>
            </a:pP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Image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Recognition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Software: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Employed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in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applications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like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facial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recognition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and</a:t>
            </a:r>
            <a:endParaRPr lang="en-US" sz="1200" dirty="0" smtClean="0">
              <a:latin typeface="Lucida Sans Unicode"/>
              <a:cs typeface="Lucida Sans Unicode"/>
            </a:endParaRPr>
          </a:p>
          <a:p>
            <a:pPr marL="622300">
              <a:lnSpc>
                <a:spcPct val="100000"/>
              </a:lnSpc>
              <a:spcBef>
                <a:spcPts val="595"/>
              </a:spcBef>
            </a:pPr>
            <a:r>
              <a:rPr lang="en-US" sz="1200" spc="-3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medical</a:t>
            </a:r>
            <a:r>
              <a:rPr lang="en-US" sz="1200" spc="-7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imaging</a:t>
            </a:r>
            <a:r>
              <a:rPr lang="en-US" sz="1200" spc="-7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analysis.</a:t>
            </a:r>
            <a:endParaRPr lang="en-US" sz="1200" dirty="0" smtClean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General</a:t>
            </a:r>
            <a:r>
              <a:rPr lang="en-US" sz="1200" spc="-9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AI,</a:t>
            </a:r>
            <a:r>
              <a:rPr lang="en-US" sz="1200" spc="-8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also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known</a:t>
            </a:r>
            <a:r>
              <a:rPr lang="en-US" sz="1200" spc="-7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as</a:t>
            </a:r>
            <a:r>
              <a:rPr lang="en-US" sz="1200" spc="-7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Strong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AI,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refers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lang="en-US" sz="1200" spc="-8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theoretical</a:t>
            </a:r>
            <a:r>
              <a:rPr lang="en-US" sz="1200" spc="-7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form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of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AI</a:t>
            </a:r>
            <a:r>
              <a:rPr lang="en-US" sz="1200" spc="-8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that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possesses</a:t>
            </a:r>
            <a:r>
              <a:rPr lang="en-US" sz="1200" spc="-7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the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ability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understand,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learn,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and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apply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intelligence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across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wide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range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of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7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tasks,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similar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to</a:t>
            </a:r>
            <a:r>
              <a:rPr lang="en-US" sz="1200" spc="5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</a:t>
            </a:r>
            <a:r>
              <a:rPr lang="en-US" sz="1200" spc="-9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human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being.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This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type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of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AI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would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be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capable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of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reasoning,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problem-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solving,</a:t>
            </a:r>
            <a:r>
              <a:rPr lang="en-US" sz="1200" spc="-5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and 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understanding</a:t>
            </a:r>
            <a:r>
              <a:rPr lang="en-US" sz="1200" spc="-9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complex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concepts.</a:t>
            </a:r>
            <a:r>
              <a:rPr lang="en-US" sz="1200" spc="-7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As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of</a:t>
            </a:r>
            <a:r>
              <a:rPr lang="en-US" sz="1200" spc="-8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now,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General</a:t>
            </a:r>
            <a:r>
              <a:rPr lang="en-US" sz="1200" spc="-8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AI</a:t>
            </a:r>
            <a:r>
              <a:rPr lang="en-US" sz="1200" spc="-8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5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remains</a:t>
            </a:r>
            <a:r>
              <a:rPr lang="en-US" sz="1200" spc="-7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largely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</a:t>
            </a:r>
            <a:r>
              <a:rPr lang="en-US" sz="1200" spc="-8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concept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and</a:t>
            </a:r>
            <a:r>
              <a:rPr lang="en-US" sz="1200" spc="-8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has </a:t>
            </a:r>
            <a:r>
              <a:rPr lang="en-US" sz="1200" spc="-2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not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yet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been</a:t>
            </a:r>
            <a:r>
              <a:rPr lang="en-US" sz="1200" spc="-5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realized.</a:t>
            </a:r>
            <a:endParaRPr lang="en-US" sz="1200" dirty="0" smtClean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25" dirty="0" err="1" smtClean="0"/>
              <a:t>Superintelligent</a:t>
            </a:r>
            <a:r>
              <a:rPr lang="en-US" spc="-70" dirty="0" smtClean="0"/>
              <a:t> </a:t>
            </a:r>
            <a:r>
              <a:rPr lang="en-US" dirty="0" smtClean="0"/>
              <a:t>AI</a:t>
            </a:r>
            <a:r>
              <a:rPr lang="en-US" spc="-65" dirty="0" smtClean="0"/>
              <a:t> </a:t>
            </a:r>
            <a:r>
              <a:rPr lang="en-US" spc="-80" dirty="0" smtClean="0"/>
              <a:t>is</a:t>
            </a:r>
            <a:r>
              <a:rPr lang="en-US" spc="-50" dirty="0" smtClean="0"/>
              <a:t> </a:t>
            </a:r>
            <a:r>
              <a:rPr lang="en-US" dirty="0" smtClean="0"/>
              <a:t>a</a:t>
            </a:r>
            <a:r>
              <a:rPr lang="en-US" spc="-65" dirty="0" smtClean="0"/>
              <a:t> </a:t>
            </a:r>
            <a:r>
              <a:rPr lang="en-US" spc="-20" dirty="0" smtClean="0"/>
              <a:t>hypothetical</a:t>
            </a:r>
            <a:r>
              <a:rPr lang="en-US" spc="-55" dirty="0" smtClean="0"/>
              <a:t> </a:t>
            </a:r>
            <a:r>
              <a:rPr lang="en-US" spc="-45" dirty="0" smtClean="0"/>
              <a:t>form</a:t>
            </a:r>
            <a:r>
              <a:rPr lang="en-US" spc="-60" dirty="0" smtClean="0"/>
              <a:t> </a:t>
            </a:r>
            <a:r>
              <a:rPr lang="en-US" dirty="0" smtClean="0"/>
              <a:t>of</a:t>
            </a:r>
            <a:r>
              <a:rPr lang="en-US" spc="-65" dirty="0" smtClean="0"/>
              <a:t> </a:t>
            </a:r>
            <a:r>
              <a:rPr lang="en-US" dirty="0" smtClean="0"/>
              <a:t>AI</a:t>
            </a:r>
            <a:r>
              <a:rPr lang="en-US" spc="-60" dirty="0" smtClean="0"/>
              <a:t> </a:t>
            </a:r>
            <a:r>
              <a:rPr lang="en-US" spc="-40" dirty="0" smtClean="0"/>
              <a:t>that</a:t>
            </a:r>
            <a:r>
              <a:rPr lang="en-US" spc="-60" dirty="0" smtClean="0"/>
              <a:t> </a:t>
            </a:r>
            <a:r>
              <a:rPr lang="en-US" spc="-55" dirty="0" smtClean="0"/>
              <a:t>surpasses </a:t>
            </a:r>
            <a:r>
              <a:rPr lang="en-US" spc="-70" dirty="0" smtClean="0"/>
              <a:t>human</a:t>
            </a:r>
            <a:r>
              <a:rPr lang="en-US" spc="-60" dirty="0" smtClean="0"/>
              <a:t> </a:t>
            </a:r>
            <a:r>
              <a:rPr lang="en-US" spc="-25" dirty="0" smtClean="0"/>
              <a:t>intelligence</a:t>
            </a:r>
            <a:r>
              <a:rPr lang="en-US" spc="-55" dirty="0" smtClean="0"/>
              <a:t> </a:t>
            </a:r>
            <a:r>
              <a:rPr lang="en-US" spc="-60" dirty="0" smtClean="0"/>
              <a:t>in</a:t>
            </a:r>
            <a:r>
              <a:rPr lang="en-US" spc="-65" dirty="0" smtClean="0"/>
              <a:t> </a:t>
            </a:r>
            <a:r>
              <a:rPr lang="en-US" spc="-25" dirty="0" smtClean="0"/>
              <a:t>all </a:t>
            </a:r>
            <a:r>
              <a:rPr lang="en-US" spc="-40" dirty="0" smtClean="0"/>
              <a:t>aspects,</a:t>
            </a:r>
            <a:r>
              <a:rPr lang="en-US" spc="-55" dirty="0" smtClean="0"/>
              <a:t> </a:t>
            </a:r>
            <a:r>
              <a:rPr lang="en-US" spc="-35" dirty="0" smtClean="0"/>
              <a:t>including</a:t>
            </a:r>
            <a:r>
              <a:rPr lang="en-US" spc="-45" dirty="0" smtClean="0"/>
              <a:t> </a:t>
            </a:r>
            <a:r>
              <a:rPr lang="en-US" spc="-20" dirty="0" smtClean="0"/>
              <a:t>creativity,</a:t>
            </a:r>
            <a:r>
              <a:rPr lang="en-US" spc="-40" dirty="0" smtClean="0"/>
              <a:t> </a:t>
            </a:r>
            <a:r>
              <a:rPr lang="en-US" spc="-60" dirty="0" smtClean="0"/>
              <a:t>problem-</a:t>
            </a:r>
            <a:r>
              <a:rPr lang="en-US" spc="-35" dirty="0" smtClean="0"/>
              <a:t>solving,</a:t>
            </a:r>
            <a:r>
              <a:rPr lang="en-US" spc="-40" dirty="0" smtClean="0"/>
              <a:t> </a:t>
            </a:r>
            <a:r>
              <a:rPr lang="en-US" spc="-20" dirty="0" smtClean="0"/>
              <a:t>and</a:t>
            </a:r>
            <a:r>
              <a:rPr lang="en-US" spc="-50" dirty="0" smtClean="0"/>
              <a:t> </a:t>
            </a:r>
            <a:r>
              <a:rPr lang="en-US" spc="-30" dirty="0" smtClean="0"/>
              <a:t>emotional</a:t>
            </a:r>
            <a:r>
              <a:rPr lang="en-US" spc="-45" dirty="0" smtClean="0"/>
              <a:t> </a:t>
            </a:r>
            <a:r>
              <a:rPr lang="en-US" spc="-40" dirty="0" smtClean="0"/>
              <a:t>understanding.</a:t>
            </a:r>
            <a:r>
              <a:rPr lang="en-US" spc="-35" dirty="0" smtClean="0"/>
              <a:t> </a:t>
            </a:r>
            <a:r>
              <a:rPr lang="en-US" spc="-105" dirty="0" smtClean="0"/>
              <a:t>This</a:t>
            </a:r>
            <a:r>
              <a:rPr lang="en-US" spc="-35" dirty="0" smtClean="0"/>
              <a:t> </a:t>
            </a:r>
            <a:r>
              <a:rPr lang="en-US" dirty="0" smtClean="0"/>
              <a:t>type</a:t>
            </a:r>
            <a:r>
              <a:rPr lang="en-US" spc="-50" dirty="0" smtClean="0"/>
              <a:t> </a:t>
            </a:r>
            <a:r>
              <a:rPr lang="en-US" spc="-25" dirty="0" smtClean="0"/>
              <a:t>of </a:t>
            </a:r>
            <a:r>
              <a:rPr lang="en-US" dirty="0" smtClean="0"/>
              <a:t>AI</a:t>
            </a:r>
            <a:r>
              <a:rPr lang="en-US" spc="-65" dirty="0" smtClean="0"/>
              <a:t> </a:t>
            </a:r>
            <a:r>
              <a:rPr lang="en-US" spc="-20" dirty="0" smtClean="0"/>
              <a:t>could</a:t>
            </a:r>
            <a:r>
              <a:rPr lang="en-US" spc="-60" dirty="0" smtClean="0"/>
              <a:t> </a:t>
            </a:r>
            <a:r>
              <a:rPr lang="en-US" spc="-10" dirty="0" smtClean="0"/>
              <a:t>potentially</a:t>
            </a:r>
            <a:r>
              <a:rPr lang="en-US" spc="-50" dirty="0" smtClean="0"/>
              <a:t> </a:t>
            </a:r>
            <a:r>
              <a:rPr lang="en-US" spc="-35" dirty="0" smtClean="0"/>
              <a:t>outperform</a:t>
            </a:r>
            <a:r>
              <a:rPr lang="en-US" spc="-55" dirty="0" smtClean="0"/>
              <a:t> </a:t>
            </a:r>
            <a:r>
              <a:rPr lang="en-US" spc="-20" dirty="0" smtClean="0"/>
              <a:t>the</a:t>
            </a:r>
            <a:r>
              <a:rPr lang="en-US" spc="-65" dirty="0" smtClean="0"/>
              <a:t> </a:t>
            </a:r>
            <a:r>
              <a:rPr lang="en-US" spc="-20" dirty="0" smtClean="0"/>
              <a:t>best</a:t>
            </a:r>
            <a:r>
              <a:rPr lang="en-US" spc="-55" dirty="0" smtClean="0"/>
              <a:t> </a:t>
            </a:r>
            <a:r>
              <a:rPr lang="en-US" spc="-70" dirty="0" smtClean="0"/>
              <a:t>human</a:t>
            </a:r>
            <a:r>
              <a:rPr lang="en-US" spc="-60" dirty="0" smtClean="0"/>
              <a:t> </a:t>
            </a:r>
            <a:r>
              <a:rPr lang="en-US" spc="-70" dirty="0" smtClean="0"/>
              <a:t>minds</a:t>
            </a:r>
            <a:r>
              <a:rPr lang="en-US" spc="-55" dirty="0" smtClean="0"/>
              <a:t> </a:t>
            </a:r>
            <a:r>
              <a:rPr lang="en-US" spc="-60" dirty="0" smtClean="0"/>
              <a:t>in</a:t>
            </a:r>
            <a:r>
              <a:rPr lang="en-US" spc="-65" dirty="0" smtClean="0"/>
              <a:t> </a:t>
            </a:r>
            <a:r>
              <a:rPr lang="en-US" dirty="0" smtClean="0"/>
              <a:t>every</a:t>
            </a:r>
            <a:r>
              <a:rPr lang="en-US" spc="-60" dirty="0" smtClean="0"/>
              <a:t> </a:t>
            </a:r>
            <a:r>
              <a:rPr lang="en-US" spc="-25" dirty="0" smtClean="0"/>
              <a:t>field,</a:t>
            </a:r>
            <a:r>
              <a:rPr lang="en-US" spc="-55" dirty="0" smtClean="0"/>
              <a:t> </a:t>
            </a:r>
            <a:r>
              <a:rPr lang="en-US" spc="-35" dirty="0" smtClean="0"/>
              <a:t>including</a:t>
            </a:r>
            <a:r>
              <a:rPr lang="en-US" spc="-55" dirty="0" smtClean="0"/>
              <a:t> </a:t>
            </a:r>
            <a:r>
              <a:rPr lang="en-US" spc="-10" dirty="0" smtClean="0"/>
              <a:t>scientific creativity</a:t>
            </a:r>
            <a:r>
              <a:rPr lang="en-US" spc="-70" dirty="0" smtClean="0"/>
              <a:t> </a:t>
            </a:r>
            <a:r>
              <a:rPr lang="en-US" spc="-20" dirty="0" smtClean="0"/>
              <a:t>and</a:t>
            </a:r>
            <a:r>
              <a:rPr lang="en-US" spc="-70" dirty="0" smtClean="0"/>
              <a:t> </a:t>
            </a:r>
            <a:r>
              <a:rPr lang="en-US" spc="-25" dirty="0" smtClean="0"/>
              <a:t>social</a:t>
            </a:r>
            <a:r>
              <a:rPr lang="en-US" spc="-60" dirty="0" smtClean="0"/>
              <a:t> </a:t>
            </a:r>
            <a:r>
              <a:rPr lang="en-US" spc="-75" dirty="0" smtClean="0"/>
              <a:t>skills.</a:t>
            </a:r>
            <a:r>
              <a:rPr lang="en-US" spc="-55" dirty="0" smtClean="0"/>
              <a:t> </a:t>
            </a:r>
            <a:r>
              <a:rPr lang="en-US" spc="-65" dirty="0" smtClean="0"/>
              <a:t>Discussions</a:t>
            </a:r>
            <a:r>
              <a:rPr lang="en-US" spc="-60" dirty="0" smtClean="0"/>
              <a:t> </a:t>
            </a:r>
            <a:r>
              <a:rPr lang="en-US" spc="-30" dirty="0" smtClean="0"/>
              <a:t>around</a:t>
            </a:r>
            <a:r>
              <a:rPr lang="en-US" spc="-60" dirty="0" smtClean="0"/>
              <a:t> </a:t>
            </a:r>
            <a:r>
              <a:rPr lang="en-US" spc="-25" dirty="0" err="1" smtClean="0"/>
              <a:t>Superintelligent</a:t>
            </a:r>
            <a:r>
              <a:rPr lang="en-US" spc="-55" dirty="0" smtClean="0"/>
              <a:t> </a:t>
            </a:r>
            <a:r>
              <a:rPr lang="en-US" dirty="0" smtClean="0"/>
              <a:t>AI</a:t>
            </a:r>
            <a:r>
              <a:rPr lang="en-US" spc="-70" dirty="0" smtClean="0"/>
              <a:t> </a:t>
            </a:r>
            <a:r>
              <a:rPr lang="en-US" spc="-10" dirty="0" smtClean="0"/>
              <a:t>often</a:t>
            </a:r>
            <a:r>
              <a:rPr lang="en-US" spc="-60" dirty="0" smtClean="0"/>
              <a:t> </a:t>
            </a:r>
            <a:r>
              <a:rPr lang="en-US" dirty="0" smtClean="0"/>
              <a:t>involve</a:t>
            </a:r>
            <a:r>
              <a:rPr lang="en-US" spc="-65" dirty="0" smtClean="0"/>
              <a:t> </a:t>
            </a:r>
            <a:r>
              <a:rPr lang="en-US" spc="-10" dirty="0" smtClean="0"/>
              <a:t>ethical </a:t>
            </a:r>
            <a:r>
              <a:rPr lang="en-US" spc="-40" dirty="0" smtClean="0"/>
              <a:t>considerations</a:t>
            </a:r>
            <a:r>
              <a:rPr lang="en-US" spc="-55" dirty="0" smtClean="0"/>
              <a:t> </a:t>
            </a:r>
            <a:r>
              <a:rPr lang="en-US" spc="-20" dirty="0" smtClean="0"/>
              <a:t>and</a:t>
            </a:r>
            <a:r>
              <a:rPr lang="en-US" spc="-60" dirty="0" smtClean="0"/>
              <a:t> </a:t>
            </a:r>
            <a:r>
              <a:rPr lang="en-US" spc="-20" dirty="0" smtClean="0"/>
              <a:t>the</a:t>
            </a:r>
            <a:r>
              <a:rPr lang="en-US" spc="-65" dirty="0" smtClean="0"/>
              <a:t> </a:t>
            </a:r>
            <a:r>
              <a:rPr lang="en-US" spc="-25" dirty="0" smtClean="0"/>
              <a:t>potential</a:t>
            </a:r>
            <a:r>
              <a:rPr lang="en-US" spc="-50" dirty="0" smtClean="0"/>
              <a:t> </a:t>
            </a:r>
            <a:r>
              <a:rPr lang="en-US" spc="-70" dirty="0" smtClean="0"/>
              <a:t>risks</a:t>
            </a:r>
            <a:r>
              <a:rPr lang="en-US" spc="-55" dirty="0" smtClean="0"/>
              <a:t> </a:t>
            </a:r>
            <a:r>
              <a:rPr lang="en-US" spc="-30" dirty="0" smtClean="0"/>
              <a:t>associated</a:t>
            </a:r>
            <a:r>
              <a:rPr lang="en-US" spc="-55" dirty="0" smtClean="0"/>
              <a:t> </a:t>
            </a:r>
            <a:r>
              <a:rPr lang="en-US" dirty="0" smtClean="0"/>
              <a:t>with</a:t>
            </a:r>
            <a:r>
              <a:rPr lang="en-US" spc="-55" dirty="0" smtClean="0"/>
              <a:t> </a:t>
            </a:r>
            <a:r>
              <a:rPr lang="en-US" spc="-65" dirty="0" smtClean="0"/>
              <a:t>its</a:t>
            </a:r>
            <a:r>
              <a:rPr lang="en-US" spc="-60" dirty="0" smtClean="0"/>
              <a:t> </a:t>
            </a:r>
            <a:r>
              <a:rPr lang="en-US" spc="-10" dirty="0" smtClean="0"/>
              <a:t>development.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means giving machines the ability to learn, solve problems, and make decisions — like a human would.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Why Do We Use AI?</a:t>
            </a:r>
          </a:p>
          <a:p>
            <a:r>
              <a:rPr lang="en-US" dirty="0" smtClean="0"/>
              <a:t>AI helps us:</a:t>
            </a:r>
          </a:p>
          <a:p>
            <a:r>
              <a:rPr lang="en-US" b="1" dirty="0" smtClean="0"/>
              <a:t>Make life easier</a:t>
            </a:r>
            <a:r>
              <a:rPr lang="en-US" dirty="0" smtClean="0"/>
              <a:t> (like voice assistants: </a:t>
            </a:r>
            <a:r>
              <a:rPr lang="en-US" dirty="0" err="1" smtClean="0"/>
              <a:t>Siri</a:t>
            </a:r>
            <a:r>
              <a:rPr lang="en-US" dirty="0" smtClean="0"/>
              <a:t>, </a:t>
            </a:r>
            <a:r>
              <a:rPr lang="en-US" dirty="0" err="1" smtClean="0"/>
              <a:t>Alexa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Do things faster</a:t>
            </a:r>
            <a:r>
              <a:rPr lang="en-US" dirty="0" smtClean="0"/>
              <a:t> (like finding info or sorting emails)</a:t>
            </a:r>
          </a:p>
          <a:p>
            <a:r>
              <a:rPr lang="en-US" b="1" dirty="0" smtClean="0"/>
              <a:t>Make better decisions</a:t>
            </a:r>
            <a:r>
              <a:rPr lang="en-US" dirty="0" smtClean="0"/>
              <a:t> (like in healthcare, banking, or driving)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Python</a:t>
            </a:r>
            <a:r>
              <a:rPr lang="en-US" sz="1200" spc="2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libraries are —</a:t>
            </a:r>
            <a:r>
              <a:rPr lang="en-US" sz="1200" dirty="0" err="1" smtClean="0">
                <a:solidFill>
                  <a:srgbClr val="212121"/>
                </a:solidFill>
                <a:latin typeface="Tahoma"/>
                <a:cs typeface="Tahoma"/>
              </a:rPr>
              <a:t>NumPy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,</a:t>
            </a:r>
            <a:r>
              <a:rPr lang="en-US" sz="1200" spc="2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Pandas,</a:t>
            </a:r>
            <a:r>
              <a:rPr lang="en-US" sz="1200" spc="2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Tahoma"/>
                <a:cs typeface="Tahoma"/>
              </a:rPr>
              <a:t>Scikit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-Learn,</a:t>
            </a:r>
            <a:r>
              <a:rPr lang="en-US" sz="1200" spc="2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2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Tahoma"/>
                <a:cs typeface="Tahoma"/>
              </a:rPr>
              <a:t>TensorFlow</a:t>
            </a:r>
            <a:r>
              <a:rPr lang="en-US" sz="1200" spc="2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50" dirty="0" smtClean="0">
                <a:solidFill>
                  <a:srgbClr val="212121"/>
                </a:solidFill>
                <a:latin typeface="Tahoma"/>
                <a:cs typeface="Tahoma"/>
              </a:rPr>
              <a:t>&amp; </a:t>
            </a:r>
            <a:r>
              <a:rPr lang="en-US" sz="1200" spc="10" dirty="0" err="1" smtClean="0">
                <a:solidFill>
                  <a:srgbClr val="212121"/>
                </a:solidFill>
                <a:latin typeface="Tahoma"/>
                <a:cs typeface="Tahoma"/>
              </a:rPr>
              <a:t>PyTorch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—are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essential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tools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anyone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working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field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Artificial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Intelligence.</a:t>
            </a:r>
            <a:r>
              <a:rPr lang="en-US" sz="1200" spc="10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Tahoma"/>
                <a:cs typeface="Tahoma"/>
              </a:rPr>
              <a:t>They 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provide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necessary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functionalities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to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manipulate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data,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build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models,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-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develop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0" dirty="0" smtClean="0">
                <a:solidFill>
                  <a:srgbClr val="212121"/>
                </a:solidFill>
                <a:latin typeface="Tahoma"/>
                <a:cs typeface="Tahoma"/>
              </a:rPr>
              <a:t>deep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r>
              <a:rPr lang="en-US" sz="12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applications,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AI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development.</a:t>
            </a:r>
            <a:endParaRPr lang="en-US" sz="1200" dirty="0" smtClean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NumPy</a:t>
            </a:r>
            <a:r>
              <a:rPr lang="en-US" b="1" dirty="0" smtClean="0"/>
              <a:t> - </a:t>
            </a:r>
            <a:r>
              <a:rPr lang="en-US" dirty="0" smtClean="0"/>
              <a:t>👉 Used for </a:t>
            </a:r>
            <a:r>
              <a:rPr lang="en-US" b="1" dirty="0" smtClean="0"/>
              <a:t>numbers and math</a:t>
            </a:r>
            <a:r>
              <a:rPr lang="en-US" dirty="0" smtClean="0"/>
              <a:t>. It helps AI do fast calculations with data. </a:t>
            </a:r>
            <a:r>
              <a:rPr lang="en-US" i="1" dirty="0" smtClean="0"/>
              <a:t>Think of it like a super calculator for Python.</a:t>
            </a:r>
            <a:endParaRPr lang="en-US" dirty="0" smtClean="0"/>
          </a:p>
          <a:p>
            <a:r>
              <a:rPr lang="en-US" b="1" dirty="0" smtClean="0"/>
              <a:t>2. Pandas </a:t>
            </a:r>
            <a:r>
              <a:rPr lang="en-US" dirty="0" smtClean="0"/>
              <a:t>👉 Used for </a:t>
            </a:r>
            <a:r>
              <a:rPr lang="en-US" b="1" dirty="0" smtClean="0"/>
              <a:t>handling data</a:t>
            </a:r>
            <a:r>
              <a:rPr lang="en-US" dirty="0" smtClean="0"/>
              <a:t> (tables, files, etc.). Makes it easy to </a:t>
            </a:r>
            <a:r>
              <a:rPr lang="en-US" b="1" dirty="0" smtClean="0"/>
              <a:t>read, clean, and organize</a:t>
            </a:r>
            <a:r>
              <a:rPr lang="en-US" dirty="0" smtClean="0"/>
              <a:t> data.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3.</a:t>
            </a:r>
            <a:r>
              <a:rPr lang="en-US" b="1" baseline="0" dirty="0" smtClean="0"/>
              <a:t> </a:t>
            </a:r>
            <a:r>
              <a:rPr lang="en-US" b="1" dirty="0" err="1" smtClean="0"/>
              <a:t>Scikit</a:t>
            </a:r>
            <a:r>
              <a:rPr lang="en-US" b="1" dirty="0" smtClean="0"/>
              <a:t>-learn </a:t>
            </a:r>
            <a:r>
              <a:rPr lang="en-US" dirty="0" smtClean="0"/>
              <a:t>👉 A powerful tool for </a:t>
            </a:r>
            <a:r>
              <a:rPr lang="en-US" b="1" dirty="0" smtClean="0"/>
              <a:t>machine learning</a:t>
            </a:r>
            <a:r>
              <a:rPr lang="en-US" dirty="0" smtClean="0"/>
              <a:t>. Used to build and train models like decision trees, classifiers, etc. </a:t>
            </a:r>
            <a:r>
              <a:rPr lang="en-US" i="1" dirty="0" smtClean="0"/>
              <a:t>Perfect for beginners and classic AI tasks.</a:t>
            </a:r>
            <a:endParaRPr lang="en-US" dirty="0" smtClean="0"/>
          </a:p>
          <a:p>
            <a:r>
              <a:rPr lang="en-US" b="1" dirty="0" smtClean="0"/>
              <a:t>5. </a:t>
            </a:r>
            <a:r>
              <a:rPr lang="en-US" b="1" dirty="0" err="1" smtClean="0"/>
              <a:t>TensorFlow</a:t>
            </a:r>
            <a:r>
              <a:rPr lang="en-US" b="1" dirty="0" smtClean="0"/>
              <a:t> </a:t>
            </a:r>
            <a:r>
              <a:rPr lang="en-US" dirty="0" smtClean="0"/>
              <a:t>👉 Created by Google. Used for </a:t>
            </a:r>
            <a:r>
              <a:rPr lang="en-US" b="1" dirty="0" smtClean="0"/>
              <a:t>deep learning</a:t>
            </a:r>
            <a:r>
              <a:rPr lang="en-US" dirty="0" smtClean="0"/>
              <a:t> and </a:t>
            </a:r>
            <a:r>
              <a:rPr lang="en-US" b="1" dirty="0" smtClean="0"/>
              <a:t>neural networks</a:t>
            </a:r>
            <a:r>
              <a:rPr lang="en-US" dirty="0" smtClean="0"/>
              <a:t> (advanced AI). Great for big AI projects like image and voice recognition.</a:t>
            </a:r>
          </a:p>
          <a:p>
            <a:r>
              <a:rPr lang="en-US" b="1" dirty="0" smtClean="0"/>
              <a:t>7. </a:t>
            </a:r>
            <a:r>
              <a:rPr lang="en-US" b="1" dirty="0" err="1" smtClean="0"/>
              <a:t>PyTorch</a:t>
            </a:r>
            <a:r>
              <a:rPr lang="en-US" b="1" dirty="0" smtClean="0"/>
              <a:t> </a:t>
            </a:r>
            <a:r>
              <a:rPr lang="en-US" dirty="0" smtClean="0"/>
              <a:t>👉 Created by </a:t>
            </a:r>
            <a:r>
              <a:rPr lang="en-US" dirty="0" err="1" smtClean="0"/>
              <a:t>Facebook</a:t>
            </a:r>
            <a:r>
              <a:rPr lang="en-US" dirty="0" smtClean="0"/>
              <a:t>. Another powerful tool for </a:t>
            </a:r>
            <a:r>
              <a:rPr lang="en-US" b="1" dirty="0" smtClean="0"/>
              <a:t>deep learning</a:t>
            </a:r>
            <a:r>
              <a:rPr lang="en-US" dirty="0" smtClean="0"/>
              <a:t> and research</a:t>
            </a:r>
            <a:r>
              <a:rPr lang="en-US" smtClean="0"/>
              <a:t>. </a:t>
            </a:r>
            <a:br>
              <a:rPr lang="en-US" smtClean="0"/>
            </a:br>
            <a:r>
              <a:rPr lang="en-US" i="1" smtClean="0"/>
              <a:t>Popular </a:t>
            </a:r>
            <a:r>
              <a:rPr lang="en-US" i="1" dirty="0" smtClean="0"/>
              <a:t>with universities and researchers.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10" dirty="0" err="1" smtClean="0">
                <a:solidFill>
                  <a:srgbClr val="212121"/>
                </a:solidFill>
                <a:latin typeface="Tahoma"/>
                <a:cs typeface="Tahoma"/>
              </a:rPr>
              <a:t>NumPy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,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short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Numerical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Python,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fundamental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library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numerical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Tahoma"/>
                <a:cs typeface="Tahoma"/>
              </a:rPr>
              <a:t>in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Python.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55" dirty="0" smtClean="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provides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support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arrays,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matrices,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plethora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of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mathematical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functions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operate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on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these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structures.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Tahoma"/>
                <a:cs typeface="Tahoma"/>
              </a:rPr>
              <a:t>NumPy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particularly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useful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handling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large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datasets</a:t>
            </a:r>
            <a:r>
              <a:rPr lang="en-US" sz="1200" spc="2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2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performing</a:t>
            </a:r>
            <a:r>
              <a:rPr lang="en-US" sz="1200" spc="2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complex</a:t>
            </a:r>
            <a:r>
              <a:rPr lang="en-US" sz="1200" spc="2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mathematical</a:t>
            </a:r>
            <a:r>
              <a:rPr lang="en-US" sz="1200" spc="2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calculations</a:t>
            </a:r>
            <a:r>
              <a:rPr lang="en-US" sz="1200" spc="2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efficiently.</a:t>
            </a:r>
            <a:r>
              <a:rPr lang="en-US" sz="1200" spc="229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Tahoma"/>
                <a:cs typeface="Tahoma"/>
              </a:rPr>
              <a:t>Its</a:t>
            </a:r>
            <a:r>
              <a:rPr lang="en-US" sz="1200" spc="2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array-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oriented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capabilities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make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cornerstone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many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scientific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tasks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Tahoma"/>
                <a:cs typeface="Tahoma"/>
              </a:rPr>
              <a:t>AI.</a:t>
            </a:r>
            <a:endParaRPr lang="en-US" sz="1200" dirty="0" smtClean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Pandas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powerful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manipulation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analysis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library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structures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like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Series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Tahoma"/>
                <a:cs typeface="Tahoma"/>
              </a:rPr>
              <a:t>DataFrames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.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55" dirty="0" smtClean="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designed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for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working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structured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offers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tools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lang="en-US" sz="1200" spc="1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lang="en-US" sz="1200" spc="1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cleaning,</a:t>
            </a:r>
            <a:r>
              <a:rPr lang="en-US" sz="1200" spc="1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transformation,</a:t>
            </a:r>
            <a:r>
              <a:rPr lang="en-US" sz="1200" spc="1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1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visualization.</a:t>
            </a:r>
            <a:r>
              <a:rPr lang="en-US" sz="1200" spc="1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Pandas</a:t>
            </a:r>
            <a:r>
              <a:rPr lang="en-US" sz="1200" spc="1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1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particularly</a:t>
            </a:r>
            <a:r>
              <a:rPr lang="en-US" sz="1200" spc="1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useful</a:t>
            </a:r>
            <a:r>
              <a:rPr lang="en-US" sz="1200" spc="1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for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preprocessing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before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feeding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into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models,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making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an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essential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library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for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scientists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practitioners.</a:t>
            </a:r>
            <a:endParaRPr lang="en-US" sz="1200" dirty="0" smtClean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r>
              <a:rPr lang="en-US" spc="50" dirty="0" smtClean="0"/>
              <a:t> </a:t>
            </a:r>
            <a:r>
              <a:rPr lang="en-US" dirty="0" smtClean="0"/>
              <a:t>is</a:t>
            </a:r>
            <a:r>
              <a:rPr lang="en-US" spc="40" dirty="0" smtClean="0"/>
              <a:t> </a:t>
            </a:r>
            <a:r>
              <a:rPr lang="en-US" dirty="0" smtClean="0"/>
              <a:t>a</a:t>
            </a:r>
            <a:r>
              <a:rPr lang="en-US" spc="40" dirty="0" smtClean="0"/>
              <a:t> </a:t>
            </a:r>
            <a:r>
              <a:rPr lang="en-US" spc="50" dirty="0" smtClean="0"/>
              <a:t>robust </a:t>
            </a:r>
            <a:r>
              <a:rPr lang="en-US" dirty="0" smtClean="0"/>
              <a:t>machine</a:t>
            </a:r>
            <a:r>
              <a:rPr lang="en-US" spc="45" dirty="0" smtClean="0"/>
              <a:t> </a:t>
            </a:r>
            <a:r>
              <a:rPr lang="en-US" spc="50" dirty="0" smtClean="0"/>
              <a:t>learning </a:t>
            </a:r>
            <a:r>
              <a:rPr lang="en-US" spc="55" dirty="0" smtClean="0"/>
              <a:t>library</a:t>
            </a:r>
            <a:r>
              <a:rPr lang="en-US" spc="50" dirty="0" smtClean="0"/>
              <a:t> </a:t>
            </a:r>
            <a:r>
              <a:rPr lang="en-US" dirty="0" smtClean="0"/>
              <a:t>that</a:t>
            </a:r>
            <a:r>
              <a:rPr lang="en-US" spc="45" dirty="0" smtClean="0"/>
              <a:t> </a:t>
            </a:r>
            <a:r>
              <a:rPr lang="en-US" spc="75" dirty="0" smtClean="0"/>
              <a:t>provides</a:t>
            </a:r>
            <a:r>
              <a:rPr lang="en-US" spc="50" dirty="0" smtClean="0"/>
              <a:t> </a:t>
            </a:r>
            <a:r>
              <a:rPr lang="en-US" spc="55" dirty="0" smtClean="0"/>
              <a:t>simple</a:t>
            </a:r>
            <a:r>
              <a:rPr lang="en-US" spc="50" dirty="0" smtClean="0"/>
              <a:t> and</a:t>
            </a:r>
            <a:r>
              <a:rPr lang="en-US" spc="45" dirty="0" smtClean="0"/>
              <a:t> </a:t>
            </a:r>
            <a:r>
              <a:rPr lang="en-US" spc="50" dirty="0" smtClean="0"/>
              <a:t>efficient </a:t>
            </a:r>
            <a:r>
              <a:rPr lang="en-US" spc="60" dirty="0" smtClean="0"/>
              <a:t>tools</a:t>
            </a:r>
            <a:r>
              <a:rPr lang="en-US" spc="50" dirty="0" smtClean="0"/>
              <a:t> </a:t>
            </a:r>
            <a:r>
              <a:rPr lang="en-US" spc="35" dirty="0" smtClean="0"/>
              <a:t>for </a:t>
            </a:r>
            <a:r>
              <a:rPr lang="en-US" dirty="0" smtClean="0"/>
              <a:t>data</a:t>
            </a:r>
            <a:r>
              <a:rPr lang="en-US" spc="80" dirty="0" smtClean="0"/>
              <a:t> </a:t>
            </a:r>
            <a:r>
              <a:rPr lang="en-US" dirty="0" smtClean="0"/>
              <a:t>mining</a:t>
            </a:r>
            <a:r>
              <a:rPr lang="en-US" spc="85" dirty="0" smtClean="0"/>
              <a:t> </a:t>
            </a:r>
            <a:r>
              <a:rPr lang="en-US" spc="50" dirty="0" smtClean="0"/>
              <a:t>and</a:t>
            </a:r>
            <a:r>
              <a:rPr lang="en-US" spc="80" dirty="0" smtClean="0"/>
              <a:t> </a:t>
            </a:r>
            <a:r>
              <a:rPr lang="en-US" dirty="0" smtClean="0"/>
              <a:t>data</a:t>
            </a:r>
            <a:r>
              <a:rPr lang="en-US" spc="80" dirty="0" smtClean="0"/>
              <a:t> </a:t>
            </a:r>
            <a:r>
              <a:rPr lang="en-US" dirty="0" smtClean="0"/>
              <a:t>analysis.</a:t>
            </a:r>
            <a:r>
              <a:rPr lang="en-US" spc="90" dirty="0" smtClean="0"/>
              <a:t> </a:t>
            </a:r>
            <a:r>
              <a:rPr lang="en-US" spc="-55" dirty="0" smtClean="0"/>
              <a:t>It</a:t>
            </a:r>
            <a:r>
              <a:rPr lang="en-US" spc="75" dirty="0" smtClean="0"/>
              <a:t> </a:t>
            </a:r>
            <a:r>
              <a:rPr lang="en-US" spc="50" dirty="0" smtClean="0"/>
              <a:t>includes</a:t>
            </a:r>
            <a:r>
              <a:rPr lang="en-US" spc="85" dirty="0" smtClean="0"/>
              <a:t> </a:t>
            </a:r>
            <a:r>
              <a:rPr lang="en-US" dirty="0" smtClean="0"/>
              <a:t>a</a:t>
            </a:r>
            <a:r>
              <a:rPr lang="en-US" spc="75" dirty="0" smtClean="0"/>
              <a:t> </a:t>
            </a:r>
            <a:r>
              <a:rPr lang="en-US" spc="100" dirty="0" smtClean="0"/>
              <a:t>wide</a:t>
            </a:r>
            <a:r>
              <a:rPr lang="en-US" spc="80" dirty="0" smtClean="0"/>
              <a:t> </a:t>
            </a:r>
            <a:r>
              <a:rPr lang="en-US" spc="55" dirty="0" smtClean="0"/>
              <a:t>range</a:t>
            </a:r>
            <a:r>
              <a:rPr lang="en-US" spc="80" dirty="0" smtClean="0"/>
              <a:t> </a:t>
            </a:r>
            <a:r>
              <a:rPr lang="en-US" spc="70" dirty="0" smtClean="0"/>
              <a:t>of</a:t>
            </a:r>
            <a:r>
              <a:rPr lang="en-US" spc="85" dirty="0" smtClean="0"/>
              <a:t> </a:t>
            </a:r>
            <a:r>
              <a:rPr lang="en-US" dirty="0" smtClean="0"/>
              <a:t>algorithms</a:t>
            </a:r>
            <a:r>
              <a:rPr lang="en-US" spc="85" dirty="0" smtClean="0"/>
              <a:t> </a:t>
            </a:r>
            <a:r>
              <a:rPr lang="en-US" spc="50" dirty="0" smtClean="0"/>
              <a:t>for</a:t>
            </a:r>
            <a:r>
              <a:rPr lang="en-US" spc="80" dirty="0" smtClean="0"/>
              <a:t> </a:t>
            </a:r>
            <a:r>
              <a:rPr lang="en-US" spc="-10" dirty="0" smtClean="0"/>
              <a:t>classification, </a:t>
            </a:r>
            <a:r>
              <a:rPr lang="en-US" spc="10" dirty="0" smtClean="0"/>
              <a:t>regression,</a:t>
            </a:r>
            <a:r>
              <a:rPr lang="en-US" spc="105" dirty="0" smtClean="0"/>
              <a:t> </a:t>
            </a:r>
            <a:r>
              <a:rPr lang="en-US" spc="10" dirty="0" smtClean="0"/>
              <a:t>clustering,</a:t>
            </a:r>
            <a:r>
              <a:rPr lang="en-US" spc="105" dirty="0" smtClean="0"/>
              <a:t> </a:t>
            </a:r>
            <a:r>
              <a:rPr lang="en-US" spc="50" dirty="0" smtClean="0"/>
              <a:t>and</a:t>
            </a:r>
            <a:r>
              <a:rPr lang="en-US" spc="105" dirty="0" smtClean="0"/>
              <a:t> </a:t>
            </a:r>
            <a:r>
              <a:rPr lang="en-US" spc="55" dirty="0" smtClean="0"/>
              <a:t>dimensionality</a:t>
            </a:r>
            <a:r>
              <a:rPr lang="en-US" spc="110" dirty="0" smtClean="0"/>
              <a:t> </a:t>
            </a:r>
            <a:r>
              <a:rPr lang="en-US" spc="10" dirty="0" smtClean="0"/>
              <a:t>reduction.</a:t>
            </a:r>
            <a:r>
              <a:rPr lang="en-US" spc="110" dirty="0" smtClean="0"/>
              <a:t> </a:t>
            </a:r>
            <a:r>
              <a:rPr lang="en-US" spc="10" dirty="0" err="1" smtClean="0"/>
              <a:t>Scikit</a:t>
            </a:r>
            <a:r>
              <a:rPr lang="en-US" spc="10" dirty="0" smtClean="0"/>
              <a:t>-Learn</a:t>
            </a:r>
            <a:r>
              <a:rPr lang="en-US" spc="105" dirty="0" smtClean="0"/>
              <a:t> </a:t>
            </a:r>
            <a:r>
              <a:rPr lang="en-US" spc="10" dirty="0" smtClean="0"/>
              <a:t>is</a:t>
            </a:r>
            <a:r>
              <a:rPr lang="en-US" spc="95" dirty="0" smtClean="0"/>
              <a:t> </a:t>
            </a:r>
            <a:r>
              <a:rPr lang="en-US" spc="50" dirty="0" smtClean="0"/>
              <a:t>built</a:t>
            </a:r>
            <a:r>
              <a:rPr lang="en-US" spc="100" dirty="0" smtClean="0"/>
              <a:t> </a:t>
            </a:r>
            <a:r>
              <a:rPr lang="en-US" spc="65" dirty="0" smtClean="0"/>
              <a:t>on</a:t>
            </a:r>
            <a:r>
              <a:rPr lang="en-US" spc="95" dirty="0" smtClean="0"/>
              <a:t> </a:t>
            </a:r>
            <a:r>
              <a:rPr lang="en-US" spc="80" dirty="0" smtClean="0"/>
              <a:t>top</a:t>
            </a:r>
            <a:r>
              <a:rPr lang="en-US" spc="100" dirty="0" smtClean="0"/>
              <a:t> </a:t>
            </a:r>
            <a:r>
              <a:rPr lang="en-US" spc="70" dirty="0" smtClean="0"/>
              <a:t>of</a:t>
            </a:r>
            <a:r>
              <a:rPr lang="en-US" spc="105" dirty="0" smtClean="0"/>
              <a:t> </a:t>
            </a:r>
            <a:r>
              <a:rPr lang="en-US" spc="40" dirty="0" err="1" smtClean="0"/>
              <a:t>NumPy</a:t>
            </a:r>
            <a:r>
              <a:rPr lang="en-US" spc="40" dirty="0" smtClean="0"/>
              <a:t> </a:t>
            </a:r>
            <a:r>
              <a:rPr lang="en-US" spc="50" dirty="0" smtClean="0"/>
              <a:t>and</a:t>
            </a:r>
            <a:r>
              <a:rPr lang="en-US" spc="95" dirty="0" smtClean="0"/>
              <a:t> </a:t>
            </a:r>
            <a:r>
              <a:rPr lang="en-US" dirty="0" smtClean="0"/>
              <a:t>Pandas,</a:t>
            </a:r>
            <a:r>
              <a:rPr lang="en-US" spc="110" dirty="0" smtClean="0"/>
              <a:t> </a:t>
            </a:r>
            <a:r>
              <a:rPr lang="en-US" spc="50" dirty="0" smtClean="0"/>
              <a:t>making</a:t>
            </a:r>
            <a:r>
              <a:rPr lang="en-US" spc="105" dirty="0" smtClean="0"/>
              <a:t> </a:t>
            </a:r>
            <a:r>
              <a:rPr lang="en-US" dirty="0" smtClean="0"/>
              <a:t>it</a:t>
            </a:r>
            <a:r>
              <a:rPr lang="en-US" spc="95" dirty="0" smtClean="0"/>
              <a:t> </a:t>
            </a:r>
            <a:r>
              <a:rPr lang="en-US" dirty="0" smtClean="0"/>
              <a:t>easy</a:t>
            </a:r>
            <a:r>
              <a:rPr lang="en-US" spc="95" dirty="0" smtClean="0"/>
              <a:t> </a:t>
            </a:r>
            <a:r>
              <a:rPr lang="en-US" spc="60" dirty="0" smtClean="0"/>
              <a:t>to</a:t>
            </a:r>
            <a:r>
              <a:rPr lang="en-US" spc="100" dirty="0" smtClean="0"/>
              <a:t> </a:t>
            </a:r>
            <a:r>
              <a:rPr lang="en-US" dirty="0" smtClean="0"/>
              <a:t>integrate</a:t>
            </a:r>
            <a:r>
              <a:rPr lang="en-US" spc="110" dirty="0" smtClean="0"/>
              <a:t> </a:t>
            </a:r>
            <a:r>
              <a:rPr lang="en-US" spc="55" dirty="0" smtClean="0"/>
              <a:t>with</a:t>
            </a:r>
            <a:r>
              <a:rPr lang="en-US" spc="100" dirty="0" smtClean="0"/>
              <a:t> </a:t>
            </a:r>
            <a:r>
              <a:rPr lang="en-US" dirty="0" smtClean="0"/>
              <a:t>these</a:t>
            </a:r>
            <a:r>
              <a:rPr lang="en-US" spc="95" dirty="0" smtClean="0"/>
              <a:t> </a:t>
            </a:r>
            <a:r>
              <a:rPr lang="en-US" dirty="0" smtClean="0"/>
              <a:t>libraries.</a:t>
            </a:r>
            <a:r>
              <a:rPr lang="en-US" spc="110" dirty="0" smtClean="0"/>
              <a:t> </a:t>
            </a:r>
            <a:r>
              <a:rPr lang="en-US" spc="-20" dirty="0" smtClean="0"/>
              <a:t>Its</a:t>
            </a:r>
            <a:r>
              <a:rPr lang="en-US" spc="100" dirty="0" smtClean="0"/>
              <a:t> </a:t>
            </a:r>
            <a:r>
              <a:rPr lang="en-US" spc="50" dirty="0" smtClean="0"/>
              <a:t>user-</a:t>
            </a:r>
            <a:r>
              <a:rPr lang="en-US" dirty="0" smtClean="0"/>
              <a:t>friendly</a:t>
            </a:r>
            <a:r>
              <a:rPr lang="en-US" spc="105" dirty="0" smtClean="0"/>
              <a:t> </a:t>
            </a:r>
            <a:r>
              <a:rPr lang="en-US" dirty="0" smtClean="0"/>
              <a:t>API</a:t>
            </a:r>
            <a:r>
              <a:rPr lang="en-US" spc="100" dirty="0" smtClean="0"/>
              <a:t> </a:t>
            </a:r>
            <a:r>
              <a:rPr lang="en-US" spc="35" dirty="0" smtClean="0"/>
              <a:t>and </a:t>
            </a:r>
            <a:r>
              <a:rPr lang="en-US" spc="55" dirty="0" smtClean="0"/>
              <a:t>extensive</a:t>
            </a:r>
            <a:r>
              <a:rPr lang="en-US" spc="-10" dirty="0" smtClean="0"/>
              <a:t> </a:t>
            </a:r>
            <a:r>
              <a:rPr lang="en-US" spc="60" dirty="0" smtClean="0"/>
              <a:t>documentation</a:t>
            </a:r>
            <a:r>
              <a:rPr lang="en-US" spc="-5" dirty="0" smtClean="0"/>
              <a:t> </a:t>
            </a:r>
            <a:r>
              <a:rPr lang="en-US" spc="50" dirty="0" smtClean="0"/>
              <a:t>make</a:t>
            </a:r>
            <a:r>
              <a:rPr lang="en-US" spc="-15" dirty="0" smtClean="0"/>
              <a:t> </a:t>
            </a:r>
            <a:r>
              <a:rPr lang="en-US" dirty="0" smtClean="0"/>
              <a:t>it</a:t>
            </a:r>
            <a:r>
              <a:rPr lang="en-US" spc="-25" dirty="0" smtClean="0"/>
              <a:t> </a:t>
            </a:r>
            <a:r>
              <a:rPr lang="en-US" dirty="0" smtClean="0"/>
              <a:t>a</a:t>
            </a:r>
            <a:r>
              <a:rPr lang="en-US" spc="-20" dirty="0" smtClean="0"/>
              <a:t> </a:t>
            </a:r>
            <a:r>
              <a:rPr lang="en-US" spc="70" dirty="0" smtClean="0"/>
              <a:t>popular</a:t>
            </a:r>
            <a:r>
              <a:rPr lang="en-US" spc="-10" dirty="0" smtClean="0"/>
              <a:t> </a:t>
            </a:r>
            <a:r>
              <a:rPr lang="en-US" spc="65" dirty="0" smtClean="0"/>
              <a:t>choice</a:t>
            </a:r>
            <a:r>
              <a:rPr lang="en-US" spc="-15" dirty="0" smtClean="0"/>
              <a:t> </a:t>
            </a:r>
            <a:r>
              <a:rPr lang="en-US" spc="50" dirty="0" smtClean="0"/>
              <a:t>for</a:t>
            </a:r>
            <a:r>
              <a:rPr lang="en-US" spc="-15" dirty="0" smtClean="0"/>
              <a:t> </a:t>
            </a:r>
            <a:r>
              <a:rPr lang="en-US" spc="70" dirty="0" smtClean="0"/>
              <a:t>both</a:t>
            </a:r>
            <a:r>
              <a:rPr lang="en-US" spc="-15" dirty="0" smtClean="0"/>
              <a:t> </a:t>
            </a:r>
            <a:r>
              <a:rPr lang="en-US" spc="60" dirty="0" smtClean="0"/>
              <a:t>beginners</a:t>
            </a:r>
            <a:r>
              <a:rPr lang="en-US" spc="-10" dirty="0" smtClean="0"/>
              <a:t> </a:t>
            </a:r>
            <a:r>
              <a:rPr lang="en-US" spc="50" dirty="0" smtClean="0"/>
              <a:t>and</a:t>
            </a:r>
            <a:r>
              <a:rPr lang="en-US" spc="-15" dirty="0" smtClean="0"/>
              <a:t> </a:t>
            </a:r>
            <a:r>
              <a:rPr lang="en-US" spc="65" dirty="0" smtClean="0"/>
              <a:t>experienced </a:t>
            </a:r>
            <a:r>
              <a:rPr lang="en-US" spc="50" dirty="0" smtClean="0"/>
              <a:t>practitioners</a:t>
            </a:r>
            <a:r>
              <a:rPr lang="en-US" spc="25" dirty="0" smtClean="0"/>
              <a:t> </a:t>
            </a:r>
            <a:r>
              <a:rPr lang="en-US" dirty="0" smtClean="0"/>
              <a:t>in</a:t>
            </a:r>
            <a:r>
              <a:rPr lang="en-US" spc="10" dirty="0" smtClean="0"/>
              <a:t> </a:t>
            </a:r>
            <a:r>
              <a:rPr lang="en-US" dirty="0" smtClean="0"/>
              <a:t>the</a:t>
            </a:r>
            <a:r>
              <a:rPr lang="en-US" spc="20" dirty="0" smtClean="0"/>
              <a:t> </a:t>
            </a:r>
            <a:r>
              <a:rPr lang="en-US" spc="65" dirty="0" smtClean="0"/>
              <a:t>field</a:t>
            </a:r>
            <a:r>
              <a:rPr lang="en-US" spc="15" dirty="0" smtClean="0"/>
              <a:t> </a:t>
            </a:r>
            <a:r>
              <a:rPr lang="en-US" spc="70" dirty="0" smtClean="0"/>
              <a:t>of</a:t>
            </a:r>
            <a:r>
              <a:rPr lang="en-US" spc="20" dirty="0" smtClean="0"/>
              <a:t> </a:t>
            </a:r>
            <a:r>
              <a:rPr lang="en-US" spc="-25" dirty="0" smtClean="0"/>
              <a:t>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err="1" smtClean="0">
                <a:solidFill>
                  <a:srgbClr val="212121"/>
                </a:solidFill>
                <a:latin typeface="Tahoma"/>
                <a:cs typeface="Tahoma"/>
              </a:rPr>
              <a:t>TensorFlow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Tahoma"/>
                <a:cs typeface="Tahoma"/>
              </a:rPr>
              <a:t>PyTorch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two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of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most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popular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0" dirty="0" smtClean="0">
                <a:solidFill>
                  <a:srgbClr val="212121"/>
                </a:solidFill>
                <a:latin typeface="Tahoma"/>
                <a:cs typeface="Tahoma"/>
              </a:rPr>
              <a:t>deep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frameworks. </a:t>
            </a:r>
            <a:r>
              <a:rPr lang="en-US" sz="1200" dirty="0" err="1" smtClean="0">
                <a:solidFill>
                  <a:srgbClr val="212121"/>
                </a:solidFill>
                <a:latin typeface="Tahoma"/>
                <a:cs typeface="Tahoma"/>
              </a:rPr>
              <a:t>TensorFlow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,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developed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Google,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known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its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scalability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production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readiness,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making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suitable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large-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scale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applications.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Tahoma"/>
                <a:cs typeface="Tahoma"/>
              </a:rPr>
              <a:t>PyTorch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,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developed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 by </a:t>
            </a:r>
            <a:r>
              <a:rPr lang="en-US" sz="1200" spc="55" dirty="0" err="1" smtClean="0">
                <a:solidFill>
                  <a:srgbClr val="212121"/>
                </a:solidFill>
                <a:latin typeface="Tahoma"/>
                <a:cs typeface="Tahoma"/>
              </a:rPr>
              <a:t>Facebook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,</a:t>
            </a:r>
            <a:r>
              <a:rPr lang="en-US" sz="12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favored</a:t>
            </a:r>
            <a:r>
              <a:rPr lang="en-US" sz="12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its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dynamic</a:t>
            </a:r>
            <a:r>
              <a:rPr lang="en-US" sz="12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computation</a:t>
            </a:r>
            <a:r>
              <a:rPr lang="en-US" sz="12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graph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ease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use,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particularly</a:t>
            </a:r>
            <a:r>
              <a:rPr lang="en-US" sz="12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Tahoma"/>
                <a:cs typeface="Tahoma"/>
              </a:rPr>
              <a:t>in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research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settings.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Both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libraries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provide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extensive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support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building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training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neural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networks,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enabling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development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sophisticated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There</a:t>
            </a:r>
            <a:r>
              <a:rPr lang="en-US" b="1" baseline="0" dirty="0" smtClean="0"/>
              <a:t> are </a:t>
            </a:r>
            <a:r>
              <a:rPr lang="en-US" b="1" dirty="0" smtClean="0"/>
              <a:t>3 Main Types</a:t>
            </a:r>
          </a:p>
          <a:p>
            <a:r>
              <a:rPr lang="en-US" b="1" dirty="0" smtClean="0"/>
              <a:t>1. Artificial Narrow Intelligence (ANI) </a:t>
            </a:r>
            <a:r>
              <a:rPr lang="en-US" dirty="0" smtClean="0"/>
              <a:t>Also called: </a:t>
            </a:r>
            <a:r>
              <a:rPr lang="en-US" b="1" dirty="0" smtClean="0"/>
              <a:t>Weak AI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✅ </a:t>
            </a:r>
            <a:r>
              <a:rPr lang="en-US" b="1" dirty="0" smtClean="0"/>
              <a:t>What it does:</a:t>
            </a:r>
            <a:endParaRPr lang="en-US" dirty="0" smtClean="0"/>
          </a:p>
          <a:p>
            <a:r>
              <a:rPr lang="en-US" dirty="0" smtClean="0"/>
              <a:t>Can do </a:t>
            </a:r>
            <a:r>
              <a:rPr lang="en-US" b="1" dirty="0" smtClean="0"/>
              <a:t>one specific task</a:t>
            </a:r>
            <a:r>
              <a:rPr lang="en-US" dirty="0" smtClean="0"/>
              <a:t> really well Most of the AI we use today is ANI 💡 </a:t>
            </a:r>
            <a:r>
              <a:rPr lang="en-US" b="1" dirty="0" smtClean="0"/>
              <a:t>Examples: </a:t>
            </a:r>
            <a:r>
              <a:rPr lang="en-US" dirty="0" err="1" smtClean="0"/>
              <a:t>Siri</a:t>
            </a:r>
            <a:r>
              <a:rPr lang="en-US" dirty="0" smtClean="0"/>
              <a:t> or </a:t>
            </a:r>
            <a:r>
              <a:rPr lang="en-US" dirty="0" err="1" smtClean="0"/>
              <a:t>Alexa</a:t>
            </a:r>
            <a:r>
              <a:rPr lang="en-US" dirty="0" smtClean="0"/>
              <a:t> Google Maps  </a:t>
            </a:r>
            <a:r>
              <a:rPr lang="en-US" dirty="0" err="1" smtClean="0"/>
              <a:t>Chatbots</a:t>
            </a:r>
            <a:r>
              <a:rPr lang="en-US" dirty="0" smtClean="0"/>
              <a:t> Face recognition on your phone</a:t>
            </a:r>
          </a:p>
          <a:p>
            <a:r>
              <a:rPr lang="en-US" dirty="0" smtClean="0"/>
              <a:t>🧠 It </a:t>
            </a:r>
            <a:r>
              <a:rPr lang="en-US" b="1" dirty="0" smtClean="0"/>
              <a:t>does not think or understand</a:t>
            </a:r>
            <a:r>
              <a:rPr lang="en-US" dirty="0" smtClean="0"/>
              <a:t>—just follows rules.</a:t>
            </a:r>
          </a:p>
          <a:p>
            <a:endParaRPr lang="en-US" dirty="0" smtClean="0"/>
          </a:p>
          <a:p>
            <a:r>
              <a:rPr lang="en-US" b="1" dirty="0" smtClean="0"/>
              <a:t>2. Artificial General Intelligence (AGI) </a:t>
            </a:r>
            <a:r>
              <a:rPr lang="en-US" dirty="0" smtClean="0"/>
              <a:t>Also called: </a:t>
            </a:r>
            <a:r>
              <a:rPr lang="en-US" b="1" dirty="0" smtClean="0"/>
              <a:t>Strong AI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🔄 </a:t>
            </a:r>
            <a:r>
              <a:rPr lang="en-US" b="1" dirty="0" smtClean="0"/>
              <a:t>What it does: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b="1" dirty="0" smtClean="0"/>
              <a:t>think and learn like a human </a:t>
            </a:r>
            <a:r>
              <a:rPr lang="en-US" dirty="0" smtClean="0"/>
              <a:t>Understands, reasons, solves problems, and learns from experience Can do </a:t>
            </a:r>
            <a:r>
              <a:rPr lang="en-US" b="1" dirty="0" smtClean="0"/>
              <a:t>many tasks</a:t>
            </a:r>
            <a:r>
              <a:rPr lang="en-US" dirty="0" smtClean="0"/>
              <a:t>, not just one</a:t>
            </a:r>
          </a:p>
          <a:p>
            <a:r>
              <a:rPr lang="en-US" dirty="0" smtClean="0"/>
              <a:t>💡 </a:t>
            </a:r>
            <a:r>
              <a:rPr lang="en-US" b="1" dirty="0" smtClean="0"/>
              <a:t>Examples: </a:t>
            </a:r>
            <a:r>
              <a:rPr lang="en-US" dirty="0" smtClean="0"/>
              <a:t>It's like a </a:t>
            </a:r>
            <a:r>
              <a:rPr lang="en-US" b="1" dirty="0" smtClean="0"/>
              <a:t>robot brain that’s as smart as a person</a:t>
            </a:r>
          </a:p>
          <a:p>
            <a:endParaRPr lang="en-US" dirty="0" smtClean="0"/>
          </a:p>
          <a:p>
            <a:r>
              <a:rPr lang="en-US" b="1" dirty="0" smtClean="0"/>
              <a:t>3. Artificial Super Intelligence (ASI)</a:t>
            </a:r>
          </a:p>
          <a:p>
            <a:r>
              <a:rPr lang="en-US" dirty="0" smtClean="0"/>
              <a:t>🚀 </a:t>
            </a:r>
            <a:r>
              <a:rPr lang="en-US" b="1" dirty="0" smtClean="0"/>
              <a:t>What it does: Smarter than all humans </a:t>
            </a:r>
            <a:r>
              <a:rPr lang="en-US" dirty="0" smtClean="0"/>
              <a:t>Can do things humans can’t even imagine Might solve world problems or create new technology fast</a:t>
            </a:r>
          </a:p>
          <a:p>
            <a:r>
              <a:rPr lang="en-US" dirty="0" smtClean="0"/>
              <a:t>💡 </a:t>
            </a:r>
            <a:r>
              <a:rPr lang="en-US" b="1" dirty="0" smtClean="0"/>
              <a:t>but</a:t>
            </a:r>
            <a:r>
              <a:rPr lang="en-US" dirty="0" smtClean="0"/>
              <a:t> we haven’t built this kind of AI 🧠 This would be a </a:t>
            </a:r>
            <a:r>
              <a:rPr lang="en-US" b="1" dirty="0" smtClean="0"/>
              <a:t>super genius machine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1950:</a:t>
            </a:r>
            <a:r>
              <a:rPr lang="en-US" dirty="0" smtClean="0"/>
              <a:t> Alan Turing introduces the </a:t>
            </a:r>
            <a:r>
              <a:rPr lang="en-US" b="1" dirty="0" smtClean="0"/>
              <a:t>Turing Test</a:t>
            </a:r>
            <a:r>
              <a:rPr lang="en-US" dirty="0" smtClean="0"/>
              <a:t> – Can machines think?</a:t>
            </a:r>
          </a:p>
          <a:p>
            <a:r>
              <a:rPr lang="en-US" b="1" dirty="0" smtClean="0"/>
              <a:t>1956:</a:t>
            </a:r>
            <a:r>
              <a:rPr lang="en-US" dirty="0" smtClean="0"/>
              <a:t> Term </a:t>
            </a:r>
            <a:r>
              <a:rPr lang="en-US" b="1" dirty="0" smtClean="0"/>
              <a:t>"Artificial Intelligence"</a:t>
            </a:r>
            <a:r>
              <a:rPr lang="en-US" dirty="0" smtClean="0"/>
              <a:t> is born at a conference.</a:t>
            </a:r>
          </a:p>
          <a:p>
            <a:r>
              <a:rPr lang="en-US" b="1" dirty="0" smtClean="0"/>
              <a:t>1980s:</a:t>
            </a:r>
            <a:r>
              <a:rPr lang="en-US" dirty="0" smtClean="0"/>
              <a:t> </a:t>
            </a:r>
            <a:r>
              <a:rPr lang="en-US" b="1" dirty="0" smtClean="0"/>
              <a:t>Expert systems</a:t>
            </a:r>
            <a:r>
              <a:rPr lang="en-US" dirty="0" smtClean="0"/>
              <a:t> used to solve problems using rules.</a:t>
            </a:r>
          </a:p>
          <a:p>
            <a:r>
              <a:rPr lang="en-US" b="1" dirty="0" smtClean="0"/>
              <a:t>1997:</a:t>
            </a:r>
            <a:r>
              <a:rPr lang="en-US" dirty="0" smtClean="0"/>
              <a:t> </a:t>
            </a:r>
            <a:r>
              <a:rPr lang="en-US" b="1" dirty="0" smtClean="0"/>
              <a:t>IBM’s Deep Blue</a:t>
            </a:r>
            <a:r>
              <a:rPr lang="en-US" dirty="0" smtClean="0"/>
              <a:t> defeats chess champion </a:t>
            </a:r>
            <a:r>
              <a:rPr lang="en-US" b="1" dirty="0" smtClean="0"/>
              <a:t>Garry Kasparov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2011:</a:t>
            </a:r>
            <a:r>
              <a:rPr lang="en-US" dirty="0" smtClean="0"/>
              <a:t> </a:t>
            </a:r>
            <a:r>
              <a:rPr lang="en-US" b="1" dirty="0" err="1" smtClean="0"/>
              <a:t>Siri</a:t>
            </a:r>
            <a:r>
              <a:rPr lang="en-US" dirty="0" smtClean="0"/>
              <a:t> (Apple’s voice assistant) is launched.</a:t>
            </a:r>
          </a:p>
          <a:p>
            <a:r>
              <a:rPr lang="en-US" b="1" dirty="0" smtClean="0"/>
              <a:t>2020s:</a:t>
            </a:r>
            <a:r>
              <a:rPr lang="en-US" dirty="0" smtClean="0"/>
              <a:t> AI like </a:t>
            </a:r>
            <a:r>
              <a:rPr lang="en-US" b="1" dirty="0" err="1" smtClean="0"/>
              <a:t>ChatGPT</a:t>
            </a:r>
            <a:r>
              <a:rPr lang="en-US" dirty="0" smtClean="0"/>
              <a:t>, self-driving cars, and image generators become popular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AI that </a:t>
            </a:r>
            <a:r>
              <a:rPr lang="en-US" b="1" dirty="0" smtClean="0"/>
              <a:t>learns from data</a:t>
            </a:r>
            <a:r>
              <a:rPr lang="en-US" dirty="0" smtClean="0"/>
              <a:t>, like how we learn from experience.</a:t>
            </a:r>
            <a:br>
              <a:rPr lang="en-US" dirty="0" smtClean="0"/>
            </a:br>
            <a:r>
              <a:rPr lang="en-US" i="1" dirty="0" smtClean="0"/>
              <a:t>Example: Netflix learns what you like to watch.</a:t>
            </a:r>
          </a:p>
          <a:p>
            <a:endParaRPr lang="en-US" dirty="0" smtClean="0"/>
          </a:p>
          <a:p>
            <a:r>
              <a:rPr lang="en-US" b="1" dirty="0" smtClean="0"/>
              <a:t>Deep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A special kind of machine learning that uses </a:t>
            </a:r>
            <a:r>
              <a:rPr lang="en-US" b="1" dirty="0" smtClean="0"/>
              <a:t>layers of “thinking”</a:t>
            </a:r>
            <a:r>
              <a:rPr lang="en-US" dirty="0" smtClean="0"/>
              <a:t>, like a brain.</a:t>
            </a:r>
            <a:br>
              <a:rPr lang="en-US" dirty="0" smtClean="0"/>
            </a:br>
            <a:r>
              <a:rPr lang="en-US" i="1" dirty="0" smtClean="0"/>
              <a:t>Example: How </a:t>
            </a:r>
            <a:r>
              <a:rPr lang="en-US" i="1" dirty="0" err="1" smtClean="0"/>
              <a:t>Facebook</a:t>
            </a:r>
            <a:r>
              <a:rPr lang="en-US" i="1" dirty="0" smtClean="0"/>
              <a:t> recognizes faces in photos.</a:t>
            </a:r>
          </a:p>
          <a:p>
            <a:endParaRPr lang="en-US" dirty="0" smtClean="0"/>
          </a:p>
          <a:p>
            <a:r>
              <a:rPr lang="en-US" b="1" dirty="0" smtClean="0"/>
              <a:t>Natural Language Processing (NLP)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Helps computers </a:t>
            </a:r>
            <a:r>
              <a:rPr lang="en-US" b="1" dirty="0" smtClean="0"/>
              <a:t>understand and talk</a:t>
            </a:r>
            <a:r>
              <a:rPr lang="en-US" dirty="0" smtClean="0"/>
              <a:t> in human language.</a:t>
            </a:r>
            <a:br>
              <a:rPr lang="en-US" dirty="0" smtClean="0"/>
            </a:br>
            <a:r>
              <a:rPr lang="en-US" i="1" dirty="0" smtClean="0"/>
              <a:t>Example: </a:t>
            </a:r>
            <a:r>
              <a:rPr lang="en-US" i="1" dirty="0" err="1" smtClean="0"/>
              <a:t>ChatGPT</a:t>
            </a:r>
            <a:r>
              <a:rPr lang="en-US" i="1" dirty="0" smtClean="0"/>
              <a:t>, Google Translate, voice assistants.</a:t>
            </a:r>
          </a:p>
          <a:p>
            <a:endParaRPr lang="en-US" dirty="0" smtClean="0"/>
          </a:p>
          <a:p>
            <a:r>
              <a:rPr lang="en-US" b="1" dirty="0" smtClean="0"/>
              <a:t>Computer Vision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Lets computers </a:t>
            </a:r>
            <a:r>
              <a:rPr lang="en-US" b="1" dirty="0" smtClean="0"/>
              <a:t>see and understand pictures or videos.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Example: Face ID on phones, self-driving cars.</a:t>
            </a:r>
          </a:p>
          <a:p>
            <a:endParaRPr lang="en-US" dirty="0" smtClean="0"/>
          </a:p>
          <a:p>
            <a:r>
              <a:rPr lang="en-US" b="1" dirty="0" smtClean="0"/>
              <a:t>Neural Networks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A system that works like a </a:t>
            </a:r>
            <a:r>
              <a:rPr lang="en-US" b="1" dirty="0" smtClean="0"/>
              <a:t>tiny brain inside the computer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i="1" dirty="0" smtClean="0"/>
              <a:t>Used in deep learning to find patterns.</a:t>
            </a:r>
            <a:endParaRPr lang="en-US" dirty="0" smtClean="0"/>
          </a:p>
          <a:p>
            <a:r>
              <a:rPr lang="en-US" b="1" dirty="0" smtClean="0"/>
              <a:t>Robotics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AI inside </a:t>
            </a:r>
            <a:r>
              <a:rPr lang="en-US" b="1" dirty="0" smtClean="0"/>
              <a:t>robots</a:t>
            </a:r>
            <a:r>
              <a:rPr lang="en-US" dirty="0" smtClean="0"/>
              <a:t> to help them move, sense, and act smart.</a:t>
            </a:r>
            <a:br>
              <a:rPr lang="en-US" dirty="0" smtClean="0"/>
            </a:br>
            <a:r>
              <a:rPr lang="en-US" i="1" dirty="0" smtClean="0"/>
              <a:t>Example: Robots that can vacuum your home.</a:t>
            </a:r>
            <a:endParaRPr lang="en-US" dirty="0" smtClean="0"/>
          </a:p>
          <a:p>
            <a:r>
              <a:rPr lang="en-US" b="1" dirty="0" smtClean="0"/>
              <a:t>Expert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Programs that follow </a:t>
            </a:r>
            <a:r>
              <a:rPr lang="en-US" b="1" dirty="0" smtClean="0"/>
              <a:t>rules like a human expert</a:t>
            </a:r>
            <a:r>
              <a:rPr lang="en-US" dirty="0" smtClean="0"/>
              <a:t> to make decisions.</a:t>
            </a:r>
            <a:br>
              <a:rPr lang="en-US" dirty="0" smtClean="0"/>
            </a:br>
            <a:r>
              <a:rPr lang="en-US" i="1" dirty="0" smtClean="0"/>
              <a:t>Example: A system that helps doctors diagnose diseases.</a:t>
            </a:r>
            <a:endParaRPr lang="en-US" dirty="0" smtClean="0"/>
          </a:p>
          <a:p>
            <a:r>
              <a:rPr lang="en-US" b="1" dirty="0" smtClean="0"/>
              <a:t>Reinforcement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AI that </a:t>
            </a:r>
            <a:r>
              <a:rPr lang="en-US" b="1" dirty="0" smtClean="0"/>
              <a:t>learns by trying</a:t>
            </a:r>
            <a:r>
              <a:rPr lang="en-US" dirty="0" smtClean="0"/>
              <a:t>, getting rewards when it does well.</a:t>
            </a:r>
            <a:br>
              <a:rPr lang="en-US" dirty="0" smtClean="0"/>
            </a:br>
            <a:r>
              <a:rPr lang="en-US" i="1" dirty="0" smtClean="0"/>
              <a:t>Example: A robot learning to walk or a computer playing a game.</a:t>
            </a:r>
            <a:endParaRPr lang="en-US" dirty="0" smtClean="0"/>
          </a:p>
          <a:p>
            <a:r>
              <a:rPr lang="en-US" b="1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The </a:t>
            </a:r>
            <a:r>
              <a:rPr lang="en-US" b="1" dirty="0" smtClean="0"/>
              <a:t>information AI learns from.</a:t>
            </a:r>
            <a:r>
              <a:rPr lang="en-US" dirty="0" smtClean="0"/>
              <a:t> The more data, the smarter it can get.</a:t>
            </a:r>
            <a:br>
              <a:rPr lang="en-US" dirty="0" smtClean="0"/>
            </a:br>
            <a:r>
              <a:rPr lang="en-US" i="1" dirty="0" smtClean="0"/>
              <a:t>Example: Photos, text, voice recordings, etc.</a:t>
            </a:r>
            <a:endParaRPr lang="en-US" dirty="0" smtClean="0"/>
          </a:p>
          <a:p>
            <a:r>
              <a:rPr lang="en-US" b="1" dirty="0" smtClean="0"/>
              <a:t>Algorithms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</a:t>
            </a:r>
            <a:r>
              <a:rPr lang="en-US" b="1" dirty="0" smtClean="0"/>
              <a:t>Step-by-step instructions</a:t>
            </a:r>
            <a:r>
              <a:rPr lang="en-US" dirty="0" smtClean="0"/>
              <a:t> the computer follows to solve problems.</a:t>
            </a:r>
            <a:br>
              <a:rPr lang="en-US" dirty="0" smtClean="0"/>
            </a:br>
            <a:r>
              <a:rPr lang="en-US" i="1" dirty="0" smtClean="0"/>
              <a:t>Example: A recipe is an algorithm for cooking!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45" dirty="0" smtClean="0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being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applied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across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numerous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sectors,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including:</a:t>
            </a:r>
            <a:endParaRPr lang="en-US" sz="12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 dirty="0" smtClean="0">
              <a:latin typeface="Tahoma"/>
              <a:cs typeface="Tahoma"/>
            </a:endParaRPr>
          </a:p>
          <a:p>
            <a:pPr marL="622300" marR="488950" indent="-190500">
              <a:lnSpc>
                <a:spcPct val="131100"/>
              </a:lnSpc>
              <a:buChar char="•"/>
              <a:tabLst>
                <a:tab pos="622300" algn="l"/>
              </a:tabLst>
            </a:pP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Healthcare: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algorithms</a:t>
            </a:r>
            <a:r>
              <a:rPr lang="en-US" sz="1200" spc="10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assist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diagnosing</a:t>
            </a:r>
            <a:r>
              <a:rPr lang="en-US" sz="1200" spc="10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diseases,</a:t>
            </a:r>
            <a:r>
              <a:rPr lang="en-US" sz="1200" spc="10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personalizing</a:t>
            </a:r>
            <a:r>
              <a:rPr lang="en-US" sz="1200" spc="10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treatment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plans,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predicting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patient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outcomes.</a:t>
            </a:r>
            <a:endParaRPr lang="en-US" sz="1200" dirty="0" smtClean="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60"/>
              </a:spcBef>
              <a:buChar char="•"/>
              <a:tabLst>
                <a:tab pos="621665" algn="l"/>
              </a:tabLst>
            </a:pP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Finance: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used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fraud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detection,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algorithmic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trading,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and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risk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management.</a:t>
            </a:r>
            <a:endParaRPr lang="en-US" sz="1200" dirty="0" smtClean="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621665" algn="l"/>
              </a:tabLst>
            </a:pP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Transportation:</a:t>
            </a:r>
            <a:r>
              <a:rPr lang="en-US" sz="12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Autonomous</a:t>
            </a:r>
            <a:r>
              <a:rPr lang="en-US" sz="12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vehicles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rely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lang="en-US" sz="12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lang="en-US" sz="12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navigation</a:t>
            </a:r>
            <a:r>
              <a:rPr lang="en-US" sz="12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decision-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making.</a:t>
            </a:r>
            <a:endParaRPr lang="en-US" sz="1200" dirty="0" smtClean="0">
              <a:latin typeface="Tahoma"/>
              <a:cs typeface="Tahoma"/>
            </a:endParaRPr>
          </a:p>
          <a:p>
            <a:pPr marL="622300" marR="5080" indent="-190500">
              <a:lnSpc>
                <a:spcPts val="2520"/>
              </a:lnSpc>
              <a:buChar char="•"/>
              <a:tabLst>
                <a:tab pos="622300" algn="l"/>
              </a:tabLst>
            </a:pP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Customer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Service: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err="1" smtClean="0">
                <a:solidFill>
                  <a:srgbClr val="212121"/>
                </a:solidFill>
                <a:latin typeface="Tahoma"/>
                <a:cs typeface="Tahoma"/>
              </a:rPr>
              <a:t>Chatbots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virtual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assistants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enhance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customer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interactions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and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streamline</a:t>
            </a:r>
            <a:r>
              <a:rPr lang="en-US" sz="1200" spc="1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support</a:t>
            </a:r>
            <a:r>
              <a:rPr lang="en-US" sz="1200" spc="19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processes.</a:t>
            </a:r>
            <a:endParaRPr lang="en-US" sz="1200" dirty="0" smtClean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Healthcare: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algorithms</a:t>
            </a:r>
            <a:r>
              <a:rPr lang="en-US" sz="1200" spc="10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assist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diagnosing</a:t>
            </a:r>
            <a:r>
              <a:rPr lang="en-US" sz="1200" spc="10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diseases,</a:t>
            </a:r>
            <a:r>
              <a:rPr lang="en-US" sz="1200" spc="10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personalizing</a:t>
            </a:r>
            <a:r>
              <a:rPr lang="en-US" sz="1200" spc="10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treatment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plans,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predicting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patient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outcomes.</a:t>
            </a:r>
            <a:endParaRPr lang="en-US" sz="1200" dirty="0" smtClean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Finance: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used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for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fraud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detection,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algorithmic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trading,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and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risk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management.</a:t>
            </a:r>
            <a:endParaRPr lang="en-US" sz="1200" dirty="0" smtClean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AI is making transportation </a:t>
            </a:r>
            <a:r>
              <a:rPr lang="en-US" b="1" dirty="0" smtClean="0"/>
              <a:t>smarter, faster, and safer</a:t>
            </a:r>
            <a:r>
              <a:rPr lang="en-US" dirty="0" smtClean="0"/>
              <a:t>. Here's how:</a:t>
            </a:r>
          </a:p>
          <a:p>
            <a:r>
              <a:rPr lang="en-US" b="1" dirty="0" smtClean="0"/>
              <a:t>✅ 1. Self-Driving Cars </a:t>
            </a:r>
            <a:r>
              <a:rPr lang="en-US" dirty="0" smtClean="0"/>
              <a:t>AI helps cars </a:t>
            </a:r>
            <a:r>
              <a:rPr lang="en-US" b="1" dirty="0" smtClean="0"/>
              <a:t>see the road</a:t>
            </a:r>
            <a:r>
              <a:rPr lang="en-US" dirty="0" smtClean="0"/>
              <a:t>, </a:t>
            </a:r>
            <a:r>
              <a:rPr lang="en-US" b="1" dirty="0" smtClean="0"/>
              <a:t>follow traffic rules</a:t>
            </a:r>
            <a:r>
              <a:rPr lang="en-US" dirty="0" smtClean="0"/>
              <a:t>, and </a:t>
            </a:r>
            <a:r>
              <a:rPr lang="en-US" b="1" dirty="0" smtClean="0"/>
              <a:t>avoid accidents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</a:t>
            </a:r>
            <a:r>
              <a:rPr lang="en-US" b="1" dirty="0" smtClean="0"/>
              <a:t>Tesla</a:t>
            </a:r>
            <a:r>
              <a:rPr lang="en-US" dirty="0" smtClean="0"/>
              <a:t> uses AI for its Autopilot feature.</a:t>
            </a:r>
          </a:p>
          <a:p>
            <a:r>
              <a:rPr lang="en-US" b="1" dirty="0" smtClean="0"/>
              <a:t>✅ 2. Traffic Management </a:t>
            </a:r>
            <a:r>
              <a:rPr lang="en-US" dirty="0" smtClean="0"/>
              <a:t>AI analyzes </a:t>
            </a:r>
            <a:r>
              <a:rPr lang="en-US" b="1" dirty="0" smtClean="0"/>
              <a:t>traffic patterns</a:t>
            </a:r>
            <a:r>
              <a:rPr lang="en-US" dirty="0" smtClean="0"/>
              <a:t> and helps control traffic lights to </a:t>
            </a:r>
            <a:r>
              <a:rPr lang="en-US" b="1" dirty="0" smtClean="0"/>
              <a:t>reduce jams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Used in </a:t>
            </a:r>
            <a:r>
              <a:rPr lang="en-US" b="1" dirty="0" smtClean="0"/>
              <a:t>smart cities</a:t>
            </a:r>
            <a:r>
              <a:rPr lang="en-US" dirty="0" smtClean="0"/>
              <a:t> to manage busy roads.</a:t>
            </a:r>
          </a:p>
          <a:p>
            <a:r>
              <a:rPr lang="en-US" b="1" dirty="0" smtClean="0"/>
              <a:t>✅ 3. Ride-Sharing Apps </a:t>
            </a:r>
            <a:r>
              <a:rPr lang="en-US" dirty="0" err="1" smtClean="0"/>
              <a:t>Apps</a:t>
            </a:r>
            <a:r>
              <a:rPr lang="en-US" dirty="0" smtClean="0"/>
              <a:t> like </a:t>
            </a:r>
            <a:r>
              <a:rPr lang="en-US" b="1" dirty="0" err="1" smtClean="0"/>
              <a:t>Uber</a:t>
            </a:r>
            <a:r>
              <a:rPr lang="en-US" b="1" dirty="0" smtClean="0"/>
              <a:t> and Ola</a:t>
            </a:r>
            <a:r>
              <a:rPr lang="en-US" dirty="0" smtClean="0"/>
              <a:t> use AI to:</a:t>
            </a:r>
          </a:p>
          <a:p>
            <a:pPr lvl="1"/>
            <a:r>
              <a:rPr lang="en-US" dirty="0" smtClean="0"/>
              <a:t>Match you with nearby drivers, Pick the </a:t>
            </a:r>
            <a:r>
              <a:rPr lang="en-US" b="1" dirty="0" smtClean="0"/>
              <a:t>fastest routes, </a:t>
            </a:r>
            <a:r>
              <a:rPr lang="en-US" dirty="0" smtClean="0"/>
              <a:t>Predict </a:t>
            </a:r>
            <a:r>
              <a:rPr lang="en-US" b="1" dirty="0" smtClean="0"/>
              <a:t>pricing (surge pricing)</a:t>
            </a:r>
            <a:endParaRPr lang="en-US" dirty="0" smtClean="0"/>
          </a:p>
          <a:p>
            <a:r>
              <a:rPr lang="en-US" b="1" dirty="0" smtClean="0"/>
              <a:t>✅ 4. Public Transport </a:t>
            </a:r>
            <a:r>
              <a:rPr lang="en-US" dirty="0" smtClean="0"/>
              <a:t>AI helps plan </a:t>
            </a:r>
            <a:r>
              <a:rPr lang="en-US" b="1" dirty="0" smtClean="0"/>
              <a:t>bus and train schedules</a:t>
            </a:r>
            <a:r>
              <a:rPr lang="en-US" dirty="0" smtClean="0"/>
              <a:t> based on real-time demand. Improves </a:t>
            </a:r>
            <a:r>
              <a:rPr lang="en-US" b="1" dirty="0" smtClean="0"/>
              <a:t>safety and efficiency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✅ 5. Airline Industry </a:t>
            </a:r>
            <a:r>
              <a:rPr lang="en-US" dirty="0" smtClean="0"/>
              <a:t>AI is used for: </a:t>
            </a:r>
            <a:r>
              <a:rPr lang="en-US" b="1" dirty="0" smtClean="0"/>
              <a:t>Flight scheduling Predicting delays Customer service </a:t>
            </a:r>
            <a:r>
              <a:rPr lang="en-US" b="1" dirty="0" err="1" smtClean="0"/>
              <a:t>chatbots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AB4B9-C15C-4258-904F-9AB4F37F159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4420" y="2496058"/>
            <a:ext cx="12176760" cy="16908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47474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48840" y="4509008"/>
            <a:ext cx="10027920" cy="201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47474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47474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6280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77684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47474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0948" y="2271713"/>
            <a:ext cx="1743476" cy="117636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3932" y="3965988"/>
            <a:ext cx="3673869" cy="231365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9333" y="3088166"/>
            <a:ext cx="2281024" cy="8913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5613" y="2305613"/>
            <a:ext cx="3922486" cy="3911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700" y="456356"/>
            <a:ext cx="7410449" cy="1061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47474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6700" y="1298336"/>
            <a:ext cx="8676640" cy="1944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70704" y="7488174"/>
            <a:ext cx="4584192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6280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14432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dirty="0">
                <a:solidFill>
                  <a:srgbClr val="000000"/>
                </a:solidFill>
                <a:latin typeface="Tahoma"/>
                <a:cs typeface="Tahoma"/>
              </a:rPr>
              <a:t>Introduction</a:t>
            </a:r>
            <a:r>
              <a:rPr sz="3400" b="0" spc="7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spc="85" dirty="0">
                <a:solidFill>
                  <a:srgbClr val="000000"/>
                </a:solidFill>
                <a:latin typeface="Tahoma"/>
                <a:cs typeface="Tahoma"/>
              </a:rPr>
              <a:t>to</a:t>
            </a:r>
            <a:r>
              <a:rPr sz="3400" b="0" spc="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dirty="0">
                <a:solidFill>
                  <a:srgbClr val="000000"/>
                </a:solidFill>
                <a:latin typeface="Tahoma"/>
                <a:cs typeface="Tahoma"/>
              </a:rPr>
              <a:t>Artificial</a:t>
            </a:r>
            <a:r>
              <a:rPr sz="3400" b="0" spc="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spc="-10" dirty="0">
                <a:solidFill>
                  <a:srgbClr val="000000"/>
                </a:solidFill>
                <a:latin typeface="Tahoma"/>
                <a:cs typeface="Tahoma"/>
              </a:rPr>
              <a:t>Intelligence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7500" rIns="0" bIns="0" rtlCol="0">
            <a:spAutoFit/>
          </a:bodyPr>
          <a:lstStyle/>
          <a:p>
            <a:pPr marL="12700" marR="5080">
              <a:lnSpc>
                <a:spcPct val="131100"/>
              </a:lnSpc>
              <a:spcBef>
                <a:spcPts val="100"/>
              </a:spcBef>
            </a:pPr>
            <a:r>
              <a:rPr dirty="0"/>
              <a:t>Artificial</a:t>
            </a:r>
            <a:r>
              <a:rPr spc="150" dirty="0"/>
              <a:t> </a:t>
            </a:r>
            <a:r>
              <a:rPr dirty="0"/>
              <a:t>Intelligence</a:t>
            </a:r>
            <a:r>
              <a:rPr spc="145" dirty="0"/>
              <a:t> </a:t>
            </a:r>
            <a:r>
              <a:rPr spc="-25" dirty="0"/>
              <a:t>(AI)</a:t>
            </a:r>
            <a:r>
              <a:rPr spc="145" dirty="0"/>
              <a:t> </a:t>
            </a:r>
            <a:r>
              <a:rPr dirty="0"/>
              <a:t>is</a:t>
            </a:r>
            <a:r>
              <a:rPr spc="135" dirty="0"/>
              <a:t> </a:t>
            </a:r>
            <a:r>
              <a:rPr dirty="0"/>
              <a:t>a</a:t>
            </a:r>
            <a:r>
              <a:rPr spc="140" dirty="0"/>
              <a:t> </a:t>
            </a:r>
            <a:r>
              <a:rPr dirty="0"/>
              <a:t>transformative</a:t>
            </a:r>
            <a:r>
              <a:rPr spc="155" dirty="0"/>
              <a:t> </a:t>
            </a:r>
            <a:r>
              <a:rPr spc="70" dirty="0"/>
              <a:t>technology</a:t>
            </a:r>
            <a:r>
              <a:rPr spc="150" dirty="0"/>
              <a:t> </a:t>
            </a:r>
            <a:r>
              <a:rPr dirty="0"/>
              <a:t>that</a:t>
            </a:r>
            <a:r>
              <a:rPr spc="145" dirty="0"/>
              <a:t> </a:t>
            </a:r>
            <a:r>
              <a:rPr dirty="0"/>
              <a:t>has</a:t>
            </a:r>
            <a:r>
              <a:rPr spc="140" dirty="0"/>
              <a:t> </a:t>
            </a:r>
            <a:r>
              <a:rPr dirty="0"/>
              <a:t>the</a:t>
            </a:r>
            <a:r>
              <a:rPr spc="145" dirty="0"/>
              <a:t> </a:t>
            </a:r>
            <a:r>
              <a:rPr spc="60" dirty="0"/>
              <a:t>potential</a:t>
            </a:r>
            <a:r>
              <a:rPr spc="150" dirty="0"/>
              <a:t> </a:t>
            </a:r>
            <a:r>
              <a:rPr spc="50" dirty="0"/>
              <a:t>to </a:t>
            </a:r>
            <a:r>
              <a:rPr spc="60" dirty="0"/>
              <a:t>revolutionize</a:t>
            </a:r>
            <a:r>
              <a:rPr spc="20" dirty="0"/>
              <a:t> </a:t>
            </a:r>
            <a:r>
              <a:rPr spc="45" dirty="0"/>
              <a:t>various</a:t>
            </a:r>
            <a:r>
              <a:rPr spc="15" dirty="0"/>
              <a:t> </a:t>
            </a:r>
            <a:r>
              <a:rPr spc="45" dirty="0"/>
              <a:t>aspects</a:t>
            </a:r>
            <a:r>
              <a:rPr spc="10" dirty="0"/>
              <a:t> </a:t>
            </a:r>
            <a:r>
              <a:rPr spc="70" dirty="0"/>
              <a:t>of</a:t>
            </a:r>
            <a:r>
              <a:rPr spc="15" dirty="0"/>
              <a:t> </a:t>
            </a:r>
            <a:r>
              <a:rPr spc="50" dirty="0"/>
              <a:t>our</a:t>
            </a:r>
            <a:r>
              <a:rPr spc="10" dirty="0"/>
              <a:t> </a:t>
            </a:r>
            <a:r>
              <a:rPr spc="65" dirty="0"/>
              <a:t>daily</a:t>
            </a:r>
            <a:r>
              <a:rPr spc="15" dirty="0"/>
              <a:t> </a:t>
            </a:r>
            <a:r>
              <a:rPr spc="50" dirty="0"/>
              <a:t>lives</a:t>
            </a:r>
            <a:r>
              <a:rPr spc="10" dirty="0"/>
              <a:t> </a:t>
            </a:r>
            <a:r>
              <a:rPr spc="50" dirty="0"/>
              <a:t>and</a:t>
            </a:r>
            <a:r>
              <a:rPr spc="15" dirty="0"/>
              <a:t> </a:t>
            </a:r>
            <a:r>
              <a:rPr dirty="0"/>
              <a:t>industries.</a:t>
            </a:r>
            <a:r>
              <a:rPr spc="15" dirty="0"/>
              <a:t> </a:t>
            </a:r>
            <a:r>
              <a:rPr dirty="0"/>
              <a:t>This</a:t>
            </a:r>
            <a:r>
              <a:rPr spc="15" dirty="0"/>
              <a:t> </a:t>
            </a:r>
            <a:r>
              <a:rPr spc="60" dirty="0"/>
              <a:t>document</a:t>
            </a:r>
            <a:r>
              <a:rPr spc="10" dirty="0"/>
              <a:t> </a:t>
            </a:r>
            <a:r>
              <a:rPr spc="75" dirty="0"/>
              <a:t>provides</a:t>
            </a:r>
            <a:r>
              <a:rPr spc="20" dirty="0"/>
              <a:t> </a:t>
            </a:r>
            <a:r>
              <a:rPr spc="-25" dirty="0"/>
              <a:t>an </a:t>
            </a:r>
            <a:r>
              <a:rPr spc="85" dirty="0"/>
              <a:t>overview</a:t>
            </a:r>
            <a:r>
              <a:rPr spc="50" dirty="0"/>
              <a:t> </a:t>
            </a:r>
            <a:r>
              <a:rPr spc="70" dirty="0"/>
              <a:t>of</a:t>
            </a:r>
            <a:r>
              <a:rPr spc="40" dirty="0"/>
              <a:t> </a:t>
            </a:r>
            <a:r>
              <a:rPr spc="-20" dirty="0"/>
              <a:t>AI,</a:t>
            </a:r>
            <a:r>
              <a:rPr spc="45" dirty="0"/>
              <a:t> </a:t>
            </a:r>
            <a:r>
              <a:rPr dirty="0"/>
              <a:t>its</a:t>
            </a:r>
            <a:r>
              <a:rPr spc="45" dirty="0"/>
              <a:t> </a:t>
            </a:r>
            <a:r>
              <a:rPr dirty="0"/>
              <a:t>history,</a:t>
            </a:r>
            <a:r>
              <a:rPr spc="50" dirty="0"/>
              <a:t> </a:t>
            </a:r>
            <a:r>
              <a:rPr spc="65" dirty="0"/>
              <a:t>key</a:t>
            </a:r>
            <a:r>
              <a:rPr spc="45" dirty="0"/>
              <a:t> </a:t>
            </a:r>
            <a:r>
              <a:rPr dirty="0"/>
              <a:t>concepts,</a:t>
            </a:r>
            <a:r>
              <a:rPr spc="50" dirty="0"/>
              <a:t> and</a:t>
            </a:r>
            <a:r>
              <a:rPr spc="45" dirty="0"/>
              <a:t> </a:t>
            </a:r>
            <a:r>
              <a:rPr spc="50" dirty="0"/>
              <a:t>applications,</a:t>
            </a:r>
            <a:r>
              <a:rPr spc="55" dirty="0"/>
              <a:t> </a:t>
            </a:r>
            <a:r>
              <a:rPr dirty="0"/>
              <a:t>as</a:t>
            </a:r>
            <a:r>
              <a:rPr spc="40" dirty="0"/>
              <a:t> </a:t>
            </a:r>
            <a:r>
              <a:rPr spc="80" dirty="0"/>
              <a:t>well</a:t>
            </a:r>
            <a:r>
              <a:rPr spc="45" dirty="0"/>
              <a:t> </a:t>
            </a:r>
            <a:r>
              <a:rPr dirty="0"/>
              <a:t>as</a:t>
            </a:r>
            <a:r>
              <a:rPr spc="40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spc="-10" dirty="0"/>
              <a:t>ethical </a:t>
            </a:r>
            <a:r>
              <a:rPr spc="55" dirty="0"/>
              <a:t>considerations</a:t>
            </a:r>
            <a:r>
              <a:rPr spc="10" dirty="0"/>
              <a:t> </a:t>
            </a:r>
            <a:r>
              <a:rPr spc="55" dirty="0"/>
              <a:t>surrounding</a:t>
            </a:r>
            <a:r>
              <a:rPr spc="10" dirty="0"/>
              <a:t> </a:t>
            </a:r>
            <a:r>
              <a:rPr dirty="0"/>
              <a:t>its</a:t>
            </a:r>
            <a:r>
              <a:rPr spc="-5" dirty="0"/>
              <a:t> </a:t>
            </a:r>
            <a:r>
              <a:rPr dirty="0"/>
              <a:t>use. By</a:t>
            </a:r>
            <a:r>
              <a:rPr spc="-5" dirty="0"/>
              <a:t> </a:t>
            </a:r>
            <a:r>
              <a:rPr spc="50" dirty="0"/>
              <a:t>understanding</a:t>
            </a:r>
            <a:r>
              <a:rPr spc="10" dirty="0"/>
              <a:t> </a:t>
            </a:r>
            <a:r>
              <a:rPr spc="-20" dirty="0"/>
              <a:t>AI,</a:t>
            </a:r>
            <a:r>
              <a:rPr dirty="0"/>
              <a:t> </a:t>
            </a:r>
            <a:r>
              <a:rPr spc="105" dirty="0"/>
              <a:t>we</a:t>
            </a:r>
            <a:r>
              <a:rPr dirty="0"/>
              <a:t> can </a:t>
            </a:r>
            <a:r>
              <a:rPr spc="50" dirty="0"/>
              <a:t>better</a:t>
            </a:r>
            <a:r>
              <a:rPr spc="5" dirty="0"/>
              <a:t> </a:t>
            </a:r>
            <a:r>
              <a:rPr spc="60" dirty="0"/>
              <a:t>appreciate</a:t>
            </a:r>
            <a:r>
              <a:rPr spc="5" dirty="0"/>
              <a:t> </a:t>
            </a:r>
            <a:r>
              <a:rPr spc="-25" dirty="0"/>
              <a:t>its </a:t>
            </a:r>
            <a:r>
              <a:rPr spc="55" dirty="0"/>
              <a:t>capabilities</a:t>
            </a:r>
            <a:r>
              <a:rPr spc="10" dirty="0"/>
              <a:t> </a:t>
            </a:r>
            <a:r>
              <a:rPr spc="50" dirty="0"/>
              <a:t>and</a:t>
            </a:r>
            <a:r>
              <a:rPr spc="5" dirty="0"/>
              <a:t> </a:t>
            </a:r>
            <a:r>
              <a:rPr spc="55" dirty="0"/>
              <a:t>implications</a:t>
            </a:r>
            <a:r>
              <a:rPr spc="15" dirty="0"/>
              <a:t> </a:t>
            </a:r>
            <a:r>
              <a:rPr spc="50" dirty="0"/>
              <a:t>for</a:t>
            </a:r>
            <a:r>
              <a:rPr spc="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future.</a:t>
            </a:r>
          </a:p>
        </p:txBody>
      </p:sp>
      <p:pic>
        <p:nvPicPr>
          <p:cNvPr id="112642" name="Picture 2" descr="C:\Users\Sreen\Downloads\th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873500"/>
            <a:ext cx="6553200" cy="354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990600" y="368300"/>
            <a:ext cx="4203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/>
              <a:t>AI in Customer Service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6804" name="AutoShape 4" descr="How Will AI-Powered Customer Service ...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6" name="AutoShape 6" descr="How Will AI-Powered Customer Service ...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6808" name="Picture 8" descr="C:\Users\Sreen\Downloads\170654705357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77900"/>
            <a:ext cx="12001500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00" y="2273300"/>
            <a:ext cx="4292600" cy="4025900"/>
            <a:chOff x="5016500" y="2273300"/>
            <a:chExt cx="4292600" cy="40259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6856" y="2286000"/>
              <a:ext cx="2692138" cy="4000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705850" y="3727450"/>
              <a:ext cx="590550" cy="165100"/>
            </a:xfrm>
            <a:custGeom>
              <a:avLst/>
              <a:gdLst/>
              <a:ahLst/>
              <a:cxnLst/>
              <a:rect l="l" t="t" r="r" b="b"/>
              <a:pathLst>
                <a:path w="590550" h="165100">
                  <a:moveTo>
                    <a:pt x="590550" y="82550"/>
                  </a:moveTo>
                  <a:lnTo>
                    <a:pt x="6350" y="82550"/>
                  </a:lnTo>
                </a:path>
                <a:path w="590550" h="165100">
                  <a:moveTo>
                    <a:pt x="82550" y="0"/>
                  </a:moveTo>
                  <a:lnTo>
                    <a:pt x="0" y="82550"/>
                  </a:lnTo>
                  <a:lnTo>
                    <a:pt x="82550" y="1651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6500" y="2273300"/>
              <a:ext cx="4292600" cy="40258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06700" y="456356"/>
            <a:ext cx="7410449" cy="635595"/>
          </a:xfrm>
          <a:prstGeom prst="rect">
            <a:avLst/>
          </a:prstGeom>
        </p:spPr>
        <p:txBody>
          <a:bodyPr vert="horz" wrap="square" lIns="0" tIns="324648" rIns="0" bIns="0" rtlCol="0">
            <a:spAutoFit/>
          </a:bodyPr>
          <a:lstStyle/>
          <a:p>
            <a:pPr marL="2042795">
              <a:lnSpc>
                <a:spcPct val="100000"/>
              </a:lnSpc>
              <a:spcBef>
                <a:spcPts val="100"/>
              </a:spcBef>
            </a:pPr>
            <a:r>
              <a:rPr lang="en-US" sz="2000" b="0" dirty="0" smtClean="0">
                <a:solidFill>
                  <a:srgbClr val="000000"/>
                </a:solidFill>
                <a:latin typeface="Trebuchet MS"/>
                <a:cs typeface="Trebuchet MS"/>
              </a:rPr>
              <a:t>Opportunities</a:t>
            </a:r>
            <a:r>
              <a:rPr lang="en-US" sz="2000" b="0" spc="65" dirty="0" smtClean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lang="en-US" sz="2000" b="0" spc="30" dirty="0" smtClean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2000" b="0" spc="70" dirty="0" smtClean="0">
                <a:solidFill>
                  <a:srgbClr val="000000"/>
                </a:solidFill>
                <a:latin typeface="Trebuchet MS"/>
                <a:cs typeface="Trebuchet MS"/>
              </a:rPr>
              <a:t>AI</a:t>
            </a:r>
            <a:r>
              <a:rPr lang="en-US" sz="2000" b="0" spc="30" dirty="0" smtClean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lang="en-US" sz="2000" b="0" spc="85" dirty="0" smtClean="0">
                <a:solidFill>
                  <a:srgbClr val="000000"/>
                </a:solidFill>
                <a:latin typeface="Trebuchet MS"/>
                <a:cs typeface="Trebuchet MS"/>
              </a:rPr>
              <a:t>Adoption</a:t>
            </a:r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3287267" y="2109688"/>
            <a:ext cx="15786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336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74747"/>
                </a:solidFill>
                <a:latin typeface="Roboto"/>
                <a:cs typeface="Roboto"/>
              </a:rPr>
              <a:t>Productivity </a:t>
            </a:r>
            <a:r>
              <a:rPr sz="2000" spc="-20" dirty="0">
                <a:solidFill>
                  <a:srgbClr val="474747"/>
                </a:solidFill>
                <a:latin typeface="Roboto"/>
                <a:cs typeface="Roboto"/>
              </a:rPr>
              <a:t>Enhancement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61500" y="2262088"/>
            <a:ext cx="1842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474747"/>
                </a:solidFill>
                <a:latin typeface="Roboto"/>
                <a:cs typeface="Roboto"/>
              </a:rPr>
              <a:t>Innovation</a:t>
            </a:r>
            <a:r>
              <a:rPr sz="2000" spc="-4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Drive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61004" y="3481288"/>
            <a:ext cx="1906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5080" indent="-37973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474747"/>
                </a:solidFill>
                <a:latin typeface="Roboto"/>
                <a:cs typeface="Roboto"/>
              </a:rPr>
              <a:t>Decision-</a:t>
            </a:r>
            <a:r>
              <a:rPr sz="2000" spc="-35" dirty="0">
                <a:solidFill>
                  <a:srgbClr val="474747"/>
                </a:solidFill>
                <a:latin typeface="Roboto"/>
                <a:cs typeface="Roboto"/>
              </a:rPr>
              <a:t>Making </a:t>
            </a: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Improvement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7267" y="4700488"/>
            <a:ext cx="15779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5770" algn="r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74747"/>
                </a:solidFill>
                <a:latin typeface="Roboto"/>
                <a:cs typeface="Roboto"/>
              </a:rPr>
              <a:t>Customer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Experience </a:t>
            </a:r>
            <a:r>
              <a:rPr sz="2000" spc="-20" dirty="0">
                <a:solidFill>
                  <a:srgbClr val="474747"/>
                </a:solidFill>
                <a:latin typeface="Roboto"/>
                <a:cs typeface="Roboto"/>
              </a:rPr>
              <a:t>Enhancement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61500" y="3481288"/>
            <a:ext cx="18643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74747"/>
                </a:solidFill>
                <a:latin typeface="Roboto"/>
                <a:cs typeface="Roboto"/>
              </a:rPr>
              <a:t>Revenue</a:t>
            </a:r>
            <a:r>
              <a:rPr sz="20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474747"/>
                </a:solidFill>
                <a:latin typeface="Roboto"/>
                <a:cs typeface="Roboto"/>
              </a:rPr>
              <a:t>Stream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Generation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0" y="1828800"/>
            <a:ext cx="3352800" cy="4876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1400" y="1828800"/>
            <a:ext cx="3352800" cy="4876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63897" y="3669511"/>
            <a:ext cx="19888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14635"/>
                </a:solidFill>
                <a:latin typeface="Roboto"/>
                <a:cs typeface="Roboto"/>
              </a:rPr>
              <a:t>Market</a:t>
            </a:r>
            <a:r>
              <a:rPr sz="1500" spc="-8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14635"/>
                </a:solidFill>
                <a:latin typeface="Roboto"/>
                <a:cs typeface="Roboto"/>
              </a:rPr>
              <a:t>responsiveness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4993" y="3669511"/>
            <a:ext cx="22421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533939"/>
                </a:solidFill>
                <a:latin typeface="Roboto"/>
                <a:cs typeface="Roboto"/>
              </a:rPr>
              <a:t>Need</a:t>
            </a:r>
            <a:r>
              <a:rPr sz="1500" spc="-25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533939"/>
                </a:solidFill>
                <a:latin typeface="Roboto"/>
                <a:cs typeface="Roboto"/>
              </a:rPr>
              <a:t>for</a:t>
            </a:r>
            <a:r>
              <a:rPr sz="1500" spc="-25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533939"/>
                </a:solidFill>
                <a:latin typeface="Roboto"/>
                <a:cs typeface="Roboto"/>
              </a:rPr>
              <a:t>skilled</a:t>
            </a:r>
            <a:r>
              <a:rPr sz="1500" spc="-20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533939"/>
                </a:solidFill>
                <a:latin typeface="Roboto"/>
                <a:cs typeface="Roboto"/>
              </a:rPr>
              <a:t>workforce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0572" y="4431511"/>
            <a:ext cx="18713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414635"/>
                </a:solidFill>
                <a:latin typeface="Roboto"/>
                <a:cs typeface="Roboto"/>
              </a:rPr>
              <a:t>Operational</a:t>
            </a:r>
            <a:r>
              <a:rPr sz="1500" spc="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14635"/>
                </a:solidFill>
                <a:latin typeface="Roboto"/>
                <a:cs typeface="Roboto"/>
              </a:rPr>
              <a:t>efficiency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1702" y="1957288"/>
            <a:ext cx="556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59663D"/>
                </a:solidFill>
                <a:latin typeface="Roboto"/>
                <a:cs typeface="Roboto"/>
              </a:rPr>
              <a:t>Pros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7888" y="5193511"/>
            <a:ext cx="163703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14635"/>
                </a:solidFill>
                <a:latin typeface="Roboto"/>
                <a:cs typeface="Roboto"/>
              </a:rPr>
              <a:t>Superior</a:t>
            </a:r>
            <a:r>
              <a:rPr sz="1500" spc="-7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14635"/>
                </a:solidFill>
                <a:latin typeface="Roboto"/>
                <a:cs typeface="Roboto"/>
              </a:rPr>
              <a:t>products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20" dirty="0">
                <a:solidFill>
                  <a:srgbClr val="414635"/>
                </a:solidFill>
                <a:latin typeface="Roboto"/>
                <a:cs typeface="Roboto"/>
              </a:rPr>
              <a:t>Industry</a:t>
            </a:r>
            <a:r>
              <a:rPr sz="1500" spc="-5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14635"/>
                </a:solidFill>
                <a:latin typeface="Roboto"/>
                <a:cs typeface="Roboto"/>
              </a:rPr>
              <a:t>leadership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8853" y="2907511"/>
            <a:ext cx="14344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533939"/>
                </a:solidFill>
                <a:latin typeface="Roboto"/>
                <a:cs typeface="Roboto"/>
              </a:rPr>
              <a:t>High</a:t>
            </a:r>
            <a:r>
              <a:rPr sz="1500" spc="-65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533939"/>
                </a:solidFill>
                <a:latin typeface="Roboto"/>
                <a:cs typeface="Roboto"/>
              </a:rPr>
              <a:t>initial</a:t>
            </a:r>
            <a:r>
              <a:rPr sz="1500" spc="-65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533939"/>
                </a:solidFill>
                <a:latin typeface="Roboto"/>
                <a:cs typeface="Roboto"/>
              </a:rPr>
              <a:t>costs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54568" y="4431511"/>
            <a:ext cx="14243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533939"/>
                </a:solidFill>
                <a:latin typeface="Roboto"/>
                <a:cs typeface="Roboto"/>
              </a:rPr>
              <a:t>Ethical</a:t>
            </a:r>
            <a:r>
              <a:rPr sz="1500" spc="-85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533939"/>
                </a:solidFill>
                <a:latin typeface="Roboto"/>
                <a:cs typeface="Roboto"/>
              </a:rPr>
              <a:t>concerns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63889" y="1957288"/>
            <a:ext cx="608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874541"/>
                </a:solidFill>
                <a:latin typeface="Roboto"/>
                <a:cs typeface="Roboto"/>
              </a:rPr>
              <a:t>Cons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4690" y="2907511"/>
            <a:ext cx="15043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14635"/>
                </a:solidFill>
                <a:latin typeface="Roboto"/>
                <a:cs typeface="Roboto"/>
              </a:rPr>
              <a:t>Competitive</a:t>
            </a:r>
            <a:r>
              <a:rPr sz="1500" spc="-3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14635"/>
                </a:solidFill>
                <a:latin typeface="Roboto"/>
                <a:cs typeface="Roboto"/>
              </a:rPr>
              <a:t>edge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648" rIns="0" bIns="0" rtlCol="0">
            <a:spAutoFit/>
          </a:bodyPr>
          <a:lstStyle/>
          <a:p>
            <a:pPr marL="3514090">
              <a:lnSpc>
                <a:spcPct val="100000"/>
              </a:lnSpc>
              <a:spcBef>
                <a:spcPts val="100"/>
              </a:spcBef>
            </a:pPr>
            <a:r>
              <a:rPr dirty="0"/>
              <a:t>AI</a:t>
            </a:r>
            <a:r>
              <a:rPr spc="55" dirty="0"/>
              <a:t> </a:t>
            </a:r>
            <a:r>
              <a:rPr spc="-10" dirty="0"/>
              <a:t>Adoption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3568700" y="1816100"/>
            <a:ext cx="3378200" cy="4902200"/>
            <a:chOff x="3568700" y="1816100"/>
            <a:chExt cx="3378200" cy="4902200"/>
          </a:xfrm>
        </p:grpSpPr>
        <p:sp>
          <p:nvSpPr>
            <p:cNvPr id="15" name="object 15"/>
            <p:cNvSpPr/>
            <p:nvPr/>
          </p:nvSpPr>
          <p:spPr>
            <a:xfrm>
              <a:off x="4191000" y="18288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2133600" y="152400"/>
                  </a:moveTo>
                  <a:lnTo>
                    <a:pt x="2133600" y="127000"/>
                  </a:lnTo>
                  <a:lnTo>
                    <a:pt x="2123619" y="77566"/>
                  </a:lnTo>
                  <a:lnTo>
                    <a:pt x="2096402" y="37197"/>
                  </a:lnTo>
                  <a:lnTo>
                    <a:pt x="2056033" y="9980"/>
                  </a:lnTo>
                  <a:lnTo>
                    <a:pt x="20066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  <a:lnTo>
                    <a:pt x="0" y="152400"/>
                  </a:lnTo>
                </a:path>
                <a:path w="2133600" h="609600">
                  <a:moveTo>
                    <a:pt x="0" y="609600"/>
                  </a:moveTo>
                  <a:lnTo>
                    <a:pt x="0" y="152400"/>
                  </a:lnTo>
                </a:path>
                <a:path w="2133600" h="609600">
                  <a:moveTo>
                    <a:pt x="2133600" y="152400"/>
                  </a:moveTo>
                  <a:lnTo>
                    <a:pt x="2133600" y="381000"/>
                  </a:lnTo>
                  <a:lnTo>
                    <a:pt x="2133600" y="609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400" y="2438400"/>
              <a:ext cx="3352800" cy="4267200"/>
            </a:xfrm>
            <a:custGeom>
              <a:avLst/>
              <a:gdLst/>
              <a:ahLst/>
              <a:cxnLst/>
              <a:rect l="l" t="t" r="r" b="b"/>
              <a:pathLst>
                <a:path w="3352800" h="4267200">
                  <a:moveTo>
                    <a:pt x="3352800" y="304800"/>
                  </a:moveTo>
                  <a:lnTo>
                    <a:pt x="3352800" y="3962400"/>
                  </a:lnTo>
                </a:path>
                <a:path w="3352800" h="4267200">
                  <a:moveTo>
                    <a:pt x="0" y="3962400"/>
                  </a:moveTo>
                  <a:lnTo>
                    <a:pt x="0" y="304800"/>
                  </a:lnTo>
                </a:path>
                <a:path w="3352800" h="4267200">
                  <a:moveTo>
                    <a:pt x="3352800" y="304800"/>
                  </a:moveTo>
                  <a:lnTo>
                    <a:pt x="3352800" y="254000"/>
                  </a:lnTo>
                  <a:lnTo>
                    <a:pt x="3348707" y="208343"/>
                  </a:lnTo>
                  <a:lnTo>
                    <a:pt x="3336909" y="165371"/>
                  </a:lnTo>
                  <a:lnTo>
                    <a:pt x="3318121" y="125801"/>
                  </a:lnTo>
                  <a:lnTo>
                    <a:pt x="3293062" y="90351"/>
                  </a:lnTo>
                  <a:lnTo>
                    <a:pt x="3262448" y="59737"/>
                  </a:lnTo>
                  <a:lnTo>
                    <a:pt x="3226998" y="34678"/>
                  </a:lnTo>
                  <a:lnTo>
                    <a:pt x="3187428" y="15890"/>
                  </a:lnTo>
                  <a:lnTo>
                    <a:pt x="3144456" y="4092"/>
                  </a:lnTo>
                  <a:lnTo>
                    <a:pt x="3098800" y="0"/>
                  </a:lnTo>
                  <a:lnTo>
                    <a:pt x="2743200" y="0"/>
                  </a:lnTo>
                  <a:lnTo>
                    <a:pt x="609600" y="0"/>
                  </a:ln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</a:path>
                <a:path w="3352800" h="4267200">
                  <a:moveTo>
                    <a:pt x="0" y="3962400"/>
                  </a:moveTo>
                  <a:lnTo>
                    <a:pt x="0" y="4013200"/>
                  </a:lnTo>
                  <a:lnTo>
                    <a:pt x="4092" y="4058856"/>
                  </a:lnTo>
                  <a:lnTo>
                    <a:pt x="15890" y="4101828"/>
                  </a:lnTo>
                  <a:lnTo>
                    <a:pt x="34678" y="4141398"/>
                  </a:lnTo>
                  <a:lnTo>
                    <a:pt x="59737" y="4176848"/>
                  </a:lnTo>
                  <a:lnTo>
                    <a:pt x="90351" y="4207462"/>
                  </a:lnTo>
                  <a:lnTo>
                    <a:pt x="125801" y="4232521"/>
                  </a:lnTo>
                  <a:lnTo>
                    <a:pt x="165371" y="4251309"/>
                  </a:lnTo>
                  <a:lnTo>
                    <a:pt x="208343" y="4263107"/>
                  </a:lnTo>
                  <a:lnTo>
                    <a:pt x="254000" y="4267200"/>
                  </a:lnTo>
                  <a:lnTo>
                    <a:pt x="3098800" y="4267200"/>
                  </a:lnTo>
                  <a:lnTo>
                    <a:pt x="3144456" y="4263107"/>
                  </a:lnTo>
                  <a:lnTo>
                    <a:pt x="3187428" y="4251309"/>
                  </a:lnTo>
                  <a:lnTo>
                    <a:pt x="3226998" y="4232521"/>
                  </a:lnTo>
                  <a:lnTo>
                    <a:pt x="3262448" y="4207462"/>
                  </a:lnTo>
                  <a:lnTo>
                    <a:pt x="3293062" y="4176848"/>
                  </a:lnTo>
                  <a:lnTo>
                    <a:pt x="3318121" y="4141398"/>
                  </a:lnTo>
                  <a:lnTo>
                    <a:pt x="3336909" y="4101828"/>
                  </a:lnTo>
                  <a:lnTo>
                    <a:pt x="3348707" y="4058856"/>
                  </a:lnTo>
                  <a:lnTo>
                    <a:pt x="3352800" y="4013200"/>
                  </a:lnTo>
                  <a:lnTo>
                    <a:pt x="3352800" y="39624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200" y="27432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6200" y="35052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6200" y="42672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86200" y="50292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86200" y="57912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378700" y="1816100"/>
            <a:ext cx="3378200" cy="4902200"/>
            <a:chOff x="7378700" y="1816100"/>
            <a:chExt cx="3378200" cy="4902200"/>
          </a:xfrm>
        </p:grpSpPr>
        <p:sp>
          <p:nvSpPr>
            <p:cNvPr id="23" name="object 23"/>
            <p:cNvSpPr/>
            <p:nvPr/>
          </p:nvSpPr>
          <p:spPr>
            <a:xfrm>
              <a:off x="8001000" y="18288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2133600" y="152400"/>
                  </a:moveTo>
                  <a:lnTo>
                    <a:pt x="2133600" y="127000"/>
                  </a:lnTo>
                  <a:lnTo>
                    <a:pt x="2123619" y="77566"/>
                  </a:lnTo>
                  <a:lnTo>
                    <a:pt x="2096402" y="37197"/>
                  </a:lnTo>
                  <a:lnTo>
                    <a:pt x="2056033" y="9980"/>
                  </a:lnTo>
                  <a:lnTo>
                    <a:pt x="20066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  <a:lnTo>
                    <a:pt x="0" y="152400"/>
                  </a:lnTo>
                </a:path>
                <a:path w="2133600" h="609600">
                  <a:moveTo>
                    <a:pt x="0" y="609600"/>
                  </a:moveTo>
                  <a:lnTo>
                    <a:pt x="0" y="152400"/>
                  </a:lnTo>
                </a:path>
                <a:path w="2133600" h="609600">
                  <a:moveTo>
                    <a:pt x="2133600" y="152400"/>
                  </a:moveTo>
                  <a:lnTo>
                    <a:pt x="2133600" y="381000"/>
                  </a:lnTo>
                  <a:lnTo>
                    <a:pt x="2133600" y="609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91400" y="2438400"/>
              <a:ext cx="3352800" cy="4267200"/>
            </a:xfrm>
            <a:custGeom>
              <a:avLst/>
              <a:gdLst/>
              <a:ahLst/>
              <a:cxnLst/>
              <a:rect l="l" t="t" r="r" b="b"/>
              <a:pathLst>
                <a:path w="3352800" h="4267200">
                  <a:moveTo>
                    <a:pt x="3352800" y="304800"/>
                  </a:moveTo>
                  <a:lnTo>
                    <a:pt x="3352800" y="3962400"/>
                  </a:lnTo>
                </a:path>
                <a:path w="3352800" h="4267200">
                  <a:moveTo>
                    <a:pt x="0" y="3962400"/>
                  </a:moveTo>
                  <a:lnTo>
                    <a:pt x="0" y="304800"/>
                  </a:lnTo>
                </a:path>
                <a:path w="3352800" h="4267200">
                  <a:moveTo>
                    <a:pt x="3352800" y="304800"/>
                  </a:moveTo>
                  <a:lnTo>
                    <a:pt x="3352800" y="254000"/>
                  </a:lnTo>
                  <a:lnTo>
                    <a:pt x="3348707" y="208343"/>
                  </a:lnTo>
                  <a:lnTo>
                    <a:pt x="3336909" y="165371"/>
                  </a:lnTo>
                  <a:lnTo>
                    <a:pt x="3318121" y="125801"/>
                  </a:lnTo>
                  <a:lnTo>
                    <a:pt x="3293062" y="90351"/>
                  </a:lnTo>
                  <a:lnTo>
                    <a:pt x="3262448" y="59737"/>
                  </a:lnTo>
                  <a:lnTo>
                    <a:pt x="3226998" y="34678"/>
                  </a:lnTo>
                  <a:lnTo>
                    <a:pt x="3187428" y="15890"/>
                  </a:lnTo>
                  <a:lnTo>
                    <a:pt x="3144456" y="4092"/>
                  </a:lnTo>
                  <a:lnTo>
                    <a:pt x="3098800" y="0"/>
                  </a:lnTo>
                  <a:lnTo>
                    <a:pt x="2743200" y="0"/>
                  </a:lnTo>
                  <a:lnTo>
                    <a:pt x="609600" y="0"/>
                  </a:ln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</a:path>
                <a:path w="3352800" h="4267200">
                  <a:moveTo>
                    <a:pt x="0" y="3962400"/>
                  </a:moveTo>
                  <a:lnTo>
                    <a:pt x="0" y="4013200"/>
                  </a:lnTo>
                  <a:lnTo>
                    <a:pt x="4092" y="4058856"/>
                  </a:lnTo>
                  <a:lnTo>
                    <a:pt x="15890" y="4101828"/>
                  </a:lnTo>
                  <a:lnTo>
                    <a:pt x="34678" y="4141398"/>
                  </a:lnTo>
                  <a:lnTo>
                    <a:pt x="59737" y="4176848"/>
                  </a:lnTo>
                  <a:lnTo>
                    <a:pt x="90351" y="4207462"/>
                  </a:lnTo>
                  <a:lnTo>
                    <a:pt x="125801" y="4232521"/>
                  </a:lnTo>
                  <a:lnTo>
                    <a:pt x="165371" y="4251309"/>
                  </a:lnTo>
                  <a:lnTo>
                    <a:pt x="208343" y="4263107"/>
                  </a:lnTo>
                  <a:lnTo>
                    <a:pt x="254000" y="4267200"/>
                  </a:lnTo>
                  <a:lnTo>
                    <a:pt x="3098800" y="4267200"/>
                  </a:lnTo>
                  <a:lnTo>
                    <a:pt x="3144456" y="4263107"/>
                  </a:lnTo>
                  <a:lnTo>
                    <a:pt x="3187428" y="4251309"/>
                  </a:lnTo>
                  <a:lnTo>
                    <a:pt x="3226998" y="4232521"/>
                  </a:lnTo>
                  <a:lnTo>
                    <a:pt x="3262448" y="4207462"/>
                  </a:lnTo>
                  <a:lnTo>
                    <a:pt x="3293062" y="4176848"/>
                  </a:lnTo>
                  <a:lnTo>
                    <a:pt x="3318121" y="4141398"/>
                  </a:lnTo>
                  <a:lnTo>
                    <a:pt x="3336909" y="4101828"/>
                  </a:lnTo>
                  <a:lnTo>
                    <a:pt x="3348707" y="4058856"/>
                  </a:lnTo>
                  <a:lnTo>
                    <a:pt x="3352800" y="4013200"/>
                  </a:lnTo>
                  <a:lnTo>
                    <a:pt x="3352800" y="39624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96200" y="27432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96200" y="35052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96200" y="42672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4156" y="682548"/>
            <a:ext cx="7797800" cy="6637020"/>
            <a:chOff x="3264156" y="682548"/>
            <a:chExt cx="7797800" cy="66370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7658" y="2187810"/>
              <a:ext cx="2912964" cy="12358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4490" y="694116"/>
              <a:ext cx="2803450" cy="66134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27658" y="2187810"/>
              <a:ext cx="2913380" cy="1236345"/>
            </a:xfrm>
            <a:custGeom>
              <a:avLst/>
              <a:gdLst/>
              <a:ahLst/>
              <a:cxnLst/>
              <a:rect l="l" t="t" r="r" b="b"/>
              <a:pathLst>
                <a:path w="2913379" h="1236345">
                  <a:moveTo>
                    <a:pt x="532055" y="899044"/>
                  </a:moveTo>
                  <a:lnTo>
                    <a:pt x="663428" y="899044"/>
                  </a:lnTo>
                  <a:lnTo>
                    <a:pt x="813244" y="1081474"/>
                  </a:lnTo>
                  <a:lnTo>
                    <a:pt x="881530" y="1173338"/>
                  </a:lnTo>
                  <a:lnTo>
                    <a:pt x="949764" y="1173338"/>
                  </a:lnTo>
                  <a:lnTo>
                    <a:pt x="1000389" y="1235846"/>
                  </a:lnTo>
                  <a:lnTo>
                    <a:pt x="686469" y="1235846"/>
                  </a:lnTo>
                  <a:lnTo>
                    <a:pt x="0" y="1235846"/>
                  </a:lnTo>
                  <a:lnTo>
                    <a:pt x="199378" y="993065"/>
                  </a:lnTo>
                  <a:lnTo>
                    <a:pt x="268141" y="993065"/>
                  </a:lnTo>
                  <a:lnTo>
                    <a:pt x="415909" y="813129"/>
                  </a:lnTo>
                  <a:lnTo>
                    <a:pt x="532055" y="899044"/>
                  </a:lnTo>
                  <a:close/>
                </a:path>
                <a:path w="2913379" h="1236345">
                  <a:moveTo>
                    <a:pt x="1413267" y="0"/>
                  </a:moveTo>
                  <a:lnTo>
                    <a:pt x="1413267" y="924313"/>
                  </a:lnTo>
                  <a:lnTo>
                    <a:pt x="1284017" y="1128167"/>
                  </a:lnTo>
                  <a:lnTo>
                    <a:pt x="1046179" y="1128167"/>
                  </a:lnTo>
                  <a:lnTo>
                    <a:pt x="982939" y="1081896"/>
                  </a:lnTo>
                  <a:lnTo>
                    <a:pt x="872391" y="1081478"/>
                  </a:lnTo>
                  <a:lnTo>
                    <a:pt x="686469" y="855084"/>
                  </a:lnTo>
                  <a:lnTo>
                    <a:pt x="541215" y="855084"/>
                  </a:lnTo>
                  <a:lnTo>
                    <a:pt x="443724" y="779264"/>
                  </a:lnTo>
                  <a:lnTo>
                    <a:pt x="686469" y="483675"/>
                  </a:lnTo>
                  <a:lnTo>
                    <a:pt x="813245" y="483675"/>
                  </a:lnTo>
                  <a:lnTo>
                    <a:pt x="1087522" y="149690"/>
                  </a:lnTo>
                  <a:lnTo>
                    <a:pt x="1204301" y="108526"/>
                  </a:lnTo>
                  <a:lnTo>
                    <a:pt x="1284198" y="0"/>
                  </a:lnTo>
                  <a:lnTo>
                    <a:pt x="1413267" y="0"/>
                  </a:lnTo>
                  <a:close/>
                </a:path>
                <a:path w="2913379" h="1236345">
                  <a:moveTo>
                    <a:pt x="2393613" y="1235852"/>
                  </a:moveTo>
                  <a:lnTo>
                    <a:pt x="2912967" y="1235852"/>
                  </a:lnTo>
                  <a:lnTo>
                    <a:pt x="2734725" y="1017866"/>
                  </a:lnTo>
                  <a:lnTo>
                    <a:pt x="2664043" y="1017866"/>
                  </a:lnTo>
                  <a:lnTo>
                    <a:pt x="2314862" y="580036"/>
                  </a:lnTo>
                  <a:lnTo>
                    <a:pt x="2233802" y="580036"/>
                  </a:lnTo>
                  <a:lnTo>
                    <a:pt x="2172339" y="447664"/>
                  </a:lnTo>
                  <a:lnTo>
                    <a:pt x="2038275" y="447664"/>
                  </a:lnTo>
                  <a:lnTo>
                    <a:pt x="1815862" y="718495"/>
                  </a:lnTo>
                  <a:lnTo>
                    <a:pt x="1735901" y="718495"/>
                  </a:lnTo>
                  <a:lnTo>
                    <a:pt x="1656061" y="779900"/>
                  </a:lnTo>
                  <a:lnTo>
                    <a:pt x="1656061" y="924313"/>
                  </a:lnTo>
                  <a:lnTo>
                    <a:pt x="1929252" y="1235852"/>
                  </a:lnTo>
                  <a:lnTo>
                    <a:pt x="2025888" y="1235852"/>
                  </a:lnTo>
                  <a:lnTo>
                    <a:pt x="2393613" y="1235852"/>
                  </a:lnTo>
                  <a:close/>
                </a:path>
                <a:path w="2913379" h="1236345">
                  <a:moveTo>
                    <a:pt x="2015616" y="392929"/>
                  </a:moveTo>
                  <a:lnTo>
                    <a:pt x="1815862" y="628683"/>
                  </a:lnTo>
                  <a:lnTo>
                    <a:pt x="1656061" y="628683"/>
                  </a:lnTo>
                  <a:lnTo>
                    <a:pt x="1656061" y="0"/>
                  </a:lnTo>
                  <a:lnTo>
                    <a:pt x="1834293" y="0"/>
                  </a:lnTo>
                  <a:lnTo>
                    <a:pt x="2015616" y="392929"/>
                  </a:lnTo>
                  <a:close/>
                </a:path>
                <a:path w="2913379" h="1236345">
                  <a:moveTo>
                    <a:pt x="268090" y="993689"/>
                  </a:moveTo>
                  <a:lnTo>
                    <a:pt x="482111" y="993689"/>
                  </a:lnTo>
                  <a:lnTo>
                    <a:pt x="557490" y="905388"/>
                  </a:lnTo>
                </a:path>
                <a:path w="2913379" h="1236345">
                  <a:moveTo>
                    <a:pt x="823387" y="756531"/>
                  </a:moveTo>
                  <a:lnTo>
                    <a:pt x="684563" y="756531"/>
                  </a:lnTo>
                  <a:lnTo>
                    <a:pt x="596994" y="859113"/>
                  </a:lnTo>
                </a:path>
                <a:path w="2913379" h="1236345">
                  <a:moveTo>
                    <a:pt x="2671907" y="1017818"/>
                  </a:moveTo>
                  <a:lnTo>
                    <a:pt x="2513154" y="1017818"/>
                  </a:lnTo>
                  <a:lnTo>
                    <a:pt x="2385098" y="867809"/>
                  </a:lnTo>
                  <a:lnTo>
                    <a:pt x="2249725" y="867809"/>
                  </a:lnTo>
                  <a:lnTo>
                    <a:pt x="2145493" y="740815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02765" y="694116"/>
              <a:ext cx="1356995" cy="1418590"/>
            </a:xfrm>
            <a:custGeom>
              <a:avLst/>
              <a:gdLst/>
              <a:ahLst/>
              <a:cxnLst/>
              <a:rect l="l" t="t" r="r" b="b"/>
              <a:pathLst>
                <a:path w="1356995" h="1418589">
                  <a:moveTo>
                    <a:pt x="1162011" y="793821"/>
                  </a:moveTo>
                  <a:lnTo>
                    <a:pt x="1167552" y="794947"/>
                  </a:lnTo>
                  <a:lnTo>
                    <a:pt x="1173286" y="795539"/>
                  </a:lnTo>
                  <a:lnTo>
                    <a:pt x="1179158" y="795539"/>
                  </a:lnTo>
                  <a:lnTo>
                    <a:pt x="1207255" y="790818"/>
                  </a:lnTo>
                  <a:lnTo>
                    <a:pt x="1231431" y="777718"/>
                  </a:lnTo>
                  <a:lnTo>
                    <a:pt x="1250094" y="757831"/>
                  </a:lnTo>
                  <a:lnTo>
                    <a:pt x="1261652" y="732747"/>
                  </a:lnTo>
                  <a:lnTo>
                    <a:pt x="1264732" y="733083"/>
                  </a:lnTo>
                  <a:lnTo>
                    <a:pt x="1267860" y="733255"/>
                  </a:lnTo>
                  <a:lnTo>
                    <a:pt x="1271030" y="733255"/>
                  </a:lnTo>
                  <a:lnTo>
                    <a:pt x="1304332" y="726532"/>
                  </a:lnTo>
                  <a:lnTo>
                    <a:pt x="1331527" y="708196"/>
                  </a:lnTo>
                  <a:lnTo>
                    <a:pt x="1349863" y="681001"/>
                  </a:lnTo>
                  <a:lnTo>
                    <a:pt x="1356586" y="647699"/>
                  </a:lnTo>
                  <a:lnTo>
                    <a:pt x="1352108" y="620309"/>
                  </a:lnTo>
                  <a:lnTo>
                    <a:pt x="1339652" y="596593"/>
                  </a:lnTo>
                  <a:lnTo>
                    <a:pt x="1320685" y="578018"/>
                  </a:lnTo>
                  <a:lnTo>
                    <a:pt x="1296675" y="566053"/>
                  </a:lnTo>
                  <a:lnTo>
                    <a:pt x="1282320" y="528887"/>
                  </a:lnTo>
                  <a:lnTo>
                    <a:pt x="1257102" y="498933"/>
                  </a:lnTo>
                  <a:lnTo>
                    <a:pt x="1223418" y="478586"/>
                  </a:lnTo>
                  <a:lnTo>
                    <a:pt x="1183661" y="470241"/>
                  </a:lnTo>
                  <a:lnTo>
                    <a:pt x="1184855" y="462082"/>
                  </a:lnTo>
                  <a:lnTo>
                    <a:pt x="1185474" y="453737"/>
                  </a:lnTo>
                  <a:lnTo>
                    <a:pt x="1185474" y="445247"/>
                  </a:lnTo>
                  <a:lnTo>
                    <a:pt x="1185474" y="441952"/>
                  </a:lnTo>
                  <a:lnTo>
                    <a:pt x="1185380" y="438679"/>
                  </a:lnTo>
                  <a:lnTo>
                    <a:pt x="1185196" y="435430"/>
                  </a:lnTo>
                  <a:lnTo>
                    <a:pt x="1205094" y="425820"/>
                  </a:lnTo>
                  <a:lnTo>
                    <a:pt x="1220836" y="410670"/>
                  </a:lnTo>
                  <a:lnTo>
                    <a:pt x="1231187" y="391212"/>
                  </a:lnTo>
                  <a:lnTo>
                    <a:pt x="1234911" y="368683"/>
                  </a:lnTo>
                  <a:lnTo>
                    <a:pt x="1229439" y="341577"/>
                  </a:lnTo>
                  <a:lnTo>
                    <a:pt x="1214515" y="319442"/>
                  </a:lnTo>
                  <a:lnTo>
                    <a:pt x="1192380" y="304518"/>
                  </a:lnTo>
                  <a:lnTo>
                    <a:pt x="1165274" y="299045"/>
                  </a:lnTo>
                  <a:lnTo>
                    <a:pt x="1155681" y="258406"/>
                  </a:lnTo>
                  <a:lnTo>
                    <a:pt x="1132362" y="225356"/>
                  </a:lnTo>
                  <a:lnTo>
                    <a:pt x="1098498" y="203144"/>
                  </a:lnTo>
                  <a:lnTo>
                    <a:pt x="1057337" y="195017"/>
                  </a:lnTo>
                  <a:lnTo>
                    <a:pt x="1041698" y="196142"/>
                  </a:lnTo>
                  <a:lnTo>
                    <a:pt x="1026754" y="199411"/>
                  </a:lnTo>
                  <a:lnTo>
                    <a:pt x="1012663" y="204668"/>
                  </a:lnTo>
                  <a:lnTo>
                    <a:pt x="999580" y="211754"/>
                  </a:lnTo>
                  <a:lnTo>
                    <a:pt x="976508" y="181270"/>
                  </a:lnTo>
                  <a:lnTo>
                    <a:pt x="947308" y="156660"/>
                  </a:lnTo>
                  <a:lnTo>
                    <a:pt x="913064" y="139007"/>
                  </a:lnTo>
                  <a:lnTo>
                    <a:pt x="874862" y="129398"/>
                  </a:lnTo>
                  <a:lnTo>
                    <a:pt x="863007" y="105081"/>
                  </a:lnTo>
                  <a:lnTo>
                    <a:pt x="844404" y="85852"/>
                  </a:lnTo>
                  <a:lnTo>
                    <a:pt x="820555" y="73212"/>
                  </a:lnTo>
                  <a:lnTo>
                    <a:pt x="792962" y="68665"/>
                  </a:lnTo>
                  <a:lnTo>
                    <a:pt x="784275" y="68665"/>
                  </a:lnTo>
                  <a:lnTo>
                    <a:pt x="775890" y="69961"/>
                  </a:lnTo>
                  <a:lnTo>
                    <a:pt x="767990" y="72367"/>
                  </a:lnTo>
                  <a:lnTo>
                    <a:pt x="758118" y="43768"/>
                  </a:lnTo>
                  <a:lnTo>
                    <a:pt x="739376" y="20813"/>
                  </a:lnTo>
                  <a:lnTo>
                    <a:pt x="713805" y="5543"/>
                  </a:lnTo>
                  <a:lnTo>
                    <a:pt x="683444" y="0"/>
                  </a:lnTo>
                  <a:lnTo>
                    <a:pt x="662272" y="2639"/>
                  </a:lnTo>
                  <a:lnTo>
                    <a:pt x="643036" y="10124"/>
                  </a:lnTo>
                  <a:lnTo>
                    <a:pt x="626387" y="21802"/>
                  </a:lnTo>
                  <a:lnTo>
                    <a:pt x="612975" y="37023"/>
                  </a:lnTo>
                  <a:lnTo>
                    <a:pt x="606759" y="35849"/>
                  </a:lnTo>
                  <a:lnTo>
                    <a:pt x="600434" y="35000"/>
                  </a:lnTo>
                  <a:lnTo>
                    <a:pt x="594010" y="34484"/>
                  </a:lnTo>
                  <a:lnTo>
                    <a:pt x="587494" y="34310"/>
                  </a:lnTo>
                  <a:lnTo>
                    <a:pt x="546346" y="41556"/>
                  </a:lnTo>
                  <a:lnTo>
                    <a:pt x="511351" y="61584"/>
                  </a:lnTo>
                  <a:lnTo>
                    <a:pt x="485076" y="91824"/>
                  </a:lnTo>
                  <a:lnTo>
                    <a:pt x="470090" y="129710"/>
                  </a:lnTo>
                  <a:lnTo>
                    <a:pt x="463294" y="128541"/>
                  </a:lnTo>
                  <a:lnTo>
                    <a:pt x="456308" y="127933"/>
                  </a:lnTo>
                  <a:lnTo>
                    <a:pt x="449178" y="127933"/>
                  </a:lnTo>
                  <a:lnTo>
                    <a:pt x="401461" y="137567"/>
                  </a:lnTo>
                  <a:lnTo>
                    <a:pt x="362495" y="163839"/>
                  </a:lnTo>
                  <a:lnTo>
                    <a:pt x="336223" y="202805"/>
                  </a:lnTo>
                  <a:lnTo>
                    <a:pt x="326589" y="250523"/>
                  </a:lnTo>
                  <a:lnTo>
                    <a:pt x="326589" y="251866"/>
                  </a:lnTo>
                  <a:lnTo>
                    <a:pt x="326610" y="253204"/>
                  </a:lnTo>
                  <a:lnTo>
                    <a:pt x="326653" y="254537"/>
                  </a:lnTo>
                  <a:lnTo>
                    <a:pt x="319352" y="251938"/>
                  </a:lnTo>
                  <a:lnTo>
                    <a:pt x="311487" y="250523"/>
                  </a:lnTo>
                  <a:lnTo>
                    <a:pt x="303293" y="250523"/>
                  </a:lnTo>
                  <a:lnTo>
                    <a:pt x="276187" y="255995"/>
                  </a:lnTo>
                  <a:lnTo>
                    <a:pt x="254052" y="270919"/>
                  </a:lnTo>
                  <a:lnTo>
                    <a:pt x="239128" y="293054"/>
                  </a:lnTo>
                  <a:lnTo>
                    <a:pt x="233656" y="320161"/>
                  </a:lnTo>
                  <a:lnTo>
                    <a:pt x="235100" y="334341"/>
                  </a:lnTo>
                  <a:lnTo>
                    <a:pt x="239242" y="347534"/>
                  </a:lnTo>
                  <a:lnTo>
                    <a:pt x="245791" y="359452"/>
                  </a:lnTo>
                  <a:lnTo>
                    <a:pt x="254458" y="369805"/>
                  </a:lnTo>
                  <a:lnTo>
                    <a:pt x="248402" y="377960"/>
                  </a:lnTo>
                  <a:lnTo>
                    <a:pt x="243040" y="386625"/>
                  </a:lnTo>
                  <a:lnTo>
                    <a:pt x="238414" y="395758"/>
                  </a:lnTo>
                  <a:lnTo>
                    <a:pt x="234566" y="405320"/>
                  </a:lnTo>
                  <a:lnTo>
                    <a:pt x="227891" y="403321"/>
                  </a:lnTo>
                  <a:lnTo>
                    <a:pt x="221000" y="401862"/>
                  </a:lnTo>
                  <a:lnTo>
                    <a:pt x="213917" y="400970"/>
                  </a:lnTo>
                  <a:lnTo>
                    <a:pt x="206666" y="400667"/>
                  </a:lnTo>
                  <a:lnTo>
                    <a:pt x="176069" y="406300"/>
                  </a:lnTo>
                  <a:lnTo>
                    <a:pt x="150359" y="421805"/>
                  </a:lnTo>
                  <a:lnTo>
                    <a:pt x="131628" y="445090"/>
                  </a:lnTo>
                  <a:lnTo>
                    <a:pt x="121967" y="474062"/>
                  </a:lnTo>
                  <a:lnTo>
                    <a:pt x="115449" y="472380"/>
                  </a:lnTo>
                  <a:lnTo>
                    <a:pt x="108759" y="471157"/>
                  </a:lnTo>
                  <a:lnTo>
                    <a:pt x="101914" y="470411"/>
                  </a:lnTo>
                  <a:lnTo>
                    <a:pt x="94933" y="470158"/>
                  </a:lnTo>
                  <a:lnTo>
                    <a:pt x="57981" y="477618"/>
                  </a:lnTo>
                  <a:lnTo>
                    <a:pt x="27805" y="497963"/>
                  </a:lnTo>
                  <a:lnTo>
                    <a:pt x="7460" y="528139"/>
                  </a:lnTo>
                  <a:lnTo>
                    <a:pt x="0" y="565092"/>
                  </a:lnTo>
                  <a:lnTo>
                    <a:pt x="4225" y="593185"/>
                  </a:lnTo>
                  <a:lnTo>
                    <a:pt x="16056" y="617937"/>
                  </a:lnTo>
                  <a:lnTo>
                    <a:pt x="34224" y="638079"/>
                  </a:lnTo>
                  <a:lnTo>
                    <a:pt x="57460" y="652343"/>
                  </a:lnTo>
                  <a:lnTo>
                    <a:pt x="65965" y="679362"/>
                  </a:lnTo>
                  <a:lnTo>
                    <a:pt x="82387" y="701663"/>
                  </a:lnTo>
                  <a:lnTo>
                    <a:pt x="105069" y="717591"/>
                  </a:lnTo>
                  <a:lnTo>
                    <a:pt x="132355" y="725487"/>
                  </a:lnTo>
                  <a:lnTo>
                    <a:pt x="132239" y="728062"/>
                  </a:lnTo>
                  <a:lnTo>
                    <a:pt x="132181" y="730652"/>
                  </a:lnTo>
                  <a:lnTo>
                    <a:pt x="132181" y="733255"/>
                  </a:lnTo>
                  <a:lnTo>
                    <a:pt x="138293" y="778744"/>
                  </a:lnTo>
                  <a:lnTo>
                    <a:pt x="155543" y="819619"/>
                  </a:lnTo>
                  <a:lnTo>
                    <a:pt x="182298" y="854250"/>
                  </a:lnTo>
                  <a:lnTo>
                    <a:pt x="216929" y="881006"/>
                  </a:lnTo>
                  <a:lnTo>
                    <a:pt x="257805" y="898255"/>
                  </a:lnTo>
                  <a:lnTo>
                    <a:pt x="303293" y="904368"/>
                  </a:lnTo>
                  <a:lnTo>
                    <a:pt x="312077" y="904146"/>
                  </a:lnTo>
                  <a:lnTo>
                    <a:pt x="320746" y="903489"/>
                  </a:lnTo>
                  <a:lnTo>
                    <a:pt x="329289" y="902406"/>
                  </a:lnTo>
                  <a:lnTo>
                    <a:pt x="337696" y="900908"/>
                  </a:lnTo>
                  <a:lnTo>
                    <a:pt x="345411" y="932891"/>
                  </a:lnTo>
                  <a:lnTo>
                    <a:pt x="363921" y="958880"/>
                  </a:lnTo>
                  <a:lnTo>
                    <a:pt x="390687" y="976334"/>
                  </a:lnTo>
                  <a:lnTo>
                    <a:pt x="423172" y="982716"/>
                  </a:lnTo>
                  <a:lnTo>
                    <a:pt x="433261" y="982128"/>
                  </a:lnTo>
                  <a:lnTo>
                    <a:pt x="443005" y="980406"/>
                  </a:lnTo>
                  <a:lnTo>
                    <a:pt x="452335" y="977617"/>
                  </a:lnTo>
                  <a:lnTo>
                    <a:pt x="461186" y="973828"/>
                  </a:lnTo>
                  <a:lnTo>
                    <a:pt x="475049" y="999031"/>
                  </a:lnTo>
                  <a:lnTo>
                    <a:pt x="492802" y="1021422"/>
                  </a:lnTo>
                  <a:lnTo>
                    <a:pt x="513993" y="1040550"/>
                  </a:lnTo>
                  <a:lnTo>
                    <a:pt x="538169" y="1055960"/>
                  </a:lnTo>
                  <a:lnTo>
                    <a:pt x="538169" y="902213"/>
                  </a:lnTo>
                  <a:lnTo>
                    <a:pt x="550226" y="906963"/>
                  </a:lnTo>
                  <a:lnTo>
                    <a:pt x="562971" y="909984"/>
                  </a:lnTo>
                  <a:lnTo>
                    <a:pt x="576243" y="911151"/>
                  </a:lnTo>
                  <a:lnTo>
                    <a:pt x="589880" y="910343"/>
                  </a:lnTo>
                  <a:lnTo>
                    <a:pt x="600905" y="908187"/>
                  </a:lnTo>
                  <a:lnTo>
                    <a:pt x="611360" y="904794"/>
                  </a:lnTo>
                  <a:lnTo>
                    <a:pt x="621176" y="900253"/>
                  </a:lnTo>
                  <a:lnTo>
                    <a:pt x="630285" y="894652"/>
                  </a:lnTo>
                  <a:lnTo>
                    <a:pt x="654522" y="920237"/>
                  </a:lnTo>
                  <a:lnTo>
                    <a:pt x="684563" y="938572"/>
                  </a:lnTo>
                  <a:lnTo>
                    <a:pt x="718823" y="948448"/>
                  </a:lnTo>
                  <a:lnTo>
                    <a:pt x="755721" y="948654"/>
                  </a:lnTo>
                  <a:lnTo>
                    <a:pt x="762221" y="947624"/>
                  </a:lnTo>
                  <a:lnTo>
                    <a:pt x="768598" y="946293"/>
                  </a:lnTo>
                  <a:lnTo>
                    <a:pt x="774844" y="944670"/>
                  </a:lnTo>
                  <a:lnTo>
                    <a:pt x="780954" y="942762"/>
                  </a:lnTo>
                  <a:lnTo>
                    <a:pt x="780954" y="1046604"/>
                  </a:lnTo>
                  <a:lnTo>
                    <a:pt x="789102" y="1048683"/>
                  </a:lnTo>
                  <a:lnTo>
                    <a:pt x="797463" y="1050193"/>
                  </a:lnTo>
                  <a:lnTo>
                    <a:pt x="806014" y="1051115"/>
                  </a:lnTo>
                  <a:lnTo>
                    <a:pt x="814733" y="1051427"/>
                  </a:lnTo>
                  <a:lnTo>
                    <a:pt x="843396" y="1047980"/>
                  </a:lnTo>
                  <a:lnTo>
                    <a:pt x="869565" y="1038185"/>
                  </a:lnTo>
                  <a:lnTo>
                    <a:pt x="892422" y="1022861"/>
                  </a:lnTo>
                  <a:lnTo>
                    <a:pt x="911146" y="1002827"/>
                  </a:lnTo>
                  <a:lnTo>
                    <a:pt x="920043" y="1006665"/>
                  </a:lnTo>
                  <a:lnTo>
                    <a:pt x="929428" y="1009489"/>
                  </a:lnTo>
                  <a:lnTo>
                    <a:pt x="939232" y="1011234"/>
                  </a:lnTo>
                  <a:lnTo>
                    <a:pt x="949388" y="1011830"/>
                  </a:lnTo>
                  <a:lnTo>
                    <a:pt x="982614" y="1005139"/>
                  </a:lnTo>
                  <a:lnTo>
                    <a:pt x="1009771" y="986886"/>
                  </a:lnTo>
                  <a:lnTo>
                    <a:pt x="1028124" y="959805"/>
                  </a:lnTo>
                  <a:lnTo>
                    <a:pt x="1034944" y="926626"/>
                  </a:lnTo>
                  <a:lnTo>
                    <a:pt x="1080058" y="908426"/>
                  </a:lnTo>
                  <a:lnTo>
                    <a:pt x="1117702" y="878797"/>
                  </a:lnTo>
                  <a:lnTo>
                    <a:pt x="1145735" y="839880"/>
                  </a:lnTo>
                  <a:lnTo>
                    <a:pt x="1162011" y="793821"/>
                  </a:lnTo>
                  <a:close/>
                </a:path>
                <a:path w="1356995" h="1418589">
                  <a:moveTo>
                    <a:pt x="704932" y="1342516"/>
                  </a:moveTo>
                  <a:lnTo>
                    <a:pt x="672526" y="1348267"/>
                  </a:lnTo>
                  <a:lnTo>
                    <a:pt x="645021" y="1364151"/>
                  </a:lnTo>
                  <a:lnTo>
                    <a:pt x="624472" y="1388113"/>
                  </a:lnTo>
                  <a:lnTo>
                    <a:pt x="612934" y="1418098"/>
                  </a:lnTo>
                  <a:lnTo>
                    <a:pt x="603843" y="1411488"/>
                  </a:lnTo>
                  <a:lnTo>
                    <a:pt x="593647" y="1406527"/>
                  </a:lnTo>
                  <a:lnTo>
                    <a:pt x="582543" y="1403408"/>
                  </a:lnTo>
                  <a:lnTo>
                    <a:pt x="570724" y="1402325"/>
                  </a:lnTo>
                  <a:lnTo>
                    <a:pt x="561969" y="1402915"/>
                  </a:lnTo>
                  <a:lnTo>
                    <a:pt x="553574" y="1404635"/>
                  </a:lnTo>
                  <a:lnTo>
                    <a:pt x="545615" y="1407406"/>
                  </a:lnTo>
                  <a:lnTo>
                    <a:pt x="538169" y="1411152"/>
                  </a:lnTo>
                  <a:lnTo>
                    <a:pt x="538169" y="902213"/>
                  </a:lnTo>
                  <a:lnTo>
                    <a:pt x="550227" y="906963"/>
                  </a:lnTo>
                  <a:lnTo>
                    <a:pt x="562972" y="909984"/>
                  </a:lnTo>
                  <a:lnTo>
                    <a:pt x="576243" y="911151"/>
                  </a:lnTo>
                  <a:lnTo>
                    <a:pt x="589880" y="910343"/>
                  </a:lnTo>
                  <a:lnTo>
                    <a:pt x="600905" y="908187"/>
                  </a:lnTo>
                  <a:lnTo>
                    <a:pt x="611359" y="904794"/>
                  </a:lnTo>
                  <a:lnTo>
                    <a:pt x="621175" y="900252"/>
                  </a:lnTo>
                  <a:lnTo>
                    <a:pt x="630285" y="894652"/>
                  </a:lnTo>
                  <a:lnTo>
                    <a:pt x="654522" y="920237"/>
                  </a:lnTo>
                  <a:lnTo>
                    <a:pt x="684562" y="938572"/>
                  </a:lnTo>
                  <a:lnTo>
                    <a:pt x="718823" y="948448"/>
                  </a:lnTo>
                  <a:lnTo>
                    <a:pt x="755722" y="948653"/>
                  </a:lnTo>
                  <a:lnTo>
                    <a:pt x="762222" y="947624"/>
                  </a:lnTo>
                  <a:lnTo>
                    <a:pt x="768598" y="946293"/>
                  </a:lnTo>
                  <a:lnTo>
                    <a:pt x="774844" y="944670"/>
                  </a:lnTo>
                  <a:lnTo>
                    <a:pt x="780953" y="942761"/>
                  </a:lnTo>
                  <a:lnTo>
                    <a:pt x="780953" y="1381386"/>
                  </a:lnTo>
                  <a:lnTo>
                    <a:pt x="766289" y="1365378"/>
                  </a:lnTo>
                  <a:lnTo>
                    <a:pt x="748287" y="1353120"/>
                  </a:lnTo>
                  <a:lnTo>
                    <a:pt x="727613" y="1345278"/>
                  </a:lnTo>
                  <a:lnTo>
                    <a:pt x="704932" y="1342516"/>
                  </a:lnTo>
                  <a:close/>
                </a:path>
                <a:path w="1356995" h="1418589">
                  <a:moveTo>
                    <a:pt x="486653" y="831437"/>
                  </a:moveTo>
                  <a:lnTo>
                    <a:pt x="503865" y="873956"/>
                  </a:lnTo>
                  <a:lnTo>
                    <a:pt x="538170" y="902219"/>
                  </a:lnTo>
                  <a:lnTo>
                    <a:pt x="576244" y="911155"/>
                  </a:lnTo>
                  <a:lnTo>
                    <a:pt x="589881" y="910347"/>
                  </a:lnTo>
                  <a:lnTo>
                    <a:pt x="600906" y="908191"/>
                  </a:lnTo>
                  <a:lnTo>
                    <a:pt x="611361" y="904799"/>
                  </a:lnTo>
                  <a:lnTo>
                    <a:pt x="621177" y="900257"/>
                  </a:lnTo>
                  <a:lnTo>
                    <a:pt x="630286" y="894656"/>
                  </a:lnTo>
                  <a:lnTo>
                    <a:pt x="654523" y="920242"/>
                  </a:lnTo>
                  <a:lnTo>
                    <a:pt x="684564" y="938577"/>
                  </a:lnTo>
                  <a:lnTo>
                    <a:pt x="718824" y="948452"/>
                  </a:lnTo>
                  <a:lnTo>
                    <a:pt x="755723" y="948658"/>
                  </a:lnTo>
                  <a:lnTo>
                    <a:pt x="762223" y="947629"/>
                  </a:lnTo>
                  <a:lnTo>
                    <a:pt x="808289" y="929843"/>
                  </a:lnTo>
                  <a:lnTo>
                    <a:pt x="850144" y="888478"/>
                  </a:lnTo>
                  <a:lnTo>
                    <a:pt x="863236" y="861905"/>
                  </a:lnTo>
                  <a:lnTo>
                    <a:pt x="874910" y="865430"/>
                  </a:lnTo>
                  <a:lnTo>
                    <a:pt x="887059" y="867556"/>
                  </a:lnTo>
                  <a:lnTo>
                    <a:pt x="899577" y="868202"/>
                  </a:lnTo>
                  <a:lnTo>
                    <a:pt x="912360" y="867289"/>
                  </a:lnTo>
                  <a:lnTo>
                    <a:pt x="951016" y="853965"/>
                  </a:lnTo>
                  <a:lnTo>
                    <a:pt x="980536" y="827761"/>
                  </a:lnTo>
                  <a:lnTo>
                    <a:pt x="998077" y="792400"/>
                  </a:lnTo>
                  <a:lnTo>
                    <a:pt x="1000794" y="751602"/>
                  </a:lnTo>
                </a:path>
                <a:path w="1356995" h="1418589">
                  <a:moveTo>
                    <a:pt x="476057" y="334840"/>
                  </a:moveTo>
                  <a:lnTo>
                    <a:pt x="446498" y="331224"/>
                  </a:lnTo>
                  <a:lnTo>
                    <a:pt x="418078" y="335718"/>
                  </a:lnTo>
                  <a:lnTo>
                    <a:pt x="392227" y="347496"/>
                  </a:lnTo>
                  <a:lnTo>
                    <a:pt x="370374" y="365734"/>
                  </a:lnTo>
                  <a:lnTo>
                    <a:pt x="362865" y="359564"/>
                  </a:lnTo>
                  <a:lnTo>
                    <a:pt x="354578" y="354278"/>
                  </a:lnTo>
                  <a:lnTo>
                    <a:pt x="345565" y="349967"/>
                  </a:lnTo>
                  <a:lnTo>
                    <a:pt x="335880" y="346723"/>
                  </a:lnTo>
                  <a:lnTo>
                    <a:pt x="303356" y="344685"/>
                  </a:lnTo>
                  <a:lnTo>
                    <a:pt x="273608" y="354921"/>
                  </a:lnTo>
                  <a:lnTo>
                    <a:pt x="249869" y="375565"/>
                  </a:lnTo>
                  <a:lnTo>
                    <a:pt x="235372" y="404751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7102" y="1058920"/>
              <a:ext cx="111270" cy="1153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36664" y="1425881"/>
              <a:ext cx="125095" cy="36195"/>
            </a:xfrm>
            <a:custGeom>
              <a:avLst/>
              <a:gdLst/>
              <a:ahLst/>
              <a:cxnLst/>
              <a:rect l="l" t="t" r="r" b="b"/>
              <a:pathLst>
                <a:path w="125095" h="36194">
                  <a:moveTo>
                    <a:pt x="125039" y="2972"/>
                  </a:moveTo>
                  <a:lnTo>
                    <a:pt x="72467" y="36070"/>
                  </a:lnTo>
                  <a:lnTo>
                    <a:pt x="44463" y="34117"/>
                  </a:lnTo>
                  <a:lnTo>
                    <a:pt x="19234" y="21807"/>
                  </a:lnTo>
                  <a:lnTo>
                    <a:pt x="0" y="0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9587" y="1459819"/>
              <a:ext cx="142025" cy="879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227045" y="905369"/>
              <a:ext cx="414655" cy="1094740"/>
            </a:xfrm>
            <a:custGeom>
              <a:avLst/>
              <a:gdLst/>
              <a:ahLst/>
              <a:cxnLst/>
              <a:rect l="l" t="t" r="r" b="b"/>
              <a:pathLst>
                <a:path w="414654" h="1094739">
                  <a:moveTo>
                    <a:pt x="414032" y="714547"/>
                  </a:moveTo>
                  <a:lnTo>
                    <a:pt x="375623" y="719926"/>
                  </a:lnTo>
                  <a:lnTo>
                    <a:pt x="338818" y="713092"/>
                  </a:lnTo>
                  <a:lnTo>
                    <a:pt x="306205" y="695403"/>
                  </a:lnTo>
                  <a:lnTo>
                    <a:pt x="280371" y="668219"/>
                  </a:lnTo>
                </a:path>
                <a:path w="414654" h="1094739">
                  <a:moveTo>
                    <a:pt x="341705" y="158547"/>
                  </a:moveTo>
                  <a:lnTo>
                    <a:pt x="337874" y="135303"/>
                  </a:lnTo>
                  <a:lnTo>
                    <a:pt x="327226" y="115212"/>
                  </a:lnTo>
                  <a:lnTo>
                    <a:pt x="311026" y="99542"/>
                  </a:lnTo>
                  <a:lnTo>
                    <a:pt x="290541" y="89556"/>
                  </a:lnTo>
                  <a:lnTo>
                    <a:pt x="282303" y="54566"/>
                  </a:lnTo>
                  <a:lnTo>
                    <a:pt x="262199" y="26114"/>
                  </a:lnTo>
                  <a:lnTo>
                    <a:pt x="233021" y="6994"/>
                  </a:lnTo>
                  <a:lnTo>
                    <a:pt x="197565" y="0"/>
                  </a:lnTo>
                  <a:lnTo>
                    <a:pt x="165195" y="5785"/>
                  </a:lnTo>
                  <a:lnTo>
                    <a:pt x="137773" y="21753"/>
                  </a:lnTo>
                  <a:lnTo>
                    <a:pt x="117379" y="45821"/>
                  </a:lnTo>
                  <a:lnTo>
                    <a:pt x="106097" y="75907"/>
                  </a:lnTo>
                  <a:lnTo>
                    <a:pt x="105576" y="75896"/>
                  </a:lnTo>
                  <a:lnTo>
                    <a:pt x="105053" y="75889"/>
                  </a:lnTo>
                  <a:lnTo>
                    <a:pt x="104527" y="75889"/>
                  </a:lnTo>
                  <a:lnTo>
                    <a:pt x="79496" y="80943"/>
                  </a:lnTo>
                  <a:lnTo>
                    <a:pt x="59055" y="94725"/>
                  </a:lnTo>
                  <a:lnTo>
                    <a:pt x="45273" y="115166"/>
                  </a:lnTo>
                  <a:lnTo>
                    <a:pt x="40219" y="140198"/>
                  </a:lnTo>
                </a:path>
                <a:path w="414654" h="1094739">
                  <a:moveTo>
                    <a:pt x="70541" y="738588"/>
                  </a:moveTo>
                  <a:lnTo>
                    <a:pt x="70541" y="929064"/>
                  </a:lnTo>
                </a:path>
                <a:path w="414654" h="1094739">
                  <a:moveTo>
                    <a:pt x="0" y="848773"/>
                  </a:moveTo>
                  <a:lnTo>
                    <a:pt x="0" y="1094607"/>
                  </a:lnTo>
                </a:path>
                <a:path w="414654" h="1094739">
                  <a:moveTo>
                    <a:pt x="70541" y="987258"/>
                  </a:moveTo>
                  <a:lnTo>
                    <a:pt x="70541" y="1058740"/>
                  </a:lnTo>
                </a:path>
                <a:path w="414654" h="1094739">
                  <a:moveTo>
                    <a:pt x="0" y="683399"/>
                  </a:moveTo>
                  <a:lnTo>
                    <a:pt x="0" y="775982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5725" y="3285502"/>
              <a:ext cx="7774305" cy="139065"/>
            </a:xfrm>
            <a:custGeom>
              <a:avLst/>
              <a:gdLst/>
              <a:ahLst/>
              <a:cxnLst/>
              <a:rect l="l" t="t" r="r" b="b"/>
              <a:pathLst>
                <a:path w="7774305" h="139064">
                  <a:moveTo>
                    <a:pt x="5422944" y="138824"/>
                  </a:moveTo>
                  <a:lnTo>
                    <a:pt x="4164720" y="138824"/>
                  </a:lnTo>
                  <a:lnTo>
                    <a:pt x="4025896" y="0"/>
                  </a:lnTo>
                  <a:lnTo>
                    <a:pt x="3887072" y="0"/>
                  </a:lnTo>
                  <a:lnTo>
                    <a:pt x="3748247" y="79096"/>
                  </a:lnTo>
                  <a:lnTo>
                    <a:pt x="3609423" y="79096"/>
                  </a:lnTo>
                  <a:lnTo>
                    <a:pt x="3470599" y="138824"/>
                  </a:lnTo>
                  <a:lnTo>
                    <a:pt x="2637654" y="138824"/>
                  </a:lnTo>
                  <a:lnTo>
                    <a:pt x="2498830" y="79096"/>
                  </a:lnTo>
                  <a:lnTo>
                    <a:pt x="2360005" y="79096"/>
                  </a:lnTo>
                  <a:lnTo>
                    <a:pt x="2288792" y="138824"/>
                  </a:lnTo>
                  <a:lnTo>
                    <a:pt x="2082363" y="138824"/>
                  </a:lnTo>
                  <a:lnTo>
                    <a:pt x="2005283" y="79096"/>
                  </a:lnTo>
                  <a:lnTo>
                    <a:pt x="1859756" y="138824"/>
                  </a:lnTo>
                  <a:lnTo>
                    <a:pt x="0" y="138824"/>
                  </a:lnTo>
                </a:path>
                <a:path w="7774305" h="139064">
                  <a:moveTo>
                    <a:pt x="6507651" y="138824"/>
                  </a:moveTo>
                  <a:lnTo>
                    <a:pt x="7496507" y="138824"/>
                  </a:lnTo>
                  <a:lnTo>
                    <a:pt x="7635331" y="79096"/>
                  </a:lnTo>
                  <a:lnTo>
                    <a:pt x="7774155" y="138824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84490" y="2036592"/>
              <a:ext cx="2803525" cy="5271135"/>
            </a:xfrm>
            <a:custGeom>
              <a:avLst/>
              <a:gdLst/>
              <a:ahLst/>
              <a:cxnLst/>
              <a:rect l="l" t="t" r="r" b="b"/>
              <a:pathLst>
                <a:path w="2803525" h="5271134">
                  <a:moveTo>
                    <a:pt x="1423208" y="0"/>
                  </a:moveTo>
                  <a:lnTo>
                    <a:pt x="1451860" y="4458"/>
                  </a:lnTo>
                  <a:lnTo>
                    <a:pt x="1476935" y="16910"/>
                  </a:lnTo>
                  <a:lnTo>
                    <a:pt x="1497043" y="35967"/>
                  </a:lnTo>
                  <a:lnTo>
                    <a:pt x="1510798" y="60241"/>
                  </a:lnTo>
                  <a:lnTo>
                    <a:pt x="1512813" y="59957"/>
                  </a:lnTo>
                  <a:lnTo>
                    <a:pt x="1514872" y="59808"/>
                  </a:lnTo>
                  <a:lnTo>
                    <a:pt x="1516966" y="59808"/>
                  </a:lnTo>
                  <a:lnTo>
                    <a:pt x="1533940" y="63235"/>
                  </a:lnTo>
                  <a:lnTo>
                    <a:pt x="1547802" y="72581"/>
                  </a:lnTo>
                  <a:lnTo>
                    <a:pt x="1557148" y="86443"/>
                  </a:lnTo>
                  <a:lnTo>
                    <a:pt x="1560575" y="103418"/>
                  </a:lnTo>
                  <a:lnTo>
                    <a:pt x="1563186" y="103418"/>
                  </a:lnTo>
                  <a:lnTo>
                    <a:pt x="1568325" y="95135"/>
                  </a:lnTo>
                  <a:lnTo>
                    <a:pt x="1575551" y="88663"/>
                  </a:lnTo>
                  <a:lnTo>
                    <a:pt x="1584413" y="84450"/>
                  </a:lnTo>
                  <a:lnTo>
                    <a:pt x="1594462" y="82946"/>
                  </a:lnTo>
                  <a:lnTo>
                    <a:pt x="1604510" y="84450"/>
                  </a:lnTo>
                  <a:lnTo>
                    <a:pt x="1613372" y="88663"/>
                  </a:lnTo>
                  <a:lnTo>
                    <a:pt x="1620597" y="95135"/>
                  </a:lnTo>
                  <a:lnTo>
                    <a:pt x="1625737" y="103418"/>
                  </a:lnTo>
                  <a:lnTo>
                    <a:pt x="1651198" y="103418"/>
                  </a:lnTo>
                  <a:lnTo>
                    <a:pt x="1654223" y="103418"/>
                  </a:lnTo>
                  <a:lnTo>
                    <a:pt x="1657129" y="104602"/>
                  </a:lnTo>
                  <a:lnTo>
                    <a:pt x="1659291" y="106719"/>
                  </a:lnTo>
                  <a:lnTo>
                    <a:pt x="1668912" y="116138"/>
                  </a:lnTo>
                  <a:lnTo>
                    <a:pt x="1671074" y="118255"/>
                  </a:lnTo>
                  <a:lnTo>
                    <a:pt x="1673979" y="119439"/>
                  </a:lnTo>
                  <a:lnTo>
                    <a:pt x="1677004" y="119439"/>
                  </a:lnTo>
                  <a:lnTo>
                    <a:pt x="1704111" y="119439"/>
                  </a:lnTo>
                  <a:lnTo>
                    <a:pt x="1708672" y="119439"/>
                  </a:lnTo>
                  <a:lnTo>
                    <a:pt x="1712807" y="122119"/>
                  </a:lnTo>
                  <a:lnTo>
                    <a:pt x="1714671" y="126281"/>
                  </a:lnTo>
                  <a:lnTo>
                    <a:pt x="1788234" y="290613"/>
                  </a:lnTo>
                  <a:lnTo>
                    <a:pt x="1791240" y="303369"/>
                  </a:lnTo>
                  <a:lnTo>
                    <a:pt x="1789428" y="315929"/>
                  </a:lnTo>
                  <a:lnTo>
                    <a:pt x="1783233" y="327005"/>
                  </a:lnTo>
                  <a:lnTo>
                    <a:pt x="1773092" y="335307"/>
                  </a:lnTo>
                  <a:lnTo>
                    <a:pt x="1764712" y="339849"/>
                  </a:lnTo>
                  <a:lnTo>
                    <a:pt x="1678029" y="151399"/>
                  </a:lnTo>
                  <a:lnTo>
                    <a:pt x="1499252" y="151399"/>
                  </a:lnTo>
                  <a:lnTo>
                    <a:pt x="1499252" y="780084"/>
                  </a:lnTo>
                  <a:lnTo>
                    <a:pt x="1659053" y="780084"/>
                  </a:lnTo>
                  <a:lnTo>
                    <a:pt x="1853564" y="544329"/>
                  </a:lnTo>
                  <a:lnTo>
                    <a:pt x="2012628" y="544329"/>
                  </a:lnTo>
                  <a:lnTo>
                    <a:pt x="2103702" y="692728"/>
                  </a:lnTo>
                  <a:lnTo>
                    <a:pt x="2110964" y="692728"/>
                  </a:lnTo>
                  <a:lnTo>
                    <a:pt x="2119970" y="694546"/>
                  </a:lnTo>
                  <a:lnTo>
                    <a:pt x="2127325" y="699504"/>
                  </a:lnTo>
                  <a:lnTo>
                    <a:pt x="2132283" y="706859"/>
                  </a:lnTo>
                  <a:lnTo>
                    <a:pt x="2134101" y="715865"/>
                  </a:lnTo>
                  <a:lnTo>
                    <a:pt x="2134101" y="730064"/>
                  </a:lnTo>
                  <a:lnTo>
                    <a:pt x="2134101" y="730704"/>
                  </a:lnTo>
                  <a:lnTo>
                    <a:pt x="2133583" y="731221"/>
                  </a:lnTo>
                  <a:lnTo>
                    <a:pt x="2132944" y="731221"/>
                  </a:lnTo>
                  <a:lnTo>
                    <a:pt x="2077018" y="731221"/>
                  </a:lnTo>
                  <a:lnTo>
                    <a:pt x="2015607" y="598841"/>
                  </a:lnTo>
                  <a:lnTo>
                    <a:pt x="1881466" y="599064"/>
                  </a:lnTo>
                  <a:lnTo>
                    <a:pt x="1659053" y="869893"/>
                  </a:lnTo>
                  <a:lnTo>
                    <a:pt x="1579153" y="869893"/>
                  </a:lnTo>
                  <a:lnTo>
                    <a:pt x="1499252" y="931493"/>
                  </a:lnTo>
                  <a:lnTo>
                    <a:pt x="1499252" y="1075710"/>
                  </a:lnTo>
                  <a:lnTo>
                    <a:pt x="1772839" y="1387115"/>
                  </a:lnTo>
                  <a:lnTo>
                    <a:pt x="1869976" y="1387115"/>
                  </a:lnTo>
                  <a:lnTo>
                    <a:pt x="2105483" y="1711120"/>
                  </a:lnTo>
                  <a:lnTo>
                    <a:pt x="2102140" y="1938651"/>
                  </a:lnTo>
                  <a:lnTo>
                    <a:pt x="2249788" y="2173589"/>
                  </a:lnTo>
                  <a:lnTo>
                    <a:pt x="2468775" y="2491626"/>
                  </a:lnTo>
                  <a:lnTo>
                    <a:pt x="2468775" y="2650644"/>
                  </a:lnTo>
                  <a:lnTo>
                    <a:pt x="2803450" y="3096144"/>
                  </a:lnTo>
                  <a:lnTo>
                    <a:pt x="2803450" y="3755779"/>
                  </a:lnTo>
                  <a:lnTo>
                    <a:pt x="2134101" y="4368092"/>
                  </a:lnTo>
                  <a:lnTo>
                    <a:pt x="2134101" y="4731719"/>
                  </a:lnTo>
                  <a:lnTo>
                    <a:pt x="1524885" y="5270993"/>
                  </a:lnTo>
                  <a:lnTo>
                    <a:pt x="1049410" y="4924751"/>
                  </a:lnTo>
                  <a:lnTo>
                    <a:pt x="715586" y="4924751"/>
                  </a:lnTo>
                  <a:lnTo>
                    <a:pt x="529665" y="4720162"/>
                  </a:lnTo>
                  <a:lnTo>
                    <a:pt x="529665" y="4359355"/>
                  </a:lnTo>
                  <a:lnTo>
                    <a:pt x="268838" y="4055983"/>
                  </a:lnTo>
                  <a:lnTo>
                    <a:pt x="264200" y="3888778"/>
                  </a:lnTo>
                  <a:lnTo>
                    <a:pt x="0" y="3595252"/>
                  </a:lnTo>
                  <a:lnTo>
                    <a:pt x="0" y="2931536"/>
                  </a:lnTo>
                  <a:lnTo>
                    <a:pt x="448833" y="2418632"/>
                  </a:lnTo>
                  <a:lnTo>
                    <a:pt x="448833" y="2077682"/>
                  </a:lnTo>
                  <a:lnTo>
                    <a:pt x="888968" y="1590978"/>
                  </a:lnTo>
                  <a:lnTo>
                    <a:pt x="888968" y="1443030"/>
                  </a:lnTo>
                  <a:lnTo>
                    <a:pt x="792888" y="1324300"/>
                  </a:lnTo>
                  <a:lnTo>
                    <a:pt x="724684" y="1324300"/>
                  </a:lnTo>
                  <a:lnTo>
                    <a:pt x="656439" y="1232876"/>
                  </a:lnTo>
                  <a:lnTo>
                    <a:pt x="506622" y="1050446"/>
                  </a:lnTo>
                  <a:lnTo>
                    <a:pt x="375251" y="1050446"/>
                  </a:lnTo>
                  <a:lnTo>
                    <a:pt x="259141" y="964327"/>
                  </a:lnTo>
                  <a:lnTo>
                    <a:pt x="188360" y="1050446"/>
                  </a:lnTo>
                  <a:lnTo>
                    <a:pt x="177954" y="1037359"/>
                  </a:lnTo>
                  <a:lnTo>
                    <a:pt x="173539" y="1021835"/>
                  </a:lnTo>
                  <a:lnTo>
                    <a:pt x="219381" y="948511"/>
                  </a:lnTo>
                  <a:lnTo>
                    <a:pt x="257508" y="928339"/>
                  </a:lnTo>
                  <a:lnTo>
                    <a:pt x="279035" y="930122"/>
                  </a:lnTo>
                  <a:lnTo>
                    <a:pt x="298991" y="940155"/>
                  </a:lnTo>
                  <a:lnTo>
                    <a:pt x="384525" y="1006482"/>
                  </a:lnTo>
                  <a:lnTo>
                    <a:pt x="529665" y="1006482"/>
                  </a:lnTo>
                  <a:lnTo>
                    <a:pt x="715586" y="1232876"/>
                  </a:lnTo>
                  <a:lnTo>
                    <a:pt x="826020" y="1232876"/>
                  </a:lnTo>
                  <a:lnTo>
                    <a:pt x="888968" y="1279277"/>
                  </a:lnTo>
                  <a:lnTo>
                    <a:pt x="1127393" y="1279277"/>
                  </a:lnTo>
                  <a:lnTo>
                    <a:pt x="1256462" y="1076274"/>
                  </a:lnTo>
                  <a:lnTo>
                    <a:pt x="1256462" y="151399"/>
                  </a:lnTo>
                  <a:lnTo>
                    <a:pt x="1127393" y="151399"/>
                  </a:lnTo>
                  <a:lnTo>
                    <a:pt x="1049026" y="257657"/>
                  </a:lnTo>
                  <a:lnTo>
                    <a:pt x="1045719" y="255927"/>
                  </a:lnTo>
                  <a:lnTo>
                    <a:pt x="1034074" y="246059"/>
                  </a:lnTo>
                  <a:lnTo>
                    <a:pt x="1027951" y="232767"/>
                  </a:lnTo>
                  <a:lnTo>
                    <a:pt x="1027817" y="218134"/>
                  </a:lnTo>
                  <a:lnTo>
                    <a:pt x="1034139" y="204240"/>
                  </a:lnTo>
                  <a:lnTo>
                    <a:pt x="1106942" y="108006"/>
                  </a:lnTo>
                  <a:lnTo>
                    <a:pt x="1109129" y="105116"/>
                  </a:lnTo>
                  <a:lnTo>
                    <a:pt x="1112544" y="103418"/>
                  </a:lnTo>
                  <a:lnTo>
                    <a:pt x="1116168" y="103418"/>
                  </a:lnTo>
                  <a:lnTo>
                    <a:pt x="1161827" y="103418"/>
                  </a:lnTo>
                  <a:lnTo>
                    <a:pt x="1166649" y="95158"/>
                  </a:lnTo>
                  <a:lnTo>
                    <a:pt x="1173605" y="88683"/>
                  </a:lnTo>
                  <a:lnTo>
                    <a:pt x="1182232" y="84458"/>
                  </a:lnTo>
                  <a:lnTo>
                    <a:pt x="1192066" y="82946"/>
                  </a:lnTo>
                  <a:lnTo>
                    <a:pt x="1201899" y="84458"/>
                  </a:lnTo>
                  <a:lnTo>
                    <a:pt x="1210526" y="88683"/>
                  </a:lnTo>
                  <a:lnTo>
                    <a:pt x="1217482" y="95158"/>
                  </a:lnTo>
                  <a:lnTo>
                    <a:pt x="1222303" y="103418"/>
                  </a:lnTo>
                  <a:lnTo>
                    <a:pt x="1228051" y="103418"/>
                  </a:lnTo>
                  <a:lnTo>
                    <a:pt x="1237240" y="85903"/>
                  </a:lnTo>
                  <a:lnTo>
                    <a:pt x="1251157" y="72101"/>
                  </a:lnTo>
                  <a:lnTo>
                    <a:pt x="1268757" y="63056"/>
                  </a:lnTo>
                  <a:lnTo>
                    <a:pt x="1288999" y="59808"/>
                  </a:lnTo>
                  <a:lnTo>
                    <a:pt x="1300818" y="60891"/>
                  </a:lnTo>
                  <a:lnTo>
                    <a:pt x="1311923" y="64010"/>
                  </a:lnTo>
                  <a:lnTo>
                    <a:pt x="1322118" y="68972"/>
                  </a:lnTo>
                  <a:lnTo>
                    <a:pt x="1331210" y="75581"/>
                  </a:lnTo>
                  <a:lnTo>
                    <a:pt x="1342748" y="45596"/>
                  </a:lnTo>
                  <a:lnTo>
                    <a:pt x="1363297" y="21635"/>
                  </a:lnTo>
                  <a:lnTo>
                    <a:pt x="1390802" y="5751"/>
                  </a:lnTo>
                  <a:lnTo>
                    <a:pt x="1423208" y="0"/>
                  </a:lnTo>
                  <a:close/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34445" y="1839417"/>
              <a:ext cx="300201" cy="2479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25186" y="1777334"/>
              <a:ext cx="277586" cy="28546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227045" y="2204022"/>
              <a:ext cx="71120" cy="973455"/>
            </a:xfrm>
            <a:custGeom>
              <a:avLst/>
              <a:gdLst/>
              <a:ahLst/>
              <a:cxnLst/>
              <a:rect l="l" t="t" r="r" b="b"/>
              <a:pathLst>
                <a:path w="71120" h="973455">
                  <a:moveTo>
                    <a:pt x="0" y="0"/>
                  </a:moveTo>
                  <a:lnTo>
                    <a:pt x="0" y="268734"/>
                  </a:lnTo>
                </a:path>
                <a:path w="71120" h="973455">
                  <a:moveTo>
                    <a:pt x="0" y="510389"/>
                  </a:moveTo>
                  <a:lnTo>
                    <a:pt x="0" y="850978"/>
                  </a:lnTo>
                </a:path>
                <a:path w="71120" h="973455">
                  <a:moveTo>
                    <a:pt x="70541" y="246331"/>
                  </a:moveTo>
                  <a:lnTo>
                    <a:pt x="70541" y="342315"/>
                  </a:lnTo>
                </a:path>
                <a:path w="71120" h="973455">
                  <a:moveTo>
                    <a:pt x="0" y="361498"/>
                  </a:moveTo>
                  <a:lnTo>
                    <a:pt x="0" y="419116"/>
                  </a:lnTo>
                </a:path>
                <a:path w="71120" h="973455">
                  <a:moveTo>
                    <a:pt x="70541" y="753444"/>
                  </a:moveTo>
                  <a:lnTo>
                    <a:pt x="70541" y="973068"/>
                  </a:lnTo>
                </a:path>
                <a:path w="71120" h="973455">
                  <a:moveTo>
                    <a:pt x="70541" y="0"/>
                  </a:moveTo>
                  <a:lnTo>
                    <a:pt x="70541" y="176422"/>
                  </a:lnTo>
                </a:path>
                <a:path w="71120" h="973455">
                  <a:moveTo>
                    <a:pt x="70541" y="419093"/>
                  </a:moveTo>
                  <a:lnTo>
                    <a:pt x="70541" y="678995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12221" y="3342938"/>
              <a:ext cx="1805305" cy="3289935"/>
            </a:xfrm>
            <a:custGeom>
              <a:avLst/>
              <a:gdLst/>
              <a:ahLst/>
              <a:cxnLst/>
              <a:rect l="l" t="t" r="r" b="b"/>
              <a:pathLst>
                <a:path w="1805304" h="3289934">
                  <a:moveTo>
                    <a:pt x="1249417" y="406437"/>
                  </a:moveTo>
                  <a:lnTo>
                    <a:pt x="1249417" y="865621"/>
                  </a:lnTo>
                  <a:lnTo>
                    <a:pt x="1527066" y="1261332"/>
                  </a:lnTo>
                  <a:lnTo>
                    <a:pt x="1527066" y="1492406"/>
                  </a:lnTo>
                  <a:lnTo>
                    <a:pt x="1804714" y="1908879"/>
                  </a:lnTo>
                  <a:lnTo>
                    <a:pt x="1804714" y="2464176"/>
                  </a:lnTo>
                  <a:lnTo>
                    <a:pt x="979124" y="3289764"/>
                  </a:lnTo>
                  <a:lnTo>
                    <a:pt x="709903" y="3289764"/>
                  </a:lnTo>
                  <a:lnTo>
                    <a:pt x="161961" y="2626137"/>
                  </a:lnTo>
                  <a:lnTo>
                    <a:pt x="161961" y="2348489"/>
                  </a:lnTo>
                  <a:lnTo>
                    <a:pt x="0" y="2186527"/>
                  </a:lnTo>
                  <a:lnTo>
                    <a:pt x="0" y="1631230"/>
                  </a:lnTo>
                  <a:lnTo>
                    <a:pt x="138824" y="1492406"/>
                  </a:lnTo>
                  <a:lnTo>
                    <a:pt x="277648" y="1353583"/>
                  </a:lnTo>
                  <a:lnTo>
                    <a:pt x="277648" y="798286"/>
                  </a:lnTo>
                  <a:lnTo>
                    <a:pt x="634718" y="406437"/>
                  </a:lnTo>
                  <a:lnTo>
                    <a:pt x="634718" y="293222"/>
                  </a:lnTo>
                  <a:lnTo>
                    <a:pt x="801157" y="0"/>
                  </a:lnTo>
                  <a:lnTo>
                    <a:pt x="910389" y="0"/>
                  </a:lnTo>
                  <a:lnTo>
                    <a:pt x="1249417" y="406437"/>
                  </a:lnTo>
                  <a:close/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01627" y="2377360"/>
              <a:ext cx="1649095" cy="150495"/>
            </a:xfrm>
            <a:custGeom>
              <a:avLst/>
              <a:gdLst/>
              <a:ahLst/>
              <a:cxnLst/>
              <a:rect l="l" t="t" r="r" b="b"/>
              <a:pathLst>
                <a:path w="1649095" h="150494">
                  <a:moveTo>
                    <a:pt x="0" y="75196"/>
                  </a:moveTo>
                  <a:lnTo>
                    <a:pt x="1642753" y="75196"/>
                  </a:lnTo>
                </a:path>
                <a:path w="1649095" h="150494">
                  <a:moveTo>
                    <a:pt x="1573341" y="150392"/>
                  </a:moveTo>
                  <a:lnTo>
                    <a:pt x="1648537" y="75196"/>
                  </a:lnTo>
                  <a:lnTo>
                    <a:pt x="1573341" y="0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01627" y="4320899"/>
              <a:ext cx="2065020" cy="150495"/>
            </a:xfrm>
            <a:custGeom>
              <a:avLst/>
              <a:gdLst/>
              <a:ahLst/>
              <a:cxnLst/>
              <a:rect l="l" t="t" r="r" b="b"/>
              <a:pathLst>
                <a:path w="2065020" h="150495">
                  <a:moveTo>
                    <a:pt x="0" y="75196"/>
                  </a:moveTo>
                  <a:lnTo>
                    <a:pt x="2059225" y="75196"/>
                  </a:lnTo>
                </a:path>
                <a:path w="2065020" h="150495">
                  <a:moveTo>
                    <a:pt x="1989813" y="150392"/>
                  </a:moveTo>
                  <a:lnTo>
                    <a:pt x="2065010" y="75196"/>
                  </a:lnTo>
                  <a:lnTo>
                    <a:pt x="1989813" y="0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01627" y="5015020"/>
              <a:ext cx="1625600" cy="150495"/>
            </a:xfrm>
            <a:custGeom>
              <a:avLst/>
              <a:gdLst/>
              <a:ahLst/>
              <a:cxnLst/>
              <a:rect l="l" t="t" r="r" b="b"/>
              <a:pathLst>
                <a:path w="1625600" h="150495">
                  <a:moveTo>
                    <a:pt x="0" y="75196"/>
                  </a:moveTo>
                  <a:lnTo>
                    <a:pt x="1619615" y="75196"/>
                  </a:lnTo>
                </a:path>
                <a:path w="1625600" h="150495">
                  <a:moveTo>
                    <a:pt x="1550203" y="150392"/>
                  </a:moveTo>
                  <a:lnTo>
                    <a:pt x="1625400" y="75196"/>
                  </a:lnTo>
                  <a:lnTo>
                    <a:pt x="1550203" y="0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01627" y="5709141"/>
              <a:ext cx="2343150" cy="150495"/>
            </a:xfrm>
            <a:custGeom>
              <a:avLst/>
              <a:gdLst/>
              <a:ahLst/>
              <a:cxnLst/>
              <a:rect l="l" t="t" r="r" b="b"/>
              <a:pathLst>
                <a:path w="2343150" h="150495">
                  <a:moveTo>
                    <a:pt x="0" y="75196"/>
                  </a:moveTo>
                  <a:lnTo>
                    <a:pt x="2336874" y="75196"/>
                  </a:lnTo>
                </a:path>
                <a:path w="2343150" h="150495">
                  <a:moveTo>
                    <a:pt x="2267462" y="150392"/>
                  </a:moveTo>
                  <a:lnTo>
                    <a:pt x="2342658" y="75196"/>
                  </a:lnTo>
                  <a:lnTo>
                    <a:pt x="2267462" y="0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01627" y="6403262"/>
              <a:ext cx="1926589" cy="150495"/>
            </a:xfrm>
            <a:custGeom>
              <a:avLst/>
              <a:gdLst/>
              <a:ahLst/>
              <a:cxnLst/>
              <a:rect l="l" t="t" r="r" b="b"/>
              <a:pathLst>
                <a:path w="1926590" h="150495">
                  <a:moveTo>
                    <a:pt x="0" y="75196"/>
                  </a:moveTo>
                  <a:lnTo>
                    <a:pt x="1920401" y="75196"/>
                  </a:lnTo>
                </a:path>
                <a:path w="1926590" h="150495">
                  <a:moveTo>
                    <a:pt x="1850989" y="150392"/>
                  </a:moveTo>
                  <a:lnTo>
                    <a:pt x="1926185" y="75196"/>
                  </a:lnTo>
                  <a:lnTo>
                    <a:pt x="1850989" y="0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37964" y="5528423"/>
              <a:ext cx="494665" cy="512445"/>
            </a:xfrm>
            <a:custGeom>
              <a:avLst/>
              <a:gdLst/>
              <a:ahLst/>
              <a:cxnLst/>
              <a:rect l="l" t="t" r="r" b="b"/>
              <a:pathLst>
                <a:path w="494665" h="512445">
                  <a:moveTo>
                    <a:pt x="140680" y="511830"/>
                  </a:moveTo>
                  <a:lnTo>
                    <a:pt x="140680" y="386284"/>
                  </a:lnTo>
                  <a:lnTo>
                    <a:pt x="127364" y="372627"/>
                  </a:lnTo>
                  <a:lnTo>
                    <a:pt x="115559" y="357767"/>
                  </a:lnTo>
                  <a:lnTo>
                    <a:pt x="105338" y="341830"/>
                  </a:lnTo>
                  <a:lnTo>
                    <a:pt x="96774" y="324942"/>
                  </a:lnTo>
                </a:path>
                <a:path w="494665" h="512445">
                  <a:moveTo>
                    <a:pt x="351090" y="511830"/>
                  </a:moveTo>
                  <a:lnTo>
                    <a:pt x="351090" y="451712"/>
                  </a:lnTo>
                  <a:lnTo>
                    <a:pt x="381150" y="451712"/>
                  </a:lnTo>
                  <a:lnTo>
                    <a:pt x="392933" y="450546"/>
                  </a:lnTo>
                  <a:lnTo>
                    <a:pt x="431167" y="424947"/>
                  </a:lnTo>
                  <a:lnTo>
                    <a:pt x="441268" y="391594"/>
                  </a:lnTo>
                  <a:lnTo>
                    <a:pt x="441268" y="331476"/>
                  </a:lnTo>
                  <a:lnTo>
                    <a:pt x="479343" y="331476"/>
                  </a:lnTo>
                  <a:lnTo>
                    <a:pt x="481782" y="331472"/>
                  </a:lnTo>
                  <a:lnTo>
                    <a:pt x="484183" y="330875"/>
                  </a:lnTo>
                  <a:lnTo>
                    <a:pt x="486340" y="329736"/>
                  </a:lnTo>
                  <a:lnTo>
                    <a:pt x="488499" y="328598"/>
                  </a:lnTo>
                  <a:lnTo>
                    <a:pt x="490347" y="326953"/>
                  </a:lnTo>
                  <a:lnTo>
                    <a:pt x="491726" y="324942"/>
                  </a:lnTo>
                  <a:lnTo>
                    <a:pt x="493107" y="322932"/>
                  </a:lnTo>
                  <a:lnTo>
                    <a:pt x="493977" y="320613"/>
                  </a:lnTo>
                  <a:lnTo>
                    <a:pt x="494264" y="318191"/>
                  </a:lnTo>
                  <a:lnTo>
                    <a:pt x="494551" y="315768"/>
                  </a:lnTo>
                  <a:lnTo>
                    <a:pt x="494244" y="313313"/>
                  </a:lnTo>
                  <a:lnTo>
                    <a:pt x="493369" y="311037"/>
                  </a:lnTo>
                  <a:lnTo>
                    <a:pt x="474589" y="261407"/>
                  </a:lnTo>
                  <a:lnTo>
                    <a:pt x="456127" y="214470"/>
                  </a:lnTo>
                  <a:lnTo>
                    <a:pt x="436344" y="171505"/>
                  </a:lnTo>
                  <a:lnTo>
                    <a:pt x="413599" y="133793"/>
                  </a:lnTo>
                  <a:lnTo>
                    <a:pt x="386253" y="102613"/>
                  </a:lnTo>
                  <a:lnTo>
                    <a:pt x="352665" y="79247"/>
                  </a:lnTo>
                  <a:lnTo>
                    <a:pt x="311197" y="64973"/>
                  </a:lnTo>
                </a:path>
                <a:path w="494665" h="512445">
                  <a:moveTo>
                    <a:pt x="130868" y="261736"/>
                  </a:moveTo>
                  <a:lnTo>
                    <a:pt x="181808" y="251451"/>
                  </a:lnTo>
                  <a:lnTo>
                    <a:pt x="223406" y="223405"/>
                  </a:lnTo>
                  <a:lnTo>
                    <a:pt x="251452" y="181808"/>
                  </a:lnTo>
                  <a:lnTo>
                    <a:pt x="261736" y="130868"/>
                  </a:lnTo>
                  <a:lnTo>
                    <a:pt x="251452" y="79928"/>
                  </a:lnTo>
                  <a:lnTo>
                    <a:pt x="223406" y="38330"/>
                  </a:lnTo>
                  <a:lnTo>
                    <a:pt x="181808" y="10284"/>
                  </a:lnTo>
                  <a:lnTo>
                    <a:pt x="130868" y="0"/>
                  </a:lnTo>
                  <a:lnTo>
                    <a:pt x="79928" y="10284"/>
                  </a:lnTo>
                  <a:lnTo>
                    <a:pt x="38330" y="38330"/>
                  </a:lnTo>
                  <a:lnTo>
                    <a:pt x="10284" y="79928"/>
                  </a:lnTo>
                  <a:lnTo>
                    <a:pt x="0" y="130868"/>
                  </a:lnTo>
                  <a:lnTo>
                    <a:pt x="10284" y="181808"/>
                  </a:lnTo>
                  <a:lnTo>
                    <a:pt x="38330" y="223405"/>
                  </a:lnTo>
                  <a:lnTo>
                    <a:pt x="79928" y="251451"/>
                  </a:lnTo>
                  <a:lnTo>
                    <a:pt x="130868" y="261736"/>
                  </a:lnTo>
                  <a:close/>
                </a:path>
                <a:path w="494665" h="512445">
                  <a:moveTo>
                    <a:pt x="226549" y="220442"/>
                  </a:moveTo>
                  <a:lnTo>
                    <a:pt x="304829" y="297647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21035" y="5572082"/>
              <a:ext cx="95573" cy="1116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763842" y="5724968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4982" y="0"/>
                  </a:moveTo>
                  <a:lnTo>
                    <a:pt x="2491" y="0"/>
                  </a:lnTo>
                  <a:lnTo>
                    <a:pt x="0" y="2491"/>
                  </a:lnTo>
                  <a:lnTo>
                    <a:pt x="0" y="4983"/>
                  </a:lnTo>
                  <a:lnTo>
                    <a:pt x="0" y="7474"/>
                  </a:lnTo>
                  <a:lnTo>
                    <a:pt x="2491" y="9965"/>
                  </a:lnTo>
                  <a:lnTo>
                    <a:pt x="4982" y="9965"/>
                  </a:lnTo>
                </a:path>
                <a:path w="10159" h="10160">
                  <a:moveTo>
                    <a:pt x="4981" y="0"/>
                  </a:moveTo>
                  <a:lnTo>
                    <a:pt x="7472" y="0"/>
                  </a:lnTo>
                  <a:lnTo>
                    <a:pt x="9964" y="2491"/>
                  </a:lnTo>
                  <a:lnTo>
                    <a:pt x="9964" y="4983"/>
                  </a:lnTo>
                  <a:lnTo>
                    <a:pt x="9964" y="7474"/>
                  </a:lnTo>
                  <a:lnTo>
                    <a:pt x="7472" y="9965"/>
                  </a:lnTo>
                  <a:lnTo>
                    <a:pt x="4981" y="9965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73586" y="5078648"/>
              <a:ext cx="278130" cy="278130"/>
            </a:xfrm>
            <a:custGeom>
              <a:avLst/>
              <a:gdLst/>
              <a:ahLst/>
              <a:cxnLst/>
              <a:rect l="l" t="t" r="r" b="b"/>
              <a:pathLst>
                <a:path w="278129" h="278129">
                  <a:moveTo>
                    <a:pt x="0" y="138824"/>
                  </a:moveTo>
                  <a:lnTo>
                    <a:pt x="7077" y="182703"/>
                  </a:lnTo>
                  <a:lnTo>
                    <a:pt x="26785" y="220812"/>
                  </a:lnTo>
                  <a:lnTo>
                    <a:pt x="56836" y="250863"/>
                  </a:lnTo>
                  <a:lnTo>
                    <a:pt x="94945" y="270571"/>
                  </a:lnTo>
                  <a:lnTo>
                    <a:pt x="138824" y="277648"/>
                  </a:lnTo>
                  <a:lnTo>
                    <a:pt x="182703" y="270571"/>
                  </a:lnTo>
                  <a:lnTo>
                    <a:pt x="220812" y="250863"/>
                  </a:lnTo>
                  <a:lnTo>
                    <a:pt x="250863" y="220812"/>
                  </a:lnTo>
                  <a:lnTo>
                    <a:pt x="270571" y="182703"/>
                  </a:lnTo>
                  <a:lnTo>
                    <a:pt x="277648" y="138824"/>
                  </a:lnTo>
                  <a:lnTo>
                    <a:pt x="270571" y="94945"/>
                  </a:lnTo>
                  <a:lnTo>
                    <a:pt x="250863" y="56836"/>
                  </a:lnTo>
                  <a:lnTo>
                    <a:pt x="220812" y="26785"/>
                  </a:lnTo>
                  <a:lnTo>
                    <a:pt x="182703" y="7077"/>
                  </a:lnTo>
                  <a:lnTo>
                    <a:pt x="138824" y="0"/>
                  </a:lnTo>
                  <a:lnTo>
                    <a:pt x="94945" y="7077"/>
                  </a:lnTo>
                  <a:lnTo>
                    <a:pt x="56836" y="26785"/>
                  </a:lnTo>
                  <a:lnTo>
                    <a:pt x="26785" y="56836"/>
                  </a:lnTo>
                  <a:lnTo>
                    <a:pt x="7077" y="94945"/>
                  </a:lnTo>
                  <a:lnTo>
                    <a:pt x="0" y="138824"/>
                  </a:lnTo>
                  <a:close/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57459" y="5128786"/>
              <a:ext cx="109902" cy="13303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619075" y="4824137"/>
              <a:ext cx="399415" cy="484505"/>
            </a:xfrm>
            <a:custGeom>
              <a:avLst/>
              <a:gdLst/>
              <a:ahLst/>
              <a:cxnLst/>
              <a:rect l="l" t="t" r="r" b="b"/>
              <a:pathLst>
                <a:path w="399415" h="484504">
                  <a:moveTo>
                    <a:pt x="393335" y="472395"/>
                  </a:moveTo>
                  <a:lnTo>
                    <a:pt x="390140" y="472395"/>
                  </a:lnTo>
                  <a:lnTo>
                    <a:pt x="387550" y="474985"/>
                  </a:lnTo>
                  <a:lnTo>
                    <a:pt x="387550" y="478179"/>
                  </a:lnTo>
                  <a:lnTo>
                    <a:pt x="387550" y="481374"/>
                  </a:lnTo>
                  <a:lnTo>
                    <a:pt x="390140" y="483964"/>
                  </a:lnTo>
                  <a:lnTo>
                    <a:pt x="393335" y="483964"/>
                  </a:lnTo>
                  <a:lnTo>
                    <a:pt x="396529" y="483964"/>
                  </a:lnTo>
                  <a:lnTo>
                    <a:pt x="399119" y="481374"/>
                  </a:lnTo>
                  <a:lnTo>
                    <a:pt x="399119" y="478179"/>
                  </a:lnTo>
                  <a:lnTo>
                    <a:pt x="399119" y="474985"/>
                  </a:lnTo>
                  <a:lnTo>
                    <a:pt x="396529" y="472395"/>
                  </a:lnTo>
                  <a:lnTo>
                    <a:pt x="393335" y="472395"/>
                  </a:lnTo>
                </a:path>
                <a:path w="399415" h="484504">
                  <a:moveTo>
                    <a:pt x="115686" y="462747"/>
                  </a:moveTo>
                  <a:lnTo>
                    <a:pt x="185098" y="462747"/>
                  </a:lnTo>
                </a:path>
                <a:path w="399415" h="484504">
                  <a:moveTo>
                    <a:pt x="185122" y="347060"/>
                  </a:moveTo>
                  <a:lnTo>
                    <a:pt x="185122" y="462747"/>
                  </a:lnTo>
                </a:path>
                <a:path w="399415" h="484504">
                  <a:moveTo>
                    <a:pt x="63627" y="451178"/>
                  </a:moveTo>
                  <a:lnTo>
                    <a:pt x="60433" y="451178"/>
                  </a:lnTo>
                  <a:lnTo>
                    <a:pt x="57843" y="453768"/>
                  </a:lnTo>
                  <a:lnTo>
                    <a:pt x="57843" y="456963"/>
                  </a:lnTo>
                  <a:lnTo>
                    <a:pt x="57843" y="460157"/>
                  </a:lnTo>
                  <a:lnTo>
                    <a:pt x="60433" y="462747"/>
                  </a:lnTo>
                  <a:lnTo>
                    <a:pt x="63627" y="462747"/>
                  </a:lnTo>
                  <a:lnTo>
                    <a:pt x="66822" y="462747"/>
                  </a:lnTo>
                  <a:lnTo>
                    <a:pt x="69412" y="460157"/>
                  </a:lnTo>
                  <a:lnTo>
                    <a:pt x="69412" y="456963"/>
                  </a:lnTo>
                  <a:lnTo>
                    <a:pt x="69412" y="453768"/>
                  </a:lnTo>
                  <a:lnTo>
                    <a:pt x="66822" y="451178"/>
                  </a:lnTo>
                  <a:lnTo>
                    <a:pt x="63627" y="451178"/>
                  </a:lnTo>
                </a:path>
                <a:path w="399415" h="484504">
                  <a:moveTo>
                    <a:pt x="5784" y="451178"/>
                  </a:moveTo>
                  <a:lnTo>
                    <a:pt x="2589" y="451178"/>
                  </a:lnTo>
                  <a:lnTo>
                    <a:pt x="0" y="453768"/>
                  </a:lnTo>
                  <a:lnTo>
                    <a:pt x="0" y="456963"/>
                  </a:lnTo>
                  <a:lnTo>
                    <a:pt x="0" y="460157"/>
                  </a:lnTo>
                  <a:lnTo>
                    <a:pt x="2589" y="462747"/>
                  </a:lnTo>
                  <a:lnTo>
                    <a:pt x="5784" y="462747"/>
                  </a:lnTo>
                  <a:lnTo>
                    <a:pt x="8978" y="462747"/>
                  </a:lnTo>
                  <a:lnTo>
                    <a:pt x="11568" y="460157"/>
                  </a:lnTo>
                  <a:lnTo>
                    <a:pt x="11568" y="456963"/>
                  </a:lnTo>
                  <a:lnTo>
                    <a:pt x="11568" y="453768"/>
                  </a:lnTo>
                  <a:lnTo>
                    <a:pt x="8978" y="451178"/>
                  </a:lnTo>
                  <a:lnTo>
                    <a:pt x="5784" y="451178"/>
                  </a:lnTo>
                </a:path>
                <a:path w="399415" h="484504">
                  <a:moveTo>
                    <a:pt x="86765" y="283432"/>
                  </a:moveTo>
                  <a:lnTo>
                    <a:pt x="83570" y="283432"/>
                  </a:lnTo>
                  <a:lnTo>
                    <a:pt x="80980" y="286022"/>
                  </a:lnTo>
                  <a:lnTo>
                    <a:pt x="80980" y="289217"/>
                  </a:lnTo>
                  <a:lnTo>
                    <a:pt x="80980" y="292411"/>
                  </a:lnTo>
                  <a:lnTo>
                    <a:pt x="83570" y="295001"/>
                  </a:lnTo>
                  <a:lnTo>
                    <a:pt x="86765" y="295001"/>
                  </a:lnTo>
                  <a:lnTo>
                    <a:pt x="89959" y="295001"/>
                  </a:lnTo>
                  <a:lnTo>
                    <a:pt x="92549" y="292411"/>
                  </a:lnTo>
                  <a:lnTo>
                    <a:pt x="92549" y="289217"/>
                  </a:lnTo>
                  <a:lnTo>
                    <a:pt x="92549" y="286022"/>
                  </a:lnTo>
                  <a:lnTo>
                    <a:pt x="89959" y="283432"/>
                  </a:lnTo>
                  <a:lnTo>
                    <a:pt x="86765" y="283432"/>
                  </a:lnTo>
                </a:path>
                <a:path w="399415" h="484504">
                  <a:moveTo>
                    <a:pt x="144608" y="283432"/>
                  </a:moveTo>
                  <a:lnTo>
                    <a:pt x="141413" y="283432"/>
                  </a:lnTo>
                  <a:lnTo>
                    <a:pt x="138824" y="286022"/>
                  </a:lnTo>
                  <a:lnTo>
                    <a:pt x="138824" y="289217"/>
                  </a:lnTo>
                  <a:lnTo>
                    <a:pt x="138824" y="292411"/>
                  </a:lnTo>
                  <a:lnTo>
                    <a:pt x="141413" y="295001"/>
                  </a:lnTo>
                  <a:lnTo>
                    <a:pt x="144608" y="295001"/>
                  </a:lnTo>
                  <a:lnTo>
                    <a:pt x="147803" y="295001"/>
                  </a:lnTo>
                  <a:lnTo>
                    <a:pt x="150392" y="292411"/>
                  </a:lnTo>
                  <a:lnTo>
                    <a:pt x="150392" y="289217"/>
                  </a:lnTo>
                  <a:lnTo>
                    <a:pt x="150392" y="286022"/>
                  </a:lnTo>
                  <a:lnTo>
                    <a:pt x="147803" y="283432"/>
                  </a:lnTo>
                  <a:lnTo>
                    <a:pt x="144608" y="283432"/>
                  </a:lnTo>
                </a:path>
                <a:path w="399415" h="484504">
                  <a:moveTo>
                    <a:pt x="277648" y="231373"/>
                  </a:moveTo>
                  <a:lnTo>
                    <a:pt x="57843" y="231373"/>
                  </a:lnTo>
                  <a:lnTo>
                    <a:pt x="35328" y="235919"/>
                  </a:lnTo>
                  <a:lnTo>
                    <a:pt x="16941" y="248315"/>
                  </a:lnTo>
                  <a:lnTo>
                    <a:pt x="4545" y="266701"/>
                  </a:lnTo>
                  <a:lnTo>
                    <a:pt x="0" y="289217"/>
                  </a:lnTo>
                  <a:lnTo>
                    <a:pt x="4545" y="311732"/>
                  </a:lnTo>
                  <a:lnTo>
                    <a:pt x="16941" y="330118"/>
                  </a:lnTo>
                  <a:lnTo>
                    <a:pt x="35328" y="342514"/>
                  </a:lnTo>
                  <a:lnTo>
                    <a:pt x="57843" y="347060"/>
                  </a:lnTo>
                  <a:lnTo>
                    <a:pt x="208236" y="347060"/>
                  </a:lnTo>
                </a:path>
                <a:path w="399415" h="484504">
                  <a:moveTo>
                    <a:pt x="86765" y="167745"/>
                  </a:moveTo>
                  <a:lnTo>
                    <a:pt x="83570" y="167745"/>
                  </a:lnTo>
                  <a:lnTo>
                    <a:pt x="80980" y="170335"/>
                  </a:lnTo>
                  <a:lnTo>
                    <a:pt x="80980" y="173530"/>
                  </a:lnTo>
                  <a:lnTo>
                    <a:pt x="80980" y="176724"/>
                  </a:lnTo>
                  <a:lnTo>
                    <a:pt x="83570" y="179314"/>
                  </a:lnTo>
                  <a:lnTo>
                    <a:pt x="86765" y="179314"/>
                  </a:lnTo>
                  <a:lnTo>
                    <a:pt x="89959" y="179314"/>
                  </a:lnTo>
                  <a:lnTo>
                    <a:pt x="92549" y="176724"/>
                  </a:lnTo>
                  <a:lnTo>
                    <a:pt x="92549" y="173530"/>
                  </a:lnTo>
                  <a:lnTo>
                    <a:pt x="92549" y="170335"/>
                  </a:lnTo>
                  <a:lnTo>
                    <a:pt x="89959" y="167745"/>
                  </a:lnTo>
                  <a:lnTo>
                    <a:pt x="86765" y="167745"/>
                  </a:lnTo>
                </a:path>
                <a:path w="399415" h="484504">
                  <a:moveTo>
                    <a:pt x="144608" y="167745"/>
                  </a:moveTo>
                  <a:lnTo>
                    <a:pt x="141413" y="167745"/>
                  </a:lnTo>
                  <a:lnTo>
                    <a:pt x="138824" y="170335"/>
                  </a:lnTo>
                  <a:lnTo>
                    <a:pt x="138824" y="173530"/>
                  </a:lnTo>
                  <a:lnTo>
                    <a:pt x="138824" y="176724"/>
                  </a:lnTo>
                  <a:lnTo>
                    <a:pt x="141413" y="179314"/>
                  </a:lnTo>
                  <a:lnTo>
                    <a:pt x="144608" y="179314"/>
                  </a:lnTo>
                  <a:lnTo>
                    <a:pt x="147803" y="179314"/>
                  </a:lnTo>
                  <a:lnTo>
                    <a:pt x="150392" y="176724"/>
                  </a:lnTo>
                  <a:lnTo>
                    <a:pt x="150392" y="173530"/>
                  </a:lnTo>
                  <a:lnTo>
                    <a:pt x="150392" y="170335"/>
                  </a:lnTo>
                  <a:lnTo>
                    <a:pt x="147803" y="167745"/>
                  </a:lnTo>
                  <a:lnTo>
                    <a:pt x="144608" y="167745"/>
                  </a:lnTo>
                </a:path>
                <a:path w="399415" h="484504">
                  <a:moveTo>
                    <a:pt x="393335" y="173530"/>
                  </a:moveTo>
                  <a:lnTo>
                    <a:pt x="388789" y="151015"/>
                  </a:lnTo>
                  <a:lnTo>
                    <a:pt x="376393" y="132628"/>
                  </a:lnTo>
                  <a:lnTo>
                    <a:pt x="358007" y="120232"/>
                  </a:lnTo>
                  <a:lnTo>
                    <a:pt x="335491" y="115686"/>
                  </a:lnTo>
                  <a:lnTo>
                    <a:pt x="57843" y="115686"/>
                  </a:lnTo>
                  <a:lnTo>
                    <a:pt x="35328" y="120232"/>
                  </a:lnTo>
                  <a:lnTo>
                    <a:pt x="16941" y="132628"/>
                  </a:lnTo>
                  <a:lnTo>
                    <a:pt x="4545" y="151015"/>
                  </a:lnTo>
                  <a:lnTo>
                    <a:pt x="0" y="173530"/>
                  </a:lnTo>
                  <a:lnTo>
                    <a:pt x="4545" y="196045"/>
                  </a:lnTo>
                  <a:lnTo>
                    <a:pt x="16941" y="214431"/>
                  </a:lnTo>
                  <a:lnTo>
                    <a:pt x="35328" y="226828"/>
                  </a:lnTo>
                  <a:lnTo>
                    <a:pt x="57843" y="231373"/>
                  </a:lnTo>
                  <a:lnTo>
                    <a:pt x="277648" y="231373"/>
                  </a:lnTo>
                </a:path>
                <a:path w="399415" h="484504">
                  <a:moveTo>
                    <a:pt x="86765" y="52059"/>
                  </a:moveTo>
                  <a:lnTo>
                    <a:pt x="83570" y="52059"/>
                  </a:lnTo>
                  <a:lnTo>
                    <a:pt x="80980" y="54648"/>
                  </a:lnTo>
                  <a:lnTo>
                    <a:pt x="80980" y="57843"/>
                  </a:lnTo>
                  <a:lnTo>
                    <a:pt x="80980" y="61037"/>
                  </a:lnTo>
                  <a:lnTo>
                    <a:pt x="83570" y="63627"/>
                  </a:lnTo>
                  <a:lnTo>
                    <a:pt x="86765" y="63627"/>
                  </a:lnTo>
                  <a:lnTo>
                    <a:pt x="89959" y="63627"/>
                  </a:lnTo>
                  <a:lnTo>
                    <a:pt x="92549" y="61037"/>
                  </a:lnTo>
                  <a:lnTo>
                    <a:pt x="92549" y="57843"/>
                  </a:lnTo>
                  <a:lnTo>
                    <a:pt x="92549" y="54648"/>
                  </a:lnTo>
                  <a:lnTo>
                    <a:pt x="89959" y="52059"/>
                  </a:lnTo>
                  <a:lnTo>
                    <a:pt x="86765" y="52059"/>
                  </a:lnTo>
                </a:path>
                <a:path w="399415" h="484504">
                  <a:moveTo>
                    <a:pt x="144608" y="52059"/>
                  </a:moveTo>
                  <a:lnTo>
                    <a:pt x="141413" y="52059"/>
                  </a:lnTo>
                  <a:lnTo>
                    <a:pt x="138824" y="54648"/>
                  </a:lnTo>
                  <a:lnTo>
                    <a:pt x="138824" y="57843"/>
                  </a:lnTo>
                  <a:lnTo>
                    <a:pt x="138824" y="61037"/>
                  </a:lnTo>
                  <a:lnTo>
                    <a:pt x="141413" y="63627"/>
                  </a:lnTo>
                  <a:lnTo>
                    <a:pt x="144608" y="63627"/>
                  </a:lnTo>
                  <a:lnTo>
                    <a:pt x="147803" y="63627"/>
                  </a:lnTo>
                  <a:lnTo>
                    <a:pt x="150392" y="61037"/>
                  </a:lnTo>
                  <a:lnTo>
                    <a:pt x="150392" y="57843"/>
                  </a:lnTo>
                  <a:lnTo>
                    <a:pt x="150392" y="54648"/>
                  </a:lnTo>
                  <a:lnTo>
                    <a:pt x="147803" y="52059"/>
                  </a:lnTo>
                  <a:lnTo>
                    <a:pt x="144608" y="52059"/>
                  </a:lnTo>
                </a:path>
                <a:path w="399415" h="484504">
                  <a:moveTo>
                    <a:pt x="393335" y="57843"/>
                  </a:moveTo>
                  <a:lnTo>
                    <a:pt x="388789" y="35328"/>
                  </a:lnTo>
                  <a:lnTo>
                    <a:pt x="376393" y="16941"/>
                  </a:lnTo>
                  <a:lnTo>
                    <a:pt x="358007" y="4545"/>
                  </a:lnTo>
                  <a:lnTo>
                    <a:pt x="335491" y="0"/>
                  </a:lnTo>
                  <a:lnTo>
                    <a:pt x="57843" y="0"/>
                  </a:lnTo>
                  <a:lnTo>
                    <a:pt x="35328" y="4545"/>
                  </a:lnTo>
                  <a:lnTo>
                    <a:pt x="16941" y="16941"/>
                  </a:lnTo>
                  <a:lnTo>
                    <a:pt x="4545" y="35328"/>
                  </a:lnTo>
                  <a:lnTo>
                    <a:pt x="0" y="57843"/>
                  </a:lnTo>
                  <a:lnTo>
                    <a:pt x="4545" y="80358"/>
                  </a:lnTo>
                  <a:lnTo>
                    <a:pt x="16941" y="98744"/>
                  </a:lnTo>
                  <a:lnTo>
                    <a:pt x="35328" y="111141"/>
                  </a:lnTo>
                  <a:lnTo>
                    <a:pt x="57843" y="115686"/>
                  </a:lnTo>
                  <a:lnTo>
                    <a:pt x="335491" y="115686"/>
                  </a:lnTo>
                  <a:lnTo>
                    <a:pt x="358007" y="111141"/>
                  </a:lnTo>
                  <a:lnTo>
                    <a:pt x="376393" y="98744"/>
                  </a:lnTo>
                  <a:lnTo>
                    <a:pt x="388789" y="80358"/>
                  </a:lnTo>
                  <a:lnTo>
                    <a:pt x="393335" y="57843"/>
                  </a:lnTo>
                  <a:close/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24859" y="6391694"/>
              <a:ext cx="520700" cy="347345"/>
            </a:xfrm>
            <a:custGeom>
              <a:avLst/>
              <a:gdLst/>
              <a:ahLst/>
              <a:cxnLst/>
              <a:rect l="l" t="t" r="r" b="b"/>
              <a:pathLst>
                <a:path w="520700" h="347345">
                  <a:moveTo>
                    <a:pt x="127255" y="0"/>
                  </a:moveTo>
                  <a:lnTo>
                    <a:pt x="0" y="0"/>
                  </a:lnTo>
                  <a:lnTo>
                    <a:pt x="0" y="347060"/>
                  </a:lnTo>
                  <a:lnTo>
                    <a:pt x="127255" y="347060"/>
                  </a:lnTo>
                  <a:lnTo>
                    <a:pt x="127255" y="0"/>
                  </a:lnTo>
                  <a:close/>
                </a:path>
                <a:path w="520700" h="347345">
                  <a:moveTo>
                    <a:pt x="0" y="108745"/>
                  </a:moveTo>
                  <a:lnTo>
                    <a:pt x="127255" y="108745"/>
                  </a:lnTo>
                </a:path>
                <a:path w="520700" h="347345">
                  <a:moveTo>
                    <a:pt x="520590" y="0"/>
                  </a:moveTo>
                  <a:lnTo>
                    <a:pt x="393335" y="0"/>
                  </a:lnTo>
                  <a:lnTo>
                    <a:pt x="393335" y="347060"/>
                  </a:lnTo>
                  <a:lnTo>
                    <a:pt x="520590" y="347060"/>
                  </a:lnTo>
                  <a:lnTo>
                    <a:pt x="520590" y="0"/>
                  </a:lnTo>
                  <a:close/>
                </a:path>
                <a:path w="520700" h="347345">
                  <a:moveTo>
                    <a:pt x="393335" y="108745"/>
                  </a:moveTo>
                  <a:lnTo>
                    <a:pt x="520590" y="108745"/>
                  </a:lnTo>
                </a:path>
                <a:path w="520700" h="347345">
                  <a:moveTo>
                    <a:pt x="0" y="224432"/>
                  </a:moveTo>
                  <a:lnTo>
                    <a:pt x="127255" y="224432"/>
                  </a:lnTo>
                </a:path>
                <a:path w="520700" h="347345">
                  <a:moveTo>
                    <a:pt x="393335" y="224432"/>
                  </a:moveTo>
                  <a:lnTo>
                    <a:pt x="520590" y="224432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4174" y="6206594"/>
              <a:ext cx="161961" cy="21286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873586" y="6470360"/>
              <a:ext cx="23495" cy="23495"/>
            </a:xfrm>
            <a:custGeom>
              <a:avLst/>
              <a:gdLst/>
              <a:ahLst/>
              <a:cxnLst/>
              <a:rect l="l" t="t" r="r" b="b"/>
              <a:pathLst>
                <a:path w="23495" h="23495">
                  <a:moveTo>
                    <a:pt x="11568" y="23137"/>
                  </a:moveTo>
                  <a:lnTo>
                    <a:pt x="5180" y="23137"/>
                  </a:lnTo>
                  <a:lnTo>
                    <a:pt x="0" y="17959"/>
                  </a:lnTo>
                  <a:lnTo>
                    <a:pt x="0" y="11568"/>
                  </a:lnTo>
                  <a:lnTo>
                    <a:pt x="0" y="5180"/>
                  </a:lnTo>
                  <a:lnTo>
                    <a:pt x="5180" y="0"/>
                  </a:lnTo>
                  <a:lnTo>
                    <a:pt x="11568" y="0"/>
                  </a:lnTo>
                </a:path>
                <a:path w="23495" h="23495">
                  <a:moveTo>
                    <a:pt x="11568" y="23137"/>
                  </a:moveTo>
                  <a:lnTo>
                    <a:pt x="17959" y="23137"/>
                  </a:lnTo>
                  <a:lnTo>
                    <a:pt x="23137" y="17959"/>
                  </a:lnTo>
                  <a:lnTo>
                    <a:pt x="23137" y="11568"/>
                  </a:lnTo>
                  <a:lnTo>
                    <a:pt x="23137" y="5180"/>
                  </a:lnTo>
                  <a:lnTo>
                    <a:pt x="17959" y="0"/>
                  </a:lnTo>
                  <a:lnTo>
                    <a:pt x="11568" y="0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89527" y="2174931"/>
              <a:ext cx="173530" cy="17399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11785" y="2579349"/>
              <a:ext cx="151480" cy="15087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07761" y="2174931"/>
              <a:ext cx="173530" cy="17399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07506" y="2579349"/>
              <a:ext cx="151526" cy="15087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619329" y="2394736"/>
              <a:ext cx="532765" cy="185420"/>
            </a:xfrm>
            <a:custGeom>
              <a:avLst/>
              <a:gdLst/>
              <a:ahLst/>
              <a:cxnLst/>
              <a:rect l="l" t="t" r="r" b="b"/>
              <a:pathLst>
                <a:path w="532765" h="185419">
                  <a:moveTo>
                    <a:pt x="370197" y="46274"/>
                  </a:moveTo>
                  <a:lnTo>
                    <a:pt x="439610" y="46274"/>
                  </a:lnTo>
                </a:path>
                <a:path w="532765" h="185419">
                  <a:moveTo>
                    <a:pt x="439610" y="46274"/>
                  </a:moveTo>
                  <a:lnTo>
                    <a:pt x="443246" y="64286"/>
                  </a:lnTo>
                  <a:lnTo>
                    <a:pt x="453163" y="78995"/>
                  </a:lnTo>
                  <a:lnTo>
                    <a:pt x="467872" y="88912"/>
                  </a:lnTo>
                  <a:lnTo>
                    <a:pt x="485884" y="92549"/>
                  </a:lnTo>
                  <a:lnTo>
                    <a:pt x="503896" y="88912"/>
                  </a:lnTo>
                  <a:lnTo>
                    <a:pt x="518605" y="78995"/>
                  </a:lnTo>
                  <a:lnTo>
                    <a:pt x="528522" y="64286"/>
                  </a:lnTo>
                  <a:lnTo>
                    <a:pt x="532159" y="46274"/>
                  </a:lnTo>
                  <a:lnTo>
                    <a:pt x="528522" y="28262"/>
                  </a:lnTo>
                  <a:lnTo>
                    <a:pt x="518605" y="13553"/>
                  </a:lnTo>
                  <a:lnTo>
                    <a:pt x="503896" y="3636"/>
                  </a:lnTo>
                  <a:lnTo>
                    <a:pt x="485884" y="0"/>
                  </a:lnTo>
                  <a:lnTo>
                    <a:pt x="467872" y="3636"/>
                  </a:lnTo>
                  <a:lnTo>
                    <a:pt x="453163" y="13553"/>
                  </a:lnTo>
                  <a:lnTo>
                    <a:pt x="443246" y="28262"/>
                  </a:lnTo>
                  <a:lnTo>
                    <a:pt x="439610" y="46274"/>
                  </a:lnTo>
                  <a:close/>
                </a:path>
                <a:path w="532765" h="185419">
                  <a:moveTo>
                    <a:pt x="161961" y="46274"/>
                  </a:moveTo>
                  <a:lnTo>
                    <a:pt x="92549" y="46274"/>
                  </a:lnTo>
                </a:path>
                <a:path w="532765" h="185419">
                  <a:moveTo>
                    <a:pt x="0" y="46274"/>
                  </a:moveTo>
                  <a:lnTo>
                    <a:pt x="3636" y="64286"/>
                  </a:lnTo>
                  <a:lnTo>
                    <a:pt x="13553" y="78995"/>
                  </a:lnTo>
                  <a:lnTo>
                    <a:pt x="28262" y="88912"/>
                  </a:lnTo>
                  <a:lnTo>
                    <a:pt x="46274" y="92549"/>
                  </a:lnTo>
                  <a:lnTo>
                    <a:pt x="64286" y="88912"/>
                  </a:lnTo>
                  <a:lnTo>
                    <a:pt x="78995" y="78995"/>
                  </a:lnTo>
                  <a:lnTo>
                    <a:pt x="88912" y="64286"/>
                  </a:lnTo>
                  <a:lnTo>
                    <a:pt x="92549" y="46274"/>
                  </a:lnTo>
                  <a:lnTo>
                    <a:pt x="88912" y="28262"/>
                  </a:lnTo>
                  <a:lnTo>
                    <a:pt x="78995" y="13553"/>
                  </a:lnTo>
                  <a:lnTo>
                    <a:pt x="64286" y="3636"/>
                  </a:lnTo>
                  <a:lnTo>
                    <a:pt x="46274" y="0"/>
                  </a:lnTo>
                  <a:lnTo>
                    <a:pt x="28262" y="3636"/>
                  </a:lnTo>
                  <a:lnTo>
                    <a:pt x="13553" y="13553"/>
                  </a:lnTo>
                  <a:lnTo>
                    <a:pt x="3636" y="28262"/>
                  </a:lnTo>
                  <a:lnTo>
                    <a:pt x="0" y="46274"/>
                  </a:lnTo>
                  <a:close/>
                </a:path>
                <a:path w="532765" h="185419">
                  <a:moveTo>
                    <a:pt x="266287" y="173507"/>
                  </a:moveTo>
                  <a:lnTo>
                    <a:pt x="269482" y="173507"/>
                  </a:lnTo>
                  <a:lnTo>
                    <a:pt x="272072" y="176096"/>
                  </a:lnTo>
                  <a:lnTo>
                    <a:pt x="272072" y="179291"/>
                  </a:lnTo>
                  <a:lnTo>
                    <a:pt x="272072" y="182486"/>
                  </a:lnTo>
                  <a:lnTo>
                    <a:pt x="269482" y="185075"/>
                  </a:lnTo>
                  <a:lnTo>
                    <a:pt x="266287" y="185075"/>
                  </a:lnTo>
                  <a:lnTo>
                    <a:pt x="263093" y="185075"/>
                  </a:lnTo>
                  <a:lnTo>
                    <a:pt x="260503" y="182486"/>
                  </a:lnTo>
                  <a:lnTo>
                    <a:pt x="260503" y="179291"/>
                  </a:lnTo>
                  <a:lnTo>
                    <a:pt x="260497" y="177755"/>
                  </a:lnTo>
                  <a:lnTo>
                    <a:pt x="261104" y="176280"/>
                  </a:lnTo>
                  <a:lnTo>
                    <a:pt x="262191" y="175194"/>
                  </a:lnTo>
                  <a:lnTo>
                    <a:pt x="263277" y="174108"/>
                  </a:lnTo>
                  <a:lnTo>
                    <a:pt x="264752" y="173500"/>
                  </a:lnTo>
                  <a:lnTo>
                    <a:pt x="266287" y="173507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04636" y="2325963"/>
              <a:ext cx="161694" cy="20757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618844" y="4130825"/>
              <a:ext cx="533400" cy="532765"/>
            </a:xfrm>
            <a:custGeom>
              <a:avLst/>
              <a:gdLst/>
              <a:ahLst/>
              <a:cxnLst/>
              <a:rect l="l" t="t" r="r" b="b"/>
              <a:pathLst>
                <a:path w="533400" h="532764">
                  <a:moveTo>
                    <a:pt x="393335" y="461775"/>
                  </a:moveTo>
                  <a:lnTo>
                    <a:pt x="396529" y="461775"/>
                  </a:lnTo>
                  <a:lnTo>
                    <a:pt x="399119" y="464365"/>
                  </a:lnTo>
                  <a:lnTo>
                    <a:pt x="399119" y="467559"/>
                  </a:lnTo>
                  <a:lnTo>
                    <a:pt x="399119" y="470754"/>
                  </a:lnTo>
                  <a:lnTo>
                    <a:pt x="396529" y="473344"/>
                  </a:lnTo>
                  <a:lnTo>
                    <a:pt x="393335" y="473344"/>
                  </a:lnTo>
                  <a:lnTo>
                    <a:pt x="390140" y="473344"/>
                  </a:lnTo>
                  <a:lnTo>
                    <a:pt x="387550" y="470754"/>
                  </a:lnTo>
                  <a:lnTo>
                    <a:pt x="387550" y="467559"/>
                  </a:lnTo>
                  <a:lnTo>
                    <a:pt x="387550" y="464365"/>
                  </a:lnTo>
                  <a:lnTo>
                    <a:pt x="390140" y="461775"/>
                  </a:lnTo>
                  <a:lnTo>
                    <a:pt x="393335" y="461775"/>
                  </a:lnTo>
                </a:path>
                <a:path w="533400" h="532764">
                  <a:moveTo>
                    <a:pt x="393335" y="415500"/>
                  </a:moveTo>
                  <a:lnTo>
                    <a:pt x="393335" y="346088"/>
                  </a:lnTo>
                </a:path>
                <a:path w="533400" h="532764">
                  <a:moveTo>
                    <a:pt x="412724" y="276838"/>
                  </a:moveTo>
                  <a:lnTo>
                    <a:pt x="408913" y="269667"/>
                  </a:lnTo>
                  <a:lnTo>
                    <a:pt x="401455" y="265185"/>
                  </a:lnTo>
                  <a:lnTo>
                    <a:pt x="393335" y="265185"/>
                  </a:lnTo>
                  <a:lnTo>
                    <a:pt x="385214" y="265185"/>
                  </a:lnTo>
                  <a:lnTo>
                    <a:pt x="377757" y="269667"/>
                  </a:lnTo>
                  <a:lnTo>
                    <a:pt x="373946" y="276838"/>
                  </a:lnTo>
                  <a:lnTo>
                    <a:pt x="257056" y="499674"/>
                  </a:lnTo>
                  <a:lnTo>
                    <a:pt x="253538" y="506357"/>
                  </a:lnTo>
                  <a:lnTo>
                    <a:pt x="253820" y="514402"/>
                  </a:lnTo>
                  <a:lnTo>
                    <a:pt x="257796" y="520822"/>
                  </a:lnTo>
                  <a:lnTo>
                    <a:pt x="261787" y="527285"/>
                  </a:lnTo>
                  <a:lnTo>
                    <a:pt x="268849" y="531210"/>
                  </a:lnTo>
                  <a:lnTo>
                    <a:pt x="276445" y="531187"/>
                  </a:lnTo>
                  <a:lnTo>
                    <a:pt x="510317" y="531187"/>
                  </a:lnTo>
                  <a:lnTo>
                    <a:pt x="533222" y="506355"/>
                  </a:lnTo>
                  <a:lnTo>
                    <a:pt x="529706" y="499674"/>
                  </a:lnTo>
                  <a:lnTo>
                    <a:pt x="412724" y="276838"/>
                  </a:lnTo>
                  <a:close/>
                </a:path>
                <a:path w="533400" h="532764">
                  <a:moveTo>
                    <a:pt x="185098" y="532159"/>
                  </a:moveTo>
                  <a:lnTo>
                    <a:pt x="23137" y="532159"/>
                  </a:lnTo>
                  <a:lnTo>
                    <a:pt x="14131" y="530341"/>
                  </a:lnTo>
                  <a:lnTo>
                    <a:pt x="6776" y="525382"/>
                  </a:lnTo>
                  <a:lnTo>
                    <a:pt x="1818" y="518028"/>
                  </a:lnTo>
                  <a:lnTo>
                    <a:pt x="0" y="509022"/>
                  </a:lnTo>
                  <a:lnTo>
                    <a:pt x="0" y="23137"/>
                  </a:lnTo>
                  <a:lnTo>
                    <a:pt x="1818" y="14131"/>
                  </a:lnTo>
                  <a:lnTo>
                    <a:pt x="6776" y="6776"/>
                  </a:lnTo>
                  <a:lnTo>
                    <a:pt x="14131" y="1818"/>
                  </a:lnTo>
                  <a:lnTo>
                    <a:pt x="23137" y="0"/>
                  </a:lnTo>
                  <a:lnTo>
                    <a:pt x="330702" y="0"/>
                  </a:lnTo>
                  <a:lnTo>
                    <a:pt x="336838" y="1"/>
                  </a:lnTo>
                  <a:lnTo>
                    <a:pt x="342722" y="2439"/>
                  </a:lnTo>
                  <a:lnTo>
                    <a:pt x="347060" y="6779"/>
                  </a:lnTo>
                  <a:lnTo>
                    <a:pt x="432900" y="92549"/>
                  </a:lnTo>
                  <a:lnTo>
                    <a:pt x="437239" y="96887"/>
                  </a:lnTo>
                  <a:lnTo>
                    <a:pt x="439678" y="102771"/>
                  </a:lnTo>
                  <a:lnTo>
                    <a:pt x="439679" y="108907"/>
                  </a:lnTo>
                  <a:lnTo>
                    <a:pt x="439679" y="208236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88256" y="4281218"/>
              <a:ext cx="266079" cy="20823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030145" y="2290819"/>
            <a:ext cx="242316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969696"/>
                </a:solidFill>
                <a:latin typeface="Roboto"/>
                <a:cs typeface="Roboto"/>
              </a:rPr>
              <a:t>AI</a:t>
            </a:r>
            <a:r>
              <a:rPr sz="1800" spc="-5" dirty="0">
                <a:solidFill>
                  <a:srgbClr val="969696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969696"/>
                </a:solidFill>
                <a:latin typeface="Roboto"/>
                <a:cs typeface="Roboto"/>
              </a:rPr>
              <a:t>Adoption</a:t>
            </a:r>
            <a:r>
              <a:rPr sz="1800" spc="-5" dirty="0">
                <a:solidFill>
                  <a:srgbClr val="969696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969696"/>
                </a:solidFill>
                <a:latin typeface="Roboto"/>
                <a:cs typeface="Roboto"/>
              </a:rPr>
              <a:t>Challenges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25448" y="4234358"/>
            <a:ext cx="2536825" cy="2385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r>
              <a:rPr sz="1800" spc="-8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74747"/>
                </a:solidFill>
                <a:latin typeface="Roboto"/>
                <a:cs typeface="Roboto"/>
              </a:rPr>
              <a:t>Quality</a:t>
            </a:r>
            <a:r>
              <a:rPr sz="1800" spc="-8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74747"/>
                </a:solidFill>
                <a:latin typeface="Roboto"/>
                <a:cs typeface="Roboto"/>
              </a:rPr>
              <a:t>Issues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800">
              <a:latin typeface="Roboto"/>
              <a:cs typeface="Roboto"/>
            </a:endParaRPr>
          </a:p>
          <a:p>
            <a:pPr marR="9525" algn="r">
              <a:lnSpc>
                <a:spcPct val="100000"/>
              </a:lnSpc>
            </a:pPr>
            <a:r>
              <a:rPr sz="1800" spc="-10" dirty="0">
                <a:solidFill>
                  <a:srgbClr val="474747"/>
                </a:solidFill>
                <a:latin typeface="Roboto"/>
                <a:cs typeface="Roboto"/>
              </a:rPr>
              <a:t>Integration</a:t>
            </a:r>
            <a:r>
              <a:rPr sz="1800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74747"/>
                </a:solidFill>
                <a:latin typeface="Roboto"/>
                <a:cs typeface="Roboto"/>
              </a:rPr>
              <a:t>Complexities</a:t>
            </a:r>
            <a:endParaRPr sz="1800">
              <a:latin typeface="Roboto"/>
              <a:cs typeface="Roboto"/>
            </a:endParaRPr>
          </a:p>
          <a:p>
            <a:pPr marL="598805" marR="5080" indent="906780">
              <a:lnSpc>
                <a:spcPct val="252999"/>
              </a:lnSpc>
            </a:pPr>
            <a:r>
              <a:rPr sz="1800" dirty="0">
                <a:solidFill>
                  <a:srgbClr val="474747"/>
                </a:solidFill>
                <a:latin typeface="Roboto"/>
                <a:cs typeface="Roboto"/>
              </a:rPr>
              <a:t>Skill</a:t>
            </a:r>
            <a:r>
              <a:rPr sz="1800" spc="-9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474747"/>
                </a:solidFill>
                <a:latin typeface="Roboto"/>
                <a:cs typeface="Roboto"/>
              </a:rPr>
              <a:t>Gaps Underlying </a:t>
            </a:r>
            <a:r>
              <a:rPr sz="1800" spc="-10" dirty="0">
                <a:solidFill>
                  <a:srgbClr val="474747"/>
                </a:solidFill>
                <a:latin typeface="Roboto"/>
                <a:cs typeface="Roboto"/>
              </a:rPr>
              <a:t>Factors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1" name="object 2"/>
          <p:cNvSpPr txBox="1">
            <a:spLocks/>
          </p:cNvSpPr>
          <p:nvPr/>
        </p:nvSpPr>
        <p:spPr>
          <a:xfrm>
            <a:off x="1371600" y="901700"/>
            <a:ext cx="46609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Technical</a:t>
            </a:r>
            <a:r>
              <a:rPr kumimoji="0" lang="en-US" sz="2400" b="0" i="0" u="none" strike="noStrike" kern="0" cap="none" spc="1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0" cap="none" spc="4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 in AI Adoption</a:t>
            </a:r>
            <a:endParaRPr kumimoji="0" lang="en-US" sz="2400" b="0" i="0" u="none" strike="noStrike" kern="0" cap="none" spc="45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8290" y="5430288"/>
            <a:ext cx="655377" cy="65537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2100" y="2247024"/>
            <a:ext cx="2526836" cy="29960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61512" y="4334008"/>
            <a:ext cx="1411605" cy="749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dirty="0">
                <a:solidFill>
                  <a:srgbClr val="3BC583"/>
                </a:solidFill>
                <a:latin typeface="Roboto"/>
                <a:cs typeface="Roboto"/>
              </a:rPr>
              <a:t>Ensure</a:t>
            </a:r>
            <a:r>
              <a:rPr sz="1200" b="1" spc="90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3BC583"/>
                </a:solidFill>
                <a:latin typeface="Roboto"/>
                <a:cs typeface="Roboto"/>
              </a:rPr>
              <a:t>Fairness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02400"/>
              </a:lnSpc>
              <a:spcBef>
                <a:spcPts val="915"/>
              </a:spcBef>
            </a:pP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Address</a:t>
            </a:r>
            <a:r>
              <a:rPr sz="900" spc="-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biases</a:t>
            </a:r>
            <a:r>
              <a:rPr sz="900" spc="-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in</a:t>
            </a:r>
            <a:r>
              <a:rPr sz="900" spc="-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spc="-25" dirty="0">
                <a:solidFill>
                  <a:srgbClr val="474747"/>
                </a:solidFill>
                <a:latin typeface="Roboto"/>
                <a:cs typeface="Roboto"/>
              </a:rPr>
              <a:t>AI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 systems</a:t>
            </a:r>
            <a:r>
              <a:rPr sz="900" spc="-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to</a:t>
            </a:r>
            <a:r>
              <a:rPr sz="900" spc="-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promote</a:t>
            </a:r>
            <a:r>
              <a:rPr sz="900" spc="-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spc="-10" dirty="0">
                <a:solidFill>
                  <a:srgbClr val="474747"/>
                </a:solidFill>
                <a:latin typeface="Roboto"/>
                <a:cs typeface="Roboto"/>
              </a:rPr>
              <a:t>equity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in</a:t>
            </a:r>
            <a:r>
              <a:rPr sz="900" spc="4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spc="-20" dirty="0">
                <a:solidFill>
                  <a:srgbClr val="474747"/>
                </a:solidFill>
                <a:latin typeface="Roboto"/>
                <a:cs typeface="Roboto"/>
              </a:rPr>
              <a:t>decision-</a:t>
            </a:r>
            <a:r>
              <a:rPr sz="900" spc="-10" dirty="0">
                <a:solidFill>
                  <a:srgbClr val="474747"/>
                </a:solidFill>
                <a:latin typeface="Roboto"/>
                <a:cs typeface="Roboto"/>
              </a:rPr>
              <a:t>making.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9342" y="2274249"/>
            <a:ext cx="1460500" cy="93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0870" marR="5080" indent="212725">
              <a:lnSpc>
                <a:spcPct val="1024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DE8431"/>
                </a:solidFill>
                <a:latin typeface="Roboto"/>
                <a:cs typeface="Roboto"/>
              </a:rPr>
              <a:t>Navigate Regulations</a:t>
            </a:r>
            <a:endParaRPr sz="1200">
              <a:latin typeface="Roboto"/>
              <a:cs typeface="Roboto"/>
            </a:endParaRPr>
          </a:p>
          <a:p>
            <a:pPr marL="12700" marR="5715" indent="55880" algn="r">
              <a:lnSpc>
                <a:spcPct val="102400"/>
              </a:lnSpc>
              <a:spcBef>
                <a:spcPts val="910"/>
              </a:spcBef>
            </a:pP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Comply</a:t>
            </a:r>
            <a:r>
              <a:rPr sz="900" spc="-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with</a:t>
            </a:r>
            <a:r>
              <a:rPr sz="900" spc="-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evolving </a:t>
            </a:r>
            <a:r>
              <a:rPr sz="900" spc="-10" dirty="0">
                <a:solidFill>
                  <a:srgbClr val="474747"/>
                </a:solidFill>
                <a:latin typeface="Roboto"/>
                <a:cs typeface="Roboto"/>
              </a:rPr>
              <a:t>legal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and</a:t>
            </a:r>
            <a:r>
              <a:rPr sz="900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ethical</a:t>
            </a:r>
            <a:r>
              <a:rPr sz="900" spc="-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standards</a:t>
            </a:r>
            <a:r>
              <a:rPr sz="900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for</a:t>
            </a:r>
            <a:r>
              <a:rPr sz="900" spc="-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spc="-25" dirty="0">
                <a:solidFill>
                  <a:srgbClr val="474747"/>
                </a:solidFill>
                <a:latin typeface="Roboto"/>
                <a:cs typeface="Roboto"/>
              </a:rPr>
              <a:t>AI</a:t>
            </a:r>
            <a:endParaRPr sz="900">
              <a:latin typeface="Roboto"/>
              <a:cs typeface="Roboto"/>
            </a:endParaRPr>
          </a:p>
          <a:p>
            <a:pPr marR="5715" algn="r">
              <a:lnSpc>
                <a:spcPct val="100000"/>
              </a:lnSpc>
              <a:spcBef>
                <a:spcPts val="25"/>
              </a:spcBef>
            </a:pPr>
            <a:r>
              <a:rPr sz="900" spc="-20" dirty="0">
                <a:solidFill>
                  <a:srgbClr val="474747"/>
                </a:solidFill>
                <a:latin typeface="Roboto"/>
                <a:cs typeface="Roboto"/>
              </a:rPr>
              <a:t>use.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16890" y="2648750"/>
            <a:ext cx="1363345" cy="937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9730">
              <a:lnSpc>
                <a:spcPct val="1024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4D87E6"/>
                </a:solidFill>
                <a:latin typeface="Roboto"/>
                <a:cs typeface="Roboto"/>
              </a:rPr>
              <a:t>Enhance Transparency</a:t>
            </a: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02400"/>
              </a:lnSpc>
              <a:spcBef>
                <a:spcPts val="910"/>
              </a:spcBef>
            </a:pP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Improve understanding </a:t>
            </a:r>
            <a:r>
              <a:rPr sz="900" spc="-25" dirty="0">
                <a:solidFill>
                  <a:srgbClr val="474747"/>
                </a:solidFill>
                <a:latin typeface="Roboto"/>
                <a:cs typeface="Roboto"/>
              </a:rPr>
              <a:t>of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 AI</a:t>
            </a:r>
            <a:r>
              <a:rPr sz="900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spc="-10" dirty="0">
                <a:solidFill>
                  <a:srgbClr val="474747"/>
                </a:solidFill>
                <a:latin typeface="Roboto"/>
                <a:cs typeface="Roboto"/>
              </a:rPr>
              <a:t>decision-making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processes</a:t>
            </a:r>
            <a:r>
              <a:rPr sz="900" spc="-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to</a:t>
            </a:r>
            <a:r>
              <a:rPr sz="900" spc="-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474747"/>
                </a:solidFill>
                <a:latin typeface="Roboto"/>
                <a:cs typeface="Roboto"/>
              </a:rPr>
              <a:t>build</a:t>
            </a:r>
            <a:r>
              <a:rPr sz="900" spc="-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900" spc="-10" dirty="0">
                <a:solidFill>
                  <a:srgbClr val="474747"/>
                </a:solidFill>
                <a:latin typeface="Roboto"/>
                <a:cs typeface="Roboto"/>
              </a:rPr>
              <a:t>trust.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0200" y="977900"/>
            <a:ext cx="4724400" cy="10021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200" b="1" dirty="0">
                <a:solidFill>
                  <a:srgbClr val="474747"/>
                </a:solidFill>
                <a:latin typeface="Roboto"/>
                <a:cs typeface="Roboto"/>
              </a:rPr>
              <a:t>How</a:t>
            </a:r>
            <a:r>
              <a:rPr sz="3200" b="1" spc="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474747"/>
                </a:solidFill>
                <a:latin typeface="Roboto"/>
                <a:cs typeface="Roboto"/>
              </a:rPr>
              <a:t>to</a:t>
            </a:r>
            <a:r>
              <a:rPr sz="3200" b="1" spc="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474747"/>
                </a:solidFill>
                <a:latin typeface="Roboto"/>
                <a:cs typeface="Roboto"/>
              </a:rPr>
              <a:t>address</a:t>
            </a:r>
            <a:r>
              <a:rPr sz="3200" b="1" spc="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3200" b="1" dirty="0">
                <a:solidFill>
                  <a:srgbClr val="474747"/>
                </a:solidFill>
                <a:latin typeface="Roboto"/>
                <a:cs typeface="Roboto"/>
              </a:rPr>
              <a:t>AI</a:t>
            </a:r>
            <a:r>
              <a:rPr sz="3200" b="1" spc="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3200" b="1" spc="-10" dirty="0">
                <a:solidFill>
                  <a:srgbClr val="474747"/>
                </a:solidFill>
                <a:latin typeface="Roboto"/>
                <a:cs typeface="Roboto"/>
              </a:rPr>
              <a:t>challenges?</a:t>
            </a:r>
            <a:endParaRPr sz="32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88290" y="5430288"/>
            <a:ext cx="655955" cy="655955"/>
          </a:xfrm>
          <a:custGeom>
            <a:avLst/>
            <a:gdLst/>
            <a:ahLst/>
            <a:cxnLst/>
            <a:rect l="l" t="t" r="r" b="b"/>
            <a:pathLst>
              <a:path w="655954" h="655954">
                <a:moveTo>
                  <a:pt x="655377" y="327688"/>
                </a:moveTo>
                <a:lnTo>
                  <a:pt x="651824" y="376112"/>
                </a:lnTo>
                <a:lnTo>
                  <a:pt x="641503" y="422329"/>
                </a:lnTo>
                <a:lnTo>
                  <a:pt x="624921" y="465834"/>
                </a:lnTo>
                <a:lnTo>
                  <a:pt x="602585" y="506119"/>
                </a:lnTo>
                <a:lnTo>
                  <a:pt x="575001" y="542677"/>
                </a:lnTo>
                <a:lnTo>
                  <a:pt x="542677" y="575001"/>
                </a:lnTo>
                <a:lnTo>
                  <a:pt x="506119" y="602585"/>
                </a:lnTo>
                <a:lnTo>
                  <a:pt x="465834" y="624921"/>
                </a:lnTo>
                <a:lnTo>
                  <a:pt x="422329" y="641503"/>
                </a:lnTo>
                <a:lnTo>
                  <a:pt x="376112" y="651824"/>
                </a:lnTo>
                <a:lnTo>
                  <a:pt x="327688" y="655377"/>
                </a:lnTo>
                <a:lnTo>
                  <a:pt x="279265" y="651824"/>
                </a:lnTo>
                <a:lnTo>
                  <a:pt x="233047" y="641503"/>
                </a:lnTo>
                <a:lnTo>
                  <a:pt x="189543" y="624921"/>
                </a:lnTo>
                <a:lnTo>
                  <a:pt x="149258" y="602585"/>
                </a:lnTo>
                <a:lnTo>
                  <a:pt x="112700" y="575001"/>
                </a:lnTo>
                <a:lnTo>
                  <a:pt x="80376" y="542677"/>
                </a:lnTo>
                <a:lnTo>
                  <a:pt x="52792" y="506119"/>
                </a:lnTo>
                <a:lnTo>
                  <a:pt x="30456" y="465834"/>
                </a:lnTo>
                <a:lnTo>
                  <a:pt x="13874" y="422329"/>
                </a:lnTo>
                <a:lnTo>
                  <a:pt x="3552" y="376112"/>
                </a:lnTo>
                <a:lnTo>
                  <a:pt x="0" y="327688"/>
                </a:lnTo>
                <a:lnTo>
                  <a:pt x="3552" y="279265"/>
                </a:lnTo>
                <a:lnTo>
                  <a:pt x="13874" y="233047"/>
                </a:lnTo>
                <a:lnTo>
                  <a:pt x="30456" y="189543"/>
                </a:lnTo>
                <a:lnTo>
                  <a:pt x="52792" y="149258"/>
                </a:lnTo>
                <a:lnTo>
                  <a:pt x="80376" y="112700"/>
                </a:lnTo>
                <a:lnTo>
                  <a:pt x="112700" y="80376"/>
                </a:lnTo>
                <a:lnTo>
                  <a:pt x="149258" y="52792"/>
                </a:lnTo>
                <a:lnTo>
                  <a:pt x="189543" y="30456"/>
                </a:lnTo>
                <a:lnTo>
                  <a:pt x="233047" y="13874"/>
                </a:lnTo>
                <a:lnTo>
                  <a:pt x="279265" y="3552"/>
                </a:lnTo>
                <a:lnTo>
                  <a:pt x="327688" y="0"/>
                </a:lnTo>
                <a:lnTo>
                  <a:pt x="376112" y="3552"/>
                </a:lnTo>
                <a:lnTo>
                  <a:pt x="422329" y="13874"/>
                </a:lnTo>
                <a:lnTo>
                  <a:pt x="465834" y="30456"/>
                </a:lnTo>
                <a:lnTo>
                  <a:pt x="506119" y="52792"/>
                </a:lnTo>
                <a:lnTo>
                  <a:pt x="542677" y="80376"/>
                </a:lnTo>
                <a:lnTo>
                  <a:pt x="575001" y="112700"/>
                </a:lnTo>
                <a:lnTo>
                  <a:pt x="602585" y="149258"/>
                </a:lnTo>
                <a:lnTo>
                  <a:pt x="624921" y="189543"/>
                </a:lnTo>
                <a:lnTo>
                  <a:pt x="641503" y="233047"/>
                </a:lnTo>
                <a:lnTo>
                  <a:pt x="651824" y="279265"/>
                </a:lnTo>
                <a:lnTo>
                  <a:pt x="655377" y="327688"/>
                </a:lnTo>
                <a:close/>
              </a:path>
            </a:pathLst>
          </a:custGeom>
          <a:ln w="15604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884298" y="2239222"/>
            <a:ext cx="2542540" cy="3011805"/>
            <a:chOff x="5884298" y="2239222"/>
            <a:chExt cx="2542540" cy="3011805"/>
          </a:xfrm>
        </p:grpSpPr>
        <p:sp>
          <p:nvSpPr>
            <p:cNvPr id="10" name="object 10"/>
            <p:cNvSpPr/>
            <p:nvPr/>
          </p:nvSpPr>
          <p:spPr>
            <a:xfrm>
              <a:off x="6791060" y="3769313"/>
              <a:ext cx="1286510" cy="1473835"/>
            </a:xfrm>
            <a:custGeom>
              <a:avLst/>
              <a:gdLst/>
              <a:ahLst/>
              <a:cxnLst/>
              <a:rect l="l" t="t" r="r" b="b"/>
              <a:pathLst>
                <a:path w="1286509" h="1473835">
                  <a:moveTo>
                    <a:pt x="812160" y="0"/>
                  </a:moveTo>
                  <a:lnTo>
                    <a:pt x="787993" y="32656"/>
                  </a:lnTo>
                  <a:lnTo>
                    <a:pt x="762326" y="64471"/>
                  </a:lnTo>
                  <a:lnTo>
                    <a:pt x="735303" y="95548"/>
                  </a:lnTo>
                  <a:lnTo>
                    <a:pt x="707064" y="125993"/>
                  </a:lnTo>
                  <a:lnTo>
                    <a:pt x="677753" y="155911"/>
                  </a:lnTo>
                  <a:lnTo>
                    <a:pt x="647513" y="185407"/>
                  </a:lnTo>
                  <a:lnTo>
                    <a:pt x="616485" y="214587"/>
                  </a:lnTo>
                  <a:lnTo>
                    <a:pt x="584812" y="243554"/>
                  </a:lnTo>
                  <a:lnTo>
                    <a:pt x="552636" y="272414"/>
                  </a:lnTo>
                  <a:lnTo>
                    <a:pt x="520101" y="301272"/>
                  </a:lnTo>
                  <a:lnTo>
                    <a:pt x="487348" y="330234"/>
                  </a:lnTo>
                  <a:lnTo>
                    <a:pt x="454519" y="359404"/>
                  </a:lnTo>
                  <a:lnTo>
                    <a:pt x="421758" y="388887"/>
                  </a:lnTo>
                  <a:lnTo>
                    <a:pt x="389206" y="418788"/>
                  </a:lnTo>
                  <a:lnTo>
                    <a:pt x="357007" y="449213"/>
                  </a:lnTo>
                  <a:lnTo>
                    <a:pt x="325302" y="480266"/>
                  </a:lnTo>
                  <a:lnTo>
                    <a:pt x="294234" y="512053"/>
                  </a:lnTo>
                  <a:lnTo>
                    <a:pt x="263945" y="544678"/>
                  </a:lnTo>
                  <a:lnTo>
                    <a:pt x="234578" y="578247"/>
                  </a:lnTo>
                  <a:lnTo>
                    <a:pt x="206276" y="612864"/>
                  </a:lnTo>
                  <a:lnTo>
                    <a:pt x="179180" y="648635"/>
                  </a:lnTo>
                  <a:lnTo>
                    <a:pt x="153433" y="685665"/>
                  </a:lnTo>
                  <a:lnTo>
                    <a:pt x="129178" y="724058"/>
                  </a:lnTo>
                  <a:lnTo>
                    <a:pt x="106557" y="763921"/>
                  </a:lnTo>
                  <a:lnTo>
                    <a:pt x="85713" y="805357"/>
                  </a:lnTo>
                  <a:lnTo>
                    <a:pt x="66787" y="848472"/>
                  </a:lnTo>
                  <a:lnTo>
                    <a:pt x="49922" y="893370"/>
                  </a:lnTo>
                  <a:lnTo>
                    <a:pt x="35262" y="940158"/>
                  </a:lnTo>
                  <a:lnTo>
                    <a:pt x="22947" y="988940"/>
                  </a:lnTo>
                  <a:lnTo>
                    <a:pt x="13121" y="1039821"/>
                  </a:lnTo>
                  <a:lnTo>
                    <a:pt x="5926" y="1092906"/>
                  </a:lnTo>
                  <a:lnTo>
                    <a:pt x="1505" y="1148300"/>
                  </a:lnTo>
                  <a:lnTo>
                    <a:pt x="0" y="1206108"/>
                  </a:lnTo>
                  <a:lnTo>
                    <a:pt x="0" y="1442514"/>
                  </a:lnTo>
                  <a:lnTo>
                    <a:pt x="2452" y="1454662"/>
                  </a:lnTo>
                  <a:lnTo>
                    <a:pt x="9140" y="1464582"/>
                  </a:lnTo>
                  <a:lnTo>
                    <a:pt x="19060" y="1471270"/>
                  </a:lnTo>
                  <a:lnTo>
                    <a:pt x="31208" y="1473723"/>
                  </a:lnTo>
                  <a:lnTo>
                    <a:pt x="626494" y="1473723"/>
                  </a:lnTo>
                  <a:lnTo>
                    <a:pt x="638642" y="1471270"/>
                  </a:lnTo>
                  <a:lnTo>
                    <a:pt x="648562" y="1464582"/>
                  </a:lnTo>
                  <a:lnTo>
                    <a:pt x="655250" y="1454662"/>
                  </a:lnTo>
                  <a:lnTo>
                    <a:pt x="657702" y="1442514"/>
                  </a:lnTo>
                  <a:lnTo>
                    <a:pt x="657702" y="1281759"/>
                  </a:lnTo>
                  <a:lnTo>
                    <a:pt x="659491" y="1230642"/>
                  </a:lnTo>
                  <a:lnTo>
                    <a:pt x="664736" y="1181837"/>
                  </a:lnTo>
                  <a:lnTo>
                    <a:pt x="673254" y="1135201"/>
                  </a:lnTo>
                  <a:lnTo>
                    <a:pt x="684865" y="1090589"/>
                  </a:lnTo>
                  <a:lnTo>
                    <a:pt x="699386" y="1047857"/>
                  </a:lnTo>
                  <a:lnTo>
                    <a:pt x="716636" y="1006861"/>
                  </a:lnTo>
                  <a:lnTo>
                    <a:pt x="736432" y="967455"/>
                  </a:lnTo>
                  <a:lnTo>
                    <a:pt x="758592" y="929497"/>
                  </a:lnTo>
                  <a:lnTo>
                    <a:pt x="782936" y="892842"/>
                  </a:lnTo>
                  <a:lnTo>
                    <a:pt x="809280" y="857345"/>
                  </a:lnTo>
                  <a:lnTo>
                    <a:pt x="837443" y="822862"/>
                  </a:lnTo>
                  <a:lnTo>
                    <a:pt x="867244" y="789249"/>
                  </a:lnTo>
                  <a:lnTo>
                    <a:pt x="898499" y="756361"/>
                  </a:lnTo>
                  <a:lnTo>
                    <a:pt x="931028" y="724055"/>
                  </a:lnTo>
                  <a:lnTo>
                    <a:pt x="964648" y="692186"/>
                  </a:lnTo>
                  <a:lnTo>
                    <a:pt x="999178" y="660610"/>
                  </a:lnTo>
                  <a:lnTo>
                    <a:pt x="1034436" y="629182"/>
                  </a:lnTo>
                  <a:lnTo>
                    <a:pt x="1070239" y="597759"/>
                  </a:lnTo>
                  <a:lnTo>
                    <a:pt x="1106407" y="566195"/>
                  </a:lnTo>
                  <a:lnTo>
                    <a:pt x="1142756" y="534347"/>
                  </a:lnTo>
                  <a:lnTo>
                    <a:pt x="1179105" y="502070"/>
                  </a:lnTo>
                  <a:lnTo>
                    <a:pt x="1215273" y="469220"/>
                  </a:lnTo>
                  <a:lnTo>
                    <a:pt x="1251077" y="435653"/>
                  </a:lnTo>
                  <a:lnTo>
                    <a:pt x="1286335" y="401225"/>
                  </a:lnTo>
                  <a:lnTo>
                    <a:pt x="1100276" y="243790"/>
                  </a:lnTo>
                  <a:lnTo>
                    <a:pt x="1089417" y="237815"/>
                  </a:lnTo>
                  <a:lnTo>
                    <a:pt x="1077523" y="236513"/>
                  </a:lnTo>
                  <a:lnTo>
                    <a:pt x="1066008" y="239768"/>
                  </a:lnTo>
                  <a:lnTo>
                    <a:pt x="1056289" y="247460"/>
                  </a:lnTo>
                  <a:lnTo>
                    <a:pt x="1047608" y="257724"/>
                  </a:lnTo>
                  <a:lnTo>
                    <a:pt x="1045809" y="259851"/>
                  </a:lnTo>
                  <a:lnTo>
                    <a:pt x="1045305" y="262768"/>
                  </a:lnTo>
                  <a:lnTo>
                    <a:pt x="1046118" y="265431"/>
                  </a:lnTo>
                  <a:lnTo>
                    <a:pt x="1050087" y="288025"/>
                  </a:lnTo>
                  <a:lnTo>
                    <a:pt x="1041155" y="333073"/>
                  </a:lnTo>
                  <a:lnTo>
                    <a:pt x="998917" y="376385"/>
                  </a:lnTo>
                  <a:lnTo>
                    <a:pt x="964379" y="386149"/>
                  </a:lnTo>
                  <a:lnTo>
                    <a:pt x="928699" y="382250"/>
                  </a:lnTo>
                  <a:lnTo>
                    <a:pt x="896123" y="364333"/>
                  </a:lnTo>
                  <a:lnTo>
                    <a:pt x="873049" y="335180"/>
                  </a:lnTo>
                  <a:lnTo>
                    <a:pt x="863285" y="300642"/>
                  </a:lnTo>
                  <a:lnTo>
                    <a:pt x="867184" y="264962"/>
                  </a:lnTo>
                  <a:lnTo>
                    <a:pt x="885101" y="232386"/>
                  </a:lnTo>
                  <a:lnTo>
                    <a:pt x="902889" y="216124"/>
                  </a:lnTo>
                  <a:lnTo>
                    <a:pt x="923501" y="205246"/>
                  </a:lnTo>
                  <a:lnTo>
                    <a:pt x="945831" y="199843"/>
                  </a:lnTo>
                  <a:lnTo>
                    <a:pt x="968771" y="200008"/>
                  </a:lnTo>
                  <a:lnTo>
                    <a:pt x="971532" y="200368"/>
                  </a:lnTo>
                  <a:lnTo>
                    <a:pt x="974326" y="199387"/>
                  </a:lnTo>
                  <a:lnTo>
                    <a:pt x="976124" y="197260"/>
                  </a:lnTo>
                  <a:lnTo>
                    <a:pt x="984825" y="186974"/>
                  </a:lnTo>
                  <a:lnTo>
                    <a:pt x="990797" y="176117"/>
                  </a:lnTo>
                  <a:lnTo>
                    <a:pt x="992097" y="164225"/>
                  </a:lnTo>
                  <a:lnTo>
                    <a:pt x="988844" y="152713"/>
                  </a:lnTo>
                  <a:lnTo>
                    <a:pt x="981156" y="142996"/>
                  </a:lnTo>
                  <a:lnTo>
                    <a:pt x="812160" y="0"/>
                  </a:lnTo>
                  <a:close/>
                </a:path>
              </a:pathLst>
            </a:custGeom>
            <a:ln w="1560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68565" y="2262754"/>
              <a:ext cx="1250950" cy="1908175"/>
            </a:xfrm>
            <a:custGeom>
              <a:avLst/>
              <a:gdLst/>
              <a:ahLst/>
              <a:cxnLst/>
              <a:rect l="l" t="t" r="r" b="b"/>
              <a:pathLst>
                <a:path w="1250950" h="1908175">
                  <a:moveTo>
                    <a:pt x="650576" y="1859877"/>
                  </a:moveTo>
                  <a:lnTo>
                    <a:pt x="621423" y="1882950"/>
                  </a:lnTo>
                  <a:lnTo>
                    <a:pt x="586885" y="1892714"/>
                  </a:lnTo>
                  <a:lnTo>
                    <a:pt x="551205" y="1888815"/>
                  </a:lnTo>
                  <a:lnTo>
                    <a:pt x="518629" y="1870897"/>
                  </a:lnTo>
                  <a:lnTo>
                    <a:pt x="495556" y="1841745"/>
                  </a:lnTo>
                  <a:lnTo>
                    <a:pt x="485792" y="1807207"/>
                  </a:lnTo>
                  <a:lnTo>
                    <a:pt x="489691" y="1771527"/>
                  </a:lnTo>
                  <a:lnTo>
                    <a:pt x="507608" y="1738951"/>
                  </a:lnTo>
                  <a:lnTo>
                    <a:pt x="525395" y="1722689"/>
                  </a:lnTo>
                  <a:lnTo>
                    <a:pt x="546008" y="1711811"/>
                  </a:lnTo>
                  <a:lnTo>
                    <a:pt x="568337" y="1706408"/>
                  </a:lnTo>
                  <a:lnTo>
                    <a:pt x="591277" y="1706573"/>
                  </a:lnTo>
                  <a:lnTo>
                    <a:pt x="594039" y="1706934"/>
                  </a:lnTo>
                  <a:lnTo>
                    <a:pt x="596832" y="1705952"/>
                  </a:lnTo>
                  <a:lnTo>
                    <a:pt x="598631" y="1703826"/>
                  </a:lnTo>
                  <a:lnTo>
                    <a:pt x="607331" y="1693540"/>
                  </a:lnTo>
                  <a:lnTo>
                    <a:pt x="613303" y="1682682"/>
                  </a:lnTo>
                  <a:lnTo>
                    <a:pt x="614604" y="1670790"/>
                  </a:lnTo>
                  <a:lnTo>
                    <a:pt x="611351" y="1659278"/>
                  </a:lnTo>
                  <a:lnTo>
                    <a:pt x="603663" y="1649561"/>
                  </a:lnTo>
                  <a:lnTo>
                    <a:pt x="434667" y="1506565"/>
                  </a:lnTo>
                  <a:lnTo>
                    <a:pt x="462401" y="1464641"/>
                  </a:lnTo>
                  <a:lnTo>
                    <a:pt x="487325" y="1421052"/>
                  </a:lnTo>
                  <a:lnTo>
                    <a:pt x="509165" y="1375596"/>
                  </a:lnTo>
                  <a:lnTo>
                    <a:pt x="527647" y="1328071"/>
                  </a:lnTo>
                  <a:lnTo>
                    <a:pt x="542498" y="1278276"/>
                  </a:lnTo>
                  <a:lnTo>
                    <a:pt x="553445" y="1226008"/>
                  </a:lnTo>
                  <a:lnTo>
                    <a:pt x="560214" y="1171067"/>
                  </a:lnTo>
                  <a:lnTo>
                    <a:pt x="562531" y="1113249"/>
                  </a:lnTo>
                  <a:lnTo>
                    <a:pt x="560635" y="1059963"/>
                  </a:lnTo>
                  <a:lnTo>
                    <a:pt x="554967" y="1008459"/>
                  </a:lnTo>
                  <a:lnTo>
                    <a:pt x="545555" y="958899"/>
                  </a:lnTo>
                  <a:lnTo>
                    <a:pt x="532428" y="911449"/>
                  </a:lnTo>
                  <a:lnTo>
                    <a:pt x="515614" y="866272"/>
                  </a:lnTo>
                  <a:lnTo>
                    <a:pt x="495142" y="823533"/>
                  </a:lnTo>
                  <a:lnTo>
                    <a:pt x="471040" y="783397"/>
                  </a:lnTo>
                  <a:lnTo>
                    <a:pt x="443336" y="746027"/>
                  </a:lnTo>
                  <a:lnTo>
                    <a:pt x="412060" y="711588"/>
                  </a:lnTo>
                  <a:lnTo>
                    <a:pt x="377240" y="680244"/>
                  </a:lnTo>
                  <a:lnTo>
                    <a:pt x="338903" y="652159"/>
                  </a:lnTo>
                  <a:lnTo>
                    <a:pt x="297080" y="627497"/>
                  </a:lnTo>
                  <a:lnTo>
                    <a:pt x="251797" y="606423"/>
                  </a:lnTo>
                  <a:lnTo>
                    <a:pt x="203085" y="589102"/>
                  </a:lnTo>
                  <a:lnTo>
                    <a:pt x="218485" y="363958"/>
                  </a:lnTo>
                  <a:lnTo>
                    <a:pt x="189778" y="330714"/>
                  </a:lnTo>
                  <a:lnTo>
                    <a:pt x="175038" y="329564"/>
                  </a:lnTo>
                  <a:lnTo>
                    <a:pt x="172262" y="329347"/>
                  </a:lnTo>
                  <a:lnTo>
                    <a:pt x="169600" y="330643"/>
                  </a:lnTo>
                  <a:lnTo>
                    <a:pt x="167914" y="332860"/>
                  </a:lnTo>
                  <a:lnTo>
                    <a:pt x="151899" y="349285"/>
                  </a:lnTo>
                  <a:lnTo>
                    <a:pt x="132354" y="361360"/>
                  </a:lnTo>
                  <a:lnTo>
                    <a:pt x="110125" y="368364"/>
                  </a:lnTo>
                  <a:lnTo>
                    <a:pt x="86055" y="369573"/>
                  </a:lnTo>
                  <a:lnTo>
                    <a:pt x="50295" y="359402"/>
                  </a:lnTo>
                  <a:lnTo>
                    <a:pt x="22186" y="337083"/>
                  </a:lnTo>
                  <a:lnTo>
                    <a:pt x="4498" y="305851"/>
                  </a:lnTo>
                  <a:lnTo>
                    <a:pt x="0" y="268946"/>
                  </a:lnTo>
                  <a:lnTo>
                    <a:pt x="10171" y="233185"/>
                  </a:lnTo>
                  <a:lnTo>
                    <a:pt x="32490" y="205077"/>
                  </a:lnTo>
                  <a:lnTo>
                    <a:pt x="63721" y="187389"/>
                  </a:lnTo>
                  <a:lnTo>
                    <a:pt x="100627" y="182891"/>
                  </a:lnTo>
                  <a:lnTo>
                    <a:pt x="124217" y="187820"/>
                  </a:lnTo>
                  <a:lnTo>
                    <a:pt x="145091" y="198188"/>
                  </a:lnTo>
                  <a:lnTo>
                    <a:pt x="162525" y="213150"/>
                  </a:lnTo>
                  <a:lnTo>
                    <a:pt x="175798" y="231861"/>
                  </a:lnTo>
                  <a:lnTo>
                    <a:pt x="177119" y="234312"/>
                  </a:lnTo>
                  <a:lnTo>
                    <a:pt x="179548" y="236006"/>
                  </a:lnTo>
                  <a:lnTo>
                    <a:pt x="182324" y="236223"/>
                  </a:lnTo>
                  <a:lnTo>
                    <a:pt x="195571" y="237256"/>
                  </a:lnTo>
                  <a:lnTo>
                    <a:pt x="207947" y="235732"/>
                  </a:lnTo>
                  <a:lnTo>
                    <a:pt x="218396" y="229763"/>
                  </a:lnTo>
                  <a:lnTo>
                    <a:pt x="225823" y="220295"/>
                  </a:lnTo>
                  <a:lnTo>
                    <a:pt x="229134" y="208272"/>
                  </a:lnTo>
                  <a:lnTo>
                    <a:pt x="243381" y="0"/>
                  </a:lnTo>
                  <a:lnTo>
                    <a:pt x="296095" y="8138"/>
                  </a:lnTo>
                  <a:lnTo>
                    <a:pt x="347531" y="17909"/>
                  </a:lnTo>
                  <a:lnTo>
                    <a:pt x="397677" y="29286"/>
                  </a:lnTo>
                  <a:lnTo>
                    <a:pt x="446522" y="42238"/>
                  </a:lnTo>
                  <a:lnTo>
                    <a:pt x="494053" y="56740"/>
                  </a:lnTo>
                  <a:lnTo>
                    <a:pt x="540258" y="72763"/>
                  </a:lnTo>
                  <a:lnTo>
                    <a:pt x="585126" y="90278"/>
                  </a:lnTo>
                  <a:lnTo>
                    <a:pt x="628643" y="109259"/>
                  </a:lnTo>
                  <a:lnTo>
                    <a:pt x="670800" y="129676"/>
                  </a:lnTo>
                  <a:lnTo>
                    <a:pt x="711582" y="151502"/>
                  </a:lnTo>
                  <a:lnTo>
                    <a:pt x="750979" y="174710"/>
                  </a:lnTo>
                  <a:lnTo>
                    <a:pt x="788977" y="199270"/>
                  </a:lnTo>
                  <a:lnTo>
                    <a:pt x="825566" y="225156"/>
                  </a:lnTo>
                  <a:lnTo>
                    <a:pt x="860734" y="252339"/>
                  </a:lnTo>
                  <a:lnTo>
                    <a:pt x="894467" y="280791"/>
                  </a:lnTo>
                  <a:lnTo>
                    <a:pt x="926754" y="310484"/>
                  </a:lnTo>
                  <a:lnTo>
                    <a:pt x="957584" y="341390"/>
                  </a:lnTo>
                  <a:lnTo>
                    <a:pt x="986944" y="373482"/>
                  </a:lnTo>
                  <a:lnTo>
                    <a:pt x="1014822" y="406731"/>
                  </a:lnTo>
                  <a:lnTo>
                    <a:pt x="1041206" y="441109"/>
                  </a:lnTo>
                  <a:lnTo>
                    <a:pt x="1066084" y="476589"/>
                  </a:lnTo>
                  <a:lnTo>
                    <a:pt x="1089444" y="513142"/>
                  </a:lnTo>
                  <a:lnTo>
                    <a:pt x="1111274" y="550741"/>
                  </a:lnTo>
                  <a:lnTo>
                    <a:pt x="1131562" y="589357"/>
                  </a:lnTo>
                  <a:lnTo>
                    <a:pt x="1150296" y="628962"/>
                  </a:lnTo>
                  <a:lnTo>
                    <a:pt x="1167464" y="669529"/>
                  </a:lnTo>
                  <a:lnTo>
                    <a:pt x="1183054" y="711030"/>
                  </a:lnTo>
                  <a:lnTo>
                    <a:pt x="1197054" y="753436"/>
                  </a:lnTo>
                  <a:lnTo>
                    <a:pt x="1209452" y="796720"/>
                  </a:lnTo>
                  <a:lnTo>
                    <a:pt x="1220236" y="840854"/>
                  </a:lnTo>
                  <a:lnTo>
                    <a:pt x="1229394" y="885810"/>
                  </a:lnTo>
                  <a:lnTo>
                    <a:pt x="1236914" y="931559"/>
                  </a:lnTo>
                  <a:lnTo>
                    <a:pt x="1242783" y="978074"/>
                  </a:lnTo>
                  <a:lnTo>
                    <a:pt x="1246990" y="1025327"/>
                  </a:lnTo>
                  <a:lnTo>
                    <a:pt x="1249524" y="1073289"/>
                  </a:lnTo>
                  <a:lnTo>
                    <a:pt x="1250371" y="1121934"/>
                  </a:lnTo>
                  <a:lnTo>
                    <a:pt x="1248955" y="1182401"/>
                  </a:lnTo>
                  <a:lnTo>
                    <a:pt x="1244791" y="1240349"/>
                  </a:lnTo>
                  <a:lnTo>
                    <a:pt x="1238009" y="1295881"/>
                  </a:lnTo>
                  <a:lnTo>
                    <a:pt x="1228735" y="1349098"/>
                  </a:lnTo>
                  <a:lnTo>
                    <a:pt x="1217097" y="1400100"/>
                  </a:lnTo>
                  <a:lnTo>
                    <a:pt x="1203223" y="1448991"/>
                  </a:lnTo>
                  <a:lnTo>
                    <a:pt x="1187241" y="1495870"/>
                  </a:lnTo>
                  <a:lnTo>
                    <a:pt x="1169279" y="1540839"/>
                  </a:lnTo>
                  <a:lnTo>
                    <a:pt x="1149464" y="1584000"/>
                  </a:lnTo>
                  <a:lnTo>
                    <a:pt x="1127924" y="1625453"/>
                  </a:lnTo>
                  <a:lnTo>
                    <a:pt x="1104787" y="1665301"/>
                  </a:lnTo>
                  <a:lnTo>
                    <a:pt x="1080180" y="1703645"/>
                  </a:lnTo>
                  <a:lnTo>
                    <a:pt x="1054232" y="1740585"/>
                  </a:lnTo>
                  <a:lnTo>
                    <a:pt x="1027071" y="1776224"/>
                  </a:lnTo>
                  <a:lnTo>
                    <a:pt x="998823" y="1810663"/>
                  </a:lnTo>
                  <a:lnTo>
                    <a:pt x="969617" y="1844003"/>
                  </a:lnTo>
                  <a:lnTo>
                    <a:pt x="939581" y="1876345"/>
                  </a:lnTo>
                  <a:lnTo>
                    <a:pt x="908842" y="1907791"/>
                  </a:lnTo>
                  <a:lnTo>
                    <a:pt x="722783" y="1750356"/>
                  </a:lnTo>
                  <a:lnTo>
                    <a:pt x="711924" y="1744380"/>
                  </a:lnTo>
                  <a:lnTo>
                    <a:pt x="700030" y="1743079"/>
                  </a:lnTo>
                  <a:lnTo>
                    <a:pt x="688515" y="1746333"/>
                  </a:lnTo>
                  <a:lnTo>
                    <a:pt x="678796" y="1754025"/>
                  </a:lnTo>
                  <a:lnTo>
                    <a:pt x="670115" y="1764289"/>
                  </a:lnTo>
                  <a:lnTo>
                    <a:pt x="668316" y="1766415"/>
                  </a:lnTo>
                  <a:lnTo>
                    <a:pt x="667812" y="1769333"/>
                  </a:lnTo>
                  <a:lnTo>
                    <a:pt x="668625" y="1771996"/>
                  </a:lnTo>
                  <a:lnTo>
                    <a:pt x="672594" y="1794591"/>
                  </a:lnTo>
                  <a:lnTo>
                    <a:pt x="670970" y="1817507"/>
                  </a:lnTo>
                  <a:lnTo>
                    <a:pt x="663662" y="1839639"/>
                  </a:lnTo>
                  <a:lnTo>
                    <a:pt x="650576" y="1859877"/>
                  </a:lnTo>
                  <a:close/>
                </a:path>
              </a:pathLst>
            </a:custGeom>
            <a:ln w="1560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92100" y="2247024"/>
              <a:ext cx="1520190" cy="1268095"/>
            </a:xfrm>
            <a:custGeom>
              <a:avLst/>
              <a:gdLst/>
              <a:ahLst/>
              <a:cxnLst/>
              <a:rect l="l" t="t" r="r" b="b"/>
              <a:pathLst>
                <a:path w="1520190" h="1268095">
                  <a:moveTo>
                    <a:pt x="1273047" y="576066"/>
                  </a:moveTo>
                  <a:lnTo>
                    <a:pt x="1328846" y="577926"/>
                  </a:lnTo>
                  <a:lnTo>
                    <a:pt x="1381877" y="583422"/>
                  </a:lnTo>
                  <a:lnTo>
                    <a:pt x="1432117" y="592431"/>
                  </a:lnTo>
                  <a:lnTo>
                    <a:pt x="1479546" y="604826"/>
                  </a:lnTo>
                  <a:lnTo>
                    <a:pt x="1494946" y="379683"/>
                  </a:lnTo>
                  <a:lnTo>
                    <a:pt x="1466239" y="346439"/>
                  </a:lnTo>
                  <a:lnTo>
                    <a:pt x="1448723" y="345072"/>
                  </a:lnTo>
                  <a:lnTo>
                    <a:pt x="1446061" y="346368"/>
                  </a:lnTo>
                  <a:lnTo>
                    <a:pt x="1444375" y="348584"/>
                  </a:lnTo>
                  <a:lnTo>
                    <a:pt x="1428360" y="365009"/>
                  </a:lnTo>
                  <a:lnTo>
                    <a:pt x="1408816" y="377085"/>
                  </a:lnTo>
                  <a:lnTo>
                    <a:pt x="1386586" y="384088"/>
                  </a:lnTo>
                  <a:lnTo>
                    <a:pt x="1362516" y="385298"/>
                  </a:lnTo>
                  <a:lnTo>
                    <a:pt x="1326756" y="375126"/>
                  </a:lnTo>
                  <a:lnTo>
                    <a:pt x="1298648" y="352806"/>
                  </a:lnTo>
                  <a:lnTo>
                    <a:pt x="1280960" y="321575"/>
                  </a:lnTo>
                  <a:lnTo>
                    <a:pt x="1276460" y="284670"/>
                  </a:lnTo>
                  <a:lnTo>
                    <a:pt x="1286632" y="248910"/>
                  </a:lnTo>
                  <a:lnTo>
                    <a:pt x="1308952" y="220802"/>
                  </a:lnTo>
                  <a:lnTo>
                    <a:pt x="1340183" y="203114"/>
                  </a:lnTo>
                  <a:lnTo>
                    <a:pt x="1377088" y="198614"/>
                  </a:lnTo>
                  <a:lnTo>
                    <a:pt x="1400679" y="203544"/>
                  </a:lnTo>
                  <a:lnTo>
                    <a:pt x="1421552" y="213912"/>
                  </a:lnTo>
                  <a:lnTo>
                    <a:pt x="1438986" y="228874"/>
                  </a:lnTo>
                  <a:lnTo>
                    <a:pt x="1452258" y="247585"/>
                  </a:lnTo>
                  <a:lnTo>
                    <a:pt x="1453581" y="250036"/>
                  </a:lnTo>
                  <a:lnTo>
                    <a:pt x="1456009" y="251730"/>
                  </a:lnTo>
                  <a:lnTo>
                    <a:pt x="1458786" y="251946"/>
                  </a:lnTo>
                  <a:lnTo>
                    <a:pt x="1472031" y="252981"/>
                  </a:lnTo>
                  <a:lnTo>
                    <a:pt x="1484408" y="251456"/>
                  </a:lnTo>
                  <a:lnTo>
                    <a:pt x="1494857" y="245487"/>
                  </a:lnTo>
                  <a:lnTo>
                    <a:pt x="1502285" y="236019"/>
                  </a:lnTo>
                  <a:lnTo>
                    <a:pt x="1505596" y="223997"/>
                  </a:lnTo>
                  <a:lnTo>
                    <a:pt x="1519843" y="15724"/>
                  </a:lnTo>
                  <a:lnTo>
                    <a:pt x="1474025" y="10109"/>
                  </a:lnTo>
                  <a:lnTo>
                    <a:pt x="1427301" y="5712"/>
                  </a:lnTo>
                  <a:lnTo>
                    <a:pt x="1379676" y="2550"/>
                  </a:lnTo>
                  <a:lnTo>
                    <a:pt x="1331158" y="640"/>
                  </a:lnTo>
                  <a:lnTo>
                    <a:pt x="1281754" y="0"/>
                  </a:lnTo>
                  <a:lnTo>
                    <a:pt x="1230798" y="676"/>
                  </a:lnTo>
                  <a:lnTo>
                    <a:pt x="1180654" y="2701"/>
                  </a:lnTo>
                  <a:lnTo>
                    <a:pt x="1131336" y="6069"/>
                  </a:lnTo>
                  <a:lnTo>
                    <a:pt x="1082859" y="10776"/>
                  </a:lnTo>
                  <a:lnTo>
                    <a:pt x="1035237" y="16816"/>
                  </a:lnTo>
                  <a:lnTo>
                    <a:pt x="988485" y="24184"/>
                  </a:lnTo>
                  <a:lnTo>
                    <a:pt x="942617" y="32873"/>
                  </a:lnTo>
                  <a:lnTo>
                    <a:pt x="897647" y="42880"/>
                  </a:lnTo>
                  <a:lnTo>
                    <a:pt x="853592" y="54199"/>
                  </a:lnTo>
                  <a:lnTo>
                    <a:pt x="810464" y="66825"/>
                  </a:lnTo>
                  <a:lnTo>
                    <a:pt x="768278" y="80751"/>
                  </a:lnTo>
                  <a:lnTo>
                    <a:pt x="727050" y="95974"/>
                  </a:lnTo>
                  <a:lnTo>
                    <a:pt x="686792" y="112487"/>
                  </a:lnTo>
                  <a:lnTo>
                    <a:pt x="647521" y="130286"/>
                  </a:lnTo>
                  <a:lnTo>
                    <a:pt x="609251" y="149364"/>
                  </a:lnTo>
                  <a:lnTo>
                    <a:pt x="571996" y="169718"/>
                  </a:lnTo>
                  <a:lnTo>
                    <a:pt x="535770" y="191341"/>
                  </a:lnTo>
                  <a:lnTo>
                    <a:pt x="500588" y="214228"/>
                  </a:lnTo>
                  <a:lnTo>
                    <a:pt x="466466" y="238374"/>
                  </a:lnTo>
                  <a:lnTo>
                    <a:pt x="433416" y="263773"/>
                  </a:lnTo>
                  <a:lnTo>
                    <a:pt x="401454" y="290421"/>
                  </a:lnTo>
                  <a:lnTo>
                    <a:pt x="370595" y="318312"/>
                  </a:lnTo>
                  <a:lnTo>
                    <a:pt x="340852" y="347441"/>
                  </a:lnTo>
                  <a:lnTo>
                    <a:pt x="312241" y="377802"/>
                  </a:lnTo>
                  <a:lnTo>
                    <a:pt x="284776" y="409391"/>
                  </a:lnTo>
                  <a:lnTo>
                    <a:pt x="258471" y="442201"/>
                  </a:lnTo>
                  <a:lnTo>
                    <a:pt x="233341" y="476228"/>
                  </a:lnTo>
                  <a:lnTo>
                    <a:pt x="209401" y="511466"/>
                  </a:lnTo>
                  <a:lnTo>
                    <a:pt x="186665" y="547910"/>
                  </a:lnTo>
                  <a:lnTo>
                    <a:pt x="165148" y="585555"/>
                  </a:lnTo>
                  <a:lnTo>
                    <a:pt x="144864" y="624396"/>
                  </a:lnTo>
                  <a:lnTo>
                    <a:pt x="125827" y="664426"/>
                  </a:lnTo>
                  <a:lnTo>
                    <a:pt x="108053" y="705642"/>
                  </a:lnTo>
                  <a:lnTo>
                    <a:pt x="91555" y="748036"/>
                  </a:lnTo>
                  <a:lnTo>
                    <a:pt x="76349" y="791606"/>
                  </a:lnTo>
                  <a:lnTo>
                    <a:pt x="62448" y="836344"/>
                  </a:lnTo>
                  <a:lnTo>
                    <a:pt x="49868" y="882246"/>
                  </a:lnTo>
                  <a:lnTo>
                    <a:pt x="38623" y="929306"/>
                  </a:lnTo>
                  <a:lnTo>
                    <a:pt x="28727" y="977519"/>
                  </a:lnTo>
                  <a:lnTo>
                    <a:pt x="20196" y="1026880"/>
                  </a:lnTo>
                  <a:lnTo>
                    <a:pt x="13042" y="1077384"/>
                  </a:lnTo>
                  <a:lnTo>
                    <a:pt x="7282" y="1129025"/>
                  </a:lnTo>
                  <a:lnTo>
                    <a:pt x="2930" y="1181798"/>
                  </a:lnTo>
                  <a:lnTo>
                    <a:pt x="0" y="1235697"/>
                  </a:lnTo>
                  <a:lnTo>
                    <a:pt x="2067" y="1248126"/>
                  </a:lnTo>
                  <a:lnTo>
                    <a:pt x="8624" y="1258383"/>
                  </a:lnTo>
                  <a:lnTo>
                    <a:pt x="18604" y="1265354"/>
                  </a:lnTo>
                  <a:lnTo>
                    <a:pt x="30938" y="1267925"/>
                  </a:lnTo>
                  <a:lnTo>
                    <a:pt x="625331" y="1267925"/>
                  </a:lnTo>
                  <a:lnTo>
                    <a:pt x="656797" y="1238384"/>
                  </a:lnTo>
                  <a:lnTo>
                    <a:pt x="661990" y="1184339"/>
                  </a:lnTo>
                  <a:lnTo>
                    <a:pt x="669233" y="1132140"/>
                  </a:lnTo>
                  <a:lnTo>
                    <a:pt x="678547" y="1081850"/>
                  </a:lnTo>
                  <a:lnTo>
                    <a:pt x="689948" y="1033536"/>
                  </a:lnTo>
                  <a:lnTo>
                    <a:pt x="703456" y="987262"/>
                  </a:lnTo>
                  <a:lnTo>
                    <a:pt x="719088" y="943094"/>
                  </a:lnTo>
                  <a:lnTo>
                    <a:pt x="736863" y="901097"/>
                  </a:lnTo>
                  <a:lnTo>
                    <a:pt x="756799" y="861337"/>
                  </a:lnTo>
                  <a:lnTo>
                    <a:pt x="778915" y="823878"/>
                  </a:lnTo>
                  <a:lnTo>
                    <a:pt x="803228" y="788786"/>
                  </a:lnTo>
                  <a:lnTo>
                    <a:pt x="829757" y="756126"/>
                  </a:lnTo>
                  <a:lnTo>
                    <a:pt x="858520" y="725964"/>
                  </a:lnTo>
                  <a:lnTo>
                    <a:pt x="889536" y="698365"/>
                  </a:lnTo>
                  <a:lnTo>
                    <a:pt x="922822" y="673393"/>
                  </a:lnTo>
                  <a:lnTo>
                    <a:pt x="958397" y="651115"/>
                  </a:lnTo>
                  <a:lnTo>
                    <a:pt x="996279" y="631596"/>
                  </a:lnTo>
                  <a:lnTo>
                    <a:pt x="1036487" y="614900"/>
                  </a:lnTo>
                  <a:lnTo>
                    <a:pt x="1079038" y="601094"/>
                  </a:lnTo>
                  <a:lnTo>
                    <a:pt x="1123952" y="590242"/>
                  </a:lnTo>
                  <a:lnTo>
                    <a:pt x="1171246" y="582410"/>
                  </a:lnTo>
                  <a:lnTo>
                    <a:pt x="1220938" y="577663"/>
                  </a:lnTo>
                  <a:lnTo>
                    <a:pt x="1273047" y="576066"/>
                  </a:lnTo>
                  <a:close/>
                </a:path>
              </a:pathLst>
            </a:custGeom>
            <a:ln w="1560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3032" y="2994076"/>
              <a:ext cx="284777" cy="28477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90736" y="2628243"/>
              <a:ext cx="233679" cy="267970"/>
            </a:xfrm>
            <a:custGeom>
              <a:avLst/>
              <a:gdLst/>
              <a:ahLst/>
              <a:cxnLst/>
              <a:rect l="l" t="t" r="r" b="b"/>
              <a:pathLst>
                <a:path w="233679" h="267969">
                  <a:moveTo>
                    <a:pt x="116677" y="0"/>
                  </a:moveTo>
                  <a:lnTo>
                    <a:pt x="171569" y="11749"/>
                  </a:lnTo>
                  <a:lnTo>
                    <a:pt x="220293" y="53290"/>
                  </a:lnTo>
                  <a:lnTo>
                    <a:pt x="233359" y="94590"/>
                  </a:lnTo>
                  <a:lnTo>
                    <a:pt x="227697" y="139261"/>
                  </a:lnTo>
                  <a:lnTo>
                    <a:pt x="203597" y="181949"/>
                  </a:lnTo>
                  <a:lnTo>
                    <a:pt x="163811" y="225785"/>
                  </a:lnTo>
                  <a:lnTo>
                    <a:pt x="120434" y="266071"/>
                  </a:lnTo>
                  <a:lnTo>
                    <a:pt x="118260" y="267891"/>
                  </a:lnTo>
                  <a:lnTo>
                    <a:pt x="115094" y="267891"/>
                  </a:lnTo>
                  <a:lnTo>
                    <a:pt x="69544" y="225778"/>
                  </a:lnTo>
                  <a:lnTo>
                    <a:pt x="29758" y="181937"/>
                  </a:lnTo>
                  <a:lnTo>
                    <a:pt x="5662" y="139257"/>
                  </a:lnTo>
                  <a:lnTo>
                    <a:pt x="0" y="94589"/>
                  </a:lnTo>
                  <a:lnTo>
                    <a:pt x="13063" y="53290"/>
                  </a:lnTo>
                  <a:lnTo>
                    <a:pt x="45147" y="20714"/>
                  </a:lnTo>
                  <a:lnTo>
                    <a:pt x="97823" y="1313"/>
                  </a:lnTo>
                  <a:lnTo>
                    <a:pt x="116677" y="0"/>
                  </a:lnTo>
                  <a:close/>
                </a:path>
              </a:pathLst>
            </a:custGeom>
            <a:ln w="1560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5986" y="2678091"/>
              <a:ext cx="202855" cy="1326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6693" y="4413882"/>
              <a:ext cx="273074" cy="25392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1676400"/>
            <a:ext cx="6095998" cy="4571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6700" y="456356"/>
            <a:ext cx="7410449" cy="881816"/>
          </a:xfrm>
          <a:prstGeom prst="rect">
            <a:avLst/>
          </a:prstGeom>
        </p:spPr>
        <p:txBody>
          <a:bodyPr vert="horz" wrap="square" lIns="0" tIns="324648" rIns="0" bIns="0" rtlCol="0">
            <a:spAutoFit/>
          </a:bodyPr>
          <a:lstStyle/>
          <a:p>
            <a:pPr marL="2519045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 smtClean="0">
                <a:solidFill>
                  <a:srgbClr val="000000"/>
                </a:solidFill>
                <a:latin typeface="Tahoma"/>
                <a:cs typeface="Tahoma"/>
              </a:rPr>
              <a:t>Fundamentals</a:t>
            </a:r>
            <a:r>
              <a:rPr lang="en-US" sz="3600" b="0" spc="-60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sz="3600" b="0" spc="100" dirty="0" smtClean="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lang="en-US" sz="3600" b="0" spc="-80" dirty="0" smtClean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US" sz="3600" b="0" spc="-25" dirty="0" smtClean="0">
                <a:solidFill>
                  <a:srgbClr val="000000"/>
                </a:solidFill>
                <a:latin typeface="Tahoma"/>
                <a:cs typeface="Tahoma"/>
              </a:rPr>
              <a:t>AI</a:t>
            </a:r>
            <a:endParaRPr sz="3600"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6531102" y="2719288"/>
            <a:ext cx="170561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7180" indent="3352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Future </a:t>
            </a: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Implications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2000">
              <a:latin typeface="Roboto"/>
              <a:cs typeface="Roboto"/>
            </a:endParaRPr>
          </a:p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Applications</a:t>
            </a:r>
            <a:endParaRPr sz="2000">
              <a:latin typeface="Roboto"/>
              <a:cs typeface="Roboto"/>
            </a:endParaRPr>
          </a:p>
          <a:p>
            <a:pPr marL="26670" marR="5080" indent="107314">
              <a:lnSpc>
                <a:spcPct val="300000"/>
              </a:lnSpc>
            </a:pP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Techniques </a:t>
            </a: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Core</a:t>
            </a:r>
            <a:r>
              <a:rPr sz="2000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Concepts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02100" y="1663700"/>
            <a:ext cx="6121400" cy="4597400"/>
            <a:chOff x="4102100" y="1663700"/>
            <a:chExt cx="6121400" cy="4597400"/>
          </a:xfrm>
        </p:grpSpPr>
        <p:sp>
          <p:nvSpPr>
            <p:cNvPr id="6" name="object 6"/>
            <p:cNvSpPr/>
            <p:nvPr/>
          </p:nvSpPr>
          <p:spPr>
            <a:xfrm>
              <a:off x="4114800" y="4966611"/>
              <a:ext cx="6096000" cy="1282065"/>
            </a:xfrm>
            <a:custGeom>
              <a:avLst/>
              <a:gdLst/>
              <a:ahLst/>
              <a:cxnLst/>
              <a:rect l="l" t="t" r="r" b="b"/>
              <a:pathLst>
                <a:path w="6096000" h="1282064">
                  <a:moveTo>
                    <a:pt x="609600" y="1281788"/>
                  </a:moveTo>
                  <a:lnTo>
                    <a:pt x="6096000" y="1281788"/>
                  </a:lnTo>
                  <a:lnTo>
                    <a:pt x="5486300" y="367388"/>
                  </a:lnTo>
                  <a:lnTo>
                    <a:pt x="1097360" y="367388"/>
                  </a:lnTo>
                  <a:lnTo>
                    <a:pt x="609600" y="1281788"/>
                  </a:lnTo>
                  <a:close/>
                </a:path>
                <a:path w="6096000" h="1282064">
                  <a:moveTo>
                    <a:pt x="609600" y="1281789"/>
                  </a:moveTo>
                  <a:lnTo>
                    <a:pt x="0" y="824589"/>
                  </a:lnTo>
                  <a:lnTo>
                    <a:pt x="610806" y="0"/>
                  </a:lnTo>
                  <a:lnTo>
                    <a:pt x="1097360" y="367239"/>
                  </a:lnTo>
                  <a:lnTo>
                    <a:pt x="609600" y="1281789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5603" y="4146075"/>
              <a:ext cx="4875530" cy="1188085"/>
            </a:xfrm>
            <a:custGeom>
              <a:avLst/>
              <a:gdLst/>
              <a:ahLst/>
              <a:cxnLst/>
              <a:rect l="l" t="t" r="r" b="b"/>
              <a:pathLst>
                <a:path w="4875530" h="1188085">
                  <a:moveTo>
                    <a:pt x="4265996" y="273524"/>
                  </a:moveTo>
                  <a:lnTo>
                    <a:pt x="974156" y="273524"/>
                  </a:lnTo>
                  <a:lnTo>
                    <a:pt x="486556" y="1187924"/>
                  </a:lnTo>
                  <a:lnTo>
                    <a:pt x="4875495" y="1187924"/>
                  </a:lnTo>
                  <a:lnTo>
                    <a:pt x="4265996" y="273524"/>
                  </a:lnTo>
                  <a:close/>
                </a:path>
                <a:path w="4875530" h="1188085">
                  <a:moveTo>
                    <a:pt x="486553" y="1187775"/>
                  </a:moveTo>
                  <a:lnTo>
                    <a:pt x="974153" y="273524"/>
                  </a:lnTo>
                  <a:lnTo>
                    <a:pt x="607804" y="0"/>
                  </a:lnTo>
                  <a:lnTo>
                    <a:pt x="0" y="820535"/>
                  </a:lnTo>
                  <a:lnTo>
                    <a:pt x="486553" y="1187775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3417" y="3321505"/>
              <a:ext cx="3658235" cy="1098550"/>
            </a:xfrm>
            <a:custGeom>
              <a:avLst/>
              <a:gdLst/>
              <a:ahLst/>
              <a:cxnLst/>
              <a:rect l="l" t="t" r="r" b="b"/>
              <a:pathLst>
                <a:path w="3658234" h="1098550">
                  <a:moveTo>
                    <a:pt x="3048580" y="183694"/>
                  </a:moveTo>
                  <a:lnTo>
                    <a:pt x="3658180" y="1098094"/>
                  </a:lnTo>
                  <a:lnTo>
                    <a:pt x="366340" y="1098094"/>
                  </a:lnTo>
                  <a:lnTo>
                    <a:pt x="854020" y="183694"/>
                  </a:lnTo>
                  <a:lnTo>
                    <a:pt x="3048580" y="183694"/>
                  </a:lnTo>
                  <a:close/>
                </a:path>
                <a:path w="3658234" h="1098550">
                  <a:moveTo>
                    <a:pt x="366349" y="1098094"/>
                  </a:moveTo>
                  <a:lnTo>
                    <a:pt x="854029" y="183694"/>
                  </a:lnTo>
                  <a:lnTo>
                    <a:pt x="610792" y="0"/>
                  </a:lnTo>
                  <a:lnTo>
                    <a:pt x="0" y="824569"/>
                  </a:lnTo>
                  <a:lnTo>
                    <a:pt x="366349" y="1098094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4207" y="1676400"/>
              <a:ext cx="2438400" cy="1828800"/>
            </a:xfrm>
            <a:custGeom>
              <a:avLst/>
              <a:gdLst/>
              <a:ahLst/>
              <a:cxnLst/>
              <a:rect l="l" t="t" r="r" b="b"/>
              <a:pathLst>
                <a:path w="2438400" h="1828800">
                  <a:moveTo>
                    <a:pt x="1218594" y="0"/>
                  </a:moveTo>
                  <a:lnTo>
                    <a:pt x="2437794" y="1828800"/>
                  </a:lnTo>
                  <a:lnTo>
                    <a:pt x="243234" y="1828800"/>
                  </a:lnTo>
                  <a:lnTo>
                    <a:pt x="1218594" y="0"/>
                  </a:lnTo>
                  <a:close/>
                </a:path>
                <a:path w="2438400" h="1828800">
                  <a:moveTo>
                    <a:pt x="1218596" y="0"/>
                  </a:moveTo>
                  <a:lnTo>
                    <a:pt x="243236" y="1828800"/>
                  </a:lnTo>
                  <a:lnTo>
                    <a:pt x="0" y="1645105"/>
                  </a:lnTo>
                  <a:lnTo>
                    <a:pt x="1218596" y="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1488" y="4269064"/>
            <a:ext cx="2197100" cy="683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solidFill>
                  <a:srgbClr val="4D87E6"/>
                </a:solidFill>
                <a:latin typeface="Roboto"/>
                <a:cs typeface="Roboto"/>
              </a:rPr>
              <a:t>Narrow</a:t>
            </a:r>
            <a:r>
              <a:rPr sz="1800" b="1" spc="30" dirty="0">
                <a:solidFill>
                  <a:srgbClr val="4D87E6"/>
                </a:solidFill>
                <a:latin typeface="Roboto"/>
                <a:cs typeface="Roboto"/>
              </a:rPr>
              <a:t> </a:t>
            </a:r>
            <a:r>
              <a:rPr sz="1800" b="1" spc="-25" dirty="0">
                <a:solidFill>
                  <a:srgbClr val="4D87E6"/>
                </a:solidFill>
                <a:latin typeface="Roboto"/>
                <a:cs typeface="Roboto"/>
              </a:rPr>
              <a:t>AI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AI</a:t>
            </a:r>
            <a:r>
              <a:rPr sz="1350" spc="-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focused on specific </a:t>
            </a:r>
            <a:r>
              <a:rPr sz="1350" spc="-10" dirty="0">
                <a:solidFill>
                  <a:srgbClr val="394454"/>
                </a:solidFill>
                <a:latin typeface="Roboto"/>
                <a:cs typeface="Roboto"/>
              </a:rPr>
              <a:t>tasks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6633" y="2267526"/>
            <a:ext cx="7365577" cy="42533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86191" y="6212603"/>
            <a:ext cx="1439545" cy="856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solidFill>
                  <a:srgbClr val="3BC583"/>
                </a:solidFill>
                <a:latin typeface="Roboto"/>
                <a:cs typeface="Roboto"/>
              </a:rPr>
              <a:t>General</a:t>
            </a:r>
            <a:r>
              <a:rPr sz="1800" b="1" spc="155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800" b="1" spc="-25" dirty="0">
                <a:solidFill>
                  <a:srgbClr val="3BC583"/>
                </a:solidFill>
                <a:latin typeface="Roboto"/>
                <a:cs typeface="Roboto"/>
              </a:rPr>
              <a:t>AI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1200"/>
              </a:lnSpc>
              <a:spcBef>
                <a:spcPts val="1080"/>
              </a:spcBef>
            </a:pP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AI</a:t>
            </a:r>
            <a:r>
              <a:rPr sz="1350" spc="1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with</a:t>
            </a:r>
            <a:r>
              <a:rPr sz="1350" spc="1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37473F"/>
                </a:solidFill>
                <a:latin typeface="Roboto"/>
                <a:cs typeface="Roboto"/>
              </a:rPr>
              <a:t>human-</a:t>
            </a:r>
            <a:r>
              <a:rPr sz="1350" spc="-20" dirty="0">
                <a:solidFill>
                  <a:srgbClr val="37473F"/>
                </a:solidFill>
                <a:latin typeface="Roboto"/>
                <a:cs typeface="Roboto"/>
              </a:rPr>
              <a:t>like </a:t>
            </a:r>
            <a:r>
              <a:rPr sz="1350" spc="-10" dirty="0">
                <a:solidFill>
                  <a:srgbClr val="37473F"/>
                </a:solidFill>
                <a:latin typeface="Roboto"/>
                <a:cs typeface="Roboto"/>
              </a:rPr>
              <a:t>intelligence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2664" y="2186701"/>
            <a:ext cx="1844675" cy="856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solidFill>
                  <a:srgbClr val="DFCB14"/>
                </a:solidFill>
                <a:latin typeface="Roboto"/>
                <a:cs typeface="Roboto"/>
              </a:rPr>
              <a:t>Reactive</a:t>
            </a:r>
            <a:r>
              <a:rPr sz="1800" b="1" spc="100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1800" b="1" spc="-25" dirty="0">
                <a:solidFill>
                  <a:srgbClr val="DFCB14"/>
                </a:solidFill>
                <a:latin typeface="Roboto"/>
                <a:cs typeface="Roboto"/>
              </a:rPr>
              <a:t>AI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1200"/>
              </a:lnSpc>
              <a:spcBef>
                <a:spcPts val="1080"/>
              </a:spcBef>
            </a:pPr>
            <a:r>
              <a:rPr sz="1350" dirty="0">
                <a:solidFill>
                  <a:srgbClr val="46432C"/>
                </a:solidFill>
                <a:latin typeface="Roboto"/>
                <a:cs typeface="Roboto"/>
              </a:rPr>
              <a:t>AI</a:t>
            </a:r>
            <a:r>
              <a:rPr sz="1350" spc="-1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6432C"/>
                </a:solidFill>
                <a:latin typeface="Roboto"/>
                <a:cs typeface="Roboto"/>
              </a:rPr>
              <a:t>that</a:t>
            </a:r>
            <a:r>
              <a:rPr sz="1350" spc="-1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6432C"/>
                </a:solidFill>
                <a:latin typeface="Roboto"/>
                <a:cs typeface="Roboto"/>
              </a:rPr>
              <a:t>reacts</a:t>
            </a:r>
            <a:r>
              <a:rPr sz="1350" spc="-1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6432C"/>
                </a:solidFill>
                <a:latin typeface="Roboto"/>
                <a:cs typeface="Roboto"/>
              </a:rPr>
              <a:t>to</a:t>
            </a:r>
            <a:r>
              <a:rPr sz="1350" spc="-10" dirty="0">
                <a:solidFill>
                  <a:srgbClr val="46432C"/>
                </a:solidFill>
                <a:latin typeface="Roboto"/>
                <a:cs typeface="Roboto"/>
              </a:rPr>
              <a:t> current situations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20595" y="2333013"/>
            <a:ext cx="6683375" cy="4122420"/>
            <a:chOff x="2920595" y="2333013"/>
            <a:chExt cx="6683375" cy="4122420"/>
          </a:xfrm>
        </p:grpSpPr>
        <p:sp>
          <p:nvSpPr>
            <p:cNvPr id="8" name="object 8"/>
            <p:cNvSpPr/>
            <p:nvPr/>
          </p:nvSpPr>
          <p:spPr>
            <a:xfrm>
              <a:off x="6628551" y="2344582"/>
              <a:ext cx="2633980" cy="4445"/>
            </a:xfrm>
            <a:custGeom>
              <a:avLst/>
              <a:gdLst/>
              <a:ahLst/>
              <a:cxnLst/>
              <a:rect l="l" t="t" r="r" b="b"/>
              <a:pathLst>
                <a:path w="2633979" h="4444">
                  <a:moveTo>
                    <a:pt x="0" y="0"/>
                  </a:moveTo>
                  <a:lnTo>
                    <a:pt x="2633956" y="3921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32164" y="3038430"/>
              <a:ext cx="3658870" cy="2785110"/>
            </a:xfrm>
            <a:custGeom>
              <a:avLst/>
              <a:gdLst/>
              <a:ahLst/>
              <a:cxnLst/>
              <a:rect l="l" t="t" r="r" b="b"/>
              <a:pathLst>
                <a:path w="3658870" h="2785110">
                  <a:moveTo>
                    <a:pt x="2766147" y="1223184"/>
                  </a:moveTo>
                  <a:lnTo>
                    <a:pt x="2766687" y="1227003"/>
                  </a:lnTo>
                  <a:lnTo>
                    <a:pt x="2767199" y="1230709"/>
                  </a:lnTo>
                  <a:lnTo>
                    <a:pt x="2767598" y="1234445"/>
                  </a:lnTo>
                  <a:lnTo>
                    <a:pt x="2767816" y="1235707"/>
                  </a:lnTo>
                  <a:lnTo>
                    <a:pt x="2767840" y="1237144"/>
                  </a:lnTo>
                  <a:lnTo>
                    <a:pt x="2767976" y="1238548"/>
                  </a:lnTo>
                  <a:lnTo>
                    <a:pt x="2768807" y="1245781"/>
                  </a:lnTo>
                  <a:lnTo>
                    <a:pt x="2769576" y="1252997"/>
                  </a:lnTo>
                  <a:lnTo>
                    <a:pt x="2770277" y="1260209"/>
                  </a:lnTo>
                  <a:lnTo>
                    <a:pt x="2770902" y="1267430"/>
                  </a:lnTo>
                  <a:lnTo>
                    <a:pt x="2771083" y="1269904"/>
                  </a:lnTo>
                  <a:lnTo>
                    <a:pt x="2771347" y="1272235"/>
                  </a:lnTo>
                  <a:lnTo>
                    <a:pt x="2771499" y="1274597"/>
                  </a:lnTo>
                  <a:lnTo>
                    <a:pt x="2772077" y="1281217"/>
                  </a:lnTo>
                  <a:lnTo>
                    <a:pt x="2772619" y="1287869"/>
                  </a:lnTo>
                  <a:lnTo>
                    <a:pt x="2773120" y="1294532"/>
                  </a:lnTo>
                  <a:lnTo>
                    <a:pt x="2773573" y="1301186"/>
                  </a:lnTo>
                  <a:lnTo>
                    <a:pt x="2773755" y="1303660"/>
                  </a:lnTo>
                  <a:lnTo>
                    <a:pt x="2773854" y="1306275"/>
                  </a:lnTo>
                  <a:lnTo>
                    <a:pt x="2774036" y="1308749"/>
                  </a:lnTo>
                  <a:lnTo>
                    <a:pt x="2774477" y="1315456"/>
                  </a:lnTo>
                  <a:lnTo>
                    <a:pt x="2774889" y="1322138"/>
                  </a:lnTo>
                  <a:lnTo>
                    <a:pt x="2775253" y="1328810"/>
                  </a:lnTo>
                  <a:lnTo>
                    <a:pt x="2775551" y="1335489"/>
                  </a:lnTo>
                  <a:lnTo>
                    <a:pt x="2775613" y="1337513"/>
                  </a:lnTo>
                  <a:lnTo>
                    <a:pt x="2775705" y="1339650"/>
                  </a:lnTo>
                  <a:lnTo>
                    <a:pt x="2775655" y="1341706"/>
                  </a:lnTo>
                  <a:lnTo>
                    <a:pt x="2775922" y="1348841"/>
                  </a:lnTo>
                  <a:lnTo>
                    <a:pt x="2776148" y="1355988"/>
                  </a:lnTo>
                  <a:lnTo>
                    <a:pt x="2776331" y="1363145"/>
                  </a:lnTo>
                  <a:lnTo>
                    <a:pt x="2776472" y="1370314"/>
                  </a:lnTo>
                  <a:lnTo>
                    <a:pt x="2776436" y="1371525"/>
                  </a:lnTo>
                  <a:lnTo>
                    <a:pt x="2776401" y="1372735"/>
                  </a:lnTo>
                  <a:lnTo>
                    <a:pt x="2776477" y="1373916"/>
                  </a:lnTo>
                  <a:lnTo>
                    <a:pt x="2776581" y="1380134"/>
                  </a:lnTo>
                  <a:lnTo>
                    <a:pt x="2776543" y="1386271"/>
                  </a:lnTo>
                  <a:lnTo>
                    <a:pt x="2776506" y="1392407"/>
                  </a:lnTo>
                  <a:lnTo>
                    <a:pt x="1745167" y="795232"/>
                  </a:lnTo>
                  <a:lnTo>
                    <a:pt x="1702792" y="772555"/>
                  </a:lnTo>
                  <a:lnTo>
                    <a:pt x="1659539" y="753008"/>
                  </a:lnTo>
                  <a:lnTo>
                    <a:pt x="1615556" y="736559"/>
                  </a:lnTo>
                  <a:lnTo>
                    <a:pt x="1570990" y="723175"/>
                  </a:lnTo>
                  <a:lnTo>
                    <a:pt x="1525989" y="712822"/>
                  </a:lnTo>
                  <a:lnTo>
                    <a:pt x="1480702" y="705467"/>
                  </a:lnTo>
                  <a:lnTo>
                    <a:pt x="1435275" y="701078"/>
                  </a:lnTo>
                  <a:lnTo>
                    <a:pt x="1389857" y="699622"/>
                  </a:lnTo>
                  <a:lnTo>
                    <a:pt x="1344596" y="701065"/>
                  </a:lnTo>
                  <a:lnTo>
                    <a:pt x="1299640" y="705374"/>
                  </a:lnTo>
                  <a:lnTo>
                    <a:pt x="1255136" y="712517"/>
                  </a:lnTo>
                  <a:lnTo>
                    <a:pt x="1211232" y="722461"/>
                  </a:lnTo>
                  <a:lnTo>
                    <a:pt x="1168076" y="735172"/>
                  </a:lnTo>
                  <a:lnTo>
                    <a:pt x="1125816" y="750617"/>
                  </a:lnTo>
                  <a:lnTo>
                    <a:pt x="1084600" y="768764"/>
                  </a:lnTo>
                  <a:lnTo>
                    <a:pt x="1044576" y="789579"/>
                  </a:lnTo>
                  <a:lnTo>
                    <a:pt x="1005892" y="813030"/>
                  </a:lnTo>
                  <a:lnTo>
                    <a:pt x="968694" y="839083"/>
                  </a:lnTo>
                  <a:lnTo>
                    <a:pt x="933132" y="867705"/>
                  </a:lnTo>
                  <a:lnTo>
                    <a:pt x="899353" y="898864"/>
                  </a:lnTo>
                  <a:lnTo>
                    <a:pt x="867505" y="932526"/>
                  </a:lnTo>
                  <a:lnTo>
                    <a:pt x="837736" y="968659"/>
                  </a:lnTo>
                  <a:lnTo>
                    <a:pt x="810194" y="1007229"/>
                  </a:lnTo>
                  <a:lnTo>
                    <a:pt x="785026" y="1048203"/>
                  </a:lnTo>
                  <a:lnTo>
                    <a:pt x="762470" y="1091356"/>
                  </a:lnTo>
                  <a:lnTo>
                    <a:pt x="743200" y="1135357"/>
                  </a:lnTo>
                  <a:lnTo>
                    <a:pt x="727178" y="1180056"/>
                  </a:lnTo>
                  <a:lnTo>
                    <a:pt x="714361" y="1225300"/>
                  </a:lnTo>
                  <a:lnTo>
                    <a:pt x="704711" y="1270937"/>
                  </a:lnTo>
                  <a:lnTo>
                    <a:pt x="698186" y="1316815"/>
                  </a:lnTo>
                  <a:lnTo>
                    <a:pt x="694745" y="1362782"/>
                  </a:lnTo>
                  <a:lnTo>
                    <a:pt x="694349" y="1408687"/>
                  </a:lnTo>
                  <a:lnTo>
                    <a:pt x="696956" y="1454376"/>
                  </a:lnTo>
                  <a:lnTo>
                    <a:pt x="702527" y="1499699"/>
                  </a:lnTo>
                  <a:lnTo>
                    <a:pt x="711020" y="1544502"/>
                  </a:lnTo>
                  <a:lnTo>
                    <a:pt x="722396" y="1588635"/>
                  </a:lnTo>
                  <a:lnTo>
                    <a:pt x="736613" y="1631944"/>
                  </a:lnTo>
                  <a:lnTo>
                    <a:pt x="753632" y="1674278"/>
                  </a:lnTo>
                  <a:lnTo>
                    <a:pt x="773411" y="1715486"/>
                  </a:lnTo>
                  <a:lnTo>
                    <a:pt x="795910" y="1755414"/>
                  </a:lnTo>
                  <a:lnTo>
                    <a:pt x="821088" y="1793910"/>
                  </a:lnTo>
                  <a:lnTo>
                    <a:pt x="848906" y="1830824"/>
                  </a:lnTo>
                  <a:lnTo>
                    <a:pt x="879323" y="1866002"/>
                  </a:lnTo>
                  <a:lnTo>
                    <a:pt x="912297" y="1899293"/>
                  </a:lnTo>
                  <a:lnTo>
                    <a:pt x="947789" y="1930545"/>
                  </a:lnTo>
                  <a:lnTo>
                    <a:pt x="985758" y="1959605"/>
                  </a:lnTo>
                  <a:lnTo>
                    <a:pt x="1026164" y="1986323"/>
                  </a:lnTo>
                  <a:lnTo>
                    <a:pt x="1068966" y="2010544"/>
                  </a:lnTo>
                  <a:lnTo>
                    <a:pt x="1111599" y="2030940"/>
                  </a:lnTo>
                  <a:lnTo>
                    <a:pt x="1155003" y="2048154"/>
                  </a:lnTo>
                  <a:lnTo>
                    <a:pt x="1199032" y="2062229"/>
                  </a:lnTo>
                  <a:lnTo>
                    <a:pt x="1243537" y="2073208"/>
                  </a:lnTo>
                  <a:lnTo>
                    <a:pt x="1288372" y="2081132"/>
                  </a:lnTo>
                  <a:lnTo>
                    <a:pt x="1333389" y="2086045"/>
                  </a:lnTo>
                  <a:lnTo>
                    <a:pt x="1378442" y="2087988"/>
                  </a:lnTo>
                  <a:lnTo>
                    <a:pt x="1423383" y="2087003"/>
                  </a:lnTo>
                  <a:lnTo>
                    <a:pt x="1468065" y="2083134"/>
                  </a:lnTo>
                  <a:lnTo>
                    <a:pt x="1512341" y="2076422"/>
                  </a:lnTo>
                  <a:lnTo>
                    <a:pt x="1556064" y="2066910"/>
                  </a:lnTo>
                  <a:lnTo>
                    <a:pt x="1599086" y="2054640"/>
                  </a:lnTo>
                  <a:lnTo>
                    <a:pt x="1641261" y="2039654"/>
                  </a:lnTo>
                  <a:lnTo>
                    <a:pt x="1682441" y="2021995"/>
                  </a:lnTo>
                  <a:lnTo>
                    <a:pt x="1722480" y="2001705"/>
                  </a:lnTo>
                  <a:lnTo>
                    <a:pt x="1761229" y="1978826"/>
                  </a:lnTo>
                  <a:lnTo>
                    <a:pt x="1798542" y="1953401"/>
                  </a:lnTo>
                  <a:lnTo>
                    <a:pt x="1834271" y="1925472"/>
                  </a:lnTo>
                  <a:lnTo>
                    <a:pt x="1868271" y="1895082"/>
                  </a:lnTo>
                  <a:lnTo>
                    <a:pt x="1900392" y="1862272"/>
                  </a:lnTo>
                  <a:lnTo>
                    <a:pt x="1930489" y="1827085"/>
                  </a:lnTo>
                  <a:lnTo>
                    <a:pt x="1958414" y="1789563"/>
                  </a:lnTo>
                  <a:lnTo>
                    <a:pt x="1984020" y="1749749"/>
                  </a:lnTo>
                  <a:lnTo>
                    <a:pt x="1988957" y="1741336"/>
                  </a:lnTo>
                  <a:lnTo>
                    <a:pt x="1991441" y="1737184"/>
                  </a:lnTo>
                  <a:lnTo>
                    <a:pt x="2017993" y="1694213"/>
                  </a:lnTo>
                  <a:lnTo>
                    <a:pt x="2047178" y="1653890"/>
                  </a:lnTo>
                  <a:lnTo>
                    <a:pt x="2078819" y="1616263"/>
                  </a:lnTo>
                  <a:lnTo>
                    <a:pt x="2112741" y="1581379"/>
                  </a:lnTo>
                  <a:lnTo>
                    <a:pt x="2148771" y="1549286"/>
                  </a:lnTo>
                  <a:lnTo>
                    <a:pt x="2186731" y="1520030"/>
                  </a:lnTo>
                  <a:lnTo>
                    <a:pt x="2226448" y="1493659"/>
                  </a:lnTo>
                  <a:lnTo>
                    <a:pt x="2267746" y="1470219"/>
                  </a:lnTo>
                  <a:lnTo>
                    <a:pt x="2310450" y="1449759"/>
                  </a:lnTo>
                  <a:lnTo>
                    <a:pt x="2354384" y="1432324"/>
                  </a:lnTo>
                  <a:lnTo>
                    <a:pt x="2399375" y="1417963"/>
                  </a:lnTo>
                  <a:lnTo>
                    <a:pt x="2445246" y="1406722"/>
                  </a:lnTo>
                  <a:lnTo>
                    <a:pt x="2491822" y="1398649"/>
                  </a:lnTo>
                  <a:lnTo>
                    <a:pt x="2538928" y="1393791"/>
                  </a:lnTo>
                  <a:lnTo>
                    <a:pt x="2586390" y="1392194"/>
                  </a:lnTo>
                  <a:lnTo>
                    <a:pt x="2634032" y="1393907"/>
                  </a:lnTo>
                  <a:lnTo>
                    <a:pt x="2681678" y="1398976"/>
                  </a:lnTo>
                  <a:lnTo>
                    <a:pt x="2729154" y="1407449"/>
                  </a:lnTo>
                  <a:lnTo>
                    <a:pt x="2776285" y="1419372"/>
                  </a:lnTo>
                  <a:lnTo>
                    <a:pt x="2774500" y="1469820"/>
                  </a:lnTo>
                  <a:lnTo>
                    <a:pt x="2770864" y="1520276"/>
                  </a:lnTo>
                  <a:lnTo>
                    <a:pt x="2765365" y="1570694"/>
                  </a:lnTo>
                  <a:lnTo>
                    <a:pt x="2757992" y="1621026"/>
                  </a:lnTo>
                  <a:lnTo>
                    <a:pt x="2748732" y="1671227"/>
                  </a:lnTo>
                  <a:lnTo>
                    <a:pt x="2737574" y="1721250"/>
                  </a:lnTo>
                  <a:lnTo>
                    <a:pt x="2724507" y="1771048"/>
                  </a:lnTo>
                  <a:lnTo>
                    <a:pt x="2709518" y="1820575"/>
                  </a:lnTo>
                  <a:lnTo>
                    <a:pt x="2692596" y="1869783"/>
                  </a:lnTo>
                  <a:lnTo>
                    <a:pt x="2673728" y="1918627"/>
                  </a:lnTo>
                  <a:lnTo>
                    <a:pt x="2673186" y="1919734"/>
                  </a:lnTo>
                  <a:lnTo>
                    <a:pt x="2672816" y="1921035"/>
                  </a:lnTo>
                  <a:lnTo>
                    <a:pt x="2672161" y="1922172"/>
                  </a:lnTo>
                  <a:lnTo>
                    <a:pt x="2669248" y="1929200"/>
                  </a:lnTo>
                  <a:lnTo>
                    <a:pt x="2666254" y="1936372"/>
                  </a:lnTo>
                  <a:lnTo>
                    <a:pt x="2663229" y="1943431"/>
                  </a:lnTo>
                  <a:lnTo>
                    <a:pt x="2656741" y="1958147"/>
                  </a:lnTo>
                  <a:lnTo>
                    <a:pt x="2655254" y="1961549"/>
                  </a:lnTo>
                  <a:lnTo>
                    <a:pt x="2653687" y="1965093"/>
                  </a:lnTo>
                  <a:lnTo>
                    <a:pt x="2652088" y="1968525"/>
                  </a:lnTo>
                  <a:lnTo>
                    <a:pt x="2649244" y="1974695"/>
                  </a:lnTo>
                  <a:lnTo>
                    <a:pt x="2640113" y="1994085"/>
                  </a:lnTo>
                  <a:lnTo>
                    <a:pt x="2639928" y="1994735"/>
                  </a:lnTo>
                  <a:lnTo>
                    <a:pt x="2620094" y="2034543"/>
                  </a:lnTo>
                  <a:lnTo>
                    <a:pt x="2599114" y="2073509"/>
                  </a:lnTo>
                  <a:lnTo>
                    <a:pt x="2577004" y="2111608"/>
                  </a:lnTo>
                  <a:lnTo>
                    <a:pt x="2553780" y="2148813"/>
                  </a:lnTo>
                  <a:lnTo>
                    <a:pt x="2553229" y="2149441"/>
                  </a:lnTo>
                  <a:lnTo>
                    <a:pt x="2552902" y="2150010"/>
                  </a:lnTo>
                  <a:lnTo>
                    <a:pt x="2534179" y="2178103"/>
                  </a:lnTo>
                  <a:lnTo>
                    <a:pt x="2531962" y="2181462"/>
                  </a:lnTo>
                  <a:lnTo>
                    <a:pt x="2529634" y="2184849"/>
                  </a:lnTo>
                  <a:lnTo>
                    <a:pt x="2526376" y="2189689"/>
                  </a:lnTo>
                  <a:lnTo>
                    <a:pt x="2522946" y="2194334"/>
                  </a:lnTo>
                  <a:lnTo>
                    <a:pt x="2519658" y="2199062"/>
                  </a:lnTo>
                  <a:lnTo>
                    <a:pt x="2514940" y="2205615"/>
                  </a:lnTo>
                  <a:lnTo>
                    <a:pt x="2510336" y="2212137"/>
                  </a:lnTo>
                  <a:lnTo>
                    <a:pt x="2505559" y="2218466"/>
                  </a:lnTo>
                  <a:lnTo>
                    <a:pt x="2504793" y="2219632"/>
                  </a:lnTo>
                  <a:lnTo>
                    <a:pt x="2504027" y="2220799"/>
                  </a:lnTo>
                  <a:lnTo>
                    <a:pt x="2503119" y="2221884"/>
                  </a:lnTo>
                  <a:lnTo>
                    <a:pt x="2471906" y="2262618"/>
                  </a:lnTo>
                  <a:lnTo>
                    <a:pt x="2439418" y="2301926"/>
                  </a:lnTo>
                  <a:lnTo>
                    <a:pt x="2405703" y="2339796"/>
                  </a:lnTo>
                  <a:lnTo>
                    <a:pt x="2370807" y="2376215"/>
                  </a:lnTo>
                  <a:lnTo>
                    <a:pt x="2334776" y="2411170"/>
                  </a:lnTo>
                  <a:lnTo>
                    <a:pt x="2297659" y="2444649"/>
                  </a:lnTo>
                  <a:lnTo>
                    <a:pt x="2259502" y="2476639"/>
                  </a:lnTo>
                  <a:lnTo>
                    <a:pt x="2220352" y="2507127"/>
                  </a:lnTo>
                  <a:lnTo>
                    <a:pt x="2180256" y="2536102"/>
                  </a:lnTo>
                  <a:lnTo>
                    <a:pt x="2139261" y="2563549"/>
                  </a:lnTo>
                  <a:lnTo>
                    <a:pt x="2097413" y="2589457"/>
                  </a:lnTo>
                  <a:lnTo>
                    <a:pt x="2054760" y="2613814"/>
                  </a:lnTo>
                  <a:lnTo>
                    <a:pt x="2011349" y="2636605"/>
                  </a:lnTo>
                  <a:lnTo>
                    <a:pt x="1967227" y="2657820"/>
                  </a:lnTo>
                  <a:lnTo>
                    <a:pt x="1922440" y="2677444"/>
                  </a:lnTo>
                  <a:lnTo>
                    <a:pt x="1877036" y="2695466"/>
                  </a:lnTo>
                  <a:lnTo>
                    <a:pt x="1831062" y="2711873"/>
                  </a:lnTo>
                  <a:lnTo>
                    <a:pt x="1784564" y="2726653"/>
                  </a:lnTo>
                  <a:lnTo>
                    <a:pt x="1737589" y="2739792"/>
                  </a:lnTo>
                  <a:lnTo>
                    <a:pt x="1690185" y="2751278"/>
                  </a:lnTo>
                  <a:lnTo>
                    <a:pt x="1642398" y="2761099"/>
                  </a:lnTo>
                  <a:lnTo>
                    <a:pt x="1594275" y="2769241"/>
                  </a:lnTo>
                  <a:lnTo>
                    <a:pt x="1545864" y="2775693"/>
                  </a:lnTo>
                  <a:lnTo>
                    <a:pt x="1544604" y="2775911"/>
                  </a:lnTo>
                  <a:lnTo>
                    <a:pt x="1543174" y="2775935"/>
                  </a:lnTo>
                  <a:lnTo>
                    <a:pt x="1541803" y="2776183"/>
                  </a:lnTo>
                  <a:lnTo>
                    <a:pt x="1534553" y="2776959"/>
                  </a:lnTo>
                  <a:lnTo>
                    <a:pt x="1527289" y="2777727"/>
                  </a:lnTo>
                  <a:lnTo>
                    <a:pt x="1519999" y="2778479"/>
                  </a:lnTo>
                  <a:lnTo>
                    <a:pt x="1512669" y="2779207"/>
                  </a:lnTo>
                  <a:lnTo>
                    <a:pt x="1510426" y="2779331"/>
                  </a:lnTo>
                  <a:lnTo>
                    <a:pt x="1508214" y="2779565"/>
                  </a:lnTo>
                  <a:lnTo>
                    <a:pt x="1505747" y="2779747"/>
                  </a:lnTo>
                  <a:lnTo>
                    <a:pt x="1499097" y="2780338"/>
                  </a:lnTo>
                  <a:lnTo>
                    <a:pt x="1492453" y="2780872"/>
                  </a:lnTo>
                  <a:lnTo>
                    <a:pt x="1485793" y="2781342"/>
                  </a:lnTo>
                  <a:lnTo>
                    <a:pt x="1479093" y="2781744"/>
                  </a:lnTo>
                  <a:lnTo>
                    <a:pt x="1476626" y="2781926"/>
                  </a:lnTo>
                  <a:lnTo>
                    <a:pt x="1474160" y="2782108"/>
                  </a:lnTo>
                  <a:lnTo>
                    <a:pt x="1471693" y="2782291"/>
                  </a:lnTo>
                  <a:lnTo>
                    <a:pt x="1464988" y="2782668"/>
                  </a:lnTo>
                  <a:lnTo>
                    <a:pt x="1458317" y="2783048"/>
                  </a:lnTo>
                  <a:lnTo>
                    <a:pt x="1451661" y="2783401"/>
                  </a:lnTo>
                  <a:lnTo>
                    <a:pt x="1445002" y="2783699"/>
                  </a:lnTo>
                  <a:lnTo>
                    <a:pt x="1442982" y="2783760"/>
                  </a:lnTo>
                  <a:lnTo>
                    <a:pt x="1440851" y="2783853"/>
                  </a:lnTo>
                  <a:lnTo>
                    <a:pt x="1438831" y="2783915"/>
                  </a:lnTo>
                  <a:lnTo>
                    <a:pt x="1431652" y="2784200"/>
                  </a:lnTo>
                  <a:lnTo>
                    <a:pt x="1424493" y="2784434"/>
                  </a:lnTo>
                  <a:lnTo>
                    <a:pt x="1417344" y="2784622"/>
                  </a:lnTo>
                  <a:lnTo>
                    <a:pt x="1410194" y="2784764"/>
                  </a:lnTo>
                  <a:lnTo>
                    <a:pt x="1408988" y="2784728"/>
                  </a:lnTo>
                  <a:lnTo>
                    <a:pt x="1407922" y="2784774"/>
                  </a:lnTo>
                  <a:lnTo>
                    <a:pt x="1406715" y="2784738"/>
                  </a:lnTo>
                  <a:lnTo>
                    <a:pt x="1356920" y="2784564"/>
                  </a:lnTo>
                  <a:lnTo>
                    <a:pt x="1307067" y="2782583"/>
                  </a:lnTo>
                  <a:lnTo>
                    <a:pt x="1257202" y="2778785"/>
                  </a:lnTo>
                  <a:lnTo>
                    <a:pt x="1207371" y="2773159"/>
                  </a:lnTo>
                  <a:lnTo>
                    <a:pt x="1157622" y="2765692"/>
                  </a:lnTo>
                  <a:lnTo>
                    <a:pt x="1108001" y="2756374"/>
                  </a:lnTo>
                  <a:lnTo>
                    <a:pt x="1058553" y="2745193"/>
                  </a:lnTo>
                  <a:lnTo>
                    <a:pt x="1009327" y="2732137"/>
                  </a:lnTo>
                  <a:lnTo>
                    <a:pt x="960369" y="2717196"/>
                  </a:lnTo>
                  <a:lnTo>
                    <a:pt x="911724" y="2700357"/>
                  </a:lnTo>
                  <a:lnTo>
                    <a:pt x="863441" y="2681610"/>
                  </a:lnTo>
                  <a:lnTo>
                    <a:pt x="862337" y="2681066"/>
                  </a:lnTo>
                  <a:lnTo>
                    <a:pt x="861041" y="2680694"/>
                  </a:lnTo>
                  <a:lnTo>
                    <a:pt x="859907" y="2680038"/>
                  </a:lnTo>
                  <a:lnTo>
                    <a:pt x="852898" y="2677116"/>
                  </a:lnTo>
                  <a:lnTo>
                    <a:pt x="845749" y="2674114"/>
                  </a:lnTo>
                  <a:lnTo>
                    <a:pt x="838711" y="2671080"/>
                  </a:lnTo>
                  <a:lnTo>
                    <a:pt x="833819" y="2668911"/>
                  </a:lnTo>
                  <a:lnTo>
                    <a:pt x="828928" y="2666741"/>
                  </a:lnTo>
                  <a:lnTo>
                    <a:pt x="824037" y="2664573"/>
                  </a:lnTo>
                  <a:lnTo>
                    <a:pt x="820645" y="2663082"/>
                  </a:lnTo>
                  <a:lnTo>
                    <a:pt x="817111" y="2661510"/>
                  </a:lnTo>
                  <a:lnTo>
                    <a:pt x="813688" y="2659907"/>
                  </a:lnTo>
                  <a:lnTo>
                    <a:pt x="807536" y="2657054"/>
                  </a:lnTo>
                  <a:lnTo>
                    <a:pt x="801382" y="2654190"/>
                  </a:lnTo>
                  <a:lnTo>
                    <a:pt x="795221" y="2651306"/>
                  </a:lnTo>
                  <a:lnTo>
                    <a:pt x="789052" y="2648389"/>
                  </a:lnTo>
                  <a:lnTo>
                    <a:pt x="788486" y="2648062"/>
                  </a:lnTo>
                  <a:lnTo>
                    <a:pt x="788202" y="2647897"/>
                  </a:lnTo>
                  <a:lnTo>
                    <a:pt x="747862" y="2627819"/>
                  </a:lnTo>
                  <a:lnTo>
                    <a:pt x="709009" y="2606779"/>
                  </a:lnTo>
                  <a:lnTo>
                    <a:pt x="671021" y="2584605"/>
                  </a:lnTo>
                  <a:lnTo>
                    <a:pt x="633924" y="2561312"/>
                  </a:lnTo>
                  <a:lnTo>
                    <a:pt x="633297" y="2560760"/>
                  </a:lnTo>
                  <a:lnTo>
                    <a:pt x="632588" y="2560351"/>
                  </a:lnTo>
                  <a:lnTo>
                    <a:pt x="604718" y="2541654"/>
                  </a:lnTo>
                  <a:lnTo>
                    <a:pt x="601370" y="2539432"/>
                  </a:lnTo>
                  <a:lnTo>
                    <a:pt x="597991" y="2537096"/>
                  </a:lnTo>
                  <a:lnTo>
                    <a:pt x="593165" y="2533829"/>
                  </a:lnTo>
                  <a:lnTo>
                    <a:pt x="588533" y="2530389"/>
                  </a:lnTo>
                  <a:lnTo>
                    <a:pt x="583820" y="2527090"/>
                  </a:lnTo>
                  <a:lnTo>
                    <a:pt x="577286" y="2522360"/>
                  </a:lnTo>
                  <a:lnTo>
                    <a:pt x="570782" y="2517742"/>
                  </a:lnTo>
                  <a:lnTo>
                    <a:pt x="564330" y="2512869"/>
                  </a:lnTo>
                  <a:lnTo>
                    <a:pt x="563309" y="2512182"/>
                  </a:lnTo>
                  <a:lnTo>
                    <a:pt x="562115" y="2511302"/>
                  </a:lnTo>
                  <a:lnTo>
                    <a:pt x="561176" y="2510473"/>
                  </a:lnTo>
                  <a:lnTo>
                    <a:pt x="520556" y="2479156"/>
                  </a:lnTo>
                  <a:lnTo>
                    <a:pt x="481357" y="2446563"/>
                  </a:lnTo>
                  <a:lnTo>
                    <a:pt x="443592" y="2412742"/>
                  </a:lnTo>
                  <a:lnTo>
                    <a:pt x="407273" y="2377738"/>
                  </a:lnTo>
                  <a:lnTo>
                    <a:pt x="372414" y="2341599"/>
                  </a:lnTo>
                  <a:lnTo>
                    <a:pt x="339027" y="2304371"/>
                  </a:lnTo>
                  <a:lnTo>
                    <a:pt x="307124" y="2266101"/>
                  </a:lnTo>
                  <a:lnTo>
                    <a:pt x="276719" y="2226837"/>
                  </a:lnTo>
                  <a:lnTo>
                    <a:pt x="247823" y="2186624"/>
                  </a:lnTo>
                  <a:lnTo>
                    <a:pt x="220451" y="2145511"/>
                  </a:lnTo>
                  <a:lnTo>
                    <a:pt x="194613" y="2103542"/>
                  </a:lnTo>
                  <a:lnTo>
                    <a:pt x="170324" y="2060767"/>
                  </a:lnTo>
                  <a:lnTo>
                    <a:pt x="147596" y="2017230"/>
                  </a:lnTo>
                  <a:lnTo>
                    <a:pt x="126441" y="1972980"/>
                  </a:lnTo>
                  <a:lnTo>
                    <a:pt x="106872" y="1928062"/>
                  </a:lnTo>
                  <a:lnTo>
                    <a:pt x="88902" y="1882524"/>
                  </a:lnTo>
                  <a:lnTo>
                    <a:pt x="72543" y="1836413"/>
                  </a:lnTo>
                  <a:lnTo>
                    <a:pt x="57809" y="1789775"/>
                  </a:lnTo>
                  <a:lnTo>
                    <a:pt x="44711" y="1742657"/>
                  </a:lnTo>
                  <a:lnTo>
                    <a:pt x="33263" y="1695106"/>
                  </a:lnTo>
                  <a:lnTo>
                    <a:pt x="23477" y="1647169"/>
                  </a:lnTo>
                  <a:lnTo>
                    <a:pt x="15366" y="1598892"/>
                  </a:lnTo>
                  <a:lnTo>
                    <a:pt x="8943" y="1550323"/>
                  </a:lnTo>
                  <a:lnTo>
                    <a:pt x="8726" y="1549060"/>
                  </a:lnTo>
                  <a:lnTo>
                    <a:pt x="8701" y="1547625"/>
                  </a:lnTo>
                  <a:lnTo>
                    <a:pt x="8454" y="1546251"/>
                  </a:lnTo>
                  <a:lnTo>
                    <a:pt x="7681" y="1538979"/>
                  </a:lnTo>
                  <a:lnTo>
                    <a:pt x="6915" y="1531695"/>
                  </a:lnTo>
                  <a:lnTo>
                    <a:pt x="6165" y="1524383"/>
                  </a:lnTo>
                  <a:lnTo>
                    <a:pt x="5438" y="1517032"/>
                  </a:lnTo>
                  <a:lnTo>
                    <a:pt x="5316" y="1514783"/>
                  </a:lnTo>
                  <a:lnTo>
                    <a:pt x="5083" y="1512563"/>
                  </a:lnTo>
                  <a:lnTo>
                    <a:pt x="4901" y="1510090"/>
                  </a:lnTo>
                  <a:lnTo>
                    <a:pt x="4311" y="1503420"/>
                  </a:lnTo>
                  <a:lnTo>
                    <a:pt x="3779" y="1496757"/>
                  </a:lnTo>
                  <a:lnTo>
                    <a:pt x="3310" y="1490078"/>
                  </a:lnTo>
                  <a:lnTo>
                    <a:pt x="2909" y="1483358"/>
                  </a:lnTo>
                  <a:lnTo>
                    <a:pt x="2728" y="1480884"/>
                  </a:lnTo>
                  <a:lnTo>
                    <a:pt x="2546" y="1478411"/>
                  </a:lnTo>
                  <a:lnTo>
                    <a:pt x="2445" y="1475796"/>
                  </a:lnTo>
                  <a:lnTo>
                    <a:pt x="2064" y="1469122"/>
                  </a:lnTo>
                  <a:lnTo>
                    <a:pt x="1646" y="1462437"/>
                  </a:lnTo>
                  <a:lnTo>
                    <a:pt x="1249" y="1455746"/>
                  </a:lnTo>
                  <a:lnTo>
                    <a:pt x="931" y="1449056"/>
                  </a:lnTo>
                  <a:lnTo>
                    <a:pt x="868" y="1447031"/>
                  </a:lnTo>
                  <a:lnTo>
                    <a:pt x="777" y="1444894"/>
                  </a:lnTo>
                  <a:lnTo>
                    <a:pt x="827" y="1442838"/>
                  </a:lnTo>
                  <a:lnTo>
                    <a:pt x="555" y="1435687"/>
                  </a:lnTo>
                  <a:lnTo>
                    <a:pt x="323" y="1428514"/>
                  </a:lnTo>
                  <a:lnTo>
                    <a:pt x="139" y="1421351"/>
                  </a:lnTo>
                  <a:lnTo>
                    <a:pt x="10" y="1414230"/>
                  </a:lnTo>
                  <a:lnTo>
                    <a:pt x="46" y="1413019"/>
                  </a:lnTo>
                  <a:lnTo>
                    <a:pt x="0" y="1411950"/>
                  </a:lnTo>
                  <a:lnTo>
                    <a:pt x="35" y="1410739"/>
                  </a:lnTo>
                  <a:lnTo>
                    <a:pt x="210" y="1360800"/>
                  </a:lnTo>
                  <a:lnTo>
                    <a:pt x="2184" y="1310802"/>
                  </a:lnTo>
                  <a:lnTo>
                    <a:pt x="5971" y="1260792"/>
                  </a:lnTo>
                  <a:lnTo>
                    <a:pt x="11581" y="1210816"/>
                  </a:lnTo>
                  <a:lnTo>
                    <a:pt x="19026" y="1160922"/>
                  </a:lnTo>
                  <a:lnTo>
                    <a:pt x="28317" y="1111156"/>
                  </a:lnTo>
                  <a:lnTo>
                    <a:pt x="39466" y="1061566"/>
                  </a:lnTo>
                  <a:lnTo>
                    <a:pt x="52483" y="1012196"/>
                  </a:lnTo>
                  <a:lnTo>
                    <a:pt x="67381" y="963096"/>
                  </a:lnTo>
                  <a:lnTo>
                    <a:pt x="84171" y="914310"/>
                  </a:lnTo>
                  <a:lnTo>
                    <a:pt x="102864" y="865887"/>
                  </a:lnTo>
                  <a:lnTo>
                    <a:pt x="103407" y="864780"/>
                  </a:lnTo>
                  <a:lnTo>
                    <a:pt x="103778" y="863479"/>
                  </a:lnTo>
                  <a:lnTo>
                    <a:pt x="104350" y="862484"/>
                  </a:lnTo>
                  <a:lnTo>
                    <a:pt x="107233" y="855344"/>
                  </a:lnTo>
                  <a:lnTo>
                    <a:pt x="110258" y="848285"/>
                  </a:lnTo>
                  <a:lnTo>
                    <a:pt x="113252" y="841114"/>
                  </a:lnTo>
                  <a:lnTo>
                    <a:pt x="115416" y="836208"/>
                  </a:lnTo>
                  <a:lnTo>
                    <a:pt x="117578" y="831303"/>
                  </a:lnTo>
                  <a:lnTo>
                    <a:pt x="119741" y="826397"/>
                  </a:lnTo>
                  <a:lnTo>
                    <a:pt x="121227" y="822995"/>
                  </a:lnTo>
                  <a:lnTo>
                    <a:pt x="122795" y="819451"/>
                  </a:lnTo>
                  <a:lnTo>
                    <a:pt x="124393" y="816019"/>
                  </a:lnTo>
                  <a:lnTo>
                    <a:pt x="127238" y="809849"/>
                  </a:lnTo>
                  <a:lnTo>
                    <a:pt x="130093" y="803676"/>
                  </a:lnTo>
                  <a:lnTo>
                    <a:pt x="132970" y="797498"/>
                  </a:lnTo>
                  <a:lnTo>
                    <a:pt x="135877" y="791312"/>
                  </a:lnTo>
                  <a:lnTo>
                    <a:pt x="136205" y="790743"/>
                  </a:lnTo>
                  <a:lnTo>
                    <a:pt x="136368" y="790459"/>
                  </a:lnTo>
                  <a:lnTo>
                    <a:pt x="156387" y="750001"/>
                  </a:lnTo>
                  <a:lnTo>
                    <a:pt x="177367" y="711035"/>
                  </a:lnTo>
                  <a:lnTo>
                    <a:pt x="199477" y="672936"/>
                  </a:lnTo>
                  <a:lnTo>
                    <a:pt x="222701" y="635731"/>
                  </a:lnTo>
                  <a:lnTo>
                    <a:pt x="223252" y="635103"/>
                  </a:lnTo>
                  <a:lnTo>
                    <a:pt x="223662" y="634392"/>
                  </a:lnTo>
                  <a:lnTo>
                    <a:pt x="242303" y="606440"/>
                  </a:lnTo>
                  <a:lnTo>
                    <a:pt x="244520" y="603082"/>
                  </a:lnTo>
                  <a:lnTo>
                    <a:pt x="246847" y="599693"/>
                  </a:lnTo>
                  <a:lnTo>
                    <a:pt x="250106" y="594854"/>
                  </a:lnTo>
                  <a:lnTo>
                    <a:pt x="253535" y="590210"/>
                  </a:lnTo>
                  <a:lnTo>
                    <a:pt x="256824" y="585482"/>
                  </a:lnTo>
                  <a:lnTo>
                    <a:pt x="261541" y="578930"/>
                  </a:lnTo>
                  <a:lnTo>
                    <a:pt x="266146" y="572407"/>
                  </a:lnTo>
                  <a:lnTo>
                    <a:pt x="271004" y="565937"/>
                  </a:lnTo>
                  <a:lnTo>
                    <a:pt x="271689" y="564912"/>
                  </a:lnTo>
                  <a:lnTo>
                    <a:pt x="272567" y="563715"/>
                  </a:lnTo>
                  <a:lnTo>
                    <a:pt x="273393" y="562772"/>
                  </a:lnTo>
                  <a:lnTo>
                    <a:pt x="304619" y="522034"/>
                  </a:lnTo>
                  <a:lnTo>
                    <a:pt x="337117" y="482721"/>
                  </a:lnTo>
                  <a:lnTo>
                    <a:pt x="370841" y="444846"/>
                  </a:lnTo>
                  <a:lnTo>
                    <a:pt x="405744" y="408422"/>
                  </a:lnTo>
                  <a:lnTo>
                    <a:pt x="441778" y="373461"/>
                  </a:lnTo>
                  <a:lnTo>
                    <a:pt x="478898" y="339977"/>
                  </a:lnTo>
                  <a:lnTo>
                    <a:pt x="517057" y="307982"/>
                  </a:lnTo>
                  <a:lnTo>
                    <a:pt x="556207" y="277488"/>
                  </a:lnTo>
                  <a:lnTo>
                    <a:pt x="596303" y="248508"/>
                  </a:lnTo>
                  <a:lnTo>
                    <a:pt x="637298" y="221056"/>
                  </a:lnTo>
                  <a:lnTo>
                    <a:pt x="679144" y="195144"/>
                  </a:lnTo>
                  <a:lnTo>
                    <a:pt x="721796" y="170784"/>
                  </a:lnTo>
                  <a:lnTo>
                    <a:pt x="765206" y="147989"/>
                  </a:lnTo>
                  <a:lnTo>
                    <a:pt x="809328" y="126773"/>
                  </a:lnTo>
                  <a:lnTo>
                    <a:pt x="854116" y="107147"/>
                  </a:lnTo>
                  <a:lnTo>
                    <a:pt x="899522" y="89125"/>
                  </a:lnTo>
                  <a:lnTo>
                    <a:pt x="945500" y="72718"/>
                  </a:lnTo>
                  <a:lnTo>
                    <a:pt x="992002" y="57941"/>
                  </a:lnTo>
                  <a:lnTo>
                    <a:pt x="1038984" y="44805"/>
                  </a:lnTo>
                  <a:lnTo>
                    <a:pt x="1086397" y="33324"/>
                  </a:lnTo>
                  <a:lnTo>
                    <a:pt x="1134195" y="23510"/>
                  </a:lnTo>
                  <a:lnTo>
                    <a:pt x="1182332" y="15375"/>
                  </a:lnTo>
                  <a:lnTo>
                    <a:pt x="1230761" y="8933"/>
                  </a:lnTo>
                  <a:lnTo>
                    <a:pt x="1232019" y="8715"/>
                  </a:lnTo>
                  <a:lnTo>
                    <a:pt x="1233449" y="8691"/>
                  </a:lnTo>
                  <a:lnTo>
                    <a:pt x="1234850" y="8555"/>
                  </a:lnTo>
                  <a:lnTo>
                    <a:pt x="1242064" y="7722"/>
                  </a:lnTo>
                  <a:lnTo>
                    <a:pt x="1249272" y="6947"/>
                  </a:lnTo>
                  <a:lnTo>
                    <a:pt x="1256496" y="6235"/>
                  </a:lnTo>
                  <a:lnTo>
                    <a:pt x="1263761" y="5591"/>
                  </a:lnTo>
                  <a:lnTo>
                    <a:pt x="1266228" y="5408"/>
                  </a:lnTo>
                  <a:lnTo>
                    <a:pt x="1268552" y="5144"/>
                  </a:lnTo>
                  <a:lnTo>
                    <a:pt x="1270906" y="4992"/>
                  </a:lnTo>
                  <a:lnTo>
                    <a:pt x="1277554" y="4399"/>
                  </a:lnTo>
                  <a:lnTo>
                    <a:pt x="1284182" y="3856"/>
                  </a:lnTo>
                  <a:lnTo>
                    <a:pt x="1290800" y="3361"/>
                  </a:lnTo>
                  <a:lnTo>
                    <a:pt x="1297418" y="2912"/>
                  </a:lnTo>
                  <a:lnTo>
                    <a:pt x="1299885" y="2729"/>
                  </a:lnTo>
                  <a:lnTo>
                    <a:pt x="1302493" y="2630"/>
                  </a:lnTo>
                  <a:lnTo>
                    <a:pt x="1304960" y="2446"/>
                  </a:lnTo>
                  <a:lnTo>
                    <a:pt x="1311648" y="2004"/>
                  </a:lnTo>
                  <a:lnTo>
                    <a:pt x="1318310" y="1592"/>
                  </a:lnTo>
                  <a:lnTo>
                    <a:pt x="1324962" y="1227"/>
                  </a:lnTo>
                  <a:lnTo>
                    <a:pt x="1331621" y="928"/>
                  </a:lnTo>
                  <a:lnTo>
                    <a:pt x="1333641" y="865"/>
                  </a:lnTo>
                  <a:lnTo>
                    <a:pt x="1335772" y="773"/>
                  </a:lnTo>
                  <a:lnTo>
                    <a:pt x="1337822" y="823"/>
                  </a:lnTo>
                  <a:lnTo>
                    <a:pt x="1344936" y="555"/>
                  </a:lnTo>
                  <a:lnTo>
                    <a:pt x="1352062" y="330"/>
                  </a:lnTo>
                  <a:lnTo>
                    <a:pt x="1359199" y="146"/>
                  </a:lnTo>
                  <a:lnTo>
                    <a:pt x="1366347" y="4"/>
                  </a:lnTo>
                  <a:lnTo>
                    <a:pt x="1367554" y="40"/>
                  </a:lnTo>
                  <a:lnTo>
                    <a:pt x="1368761" y="76"/>
                  </a:lnTo>
                  <a:lnTo>
                    <a:pt x="1420284" y="197"/>
                  </a:lnTo>
                  <a:lnTo>
                    <a:pt x="1470708" y="2241"/>
                  </a:lnTo>
                  <a:lnTo>
                    <a:pt x="1521157" y="6145"/>
                  </a:lnTo>
                  <a:lnTo>
                    <a:pt x="1571579" y="11922"/>
                  </a:lnTo>
                  <a:lnTo>
                    <a:pt x="1621920" y="19584"/>
                  </a:lnTo>
                  <a:lnTo>
                    <a:pt x="1672129" y="29144"/>
                  </a:lnTo>
                  <a:lnTo>
                    <a:pt x="1722152" y="40614"/>
                  </a:lnTo>
                  <a:lnTo>
                    <a:pt x="1771937" y="54008"/>
                  </a:lnTo>
                  <a:lnTo>
                    <a:pt x="3658470" y="560823"/>
                  </a:lnTo>
                  <a:lnTo>
                    <a:pt x="3526032" y="529989"/>
                  </a:lnTo>
                  <a:lnTo>
                    <a:pt x="3475842" y="520340"/>
                  </a:lnTo>
                  <a:lnTo>
                    <a:pt x="3426092" y="514828"/>
                  </a:lnTo>
                  <a:lnTo>
                    <a:pt x="3376938" y="513312"/>
                  </a:lnTo>
                  <a:lnTo>
                    <a:pt x="3328538" y="515653"/>
                  </a:lnTo>
                  <a:lnTo>
                    <a:pt x="3281051" y="521711"/>
                  </a:lnTo>
                  <a:lnTo>
                    <a:pt x="3236027" y="530989"/>
                  </a:lnTo>
                  <a:lnTo>
                    <a:pt x="3192142" y="543491"/>
                  </a:lnTo>
                  <a:lnTo>
                    <a:pt x="3149540" y="559089"/>
                  </a:lnTo>
                  <a:lnTo>
                    <a:pt x="3108366" y="577655"/>
                  </a:lnTo>
                  <a:lnTo>
                    <a:pt x="3068762" y="599059"/>
                  </a:lnTo>
                  <a:lnTo>
                    <a:pt x="3030873" y="623175"/>
                  </a:lnTo>
                  <a:lnTo>
                    <a:pt x="2994842" y="649872"/>
                  </a:lnTo>
                  <a:lnTo>
                    <a:pt x="2960815" y="679024"/>
                  </a:lnTo>
                  <a:lnTo>
                    <a:pt x="2928934" y="710502"/>
                  </a:lnTo>
                  <a:lnTo>
                    <a:pt x="2899343" y="744177"/>
                  </a:lnTo>
                  <a:lnTo>
                    <a:pt x="2872187" y="779921"/>
                  </a:lnTo>
                  <a:lnTo>
                    <a:pt x="2847610" y="817606"/>
                  </a:lnTo>
                  <a:lnTo>
                    <a:pt x="2825755" y="857103"/>
                  </a:lnTo>
                  <a:lnTo>
                    <a:pt x="2806767" y="898285"/>
                  </a:lnTo>
                  <a:lnTo>
                    <a:pt x="2790789" y="941022"/>
                  </a:lnTo>
                  <a:lnTo>
                    <a:pt x="2777965" y="985187"/>
                  </a:lnTo>
                  <a:lnTo>
                    <a:pt x="2768439" y="1030650"/>
                  </a:lnTo>
                  <a:lnTo>
                    <a:pt x="2762356" y="1077285"/>
                  </a:lnTo>
                  <a:lnTo>
                    <a:pt x="2759859" y="1124962"/>
                  </a:lnTo>
                  <a:lnTo>
                    <a:pt x="2761092" y="1173553"/>
                  </a:lnTo>
                  <a:lnTo>
                    <a:pt x="2766199" y="1222930"/>
                  </a:lnTo>
                  <a:lnTo>
                    <a:pt x="2766147" y="1223184"/>
                  </a:lnTo>
                  <a:close/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1818" y="4353668"/>
              <a:ext cx="161961" cy="1623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90584" y="3599514"/>
              <a:ext cx="2818130" cy="802005"/>
            </a:xfrm>
            <a:custGeom>
              <a:avLst/>
              <a:gdLst/>
              <a:ahLst/>
              <a:cxnLst/>
              <a:rect l="l" t="t" r="r" b="b"/>
              <a:pathLst>
                <a:path w="2818129" h="802004">
                  <a:moveTo>
                    <a:pt x="0" y="0"/>
                  </a:moveTo>
                  <a:lnTo>
                    <a:pt x="2817586" y="801953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6561" y="3736138"/>
              <a:ext cx="2414905" cy="1384935"/>
            </a:xfrm>
            <a:custGeom>
              <a:avLst/>
              <a:gdLst/>
              <a:ahLst/>
              <a:cxnLst/>
              <a:rect l="l" t="t" r="r" b="b"/>
              <a:pathLst>
                <a:path w="2414904" h="1384935">
                  <a:moveTo>
                    <a:pt x="1050817" y="95332"/>
                  </a:moveTo>
                  <a:lnTo>
                    <a:pt x="1008442" y="72721"/>
                  </a:lnTo>
                  <a:lnTo>
                    <a:pt x="965189" y="53231"/>
                  </a:lnTo>
                  <a:lnTo>
                    <a:pt x="921206" y="36830"/>
                  </a:lnTo>
                  <a:lnTo>
                    <a:pt x="876640" y="23484"/>
                  </a:lnTo>
                  <a:lnTo>
                    <a:pt x="831639" y="13161"/>
                  </a:lnTo>
                  <a:lnTo>
                    <a:pt x="786352" y="5828"/>
                  </a:lnTo>
                  <a:lnTo>
                    <a:pt x="740925" y="1452"/>
                  </a:lnTo>
                  <a:lnTo>
                    <a:pt x="695508" y="0"/>
                  </a:lnTo>
                  <a:lnTo>
                    <a:pt x="650247" y="1438"/>
                  </a:lnTo>
                  <a:lnTo>
                    <a:pt x="605290" y="5735"/>
                  </a:lnTo>
                  <a:lnTo>
                    <a:pt x="560786" y="12858"/>
                  </a:lnTo>
                  <a:lnTo>
                    <a:pt x="516882" y="22772"/>
                  </a:lnTo>
                  <a:lnTo>
                    <a:pt x="473727" y="35446"/>
                  </a:lnTo>
                  <a:lnTo>
                    <a:pt x="431467" y="50847"/>
                  </a:lnTo>
                  <a:lnTo>
                    <a:pt x="390251" y="68941"/>
                  </a:lnTo>
                  <a:lnTo>
                    <a:pt x="350227" y="89696"/>
                  </a:lnTo>
                  <a:lnTo>
                    <a:pt x="311542" y="113079"/>
                  </a:lnTo>
                  <a:lnTo>
                    <a:pt x="274345" y="139056"/>
                  </a:lnTo>
                  <a:lnTo>
                    <a:pt x="238783" y="167595"/>
                  </a:lnTo>
                  <a:lnTo>
                    <a:pt x="205004" y="198664"/>
                  </a:lnTo>
                  <a:lnTo>
                    <a:pt x="173157" y="232229"/>
                  </a:lnTo>
                  <a:lnTo>
                    <a:pt x="143388" y="268256"/>
                  </a:lnTo>
                  <a:lnTo>
                    <a:pt x="115845" y="306714"/>
                  </a:lnTo>
                  <a:lnTo>
                    <a:pt x="90677" y="347570"/>
                  </a:lnTo>
                  <a:lnTo>
                    <a:pt x="68121" y="390597"/>
                  </a:lnTo>
                  <a:lnTo>
                    <a:pt x="48851" y="434471"/>
                  </a:lnTo>
                  <a:lnTo>
                    <a:pt x="32828" y="479040"/>
                  </a:lnTo>
                  <a:lnTo>
                    <a:pt x="20012" y="524153"/>
                  </a:lnTo>
                  <a:lnTo>
                    <a:pt x="10362" y="569658"/>
                  </a:lnTo>
                  <a:lnTo>
                    <a:pt x="3836" y="615403"/>
                  </a:lnTo>
                  <a:lnTo>
                    <a:pt x="396" y="661237"/>
                  </a:lnTo>
                  <a:lnTo>
                    <a:pt x="0" y="707009"/>
                  </a:lnTo>
                  <a:lnTo>
                    <a:pt x="2607" y="752566"/>
                  </a:lnTo>
                  <a:lnTo>
                    <a:pt x="8178" y="797757"/>
                  </a:lnTo>
                  <a:lnTo>
                    <a:pt x="16671" y="842430"/>
                  </a:lnTo>
                  <a:lnTo>
                    <a:pt x="28047" y="886435"/>
                  </a:lnTo>
                  <a:lnTo>
                    <a:pt x="42264" y="929619"/>
                  </a:lnTo>
                  <a:lnTo>
                    <a:pt x="59282" y="971830"/>
                  </a:lnTo>
                  <a:lnTo>
                    <a:pt x="79061" y="1012918"/>
                  </a:lnTo>
                  <a:lnTo>
                    <a:pt x="101560" y="1052730"/>
                  </a:lnTo>
                  <a:lnTo>
                    <a:pt x="126739" y="1091116"/>
                  </a:lnTo>
                  <a:lnTo>
                    <a:pt x="154557" y="1127922"/>
                  </a:lnTo>
                  <a:lnTo>
                    <a:pt x="184973" y="1162999"/>
                  </a:lnTo>
                  <a:lnTo>
                    <a:pt x="217948" y="1196193"/>
                  </a:lnTo>
                  <a:lnTo>
                    <a:pt x="253440" y="1227354"/>
                  </a:lnTo>
                  <a:lnTo>
                    <a:pt x="291409" y="1256331"/>
                  </a:lnTo>
                  <a:lnTo>
                    <a:pt x="331814" y="1282970"/>
                  </a:lnTo>
                  <a:lnTo>
                    <a:pt x="374616" y="1307122"/>
                  </a:lnTo>
                  <a:lnTo>
                    <a:pt x="417249" y="1327458"/>
                  </a:lnTo>
                  <a:lnTo>
                    <a:pt x="460654" y="1344622"/>
                  </a:lnTo>
                  <a:lnTo>
                    <a:pt x="504682" y="1358656"/>
                  </a:lnTo>
                  <a:lnTo>
                    <a:pt x="549187" y="1369603"/>
                  </a:lnTo>
                  <a:lnTo>
                    <a:pt x="594022" y="1377504"/>
                  </a:lnTo>
                  <a:lnTo>
                    <a:pt x="639040" y="1382403"/>
                  </a:lnTo>
                  <a:lnTo>
                    <a:pt x="684093" y="1384340"/>
                  </a:lnTo>
                  <a:lnTo>
                    <a:pt x="729034" y="1383358"/>
                  </a:lnTo>
                  <a:lnTo>
                    <a:pt x="773716" y="1379500"/>
                  </a:lnTo>
                  <a:lnTo>
                    <a:pt x="817992" y="1372808"/>
                  </a:lnTo>
                  <a:lnTo>
                    <a:pt x="861715" y="1363323"/>
                  </a:lnTo>
                  <a:lnTo>
                    <a:pt x="904737" y="1351088"/>
                  </a:lnTo>
                  <a:lnTo>
                    <a:pt x="946912" y="1336146"/>
                  </a:lnTo>
                  <a:lnTo>
                    <a:pt x="988092" y="1318538"/>
                  </a:lnTo>
                  <a:lnTo>
                    <a:pt x="1028130" y="1298307"/>
                  </a:lnTo>
                  <a:lnTo>
                    <a:pt x="1066879" y="1275495"/>
                  </a:lnTo>
                  <a:lnTo>
                    <a:pt x="1104192" y="1250143"/>
                  </a:lnTo>
                  <a:lnTo>
                    <a:pt x="1139922" y="1222296"/>
                  </a:lnTo>
                  <a:lnTo>
                    <a:pt x="1173921" y="1191993"/>
                  </a:lnTo>
                  <a:lnTo>
                    <a:pt x="1206043" y="1159278"/>
                  </a:lnTo>
                  <a:lnTo>
                    <a:pt x="1236139" y="1124193"/>
                  </a:lnTo>
                  <a:lnTo>
                    <a:pt x="1264064" y="1086780"/>
                  </a:lnTo>
                  <a:lnTo>
                    <a:pt x="1289670" y="1047082"/>
                  </a:lnTo>
                  <a:lnTo>
                    <a:pt x="1294608" y="1038692"/>
                  </a:lnTo>
                  <a:lnTo>
                    <a:pt x="1297092" y="1034554"/>
                  </a:lnTo>
                  <a:lnTo>
                    <a:pt x="1323644" y="991707"/>
                  </a:lnTo>
                  <a:lnTo>
                    <a:pt x="1352828" y="951501"/>
                  </a:lnTo>
                  <a:lnTo>
                    <a:pt x="1384469" y="913984"/>
                  </a:lnTo>
                  <a:lnTo>
                    <a:pt x="1418392" y="879201"/>
                  </a:lnTo>
                  <a:lnTo>
                    <a:pt x="1454421" y="847201"/>
                  </a:lnTo>
                  <a:lnTo>
                    <a:pt x="1492382" y="818030"/>
                  </a:lnTo>
                  <a:lnTo>
                    <a:pt x="1532098" y="791735"/>
                  </a:lnTo>
                  <a:lnTo>
                    <a:pt x="1573396" y="768363"/>
                  </a:lnTo>
                  <a:lnTo>
                    <a:pt x="1616100" y="747961"/>
                  </a:lnTo>
                  <a:lnTo>
                    <a:pt x="1660035" y="730577"/>
                  </a:lnTo>
                  <a:lnTo>
                    <a:pt x="1705025" y="716258"/>
                  </a:lnTo>
                  <a:lnTo>
                    <a:pt x="1750896" y="705050"/>
                  </a:lnTo>
                  <a:lnTo>
                    <a:pt x="1797472" y="697000"/>
                  </a:lnTo>
                  <a:lnTo>
                    <a:pt x="1844579" y="692155"/>
                  </a:lnTo>
                  <a:lnTo>
                    <a:pt x="1892040" y="690564"/>
                  </a:lnTo>
                  <a:lnTo>
                    <a:pt x="1939682" y="692271"/>
                  </a:lnTo>
                  <a:lnTo>
                    <a:pt x="1987328" y="697326"/>
                  </a:lnTo>
                  <a:lnTo>
                    <a:pt x="2034804" y="705774"/>
                  </a:lnTo>
                  <a:lnTo>
                    <a:pt x="2081935" y="717663"/>
                  </a:lnTo>
                  <a:lnTo>
                    <a:pt x="2118300" y="729321"/>
                  </a:lnTo>
                  <a:lnTo>
                    <a:pt x="2154283" y="743115"/>
                  </a:lnTo>
                  <a:lnTo>
                    <a:pt x="2189792" y="759079"/>
                  </a:lnTo>
                  <a:lnTo>
                    <a:pt x="2224735" y="777249"/>
                  </a:lnTo>
                  <a:lnTo>
                    <a:pt x="2414838" y="882848"/>
                  </a:lnTo>
                  <a:lnTo>
                    <a:pt x="1050817" y="95332"/>
                  </a:lnTo>
                  <a:close/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6537" y="6293366"/>
              <a:ext cx="161961" cy="16196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69789" y="4519819"/>
              <a:ext cx="2994660" cy="1792605"/>
            </a:xfrm>
            <a:custGeom>
              <a:avLst/>
              <a:gdLst/>
              <a:ahLst/>
              <a:cxnLst/>
              <a:rect l="l" t="t" r="r" b="b"/>
              <a:pathLst>
                <a:path w="2994659" h="1792604">
                  <a:moveTo>
                    <a:pt x="0" y="0"/>
                  </a:moveTo>
                  <a:lnTo>
                    <a:pt x="2994626" y="1792281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2"/>
          <p:cNvSpPr txBox="1">
            <a:spLocks/>
          </p:cNvSpPr>
          <p:nvPr/>
        </p:nvSpPr>
        <p:spPr>
          <a:xfrm>
            <a:off x="2286000" y="673100"/>
            <a:ext cx="7410449" cy="1061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0" cap="none" spc="-17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Different</a:t>
            </a:r>
            <a:r>
              <a:rPr kumimoji="0" lang="en-US" sz="3400" b="0" i="0" u="none" strike="noStrike" kern="0" cap="none" spc="-114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 </a:t>
            </a:r>
            <a:r>
              <a:rPr kumimoji="0" lang="en-US" sz="3400" b="0" i="0" u="none" strike="noStrike" kern="0" cap="none" spc="-13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Types</a:t>
            </a:r>
            <a:r>
              <a:rPr kumimoji="0" lang="en-US" sz="3400" b="0" i="0" u="none" strike="noStrike" kern="0" cap="none" spc="-13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 </a:t>
            </a:r>
            <a:r>
              <a:rPr kumimoji="0" lang="en-US" sz="3400" b="0" i="0" u="none" strike="noStrike" kern="0" cap="none" spc="-9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of</a:t>
            </a:r>
            <a:r>
              <a:rPr kumimoji="0" lang="en-US" sz="3400" b="0" i="0" u="none" strike="noStrike" kern="0" cap="none" spc="-13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 </a:t>
            </a:r>
            <a:r>
              <a:rPr kumimoji="0" lang="en-US" sz="34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 Unicode"/>
                <a:ea typeface="+mj-ea"/>
                <a:cs typeface="Lucida Sans Unicode"/>
              </a:rPr>
              <a:t>AI</a:t>
            </a:r>
            <a:endParaRPr kumimoji="0" lang="en-US" sz="3400" b="1" i="0" u="none" strike="noStrike" kern="0" cap="none" spc="0" normalizeH="0" baseline="0" noProof="0" dirty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Lucida Sans Unicode"/>
              <a:ea typeface="+mj-ea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8174" y="1654317"/>
            <a:ext cx="4304030" cy="5292725"/>
            <a:chOff x="2888174" y="1654317"/>
            <a:chExt cx="4304030" cy="5292725"/>
          </a:xfrm>
        </p:grpSpPr>
        <p:sp>
          <p:nvSpPr>
            <p:cNvPr id="3" name="object 3"/>
            <p:cNvSpPr/>
            <p:nvPr/>
          </p:nvSpPr>
          <p:spPr>
            <a:xfrm>
              <a:off x="4253279" y="1654317"/>
              <a:ext cx="2562860" cy="3204845"/>
            </a:xfrm>
            <a:custGeom>
              <a:avLst/>
              <a:gdLst/>
              <a:ahLst/>
              <a:cxnLst/>
              <a:rect l="l" t="t" r="r" b="b"/>
              <a:pathLst>
                <a:path w="2562859" h="3204845">
                  <a:moveTo>
                    <a:pt x="1197358" y="1613831"/>
                  </a:moveTo>
                  <a:lnTo>
                    <a:pt x="69412" y="965985"/>
                  </a:lnTo>
                  <a:lnTo>
                    <a:pt x="0" y="861866"/>
                  </a:lnTo>
                  <a:lnTo>
                    <a:pt x="728827" y="0"/>
                  </a:lnTo>
                  <a:lnTo>
                    <a:pt x="1382457" y="0"/>
                  </a:lnTo>
                  <a:lnTo>
                    <a:pt x="2562463" y="711474"/>
                  </a:lnTo>
                  <a:lnTo>
                    <a:pt x="2526831" y="838729"/>
                  </a:lnTo>
                  <a:lnTo>
                    <a:pt x="1862558" y="838729"/>
                  </a:lnTo>
                  <a:lnTo>
                    <a:pt x="1852729" y="850298"/>
                  </a:lnTo>
                  <a:lnTo>
                    <a:pt x="1847665" y="856082"/>
                  </a:lnTo>
                  <a:lnTo>
                    <a:pt x="1197358" y="1613831"/>
                  </a:lnTo>
                  <a:close/>
                </a:path>
                <a:path w="2562859" h="3204845">
                  <a:moveTo>
                    <a:pt x="2290599" y="3204525"/>
                  </a:moveTo>
                  <a:lnTo>
                    <a:pt x="1816283" y="2921092"/>
                  </a:lnTo>
                  <a:lnTo>
                    <a:pt x="1295692" y="2915308"/>
                  </a:lnTo>
                  <a:lnTo>
                    <a:pt x="1307261" y="1492360"/>
                  </a:lnTo>
                  <a:lnTo>
                    <a:pt x="1847815" y="856082"/>
                  </a:lnTo>
                  <a:lnTo>
                    <a:pt x="1852629" y="850298"/>
                  </a:lnTo>
                  <a:lnTo>
                    <a:pt x="1862558" y="838729"/>
                  </a:lnTo>
                  <a:lnTo>
                    <a:pt x="2290599" y="850298"/>
                  </a:lnTo>
                  <a:lnTo>
                    <a:pt x="2290599" y="3204525"/>
                  </a:lnTo>
                  <a:close/>
                </a:path>
                <a:path w="2562859" h="3204845">
                  <a:moveTo>
                    <a:pt x="2521973" y="856082"/>
                  </a:moveTo>
                  <a:lnTo>
                    <a:pt x="1862558" y="838729"/>
                  </a:lnTo>
                  <a:lnTo>
                    <a:pt x="2526831" y="838729"/>
                  </a:lnTo>
                  <a:lnTo>
                    <a:pt x="2521973" y="856082"/>
                  </a:lnTo>
                  <a:close/>
                </a:path>
                <a:path w="2562859" h="3204845">
                  <a:moveTo>
                    <a:pt x="1301194" y="2238540"/>
                  </a:moveTo>
                  <a:lnTo>
                    <a:pt x="1156868" y="2238540"/>
                  </a:lnTo>
                  <a:lnTo>
                    <a:pt x="1197358" y="2093931"/>
                  </a:lnTo>
                  <a:lnTo>
                    <a:pt x="335491" y="1573341"/>
                  </a:lnTo>
                  <a:lnTo>
                    <a:pt x="335491" y="1122162"/>
                  </a:lnTo>
                  <a:lnTo>
                    <a:pt x="1197358" y="1613831"/>
                  </a:lnTo>
                  <a:lnTo>
                    <a:pt x="1306273" y="1613831"/>
                  </a:lnTo>
                  <a:lnTo>
                    <a:pt x="1301241" y="2232756"/>
                  </a:lnTo>
                  <a:lnTo>
                    <a:pt x="1301194" y="2238540"/>
                  </a:lnTo>
                  <a:close/>
                </a:path>
                <a:path w="2562859" h="3204845">
                  <a:moveTo>
                    <a:pt x="1306273" y="1613831"/>
                  </a:moveTo>
                  <a:lnTo>
                    <a:pt x="1197358" y="1613831"/>
                  </a:lnTo>
                  <a:lnTo>
                    <a:pt x="1307261" y="1492360"/>
                  </a:lnTo>
                  <a:lnTo>
                    <a:pt x="1306273" y="1613831"/>
                  </a:lnTo>
                  <a:close/>
                </a:path>
                <a:path w="2562859" h="3204845">
                  <a:moveTo>
                    <a:pt x="925494" y="3111976"/>
                  </a:moveTo>
                  <a:lnTo>
                    <a:pt x="925494" y="2232756"/>
                  </a:lnTo>
                  <a:lnTo>
                    <a:pt x="1156868" y="2238540"/>
                  </a:lnTo>
                  <a:lnTo>
                    <a:pt x="1301194" y="2238540"/>
                  </a:lnTo>
                  <a:lnTo>
                    <a:pt x="1295739" y="2909524"/>
                  </a:lnTo>
                  <a:lnTo>
                    <a:pt x="1093240" y="2909524"/>
                  </a:lnTo>
                  <a:lnTo>
                    <a:pt x="925494" y="3111976"/>
                  </a:lnTo>
                  <a:close/>
                </a:path>
                <a:path w="2562859" h="3204845">
                  <a:moveTo>
                    <a:pt x="1295692" y="2915308"/>
                  </a:moveTo>
                  <a:lnTo>
                    <a:pt x="1093240" y="2909524"/>
                  </a:lnTo>
                  <a:lnTo>
                    <a:pt x="1295739" y="2909524"/>
                  </a:lnTo>
                  <a:lnTo>
                    <a:pt x="1295692" y="2915308"/>
                  </a:lnTo>
                  <a:close/>
                </a:path>
              </a:pathLst>
            </a:custGeom>
            <a:solidFill>
              <a:srgbClr val="3BC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8174" y="3036775"/>
              <a:ext cx="2562860" cy="3818254"/>
            </a:xfrm>
            <a:custGeom>
              <a:avLst/>
              <a:gdLst/>
              <a:ahLst/>
              <a:cxnLst/>
              <a:rect l="l" t="t" r="r" b="b"/>
              <a:pathLst>
                <a:path w="2562860" h="3818254">
                  <a:moveTo>
                    <a:pt x="1197358" y="1613831"/>
                  </a:moveTo>
                  <a:lnTo>
                    <a:pt x="69412" y="965985"/>
                  </a:lnTo>
                  <a:lnTo>
                    <a:pt x="0" y="861866"/>
                  </a:lnTo>
                  <a:lnTo>
                    <a:pt x="728827" y="0"/>
                  </a:lnTo>
                  <a:lnTo>
                    <a:pt x="1382457" y="0"/>
                  </a:lnTo>
                  <a:lnTo>
                    <a:pt x="2562463" y="711474"/>
                  </a:lnTo>
                  <a:lnTo>
                    <a:pt x="2526831" y="838729"/>
                  </a:lnTo>
                  <a:lnTo>
                    <a:pt x="1862558" y="838729"/>
                  </a:lnTo>
                  <a:lnTo>
                    <a:pt x="1197358" y="1613831"/>
                  </a:lnTo>
                  <a:close/>
                </a:path>
                <a:path w="2562860" h="3818254">
                  <a:moveTo>
                    <a:pt x="1307261" y="3817665"/>
                  </a:moveTo>
                  <a:lnTo>
                    <a:pt x="1307265" y="1485766"/>
                  </a:lnTo>
                  <a:lnTo>
                    <a:pt x="1862558" y="838729"/>
                  </a:lnTo>
                  <a:lnTo>
                    <a:pt x="2290599" y="850298"/>
                  </a:lnTo>
                  <a:lnTo>
                    <a:pt x="2290599" y="1729518"/>
                  </a:lnTo>
                  <a:lnTo>
                    <a:pt x="1729518" y="2383148"/>
                  </a:lnTo>
                  <a:lnTo>
                    <a:pt x="1798930" y="2493051"/>
                  </a:lnTo>
                  <a:lnTo>
                    <a:pt x="2065010" y="2643444"/>
                  </a:lnTo>
                  <a:lnTo>
                    <a:pt x="2070794" y="3366487"/>
                  </a:lnTo>
                  <a:lnTo>
                    <a:pt x="1307261" y="3817665"/>
                  </a:lnTo>
                  <a:close/>
                </a:path>
                <a:path w="2562860" h="3818254">
                  <a:moveTo>
                    <a:pt x="2521973" y="856082"/>
                  </a:moveTo>
                  <a:lnTo>
                    <a:pt x="1862558" y="838729"/>
                  </a:lnTo>
                  <a:lnTo>
                    <a:pt x="2526831" y="838729"/>
                  </a:lnTo>
                  <a:lnTo>
                    <a:pt x="2521973" y="856082"/>
                  </a:lnTo>
                  <a:close/>
                </a:path>
                <a:path w="2562860" h="3818254">
                  <a:moveTo>
                    <a:pt x="1307261" y="3817665"/>
                  </a:moveTo>
                  <a:lnTo>
                    <a:pt x="335491" y="3250800"/>
                  </a:lnTo>
                  <a:lnTo>
                    <a:pt x="335491" y="1118810"/>
                  </a:lnTo>
                  <a:lnTo>
                    <a:pt x="1197358" y="1613831"/>
                  </a:lnTo>
                  <a:lnTo>
                    <a:pt x="1307261" y="1613831"/>
                  </a:lnTo>
                  <a:lnTo>
                    <a:pt x="1307261" y="3817665"/>
                  </a:lnTo>
                  <a:close/>
                </a:path>
                <a:path w="2562860" h="3818254">
                  <a:moveTo>
                    <a:pt x="1307261" y="1613831"/>
                  </a:moveTo>
                  <a:lnTo>
                    <a:pt x="1197358" y="1613831"/>
                  </a:lnTo>
                  <a:lnTo>
                    <a:pt x="1307265" y="1485766"/>
                  </a:lnTo>
                  <a:lnTo>
                    <a:pt x="1307261" y="1613831"/>
                  </a:lnTo>
                  <a:close/>
                </a:path>
              </a:pathLst>
            </a:custGeom>
            <a:solidFill>
              <a:srgbClr val="4D87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17692" y="4563841"/>
              <a:ext cx="2574290" cy="2383155"/>
            </a:xfrm>
            <a:custGeom>
              <a:avLst/>
              <a:gdLst/>
              <a:ahLst/>
              <a:cxnLst/>
              <a:rect l="l" t="t" r="r" b="b"/>
              <a:pathLst>
                <a:path w="2574290" h="2383154">
                  <a:moveTo>
                    <a:pt x="1197358" y="1613831"/>
                  </a:moveTo>
                  <a:lnTo>
                    <a:pt x="69412" y="965985"/>
                  </a:lnTo>
                  <a:lnTo>
                    <a:pt x="0" y="856082"/>
                  </a:lnTo>
                  <a:lnTo>
                    <a:pt x="728827" y="0"/>
                  </a:lnTo>
                  <a:lnTo>
                    <a:pt x="1451869" y="11568"/>
                  </a:lnTo>
                  <a:lnTo>
                    <a:pt x="2574032" y="676768"/>
                  </a:lnTo>
                  <a:lnTo>
                    <a:pt x="2538400" y="804023"/>
                  </a:lnTo>
                  <a:lnTo>
                    <a:pt x="1874126" y="804023"/>
                  </a:lnTo>
                  <a:lnTo>
                    <a:pt x="1197358" y="1613831"/>
                  </a:lnTo>
                  <a:close/>
                </a:path>
                <a:path w="2574290" h="2383154">
                  <a:moveTo>
                    <a:pt x="1307261" y="2383148"/>
                  </a:moveTo>
                  <a:lnTo>
                    <a:pt x="1307261" y="1492360"/>
                  </a:lnTo>
                  <a:lnTo>
                    <a:pt x="1874126" y="804023"/>
                  </a:lnTo>
                  <a:lnTo>
                    <a:pt x="2290599" y="815592"/>
                  </a:lnTo>
                  <a:lnTo>
                    <a:pt x="2290599" y="1816283"/>
                  </a:lnTo>
                  <a:lnTo>
                    <a:pt x="1307261" y="2383148"/>
                  </a:lnTo>
                  <a:close/>
                </a:path>
                <a:path w="2574290" h="2383154">
                  <a:moveTo>
                    <a:pt x="2533541" y="821376"/>
                  </a:moveTo>
                  <a:lnTo>
                    <a:pt x="1874126" y="804023"/>
                  </a:lnTo>
                  <a:lnTo>
                    <a:pt x="2538400" y="804023"/>
                  </a:lnTo>
                  <a:lnTo>
                    <a:pt x="2533541" y="821376"/>
                  </a:lnTo>
                  <a:close/>
                </a:path>
                <a:path w="2574290" h="2383154">
                  <a:moveTo>
                    <a:pt x="1307261" y="2383148"/>
                  </a:moveTo>
                  <a:lnTo>
                    <a:pt x="341276" y="1839420"/>
                  </a:lnTo>
                  <a:lnTo>
                    <a:pt x="335491" y="1122162"/>
                  </a:lnTo>
                  <a:lnTo>
                    <a:pt x="1197358" y="1613831"/>
                  </a:lnTo>
                  <a:lnTo>
                    <a:pt x="1307261" y="1613831"/>
                  </a:lnTo>
                  <a:lnTo>
                    <a:pt x="1307261" y="2383148"/>
                  </a:lnTo>
                  <a:close/>
                </a:path>
                <a:path w="2574290" h="2383154">
                  <a:moveTo>
                    <a:pt x="1307261" y="1613831"/>
                  </a:moveTo>
                  <a:lnTo>
                    <a:pt x="1197358" y="1613831"/>
                  </a:lnTo>
                  <a:lnTo>
                    <a:pt x="1307261" y="1492360"/>
                  </a:lnTo>
                  <a:lnTo>
                    <a:pt x="1307261" y="1613831"/>
                  </a:lnTo>
                  <a:close/>
                </a:path>
              </a:pathLst>
            </a:custGeom>
            <a:solidFill>
              <a:srgbClr val="DE8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383299" y="2151771"/>
            <a:ext cx="833119" cy="972185"/>
          </a:xfrm>
          <a:custGeom>
            <a:avLst/>
            <a:gdLst/>
            <a:ahLst/>
            <a:cxnLst/>
            <a:rect l="l" t="t" r="r" b="b"/>
            <a:pathLst>
              <a:path w="833120" h="972185">
                <a:moveTo>
                  <a:pt x="416472" y="971769"/>
                </a:moveTo>
                <a:lnTo>
                  <a:pt x="324640" y="816007"/>
                </a:lnTo>
                <a:lnTo>
                  <a:pt x="279216" y="803124"/>
                </a:lnTo>
                <a:lnTo>
                  <a:pt x="236069" y="785425"/>
                </a:lnTo>
                <a:lnTo>
                  <a:pt x="195519" y="763225"/>
                </a:lnTo>
                <a:lnTo>
                  <a:pt x="157884" y="736839"/>
                </a:lnTo>
                <a:lnTo>
                  <a:pt x="123483" y="706586"/>
                </a:lnTo>
                <a:lnTo>
                  <a:pt x="92634" y="672779"/>
                </a:lnTo>
                <a:lnTo>
                  <a:pt x="65657" y="635736"/>
                </a:lnTo>
                <a:lnTo>
                  <a:pt x="42870" y="595773"/>
                </a:lnTo>
                <a:lnTo>
                  <a:pt x="24593" y="553206"/>
                </a:lnTo>
                <a:lnTo>
                  <a:pt x="11142" y="508351"/>
                </a:lnTo>
                <a:lnTo>
                  <a:pt x="2838" y="461523"/>
                </a:lnTo>
                <a:lnTo>
                  <a:pt x="0" y="413040"/>
                </a:lnTo>
                <a:lnTo>
                  <a:pt x="2801" y="364870"/>
                </a:lnTo>
                <a:lnTo>
                  <a:pt x="10999" y="318333"/>
                </a:lnTo>
                <a:lnTo>
                  <a:pt x="24279" y="273738"/>
                </a:lnTo>
                <a:lnTo>
                  <a:pt x="42330" y="231395"/>
                </a:lnTo>
                <a:lnTo>
                  <a:pt x="64839" y="191614"/>
                </a:lnTo>
                <a:lnTo>
                  <a:pt x="91494" y="154704"/>
                </a:lnTo>
                <a:lnTo>
                  <a:pt x="121981" y="120976"/>
                </a:lnTo>
                <a:lnTo>
                  <a:pt x="155990" y="90740"/>
                </a:lnTo>
                <a:lnTo>
                  <a:pt x="193206" y="64305"/>
                </a:lnTo>
                <a:lnTo>
                  <a:pt x="233318" y="41981"/>
                </a:lnTo>
                <a:lnTo>
                  <a:pt x="276013" y="24079"/>
                </a:lnTo>
                <a:lnTo>
                  <a:pt x="320979" y="10908"/>
                </a:lnTo>
                <a:lnTo>
                  <a:pt x="367903" y="2778"/>
                </a:lnTo>
                <a:lnTo>
                  <a:pt x="416472" y="0"/>
                </a:lnTo>
                <a:lnTo>
                  <a:pt x="465042" y="2778"/>
                </a:lnTo>
                <a:lnTo>
                  <a:pt x="511966" y="10908"/>
                </a:lnTo>
                <a:lnTo>
                  <a:pt x="556931" y="24079"/>
                </a:lnTo>
                <a:lnTo>
                  <a:pt x="599626" y="41981"/>
                </a:lnTo>
                <a:lnTo>
                  <a:pt x="639738" y="64305"/>
                </a:lnTo>
                <a:lnTo>
                  <a:pt x="676955" y="90740"/>
                </a:lnTo>
                <a:lnTo>
                  <a:pt x="710963" y="120976"/>
                </a:lnTo>
                <a:lnTo>
                  <a:pt x="741451" y="154704"/>
                </a:lnTo>
                <a:lnTo>
                  <a:pt x="768105" y="191614"/>
                </a:lnTo>
                <a:lnTo>
                  <a:pt x="790614" y="231395"/>
                </a:lnTo>
                <a:lnTo>
                  <a:pt x="808665" y="273738"/>
                </a:lnTo>
                <a:lnTo>
                  <a:pt x="821945" y="318333"/>
                </a:lnTo>
                <a:lnTo>
                  <a:pt x="830143" y="364870"/>
                </a:lnTo>
                <a:lnTo>
                  <a:pt x="832945" y="413040"/>
                </a:lnTo>
                <a:lnTo>
                  <a:pt x="830106" y="461523"/>
                </a:lnTo>
                <a:lnTo>
                  <a:pt x="821802" y="508351"/>
                </a:lnTo>
                <a:lnTo>
                  <a:pt x="808352" y="553206"/>
                </a:lnTo>
                <a:lnTo>
                  <a:pt x="790074" y="595773"/>
                </a:lnTo>
                <a:lnTo>
                  <a:pt x="767287" y="635736"/>
                </a:lnTo>
                <a:lnTo>
                  <a:pt x="740310" y="672779"/>
                </a:lnTo>
                <a:lnTo>
                  <a:pt x="709462" y="706586"/>
                </a:lnTo>
                <a:lnTo>
                  <a:pt x="675061" y="736839"/>
                </a:lnTo>
                <a:lnTo>
                  <a:pt x="637426" y="763225"/>
                </a:lnTo>
                <a:lnTo>
                  <a:pt x="596875" y="785425"/>
                </a:lnTo>
                <a:lnTo>
                  <a:pt x="553729" y="803124"/>
                </a:lnTo>
                <a:lnTo>
                  <a:pt x="508304" y="816007"/>
                </a:lnTo>
                <a:lnTo>
                  <a:pt x="416472" y="971769"/>
                </a:lnTo>
                <a:close/>
              </a:path>
            </a:pathLst>
          </a:custGeom>
          <a:solidFill>
            <a:srgbClr val="4D87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3299" y="3540013"/>
            <a:ext cx="833119" cy="972185"/>
          </a:xfrm>
          <a:custGeom>
            <a:avLst/>
            <a:gdLst/>
            <a:ahLst/>
            <a:cxnLst/>
            <a:rect l="l" t="t" r="r" b="b"/>
            <a:pathLst>
              <a:path w="833120" h="972185">
                <a:moveTo>
                  <a:pt x="416472" y="971769"/>
                </a:moveTo>
                <a:lnTo>
                  <a:pt x="324640" y="816007"/>
                </a:lnTo>
                <a:lnTo>
                  <a:pt x="279216" y="803124"/>
                </a:lnTo>
                <a:lnTo>
                  <a:pt x="236069" y="785425"/>
                </a:lnTo>
                <a:lnTo>
                  <a:pt x="195519" y="763225"/>
                </a:lnTo>
                <a:lnTo>
                  <a:pt x="157884" y="736839"/>
                </a:lnTo>
                <a:lnTo>
                  <a:pt x="123483" y="706586"/>
                </a:lnTo>
                <a:lnTo>
                  <a:pt x="92634" y="672779"/>
                </a:lnTo>
                <a:lnTo>
                  <a:pt x="65657" y="635736"/>
                </a:lnTo>
                <a:lnTo>
                  <a:pt x="42870" y="595773"/>
                </a:lnTo>
                <a:lnTo>
                  <a:pt x="24593" y="553206"/>
                </a:lnTo>
                <a:lnTo>
                  <a:pt x="11142" y="508351"/>
                </a:lnTo>
                <a:lnTo>
                  <a:pt x="2838" y="461523"/>
                </a:lnTo>
                <a:lnTo>
                  <a:pt x="0" y="413040"/>
                </a:lnTo>
                <a:lnTo>
                  <a:pt x="2801" y="364870"/>
                </a:lnTo>
                <a:lnTo>
                  <a:pt x="10999" y="318333"/>
                </a:lnTo>
                <a:lnTo>
                  <a:pt x="24279" y="273738"/>
                </a:lnTo>
                <a:lnTo>
                  <a:pt x="42330" y="231395"/>
                </a:lnTo>
                <a:lnTo>
                  <a:pt x="64839" y="191614"/>
                </a:lnTo>
                <a:lnTo>
                  <a:pt x="91494" y="154704"/>
                </a:lnTo>
                <a:lnTo>
                  <a:pt x="121981" y="120976"/>
                </a:lnTo>
                <a:lnTo>
                  <a:pt x="155990" y="90740"/>
                </a:lnTo>
                <a:lnTo>
                  <a:pt x="193206" y="64305"/>
                </a:lnTo>
                <a:lnTo>
                  <a:pt x="233318" y="41981"/>
                </a:lnTo>
                <a:lnTo>
                  <a:pt x="276013" y="24079"/>
                </a:lnTo>
                <a:lnTo>
                  <a:pt x="320979" y="10908"/>
                </a:lnTo>
                <a:lnTo>
                  <a:pt x="367903" y="2778"/>
                </a:lnTo>
                <a:lnTo>
                  <a:pt x="416472" y="0"/>
                </a:lnTo>
                <a:lnTo>
                  <a:pt x="465042" y="2778"/>
                </a:lnTo>
                <a:lnTo>
                  <a:pt x="511966" y="10908"/>
                </a:lnTo>
                <a:lnTo>
                  <a:pt x="556931" y="24079"/>
                </a:lnTo>
                <a:lnTo>
                  <a:pt x="599626" y="41981"/>
                </a:lnTo>
                <a:lnTo>
                  <a:pt x="639738" y="64305"/>
                </a:lnTo>
                <a:lnTo>
                  <a:pt x="676955" y="90740"/>
                </a:lnTo>
                <a:lnTo>
                  <a:pt x="710963" y="120976"/>
                </a:lnTo>
                <a:lnTo>
                  <a:pt x="741451" y="154704"/>
                </a:lnTo>
                <a:lnTo>
                  <a:pt x="768105" y="191614"/>
                </a:lnTo>
                <a:lnTo>
                  <a:pt x="790614" y="231395"/>
                </a:lnTo>
                <a:lnTo>
                  <a:pt x="808665" y="273738"/>
                </a:lnTo>
                <a:lnTo>
                  <a:pt x="821945" y="318333"/>
                </a:lnTo>
                <a:lnTo>
                  <a:pt x="830143" y="364870"/>
                </a:lnTo>
                <a:lnTo>
                  <a:pt x="832945" y="413040"/>
                </a:lnTo>
                <a:lnTo>
                  <a:pt x="830106" y="461523"/>
                </a:lnTo>
                <a:lnTo>
                  <a:pt x="821802" y="508351"/>
                </a:lnTo>
                <a:lnTo>
                  <a:pt x="808352" y="553206"/>
                </a:lnTo>
                <a:lnTo>
                  <a:pt x="790074" y="595773"/>
                </a:lnTo>
                <a:lnTo>
                  <a:pt x="767287" y="635736"/>
                </a:lnTo>
                <a:lnTo>
                  <a:pt x="740310" y="672779"/>
                </a:lnTo>
                <a:lnTo>
                  <a:pt x="709462" y="706586"/>
                </a:lnTo>
                <a:lnTo>
                  <a:pt x="675061" y="736839"/>
                </a:lnTo>
                <a:lnTo>
                  <a:pt x="637426" y="763225"/>
                </a:lnTo>
                <a:lnTo>
                  <a:pt x="596875" y="785425"/>
                </a:lnTo>
                <a:lnTo>
                  <a:pt x="553729" y="803124"/>
                </a:lnTo>
                <a:lnTo>
                  <a:pt x="508304" y="816007"/>
                </a:lnTo>
                <a:lnTo>
                  <a:pt x="416472" y="971769"/>
                </a:lnTo>
                <a:close/>
              </a:path>
            </a:pathLst>
          </a:custGeom>
          <a:solidFill>
            <a:srgbClr val="DE8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3299" y="5205903"/>
            <a:ext cx="833119" cy="972185"/>
          </a:xfrm>
          <a:custGeom>
            <a:avLst/>
            <a:gdLst/>
            <a:ahLst/>
            <a:cxnLst/>
            <a:rect l="l" t="t" r="r" b="b"/>
            <a:pathLst>
              <a:path w="833120" h="972185">
                <a:moveTo>
                  <a:pt x="416472" y="971769"/>
                </a:moveTo>
                <a:lnTo>
                  <a:pt x="324640" y="816007"/>
                </a:lnTo>
                <a:lnTo>
                  <a:pt x="279216" y="803124"/>
                </a:lnTo>
                <a:lnTo>
                  <a:pt x="236069" y="785425"/>
                </a:lnTo>
                <a:lnTo>
                  <a:pt x="195519" y="763225"/>
                </a:lnTo>
                <a:lnTo>
                  <a:pt x="157884" y="736839"/>
                </a:lnTo>
                <a:lnTo>
                  <a:pt x="123483" y="706586"/>
                </a:lnTo>
                <a:lnTo>
                  <a:pt x="92634" y="672779"/>
                </a:lnTo>
                <a:lnTo>
                  <a:pt x="65657" y="635736"/>
                </a:lnTo>
                <a:lnTo>
                  <a:pt x="42870" y="595773"/>
                </a:lnTo>
                <a:lnTo>
                  <a:pt x="24593" y="553206"/>
                </a:lnTo>
                <a:lnTo>
                  <a:pt x="11142" y="508351"/>
                </a:lnTo>
                <a:lnTo>
                  <a:pt x="2838" y="461523"/>
                </a:lnTo>
                <a:lnTo>
                  <a:pt x="0" y="413040"/>
                </a:lnTo>
                <a:lnTo>
                  <a:pt x="2801" y="364870"/>
                </a:lnTo>
                <a:lnTo>
                  <a:pt x="10999" y="318333"/>
                </a:lnTo>
                <a:lnTo>
                  <a:pt x="24279" y="273738"/>
                </a:lnTo>
                <a:lnTo>
                  <a:pt x="42330" y="231395"/>
                </a:lnTo>
                <a:lnTo>
                  <a:pt x="64839" y="191614"/>
                </a:lnTo>
                <a:lnTo>
                  <a:pt x="91494" y="154704"/>
                </a:lnTo>
                <a:lnTo>
                  <a:pt x="121981" y="120976"/>
                </a:lnTo>
                <a:lnTo>
                  <a:pt x="155990" y="90740"/>
                </a:lnTo>
                <a:lnTo>
                  <a:pt x="193206" y="64305"/>
                </a:lnTo>
                <a:lnTo>
                  <a:pt x="233318" y="41981"/>
                </a:lnTo>
                <a:lnTo>
                  <a:pt x="276013" y="24079"/>
                </a:lnTo>
                <a:lnTo>
                  <a:pt x="320979" y="10908"/>
                </a:lnTo>
                <a:lnTo>
                  <a:pt x="367903" y="2778"/>
                </a:lnTo>
                <a:lnTo>
                  <a:pt x="416472" y="0"/>
                </a:lnTo>
                <a:lnTo>
                  <a:pt x="465042" y="2778"/>
                </a:lnTo>
                <a:lnTo>
                  <a:pt x="511966" y="10908"/>
                </a:lnTo>
                <a:lnTo>
                  <a:pt x="556931" y="24079"/>
                </a:lnTo>
                <a:lnTo>
                  <a:pt x="599626" y="41981"/>
                </a:lnTo>
                <a:lnTo>
                  <a:pt x="639738" y="64305"/>
                </a:lnTo>
                <a:lnTo>
                  <a:pt x="676955" y="90740"/>
                </a:lnTo>
                <a:lnTo>
                  <a:pt x="710963" y="120976"/>
                </a:lnTo>
                <a:lnTo>
                  <a:pt x="741451" y="154704"/>
                </a:lnTo>
                <a:lnTo>
                  <a:pt x="768105" y="191614"/>
                </a:lnTo>
                <a:lnTo>
                  <a:pt x="790614" y="231395"/>
                </a:lnTo>
                <a:lnTo>
                  <a:pt x="808665" y="273738"/>
                </a:lnTo>
                <a:lnTo>
                  <a:pt x="821945" y="318333"/>
                </a:lnTo>
                <a:lnTo>
                  <a:pt x="830143" y="364870"/>
                </a:lnTo>
                <a:lnTo>
                  <a:pt x="832945" y="413040"/>
                </a:lnTo>
                <a:lnTo>
                  <a:pt x="830106" y="461523"/>
                </a:lnTo>
                <a:lnTo>
                  <a:pt x="821802" y="508351"/>
                </a:lnTo>
                <a:lnTo>
                  <a:pt x="808352" y="553206"/>
                </a:lnTo>
                <a:lnTo>
                  <a:pt x="790074" y="595773"/>
                </a:lnTo>
                <a:lnTo>
                  <a:pt x="767287" y="635736"/>
                </a:lnTo>
                <a:lnTo>
                  <a:pt x="740310" y="672779"/>
                </a:lnTo>
                <a:lnTo>
                  <a:pt x="709462" y="706586"/>
                </a:lnTo>
                <a:lnTo>
                  <a:pt x="675061" y="736839"/>
                </a:lnTo>
                <a:lnTo>
                  <a:pt x="637426" y="763225"/>
                </a:lnTo>
                <a:lnTo>
                  <a:pt x="596875" y="785425"/>
                </a:lnTo>
                <a:lnTo>
                  <a:pt x="553729" y="803124"/>
                </a:lnTo>
                <a:lnTo>
                  <a:pt x="508304" y="816007"/>
                </a:lnTo>
                <a:lnTo>
                  <a:pt x="416472" y="971769"/>
                </a:lnTo>
                <a:close/>
              </a:path>
            </a:pathLst>
          </a:custGeom>
          <a:solidFill>
            <a:srgbClr val="3BC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87465" y="2331987"/>
            <a:ext cx="224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50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7465" y="3720229"/>
            <a:ext cx="224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5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87465" y="5386120"/>
            <a:ext cx="224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50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04330" y="5252402"/>
            <a:ext cx="1641475" cy="113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3380">
              <a:lnSpc>
                <a:spcPct val="101200"/>
              </a:lnSpc>
              <a:spcBef>
                <a:spcPts val="95"/>
              </a:spcBef>
            </a:pPr>
            <a:r>
              <a:rPr sz="1800" b="1" spc="-10" dirty="0">
                <a:solidFill>
                  <a:srgbClr val="3BC583"/>
                </a:solidFill>
                <a:latin typeface="Roboto"/>
                <a:cs typeface="Roboto"/>
              </a:rPr>
              <a:t>Image Recognition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1200"/>
              </a:lnSpc>
              <a:spcBef>
                <a:spcPts val="1075"/>
              </a:spcBef>
            </a:pP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AI</a:t>
            </a:r>
            <a:r>
              <a:rPr sz="1350" spc="-2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identifying</a:t>
            </a:r>
            <a:r>
              <a:rPr sz="1350" spc="-2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7473F"/>
                </a:solidFill>
                <a:latin typeface="Roboto"/>
                <a:cs typeface="Roboto"/>
              </a:rPr>
              <a:t>objects </a:t>
            </a: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within</a:t>
            </a:r>
            <a:r>
              <a:rPr sz="1350" spc="-6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7473F"/>
                </a:solidFill>
                <a:latin typeface="Roboto"/>
                <a:cs typeface="Roboto"/>
              </a:rPr>
              <a:t>images.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04330" y="3586512"/>
            <a:ext cx="1859280" cy="113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1800" b="1" spc="-10" dirty="0">
                <a:solidFill>
                  <a:srgbClr val="DE8431"/>
                </a:solidFill>
                <a:latin typeface="Roboto"/>
                <a:cs typeface="Roboto"/>
              </a:rPr>
              <a:t>Recommendation Systems</a:t>
            </a:r>
            <a:endParaRPr sz="1800">
              <a:latin typeface="Roboto"/>
              <a:cs typeface="Roboto"/>
            </a:endParaRPr>
          </a:p>
          <a:p>
            <a:pPr marL="12700" marR="123825">
              <a:lnSpc>
                <a:spcPct val="101200"/>
              </a:lnSpc>
              <a:spcBef>
                <a:spcPts val="1075"/>
              </a:spcBef>
            </a:pPr>
            <a:r>
              <a:rPr sz="1350" dirty="0">
                <a:solidFill>
                  <a:srgbClr val="4C3F33"/>
                </a:solidFill>
                <a:latin typeface="Roboto"/>
                <a:cs typeface="Roboto"/>
              </a:rPr>
              <a:t>AI</a:t>
            </a:r>
            <a:r>
              <a:rPr sz="1350" spc="5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C3F33"/>
                </a:solidFill>
                <a:latin typeface="Roboto"/>
                <a:cs typeface="Roboto"/>
              </a:rPr>
              <a:t>suggesting</a:t>
            </a:r>
            <a:r>
              <a:rPr sz="1350" spc="1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C3F33"/>
                </a:solidFill>
                <a:latin typeface="Roboto"/>
                <a:cs typeface="Roboto"/>
              </a:rPr>
              <a:t>items </a:t>
            </a:r>
            <a:r>
              <a:rPr sz="1350" dirty="0">
                <a:solidFill>
                  <a:srgbClr val="4C3F33"/>
                </a:solidFill>
                <a:latin typeface="Roboto"/>
                <a:cs typeface="Roboto"/>
              </a:rPr>
              <a:t>based</a:t>
            </a:r>
            <a:r>
              <a:rPr sz="1350" spc="-15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C3F33"/>
                </a:solidFill>
                <a:latin typeface="Roboto"/>
                <a:cs typeface="Roboto"/>
              </a:rPr>
              <a:t>on</a:t>
            </a:r>
            <a:r>
              <a:rPr sz="1350" spc="-10" dirty="0">
                <a:solidFill>
                  <a:srgbClr val="4C3F33"/>
                </a:solidFill>
                <a:latin typeface="Roboto"/>
                <a:cs typeface="Roboto"/>
              </a:rPr>
              <a:t> preferences.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04330" y="2198270"/>
            <a:ext cx="1774189" cy="856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solidFill>
                  <a:srgbClr val="4D87E6"/>
                </a:solidFill>
                <a:latin typeface="Roboto"/>
                <a:cs typeface="Roboto"/>
              </a:rPr>
              <a:t>Voice</a:t>
            </a:r>
            <a:r>
              <a:rPr sz="1800" b="1" spc="114" dirty="0">
                <a:solidFill>
                  <a:srgbClr val="4D87E6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D87E6"/>
                </a:solidFill>
                <a:latin typeface="Roboto"/>
                <a:cs typeface="Roboto"/>
              </a:rPr>
              <a:t>Assistants</a:t>
            </a:r>
            <a:endParaRPr sz="1800">
              <a:latin typeface="Roboto"/>
              <a:cs typeface="Roboto"/>
            </a:endParaRPr>
          </a:p>
          <a:p>
            <a:pPr marL="12700" marR="287655">
              <a:lnSpc>
                <a:spcPct val="101200"/>
              </a:lnSpc>
              <a:spcBef>
                <a:spcPts val="1080"/>
              </a:spcBef>
            </a:pP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AI</a:t>
            </a:r>
            <a:r>
              <a:rPr sz="1350" spc="-20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that</a:t>
            </a:r>
            <a:r>
              <a:rPr sz="1350" spc="-20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responds</a:t>
            </a:r>
            <a:r>
              <a:rPr sz="1350" spc="-1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394454"/>
                </a:solidFill>
                <a:latin typeface="Roboto"/>
                <a:cs typeface="Roboto"/>
              </a:rPr>
              <a:t>to </a:t>
            </a: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voice</a:t>
            </a:r>
            <a:r>
              <a:rPr sz="1350" spc="-20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94454"/>
                </a:solidFill>
                <a:latin typeface="Roboto"/>
                <a:cs typeface="Roboto"/>
              </a:rPr>
              <a:t>commands.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76605" y="1642749"/>
            <a:ext cx="4326890" cy="5316220"/>
            <a:chOff x="2876605" y="1642749"/>
            <a:chExt cx="4326890" cy="5316220"/>
          </a:xfrm>
        </p:grpSpPr>
        <p:sp>
          <p:nvSpPr>
            <p:cNvPr id="17" name="object 17"/>
            <p:cNvSpPr/>
            <p:nvPr/>
          </p:nvSpPr>
          <p:spPr>
            <a:xfrm>
              <a:off x="4253279" y="1654317"/>
              <a:ext cx="2562860" cy="3204845"/>
            </a:xfrm>
            <a:custGeom>
              <a:avLst/>
              <a:gdLst/>
              <a:ahLst/>
              <a:cxnLst/>
              <a:rect l="l" t="t" r="r" b="b"/>
              <a:pathLst>
                <a:path w="2562859" h="3204845">
                  <a:moveTo>
                    <a:pt x="925494" y="2232756"/>
                  </a:moveTo>
                  <a:lnTo>
                    <a:pt x="1156868" y="2238540"/>
                  </a:lnTo>
                  <a:lnTo>
                    <a:pt x="1197358" y="2093931"/>
                  </a:lnTo>
                  <a:lnTo>
                    <a:pt x="335491" y="1573341"/>
                  </a:lnTo>
                  <a:lnTo>
                    <a:pt x="335491" y="1122162"/>
                  </a:lnTo>
                  <a:lnTo>
                    <a:pt x="1197358" y="1613831"/>
                  </a:lnTo>
                  <a:lnTo>
                    <a:pt x="1307261" y="1492360"/>
                  </a:lnTo>
                  <a:lnTo>
                    <a:pt x="1295692" y="2915308"/>
                  </a:lnTo>
                  <a:lnTo>
                    <a:pt x="1093240" y="2909524"/>
                  </a:lnTo>
                  <a:lnTo>
                    <a:pt x="925494" y="3111976"/>
                  </a:lnTo>
                  <a:lnTo>
                    <a:pt x="925494" y="2232756"/>
                  </a:lnTo>
                  <a:close/>
                </a:path>
                <a:path w="2562859" h="3204845">
                  <a:moveTo>
                    <a:pt x="1295692" y="2915308"/>
                  </a:moveTo>
                  <a:lnTo>
                    <a:pt x="1307261" y="1492360"/>
                  </a:lnTo>
                  <a:lnTo>
                    <a:pt x="1862558" y="838729"/>
                  </a:lnTo>
                  <a:lnTo>
                    <a:pt x="2290599" y="850298"/>
                  </a:lnTo>
                  <a:lnTo>
                    <a:pt x="2290599" y="1613831"/>
                  </a:lnTo>
                  <a:lnTo>
                    <a:pt x="2290599" y="3204525"/>
                  </a:lnTo>
                  <a:lnTo>
                    <a:pt x="1816283" y="2921092"/>
                  </a:lnTo>
                  <a:lnTo>
                    <a:pt x="1295692" y="2915308"/>
                  </a:lnTo>
                  <a:close/>
                </a:path>
                <a:path w="2562859" h="3204845">
                  <a:moveTo>
                    <a:pt x="728827" y="0"/>
                  </a:moveTo>
                  <a:lnTo>
                    <a:pt x="0" y="861866"/>
                  </a:lnTo>
                  <a:lnTo>
                    <a:pt x="69412" y="965985"/>
                  </a:lnTo>
                  <a:lnTo>
                    <a:pt x="1197358" y="1613831"/>
                  </a:lnTo>
                  <a:lnTo>
                    <a:pt x="1862558" y="838729"/>
                  </a:lnTo>
                  <a:lnTo>
                    <a:pt x="2521973" y="856082"/>
                  </a:lnTo>
                  <a:lnTo>
                    <a:pt x="2562463" y="711474"/>
                  </a:lnTo>
                  <a:lnTo>
                    <a:pt x="1382457" y="0"/>
                  </a:lnTo>
                  <a:lnTo>
                    <a:pt x="728827" y="0"/>
                  </a:lnTo>
                  <a:close/>
                </a:path>
                <a:path w="2562859" h="3204845">
                  <a:moveTo>
                    <a:pt x="1197358" y="1613831"/>
                  </a:moveTo>
                  <a:lnTo>
                    <a:pt x="1116378" y="1498144"/>
                  </a:lnTo>
                </a:path>
                <a:path w="2562859" h="3204845">
                  <a:moveTo>
                    <a:pt x="2290599" y="1613831"/>
                  </a:moveTo>
                  <a:lnTo>
                    <a:pt x="2290599" y="856082"/>
                  </a:lnTo>
                </a:path>
                <a:path w="2562859" h="3204845">
                  <a:moveTo>
                    <a:pt x="1116378" y="1498144"/>
                  </a:moveTo>
                  <a:lnTo>
                    <a:pt x="5784" y="867651"/>
                  </a:lnTo>
                </a:path>
                <a:path w="2562859" h="3204845">
                  <a:moveTo>
                    <a:pt x="1116378" y="1498144"/>
                  </a:moveTo>
                  <a:lnTo>
                    <a:pt x="1822067" y="694121"/>
                  </a:lnTo>
                </a:path>
                <a:path w="2562859" h="3204845">
                  <a:moveTo>
                    <a:pt x="1822067" y="694121"/>
                  </a:moveTo>
                  <a:lnTo>
                    <a:pt x="2556679" y="717258"/>
                  </a:lnTo>
                </a:path>
                <a:path w="2562859" h="3204845">
                  <a:moveTo>
                    <a:pt x="1822067" y="694121"/>
                  </a:moveTo>
                  <a:lnTo>
                    <a:pt x="734611" y="0"/>
                  </a:lnTo>
                </a:path>
                <a:path w="2562859" h="3204845">
                  <a:moveTo>
                    <a:pt x="2096824" y="3083054"/>
                  </a:moveTo>
                  <a:lnTo>
                    <a:pt x="2096824" y="2869033"/>
                  </a:lnTo>
                  <a:lnTo>
                    <a:pt x="1908832" y="2976044"/>
                  </a:lnTo>
                </a:path>
              </a:pathLst>
            </a:custGeom>
            <a:ln w="231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88174" y="3036775"/>
              <a:ext cx="2562860" cy="3818254"/>
            </a:xfrm>
            <a:custGeom>
              <a:avLst/>
              <a:gdLst/>
              <a:ahLst/>
              <a:cxnLst/>
              <a:rect l="l" t="t" r="r" b="b"/>
              <a:pathLst>
                <a:path w="2562860" h="3818254">
                  <a:moveTo>
                    <a:pt x="335491" y="3250800"/>
                  </a:moveTo>
                  <a:lnTo>
                    <a:pt x="335491" y="1118810"/>
                  </a:lnTo>
                  <a:lnTo>
                    <a:pt x="1197358" y="1613831"/>
                  </a:lnTo>
                  <a:lnTo>
                    <a:pt x="1307261" y="1485770"/>
                  </a:lnTo>
                  <a:lnTo>
                    <a:pt x="1307261" y="3817665"/>
                  </a:lnTo>
                  <a:lnTo>
                    <a:pt x="335491" y="3250800"/>
                  </a:lnTo>
                  <a:close/>
                </a:path>
                <a:path w="2562860" h="3818254">
                  <a:moveTo>
                    <a:pt x="1307261" y="3817665"/>
                  </a:moveTo>
                  <a:lnTo>
                    <a:pt x="1307261" y="1485770"/>
                  </a:lnTo>
                  <a:lnTo>
                    <a:pt x="1862558" y="838729"/>
                  </a:lnTo>
                  <a:lnTo>
                    <a:pt x="2290599" y="850298"/>
                  </a:lnTo>
                  <a:lnTo>
                    <a:pt x="2290599" y="1729518"/>
                  </a:lnTo>
                  <a:lnTo>
                    <a:pt x="1729518" y="2383148"/>
                  </a:lnTo>
                  <a:lnTo>
                    <a:pt x="1798930" y="2493051"/>
                  </a:lnTo>
                  <a:lnTo>
                    <a:pt x="2065010" y="2643444"/>
                  </a:lnTo>
                  <a:lnTo>
                    <a:pt x="2070794" y="3366487"/>
                  </a:lnTo>
                  <a:lnTo>
                    <a:pt x="1307261" y="3817665"/>
                  </a:lnTo>
                  <a:close/>
                </a:path>
                <a:path w="2562860" h="3818254">
                  <a:moveTo>
                    <a:pt x="728827" y="0"/>
                  </a:moveTo>
                  <a:lnTo>
                    <a:pt x="0" y="861866"/>
                  </a:lnTo>
                  <a:lnTo>
                    <a:pt x="69412" y="965985"/>
                  </a:lnTo>
                  <a:lnTo>
                    <a:pt x="1197358" y="1613831"/>
                  </a:lnTo>
                  <a:lnTo>
                    <a:pt x="1862558" y="838729"/>
                  </a:lnTo>
                  <a:lnTo>
                    <a:pt x="2521973" y="856082"/>
                  </a:lnTo>
                  <a:lnTo>
                    <a:pt x="2562463" y="711474"/>
                  </a:lnTo>
                  <a:lnTo>
                    <a:pt x="1382457" y="0"/>
                  </a:lnTo>
                  <a:lnTo>
                    <a:pt x="728827" y="0"/>
                  </a:lnTo>
                  <a:close/>
                </a:path>
                <a:path w="2562860" h="3818254">
                  <a:moveTo>
                    <a:pt x="1197358" y="1613831"/>
                  </a:moveTo>
                  <a:lnTo>
                    <a:pt x="1116378" y="1498144"/>
                  </a:lnTo>
                </a:path>
                <a:path w="2562860" h="3818254">
                  <a:moveTo>
                    <a:pt x="1116378" y="1498144"/>
                  </a:moveTo>
                  <a:lnTo>
                    <a:pt x="0" y="861866"/>
                  </a:lnTo>
                </a:path>
                <a:path w="2562860" h="3818254">
                  <a:moveTo>
                    <a:pt x="1116378" y="1498144"/>
                  </a:moveTo>
                  <a:lnTo>
                    <a:pt x="1822067" y="694121"/>
                  </a:lnTo>
                </a:path>
                <a:path w="2562860" h="3818254">
                  <a:moveTo>
                    <a:pt x="1822067" y="694121"/>
                  </a:moveTo>
                  <a:lnTo>
                    <a:pt x="2562463" y="711474"/>
                  </a:lnTo>
                </a:path>
                <a:path w="2562860" h="3818254">
                  <a:moveTo>
                    <a:pt x="1822067" y="694121"/>
                  </a:moveTo>
                  <a:lnTo>
                    <a:pt x="728827" y="0"/>
                  </a:lnTo>
                </a:path>
                <a:path w="2562860" h="3818254">
                  <a:moveTo>
                    <a:pt x="1613831" y="3636510"/>
                  </a:moveTo>
                  <a:lnTo>
                    <a:pt x="1613831" y="2938445"/>
                  </a:lnTo>
                  <a:lnTo>
                    <a:pt x="1989813" y="2724425"/>
                  </a:lnTo>
                  <a:lnTo>
                    <a:pt x="1989813" y="3414339"/>
                  </a:lnTo>
                </a:path>
              </a:pathLst>
            </a:custGeom>
            <a:ln w="231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17692" y="4563841"/>
              <a:ext cx="2574290" cy="2383155"/>
            </a:xfrm>
            <a:custGeom>
              <a:avLst/>
              <a:gdLst/>
              <a:ahLst/>
              <a:cxnLst/>
              <a:rect l="l" t="t" r="r" b="b"/>
              <a:pathLst>
                <a:path w="2574290" h="2383154">
                  <a:moveTo>
                    <a:pt x="341276" y="1839420"/>
                  </a:moveTo>
                  <a:lnTo>
                    <a:pt x="335491" y="1122162"/>
                  </a:lnTo>
                  <a:lnTo>
                    <a:pt x="1197358" y="1613831"/>
                  </a:lnTo>
                  <a:lnTo>
                    <a:pt x="1307261" y="1492360"/>
                  </a:lnTo>
                  <a:lnTo>
                    <a:pt x="1307261" y="2383148"/>
                  </a:lnTo>
                  <a:lnTo>
                    <a:pt x="341276" y="1839420"/>
                  </a:lnTo>
                  <a:close/>
                </a:path>
                <a:path w="2574290" h="2383154">
                  <a:moveTo>
                    <a:pt x="1307261" y="2383148"/>
                  </a:moveTo>
                  <a:lnTo>
                    <a:pt x="1307261" y="1492360"/>
                  </a:lnTo>
                  <a:lnTo>
                    <a:pt x="1874126" y="804023"/>
                  </a:lnTo>
                  <a:lnTo>
                    <a:pt x="2290599" y="815592"/>
                  </a:lnTo>
                  <a:lnTo>
                    <a:pt x="2290599" y="1816283"/>
                  </a:lnTo>
                  <a:lnTo>
                    <a:pt x="1307261" y="2383148"/>
                  </a:lnTo>
                  <a:close/>
                </a:path>
                <a:path w="2574290" h="2383154">
                  <a:moveTo>
                    <a:pt x="728827" y="0"/>
                  </a:moveTo>
                  <a:lnTo>
                    <a:pt x="0" y="856082"/>
                  </a:lnTo>
                  <a:lnTo>
                    <a:pt x="69412" y="965985"/>
                  </a:lnTo>
                  <a:lnTo>
                    <a:pt x="1197358" y="1613831"/>
                  </a:lnTo>
                  <a:lnTo>
                    <a:pt x="1874126" y="804023"/>
                  </a:lnTo>
                  <a:lnTo>
                    <a:pt x="2533541" y="821376"/>
                  </a:lnTo>
                  <a:lnTo>
                    <a:pt x="2574032" y="676768"/>
                  </a:lnTo>
                  <a:lnTo>
                    <a:pt x="1451869" y="11568"/>
                  </a:lnTo>
                  <a:lnTo>
                    <a:pt x="728827" y="0"/>
                  </a:lnTo>
                  <a:close/>
                </a:path>
                <a:path w="2574290" h="2383154">
                  <a:moveTo>
                    <a:pt x="1197358" y="1613831"/>
                  </a:moveTo>
                  <a:lnTo>
                    <a:pt x="1116378" y="1498144"/>
                  </a:lnTo>
                </a:path>
                <a:path w="2574290" h="2383154">
                  <a:moveTo>
                    <a:pt x="1116378" y="1498144"/>
                  </a:moveTo>
                  <a:lnTo>
                    <a:pt x="0" y="856082"/>
                  </a:lnTo>
                </a:path>
                <a:path w="2574290" h="2383154">
                  <a:moveTo>
                    <a:pt x="1116378" y="1498144"/>
                  </a:moveTo>
                  <a:lnTo>
                    <a:pt x="1833636" y="659415"/>
                  </a:lnTo>
                </a:path>
                <a:path w="2574290" h="2383154">
                  <a:moveTo>
                    <a:pt x="1833636" y="659415"/>
                  </a:moveTo>
                  <a:lnTo>
                    <a:pt x="2574032" y="676768"/>
                  </a:lnTo>
                </a:path>
                <a:path w="2574290" h="2383154">
                  <a:moveTo>
                    <a:pt x="1833636" y="659415"/>
                  </a:moveTo>
                  <a:lnTo>
                    <a:pt x="728827" y="0"/>
                  </a:lnTo>
                </a:path>
                <a:path w="2574290" h="2383154">
                  <a:moveTo>
                    <a:pt x="1613831" y="2209618"/>
                  </a:moveTo>
                  <a:lnTo>
                    <a:pt x="1613831" y="1503928"/>
                  </a:lnTo>
                  <a:lnTo>
                    <a:pt x="1989813" y="1289908"/>
                  </a:lnTo>
                  <a:lnTo>
                    <a:pt x="1989813" y="1989813"/>
                  </a:lnTo>
                </a:path>
              </a:pathLst>
            </a:custGeom>
            <a:ln w="231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"/>
          <p:cNvSpPr txBox="1">
            <a:spLocks noGrp="1"/>
          </p:cNvSpPr>
          <p:nvPr>
            <p:ph type="title"/>
          </p:nvPr>
        </p:nvSpPr>
        <p:spPr>
          <a:xfrm>
            <a:off x="1828800" y="825500"/>
            <a:ext cx="36277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45" dirty="0">
                <a:solidFill>
                  <a:srgbClr val="000000"/>
                </a:solidFill>
                <a:latin typeface="Lucida Sans Unicode"/>
                <a:cs typeface="Lucida Sans Unicode"/>
              </a:rPr>
              <a:t>1.</a:t>
            </a:r>
            <a:r>
              <a:rPr sz="2800" b="0" spc="-12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2800" b="0" spc="-55" dirty="0">
                <a:solidFill>
                  <a:srgbClr val="000000"/>
                </a:solidFill>
                <a:latin typeface="Lucida Sans Unicode"/>
                <a:cs typeface="Lucida Sans Unicode"/>
              </a:rPr>
              <a:t>Narrow</a:t>
            </a:r>
            <a:r>
              <a:rPr sz="2800" b="0" spc="-10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2800" b="0" spc="-95" dirty="0">
                <a:solidFill>
                  <a:srgbClr val="000000"/>
                </a:solidFill>
                <a:latin typeface="Lucida Sans Unicode"/>
                <a:cs typeface="Lucida Sans Unicode"/>
              </a:rPr>
              <a:t>AI</a:t>
            </a:r>
            <a:r>
              <a:rPr sz="2800" b="0" spc="-12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2800" b="0" dirty="0">
                <a:solidFill>
                  <a:srgbClr val="000000"/>
                </a:solidFill>
                <a:latin typeface="Lucida Sans Unicode"/>
                <a:cs typeface="Lucida Sans Unicode"/>
              </a:rPr>
              <a:t>(Weak</a:t>
            </a:r>
            <a:r>
              <a:rPr sz="2800" b="0" spc="-10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2800" b="0" spc="-25" dirty="0">
                <a:solidFill>
                  <a:srgbClr val="000000"/>
                </a:solidFill>
                <a:latin typeface="Lucida Sans Unicode"/>
                <a:cs typeface="Lucida Sans Unicode"/>
              </a:rPr>
              <a:t>AI)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0821" y="1515493"/>
            <a:ext cx="5957872" cy="55762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03639" y="3862086"/>
            <a:ext cx="1673225" cy="441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Ability</a:t>
            </a:r>
            <a:r>
              <a:rPr sz="1350" spc="-30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to</a:t>
            </a:r>
            <a:r>
              <a:rPr sz="1350" spc="-2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draw</a:t>
            </a:r>
            <a:r>
              <a:rPr sz="1350" spc="-2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94454"/>
                </a:solidFill>
                <a:latin typeface="Roboto"/>
                <a:cs typeface="Roboto"/>
              </a:rPr>
              <a:t>logical conclusions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0064" y="1781797"/>
            <a:ext cx="1863725" cy="58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755" marR="5080" indent="-313690">
              <a:lnSpc>
                <a:spcPct val="101200"/>
              </a:lnSpc>
              <a:spcBef>
                <a:spcPts val="95"/>
              </a:spcBef>
            </a:pP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Complex</a:t>
            </a:r>
            <a:r>
              <a:rPr sz="1800" b="1" spc="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Concept Understanding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8247" rIns="0" bIns="0" rtlCol="0">
            <a:spAutoFit/>
          </a:bodyPr>
          <a:lstStyle/>
          <a:p>
            <a:pPr marL="2957195">
              <a:lnSpc>
                <a:spcPct val="100000"/>
              </a:lnSpc>
              <a:spcBef>
                <a:spcPts val="125"/>
              </a:spcBef>
            </a:pPr>
            <a:r>
              <a:rPr sz="2250" dirty="0"/>
              <a:t>General</a:t>
            </a:r>
            <a:r>
              <a:rPr sz="2250" spc="95" dirty="0"/>
              <a:t> </a:t>
            </a:r>
            <a:r>
              <a:rPr sz="2250" dirty="0"/>
              <a:t>AI</a:t>
            </a:r>
            <a:r>
              <a:rPr sz="2250" spc="110" dirty="0"/>
              <a:t> </a:t>
            </a:r>
            <a:r>
              <a:rPr sz="2250" spc="-10" dirty="0"/>
              <a:t>Capabilities</a:t>
            </a:r>
            <a:endParaRPr sz="2250"/>
          </a:p>
        </p:txBody>
      </p:sp>
      <p:sp>
        <p:nvSpPr>
          <p:cNvPr id="6" name="object 6"/>
          <p:cNvSpPr txBox="1"/>
          <p:nvPr/>
        </p:nvSpPr>
        <p:spPr>
          <a:xfrm>
            <a:off x="5208299" y="5807699"/>
            <a:ext cx="111315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General</a:t>
            </a:r>
            <a:r>
              <a:rPr sz="1800" b="1" spc="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Roboto"/>
                <a:cs typeface="Roboto"/>
              </a:rPr>
              <a:t>AI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36584" y="1675605"/>
            <a:ext cx="181483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dirty="0">
                <a:solidFill>
                  <a:srgbClr val="46432C"/>
                </a:solidFill>
                <a:latin typeface="Roboto"/>
                <a:cs typeface="Roboto"/>
              </a:rPr>
              <a:t>Grasp</a:t>
            </a:r>
            <a:r>
              <a:rPr sz="1350" spc="1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6432C"/>
                </a:solidFill>
                <a:latin typeface="Roboto"/>
                <a:cs typeface="Roboto"/>
              </a:rPr>
              <a:t>of</a:t>
            </a:r>
            <a:r>
              <a:rPr sz="1350" spc="1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6432C"/>
                </a:solidFill>
                <a:latin typeface="Roboto"/>
                <a:cs typeface="Roboto"/>
              </a:rPr>
              <a:t>intricate</a:t>
            </a:r>
            <a:r>
              <a:rPr sz="1350" spc="1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6432C"/>
                </a:solidFill>
                <a:latin typeface="Roboto"/>
                <a:cs typeface="Roboto"/>
              </a:rPr>
              <a:t>ideas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3211" y="3031215"/>
            <a:ext cx="174498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Problem-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solving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7398" y="4141809"/>
            <a:ext cx="112331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Reasoning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0112" y="2751492"/>
            <a:ext cx="1828164" cy="441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1350" dirty="0">
                <a:solidFill>
                  <a:srgbClr val="4C3F33"/>
                </a:solidFill>
                <a:latin typeface="Roboto"/>
                <a:cs typeface="Roboto"/>
              </a:rPr>
              <a:t>Skill</a:t>
            </a:r>
            <a:r>
              <a:rPr sz="1350" spc="-3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C3F33"/>
                </a:solidFill>
                <a:latin typeface="Roboto"/>
                <a:cs typeface="Roboto"/>
              </a:rPr>
              <a:t>to</a:t>
            </a:r>
            <a:r>
              <a:rPr sz="1350" spc="-3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C3F33"/>
                </a:solidFill>
                <a:latin typeface="Roboto"/>
                <a:cs typeface="Roboto"/>
              </a:rPr>
              <a:t>find</a:t>
            </a:r>
            <a:r>
              <a:rPr sz="1350" spc="-3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C3F33"/>
                </a:solidFill>
                <a:latin typeface="Roboto"/>
                <a:cs typeface="Roboto"/>
              </a:rPr>
              <a:t>solutions</a:t>
            </a:r>
            <a:r>
              <a:rPr sz="1350" spc="-3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4C3F33"/>
                </a:solidFill>
                <a:latin typeface="Roboto"/>
                <a:cs typeface="Roboto"/>
              </a:rPr>
              <a:t>to </a:t>
            </a:r>
            <a:r>
              <a:rPr sz="1350" dirty="0">
                <a:solidFill>
                  <a:srgbClr val="4C3F33"/>
                </a:solidFill>
                <a:latin typeface="Roboto"/>
                <a:cs typeface="Roboto"/>
              </a:rPr>
              <a:t>complex</a:t>
            </a:r>
            <a:r>
              <a:rPr sz="1350" spc="2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C3F33"/>
                </a:solidFill>
                <a:latin typeface="Roboto"/>
                <a:cs typeface="Roboto"/>
              </a:rPr>
              <a:t>issues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3045" y="5527976"/>
            <a:ext cx="1791335" cy="441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The</a:t>
            </a:r>
            <a:r>
              <a:rPr sz="1350" spc="-4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central</a:t>
            </a:r>
            <a:r>
              <a:rPr sz="1350" spc="-3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concept</a:t>
            </a:r>
            <a:r>
              <a:rPr sz="1350" spc="-4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37473F"/>
                </a:solidFill>
                <a:latin typeface="Roboto"/>
                <a:cs typeface="Roboto"/>
              </a:rPr>
              <a:t>of </a:t>
            </a:r>
            <a:r>
              <a:rPr sz="1350" spc="-45" dirty="0">
                <a:solidFill>
                  <a:srgbClr val="37473F"/>
                </a:solidFill>
                <a:latin typeface="Roboto"/>
                <a:cs typeface="Roboto"/>
              </a:rPr>
              <a:t>human-</a:t>
            </a:r>
            <a:r>
              <a:rPr sz="1350" spc="-10" dirty="0">
                <a:solidFill>
                  <a:srgbClr val="37473F"/>
                </a:solidFill>
                <a:latin typeface="Roboto"/>
                <a:cs typeface="Roboto"/>
              </a:rPr>
              <a:t>like</a:t>
            </a:r>
            <a:r>
              <a:rPr sz="1350" spc="-1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7473F"/>
                </a:solidFill>
                <a:latin typeface="Roboto"/>
                <a:cs typeface="Roboto"/>
              </a:rPr>
              <a:t>intelligence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0" y="1676400"/>
            <a:ext cx="6096000" cy="4572000"/>
            <a:chOff x="4114800" y="1676400"/>
            <a:chExt cx="6096000" cy="4572000"/>
          </a:xfrm>
        </p:grpSpPr>
        <p:sp>
          <p:nvSpPr>
            <p:cNvPr id="3" name="object 3"/>
            <p:cNvSpPr/>
            <p:nvPr/>
          </p:nvSpPr>
          <p:spPr>
            <a:xfrm>
              <a:off x="4114800" y="4831841"/>
              <a:ext cx="6096000" cy="1416685"/>
            </a:xfrm>
            <a:custGeom>
              <a:avLst/>
              <a:gdLst/>
              <a:ahLst/>
              <a:cxnLst/>
              <a:rect l="l" t="t" r="r" b="b"/>
              <a:pathLst>
                <a:path w="6096000" h="1416685">
                  <a:moveTo>
                    <a:pt x="609600" y="1416558"/>
                  </a:moveTo>
                  <a:lnTo>
                    <a:pt x="0" y="959359"/>
                  </a:lnTo>
                  <a:lnTo>
                    <a:pt x="710636" y="0"/>
                  </a:lnTo>
                  <a:lnTo>
                    <a:pt x="1178560" y="349759"/>
                  </a:lnTo>
                  <a:lnTo>
                    <a:pt x="609600" y="1416558"/>
                  </a:lnTo>
                  <a:close/>
                </a:path>
                <a:path w="6096000" h="1416685">
                  <a:moveTo>
                    <a:pt x="6095999" y="1416558"/>
                  </a:moveTo>
                  <a:lnTo>
                    <a:pt x="609600" y="1416558"/>
                  </a:lnTo>
                  <a:lnTo>
                    <a:pt x="1178560" y="349759"/>
                  </a:lnTo>
                  <a:lnTo>
                    <a:pt x="5384800" y="349759"/>
                  </a:lnTo>
                  <a:lnTo>
                    <a:pt x="6095999" y="1416558"/>
                  </a:lnTo>
                  <a:close/>
                </a:path>
              </a:pathLst>
            </a:custGeom>
            <a:solidFill>
              <a:srgbClr val="4D87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25441" y="3872625"/>
              <a:ext cx="4674235" cy="1309370"/>
            </a:xfrm>
            <a:custGeom>
              <a:avLst/>
              <a:gdLst/>
              <a:ahLst/>
              <a:cxnLst/>
              <a:rect l="l" t="t" r="r" b="b"/>
              <a:pathLst>
                <a:path w="4674234" h="1309370">
                  <a:moveTo>
                    <a:pt x="467928" y="1308971"/>
                  </a:moveTo>
                  <a:lnTo>
                    <a:pt x="0" y="959213"/>
                  </a:lnTo>
                  <a:lnTo>
                    <a:pt x="710528" y="0"/>
                  </a:lnTo>
                  <a:lnTo>
                    <a:pt x="1036883" y="242172"/>
                  </a:lnTo>
                  <a:lnTo>
                    <a:pt x="467928" y="1308971"/>
                  </a:lnTo>
                  <a:close/>
                </a:path>
                <a:path w="4674234" h="1309370">
                  <a:moveTo>
                    <a:pt x="4674167" y="1308971"/>
                  </a:moveTo>
                  <a:lnTo>
                    <a:pt x="467928" y="1308971"/>
                  </a:lnTo>
                  <a:lnTo>
                    <a:pt x="1036888" y="242172"/>
                  </a:lnTo>
                  <a:lnTo>
                    <a:pt x="3962967" y="242172"/>
                  </a:lnTo>
                  <a:lnTo>
                    <a:pt x="4674167" y="1308971"/>
                  </a:lnTo>
                  <a:close/>
                </a:path>
              </a:pathLst>
            </a:custGeom>
            <a:solidFill>
              <a:srgbClr val="3BC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35959" y="1676400"/>
              <a:ext cx="3252470" cy="2438400"/>
            </a:xfrm>
            <a:custGeom>
              <a:avLst/>
              <a:gdLst/>
              <a:ahLst/>
              <a:cxnLst/>
              <a:rect l="l" t="t" r="r" b="b"/>
              <a:pathLst>
                <a:path w="3252470" h="2438400">
                  <a:moveTo>
                    <a:pt x="326355" y="2438400"/>
                  </a:moveTo>
                  <a:lnTo>
                    <a:pt x="0" y="2196223"/>
                  </a:lnTo>
                  <a:lnTo>
                    <a:pt x="1626831" y="0"/>
                  </a:lnTo>
                  <a:lnTo>
                    <a:pt x="326355" y="2438400"/>
                  </a:lnTo>
                  <a:close/>
                </a:path>
                <a:path w="3252470" h="2438400">
                  <a:moveTo>
                    <a:pt x="3252435" y="2438400"/>
                  </a:moveTo>
                  <a:lnTo>
                    <a:pt x="326355" y="2438400"/>
                  </a:lnTo>
                  <a:lnTo>
                    <a:pt x="1626835" y="0"/>
                  </a:lnTo>
                  <a:lnTo>
                    <a:pt x="3252435" y="2438400"/>
                  </a:lnTo>
                  <a:close/>
                </a:path>
              </a:pathLst>
            </a:custGeom>
            <a:solidFill>
              <a:srgbClr val="E55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648" rIns="0" bIns="0" rtlCol="0">
            <a:spAutoFit/>
          </a:bodyPr>
          <a:lstStyle/>
          <a:p>
            <a:pPr marL="2600325">
              <a:lnSpc>
                <a:spcPct val="100000"/>
              </a:lnSpc>
              <a:spcBef>
                <a:spcPts val="100"/>
              </a:spcBef>
            </a:pPr>
            <a:r>
              <a:rPr dirty="0"/>
              <a:t>AI</a:t>
            </a:r>
            <a:r>
              <a:rPr spc="-5" dirty="0"/>
              <a:t> </a:t>
            </a:r>
            <a:r>
              <a:rPr/>
              <a:t>Intelligence </a:t>
            </a:r>
            <a:r>
              <a:rPr spc="-10" smtClean="0"/>
              <a:t>Hierarchy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6329045" y="3252688"/>
            <a:ext cx="178117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0" marR="5080" indent="-762635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FFFFFF"/>
                </a:solidFill>
                <a:latin typeface="Roboto"/>
                <a:cs typeface="Roboto"/>
              </a:rPr>
              <a:t>Superintelligent </a:t>
            </a:r>
            <a:r>
              <a:rPr sz="2000" spc="-25" dirty="0">
                <a:solidFill>
                  <a:srgbClr val="FFFFFF"/>
                </a:solidFill>
                <a:latin typeface="Roboto"/>
                <a:cs typeface="Roboto"/>
              </a:rPr>
              <a:t>AI</a:t>
            </a:r>
            <a:endParaRPr sz="2000">
              <a:latin typeface="Roboto"/>
              <a:cs typeface="Roboto"/>
            </a:endParaRPr>
          </a:p>
          <a:p>
            <a:pPr marL="500380" marR="148590" indent="-95885">
              <a:lnSpc>
                <a:spcPts val="8400"/>
              </a:lnSpc>
            </a:pPr>
            <a:r>
              <a:rPr sz="2000" dirty="0">
                <a:solidFill>
                  <a:srgbClr val="FFFFFF"/>
                </a:solidFill>
                <a:latin typeface="Roboto"/>
                <a:cs typeface="Roboto"/>
              </a:rPr>
              <a:t>General</a:t>
            </a:r>
            <a:r>
              <a:rPr sz="20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Roboto"/>
                <a:cs typeface="Roboto"/>
              </a:rPr>
              <a:t>AI </a:t>
            </a:r>
            <a:r>
              <a:rPr sz="2000" dirty="0">
                <a:solidFill>
                  <a:srgbClr val="FFFFFF"/>
                </a:solidFill>
                <a:latin typeface="Roboto"/>
                <a:cs typeface="Roboto"/>
              </a:rPr>
              <a:t>Narrow</a:t>
            </a:r>
            <a:r>
              <a:rPr sz="20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Roboto"/>
                <a:cs typeface="Roboto"/>
              </a:rPr>
              <a:t>AI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02100" y="1663700"/>
            <a:ext cx="6121400" cy="4597400"/>
            <a:chOff x="4102100" y="1663700"/>
            <a:chExt cx="6121400" cy="4597400"/>
          </a:xfrm>
        </p:grpSpPr>
        <p:sp>
          <p:nvSpPr>
            <p:cNvPr id="9" name="object 9"/>
            <p:cNvSpPr/>
            <p:nvPr/>
          </p:nvSpPr>
          <p:spPr>
            <a:xfrm>
              <a:off x="4114800" y="4831841"/>
              <a:ext cx="6096000" cy="1416685"/>
            </a:xfrm>
            <a:custGeom>
              <a:avLst/>
              <a:gdLst/>
              <a:ahLst/>
              <a:cxnLst/>
              <a:rect l="l" t="t" r="r" b="b"/>
              <a:pathLst>
                <a:path w="6096000" h="1416685">
                  <a:moveTo>
                    <a:pt x="609600" y="1416559"/>
                  </a:moveTo>
                  <a:lnTo>
                    <a:pt x="6096000" y="1416559"/>
                  </a:lnTo>
                  <a:lnTo>
                    <a:pt x="5384800" y="349759"/>
                  </a:lnTo>
                  <a:lnTo>
                    <a:pt x="1178560" y="349759"/>
                  </a:lnTo>
                  <a:lnTo>
                    <a:pt x="609600" y="1416559"/>
                  </a:lnTo>
                  <a:close/>
                </a:path>
                <a:path w="6096000" h="1416685">
                  <a:moveTo>
                    <a:pt x="609600" y="1416559"/>
                  </a:moveTo>
                  <a:lnTo>
                    <a:pt x="0" y="959359"/>
                  </a:lnTo>
                  <a:lnTo>
                    <a:pt x="710636" y="0"/>
                  </a:lnTo>
                  <a:lnTo>
                    <a:pt x="1178560" y="349759"/>
                  </a:lnTo>
                  <a:lnTo>
                    <a:pt x="609600" y="141655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25441" y="3872625"/>
              <a:ext cx="4674235" cy="1309370"/>
            </a:xfrm>
            <a:custGeom>
              <a:avLst/>
              <a:gdLst/>
              <a:ahLst/>
              <a:cxnLst/>
              <a:rect l="l" t="t" r="r" b="b"/>
              <a:pathLst>
                <a:path w="4674234" h="1309370">
                  <a:moveTo>
                    <a:pt x="4674168" y="1308972"/>
                  </a:moveTo>
                  <a:lnTo>
                    <a:pt x="3962968" y="242172"/>
                  </a:lnTo>
                  <a:lnTo>
                    <a:pt x="1036888" y="242172"/>
                  </a:lnTo>
                  <a:lnTo>
                    <a:pt x="467928" y="1308972"/>
                  </a:lnTo>
                  <a:lnTo>
                    <a:pt x="4674168" y="1308972"/>
                  </a:lnTo>
                  <a:close/>
                </a:path>
                <a:path w="4674234" h="1309370">
                  <a:moveTo>
                    <a:pt x="1036883" y="242172"/>
                  </a:moveTo>
                  <a:lnTo>
                    <a:pt x="467923" y="1308972"/>
                  </a:lnTo>
                  <a:lnTo>
                    <a:pt x="0" y="959213"/>
                  </a:lnTo>
                  <a:lnTo>
                    <a:pt x="710528" y="0"/>
                  </a:lnTo>
                  <a:lnTo>
                    <a:pt x="1036883" y="24217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35959" y="1676400"/>
              <a:ext cx="3252470" cy="2438400"/>
            </a:xfrm>
            <a:custGeom>
              <a:avLst/>
              <a:gdLst/>
              <a:ahLst/>
              <a:cxnLst/>
              <a:rect l="l" t="t" r="r" b="b"/>
              <a:pathLst>
                <a:path w="3252470" h="2438400">
                  <a:moveTo>
                    <a:pt x="1626835" y="0"/>
                  </a:moveTo>
                  <a:lnTo>
                    <a:pt x="3252435" y="2438400"/>
                  </a:lnTo>
                  <a:lnTo>
                    <a:pt x="326355" y="2438400"/>
                  </a:lnTo>
                  <a:lnTo>
                    <a:pt x="1626835" y="0"/>
                  </a:lnTo>
                  <a:close/>
                </a:path>
                <a:path w="3252470" h="2438400">
                  <a:moveTo>
                    <a:pt x="1626834" y="0"/>
                  </a:moveTo>
                  <a:lnTo>
                    <a:pt x="326354" y="2438400"/>
                  </a:lnTo>
                  <a:lnTo>
                    <a:pt x="0" y="2196227"/>
                  </a:lnTo>
                  <a:lnTo>
                    <a:pt x="1626834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520700"/>
            <a:ext cx="4759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What</a:t>
            </a:r>
            <a:r>
              <a:rPr sz="2800" b="0" spc="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is</a:t>
            </a:r>
            <a:r>
              <a:rPr sz="2800" b="0" spc="5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Artificial</a:t>
            </a:r>
            <a:r>
              <a:rPr sz="2800" b="0" spc="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Tahoma"/>
                <a:cs typeface="Tahoma"/>
              </a:rPr>
              <a:t>Intelligence?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100"/>
              </a:lnSpc>
              <a:spcBef>
                <a:spcPts val="100"/>
              </a:spcBef>
            </a:pPr>
            <a:r>
              <a:rPr spc="10" dirty="0"/>
              <a:t>Artificial</a:t>
            </a:r>
            <a:r>
              <a:rPr spc="110" dirty="0"/>
              <a:t> </a:t>
            </a:r>
            <a:r>
              <a:rPr spc="10" dirty="0"/>
              <a:t>Intelligence</a:t>
            </a:r>
            <a:r>
              <a:rPr spc="114" dirty="0"/>
              <a:t> </a:t>
            </a:r>
            <a:r>
              <a:rPr spc="10" dirty="0"/>
              <a:t>refers</a:t>
            </a:r>
            <a:r>
              <a:rPr spc="105" dirty="0"/>
              <a:t> </a:t>
            </a:r>
            <a:r>
              <a:rPr spc="60" dirty="0"/>
              <a:t>to</a:t>
            </a:r>
            <a:r>
              <a:rPr spc="110" dirty="0"/>
              <a:t> </a:t>
            </a:r>
            <a:r>
              <a:rPr spc="10" dirty="0"/>
              <a:t>the</a:t>
            </a:r>
            <a:r>
              <a:rPr spc="105" dirty="0"/>
              <a:t> </a:t>
            </a:r>
            <a:r>
              <a:rPr spc="10" dirty="0"/>
              <a:t>simulation</a:t>
            </a:r>
            <a:r>
              <a:rPr spc="114" dirty="0"/>
              <a:t> </a:t>
            </a:r>
            <a:r>
              <a:rPr spc="70" dirty="0"/>
              <a:t>of</a:t>
            </a:r>
            <a:r>
              <a:rPr spc="110" dirty="0"/>
              <a:t> </a:t>
            </a:r>
            <a:r>
              <a:rPr spc="10" dirty="0"/>
              <a:t>human</a:t>
            </a:r>
            <a:r>
              <a:rPr spc="105" dirty="0"/>
              <a:t> </a:t>
            </a:r>
            <a:r>
              <a:rPr spc="60" dirty="0"/>
              <a:t>intelligence</a:t>
            </a:r>
            <a:r>
              <a:rPr spc="114" dirty="0"/>
              <a:t> </a:t>
            </a:r>
            <a:r>
              <a:rPr spc="55" dirty="0"/>
              <a:t>processes</a:t>
            </a:r>
            <a:r>
              <a:rPr spc="110" dirty="0"/>
              <a:t> </a:t>
            </a:r>
            <a:r>
              <a:rPr spc="90" dirty="0"/>
              <a:t>by</a:t>
            </a:r>
            <a:r>
              <a:rPr spc="105" dirty="0"/>
              <a:t> </a:t>
            </a:r>
            <a:r>
              <a:rPr spc="-10" dirty="0"/>
              <a:t>machines, </a:t>
            </a:r>
            <a:r>
              <a:rPr spc="50" dirty="0"/>
              <a:t>particularly</a:t>
            </a:r>
            <a:r>
              <a:rPr spc="25" dirty="0"/>
              <a:t> </a:t>
            </a:r>
            <a:r>
              <a:rPr spc="55" dirty="0"/>
              <a:t>computer</a:t>
            </a:r>
            <a:r>
              <a:rPr spc="30" dirty="0"/>
              <a:t> </a:t>
            </a:r>
            <a:r>
              <a:rPr dirty="0"/>
              <a:t>systems.</a:t>
            </a:r>
            <a:r>
              <a:rPr spc="25" dirty="0"/>
              <a:t> </a:t>
            </a:r>
            <a:r>
              <a:rPr dirty="0"/>
              <a:t>These</a:t>
            </a:r>
            <a:r>
              <a:rPr spc="25" dirty="0"/>
              <a:t> </a:t>
            </a:r>
            <a:r>
              <a:rPr spc="55" dirty="0"/>
              <a:t>processes</a:t>
            </a:r>
            <a:r>
              <a:rPr spc="30" dirty="0"/>
              <a:t> </a:t>
            </a:r>
            <a:r>
              <a:rPr spc="60" dirty="0"/>
              <a:t>include</a:t>
            </a:r>
            <a:r>
              <a:rPr spc="20" dirty="0"/>
              <a:t> </a:t>
            </a:r>
            <a:r>
              <a:rPr spc="50" dirty="0"/>
              <a:t>learning</a:t>
            </a:r>
            <a:r>
              <a:rPr spc="30" dirty="0"/>
              <a:t> </a:t>
            </a:r>
            <a:r>
              <a:rPr dirty="0"/>
              <a:t>(the</a:t>
            </a:r>
            <a:r>
              <a:rPr spc="20" dirty="0"/>
              <a:t> </a:t>
            </a:r>
            <a:r>
              <a:rPr spc="50" dirty="0"/>
              <a:t>acquisition</a:t>
            </a:r>
            <a:r>
              <a:rPr spc="30" dirty="0"/>
              <a:t> </a:t>
            </a:r>
            <a:r>
              <a:rPr spc="60" dirty="0"/>
              <a:t>of </a:t>
            </a:r>
            <a:r>
              <a:rPr spc="10" dirty="0"/>
              <a:t>information</a:t>
            </a:r>
            <a:r>
              <a:rPr spc="65" dirty="0"/>
              <a:t> </a:t>
            </a:r>
            <a:r>
              <a:rPr spc="50" dirty="0"/>
              <a:t>and</a:t>
            </a:r>
            <a:r>
              <a:rPr spc="60" dirty="0"/>
              <a:t> </a:t>
            </a:r>
            <a:r>
              <a:rPr spc="10" dirty="0"/>
              <a:t>rules</a:t>
            </a:r>
            <a:r>
              <a:rPr spc="60" dirty="0"/>
              <a:t> </a:t>
            </a:r>
            <a:r>
              <a:rPr spc="50" dirty="0"/>
              <a:t>for</a:t>
            </a:r>
            <a:r>
              <a:rPr spc="60" dirty="0"/>
              <a:t> </a:t>
            </a:r>
            <a:r>
              <a:rPr spc="10" dirty="0"/>
              <a:t>using</a:t>
            </a:r>
            <a:r>
              <a:rPr spc="60" dirty="0"/>
              <a:t> </a:t>
            </a:r>
            <a:r>
              <a:rPr dirty="0"/>
              <a:t>it),</a:t>
            </a:r>
            <a:r>
              <a:rPr spc="55" dirty="0"/>
              <a:t> reasoning</a:t>
            </a:r>
            <a:r>
              <a:rPr spc="70" dirty="0"/>
              <a:t> </a:t>
            </a:r>
            <a:r>
              <a:rPr spc="10" dirty="0"/>
              <a:t>(using</a:t>
            </a:r>
            <a:r>
              <a:rPr spc="65" dirty="0"/>
              <a:t> </a:t>
            </a:r>
            <a:r>
              <a:rPr spc="10" dirty="0"/>
              <a:t>rules</a:t>
            </a:r>
            <a:r>
              <a:rPr spc="60" dirty="0"/>
              <a:t> to </a:t>
            </a:r>
            <a:r>
              <a:rPr spc="10" dirty="0"/>
              <a:t>reach</a:t>
            </a:r>
            <a:r>
              <a:rPr spc="60" dirty="0"/>
              <a:t> </a:t>
            </a:r>
            <a:r>
              <a:rPr spc="65" dirty="0"/>
              <a:t>approximate or</a:t>
            </a:r>
            <a:r>
              <a:rPr spc="60" dirty="0"/>
              <a:t> </a:t>
            </a:r>
            <a:r>
              <a:rPr spc="50" dirty="0"/>
              <a:t>definite </a:t>
            </a:r>
            <a:r>
              <a:rPr spc="10" dirty="0"/>
              <a:t>conclusions),</a:t>
            </a:r>
            <a:r>
              <a:rPr spc="75" dirty="0"/>
              <a:t> </a:t>
            </a:r>
            <a:r>
              <a:rPr spc="50" dirty="0"/>
              <a:t>and</a:t>
            </a:r>
            <a:r>
              <a:rPr spc="70" dirty="0"/>
              <a:t> </a:t>
            </a:r>
            <a:r>
              <a:rPr spc="10" dirty="0"/>
              <a:t>self-correction.</a:t>
            </a:r>
            <a:r>
              <a:rPr spc="75" dirty="0"/>
              <a:t> </a:t>
            </a:r>
            <a:r>
              <a:rPr spc="10" dirty="0"/>
              <a:t>AI</a:t>
            </a:r>
            <a:r>
              <a:rPr spc="70" dirty="0"/>
              <a:t> </a:t>
            </a:r>
            <a:r>
              <a:rPr spc="10" dirty="0"/>
              <a:t>can</a:t>
            </a:r>
            <a:r>
              <a:rPr spc="65" dirty="0"/>
              <a:t> </a:t>
            </a:r>
            <a:r>
              <a:rPr spc="90" dirty="0"/>
              <a:t>be</a:t>
            </a:r>
            <a:r>
              <a:rPr spc="65" dirty="0"/>
              <a:t> </a:t>
            </a:r>
            <a:r>
              <a:rPr spc="70" dirty="0"/>
              <a:t>categorized</a:t>
            </a:r>
            <a:r>
              <a:rPr spc="75" dirty="0"/>
              <a:t> </a:t>
            </a:r>
            <a:r>
              <a:rPr spc="55" dirty="0"/>
              <a:t>into</a:t>
            </a:r>
            <a:r>
              <a:rPr spc="65" dirty="0"/>
              <a:t> </a:t>
            </a:r>
            <a:r>
              <a:rPr spc="95" dirty="0"/>
              <a:t>two</a:t>
            </a:r>
            <a:r>
              <a:rPr spc="70" dirty="0"/>
              <a:t> </a:t>
            </a:r>
            <a:r>
              <a:rPr spc="10" dirty="0"/>
              <a:t>main</a:t>
            </a:r>
            <a:r>
              <a:rPr spc="65" dirty="0"/>
              <a:t> </a:t>
            </a:r>
            <a:r>
              <a:rPr spc="10" dirty="0"/>
              <a:t>types:</a:t>
            </a:r>
            <a:r>
              <a:rPr spc="65" dirty="0"/>
              <a:t> </a:t>
            </a:r>
            <a:r>
              <a:rPr spc="75" dirty="0"/>
              <a:t>Narrow</a:t>
            </a:r>
            <a:r>
              <a:rPr spc="70" dirty="0"/>
              <a:t> </a:t>
            </a:r>
            <a:r>
              <a:rPr spc="-25" dirty="0"/>
              <a:t>AI, </a:t>
            </a:r>
            <a:r>
              <a:rPr spc="60" dirty="0"/>
              <a:t>which</a:t>
            </a:r>
            <a:r>
              <a:rPr spc="45" dirty="0"/>
              <a:t> </a:t>
            </a:r>
            <a:r>
              <a:rPr dirty="0"/>
              <a:t>is</a:t>
            </a:r>
            <a:r>
              <a:rPr spc="40" dirty="0"/>
              <a:t> </a:t>
            </a:r>
            <a:r>
              <a:rPr spc="70" dirty="0"/>
              <a:t>designed</a:t>
            </a:r>
            <a:r>
              <a:rPr spc="50" dirty="0"/>
              <a:t> </a:t>
            </a:r>
            <a:r>
              <a:rPr spc="60" dirty="0"/>
              <a:t>to</a:t>
            </a:r>
            <a:r>
              <a:rPr spc="50" dirty="0"/>
              <a:t> </a:t>
            </a:r>
            <a:r>
              <a:rPr spc="65" dirty="0"/>
              <a:t>perform</a:t>
            </a:r>
            <a:r>
              <a:rPr spc="45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spc="65" dirty="0"/>
              <a:t>narrow</a:t>
            </a:r>
            <a:r>
              <a:rPr spc="45" dirty="0"/>
              <a:t> </a:t>
            </a:r>
            <a:r>
              <a:rPr dirty="0"/>
              <a:t>task</a:t>
            </a:r>
            <a:r>
              <a:rPr spc="45" dirty="0"/>
              <a:t> </a:t>
            </a:r>
            <a:r>
              <a:rPr dirty="0"/>
              <a:t>(like</a:t>
            </a:r>
            <a:r>
              <a:rPr spc="50" dirty="0"/>
              <a:t> </a:t>
            </a:r>
            <a:r>
              <a:rPr dirty="0"/>
              <a:t>facial</a:t>
            </a:r>
            <a:r>
              <a:rPr spc="45" dirty="0"/>
              <a:t> </a:t>
            </a:r>
            <a:r>
              <a:rPr spc="70" dirty="0"/>
              <a:t>recognition</a:t>
            </a:r>
            <a:r>
              <a:rPr spc="50" dirty="0"/>
              <a:t> </a:t>
            </a:r>
            <a:r>
              <a:rPr spc="65" dirty="0"/>
              <a:t>or</a:t>
            </a:r>
            <a:r>
              <a:rPr spc="50" dirty="0"/>
              <a:t> </a:t>
            </a:r>
            <a:r>
              <a:rPr dirty="0"/>
              <a:t>internet</a:t>
            </a:r>
            <a:r>
              <a:rPr spc="45" dirty="0"/>
              <a:t> </a:t>
            </a:r>
            <a:r>
              <a:rPr spc="-10" dirty="0"/>
              <a:t>searches), </a:t>
            </a:r>
            <a:r>
              <a:rPr spc="50" dirty="0"/>
              <a:t>and</a:t>
            </a:r>
            <a:r>
              <a:rPr spc="40" dirty="0"/>
              <a:t> </a:t>
            </a:r>
            <a:r>
              <a:rPr spc="60" dirty="0"/>
              <a:t>General</a:t>
            </a:r>
            <a:r>
              <a:rPr spc="40" dirty="0"/>
              <a:t> </a:t>
            </a:r>
            <a:r>
              <a:rPr spc="-20" dirty="0"/>
              <a:t>AI,</a:t>
            </a:r>
            <a:r>
              <a:rPr spc="45" dirty="0"/>
              <a:t> </a:t>
            </a:r>
            <a:r>
              <a:rPr spc="60" dirty="0"/>
              <a:t>which</a:t>
            </a:r>
            <a:r>
              <a:rPr spc="40" dirty="0"/>
              <a:t> </a:t>
            </a:r>
            <a:r>
              <a:rPr spc="50" dirty="0"/>
              <a:t>possesses </a:t>
            </a:r>
            <a:r>
              <a:rPr dirty="0"/>
              <a:t>the</a:t>
            </a:r>
            <a:r>
              <a:rPr spc="40" dirty="0"/>
              <a:t> </a:t>
            </a:r>
            <a:r>
              <a:rPr spc="60" dirty="0"/>
              <a:t>ability</a:t>
            </a:r>
            <a:r>
              <a:rPr spc="40" dirty="0"/>
              <a:t> </a:t>
            </a:r>
            <a:r>
              <a:rPr spc="60" dirty="0"/>
              <a:t>to</a:t>
            </a:r>
            <a:r>
              <a:rPr spc="45" dirty="0"/>
              <a:t> </a:t>
            </a:r>
            <a:r>
              <a:rPr spc="65" dirty="0"/>
              <a:t>perform</a:t>
            </a:r>
            <a:r>
              <a:rPr spc="40" dirty="0"/>
              <a:t> </a:t>
            </a:r>
            <a:r>
              <a:rPr dirty="0"/>
              <a:t>any</a:t>
            </a:r>
            <a:r>
              <a:rPr spc="45" dirty="0"/>
              <a:t> </a:t>
            </a:r>
            <a:r>
              <a:rPr dirty="0"/>
              <a:t>intellectual</a:t>
            </a:r>
            <a:r>
              <a:rPr spc="45" dirty="0"/>
              <a:t> </a:t>
            </a:r>
            <a:r>
              <a:rPr dirty="0"/>
              <a:t>task</a:t>
            </a:r>
            <a:r>
              <a:rPr spc="40" dirty="0"/>
              <a:t> </a:t>
            </a:r>
            <a:r>
              <a:rPr dirty="0"/>
              <a:t>that</a:t>
            </a:r>
            <a:r>
              <a:rPr spc="45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spc="-10" dirty="0"/>
              <a:t>human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dirty="0">
                <a:solidFill>
                  <a:srgbClr val="000000"/>
                </a:solidFill>
                <a:latin typeface="Tahoma"/>
                <a:cs typeface="Tahoma"/>
              </a:rPr>
              <a:t>Python</a:t>
            </a:r>
            <a:r>
              <a:rPr sz="3400" b="0" spc="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dirty="0">
                <a:solidFill>
                  <a:srgbClr val="000000"/>
                </a:solidFill>
                <a:latin typeface="Tahoma"/>
                <a:cs typeface="Tahoma"/>
              </a:rPr>
              <a:t>Libraries</a:t>
            </a:r>
            <a:r>
              <a:rPr sz="3400" b="0" spc="4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dirty="0">
                <a:solidFill>
                  <a:srgbClr val="000000"/>
                </a:solidFill>
                <a:latin typeface="Tahoma"/>
                <a:cs typeface="Tahoma"/>
              </a:rPr>
              <a:t>for</a:t>
            </a:r>
            <a:r>
              <a:rPr sz="3400" b="0" spc="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spc="-25" dirty="0">
                <a:solidFill>
                  <a:srgbClr val="000000"/>
                </a:solidFill>
                <a:latin typeface="Tahoma"/>
                <a:cs typeface="Tahoma"/>
              </a:rPr>
              <a:t>AI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6700" y="1603136"/>
            <a:ext cx="8469630" cy="162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100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sz="1600" spc="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document</a:t>
            </a:r>
            <a:r>
              <a:rPr sz="1600" spc="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sz="1600" spc="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an</a:t>
            </a:r>
            <a:r>
              <a:rPr sz="1600" spc="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212121"/>
                </a:solidFill>
                <a:latin typeface="Tahoma"/>
                <a:cs typeface="Tahoma"/>
              </a:rPr>
              <a:t>overview</a:t>
            </a:r>
            <a:r>
              <a:rPr sz="1600" spc="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600" spc="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essential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Python</a:t>
            </a:r>
            <a:r>
              <a:rPr sz="1600" spc="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libraries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sz="1600" spc="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sz="1600" spc="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212121"/>
                </a:solidFill>
                <a:latin typeface="Tahoma"/>
                <a:cs typeface="Tahoma"/>
              </a:rPr>
              <a:t>widely</a:t>
            </a:r>
            <a:r>
              <a:rPr sz="1600" spc="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used</a:t>
            </a:r>
            <a:r>
              <a:rPr sz="1600" spc="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Tahoma"/>
                <a:cs typeface="Tahoma"/>
              </a:rPr>
              <a:t>in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1600" spc="11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field</a:t>
            </a:r>
            <a:r>
              <a:rPr sz="1600" spc="1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600" spc="11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Artificial</a:t>
            </a:r>
            <a:r>
              <a:rPr sz="16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Intelligence</a:t>
            </a:r>
            <a:r>
              <a:rPr sz="16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212121"/>
                </a:solidFill>
                <a:latin typeface="Tahoma"/>
                <a:cs typeface="Tahoma"/>
              </a:rPr>
              <a:t>(AI).</a:t>
            </a:r>
            <a:r>
              <a:rPr sz="1600" spc="1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These</a:t>
            </a:r>
            <a:r>
              <a:rPr sz="1600" spc="11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libraries</a:t>
            </a:r>
            <a:r>
              <a:rPr sz="16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facilitate</a:t>
            </a:r>
            <a:r>
              <a:rPr sz="1600" spc="1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212121"/>
                </a:solidFill>
                <a:latin typeface="Tahoma"/>
                <a:cs typeface="Tahoma"/>
              </a:rPr>
              <a:t>various</a:t>
            </a:r>
            <a:r>
              <a:rPr sz="1600" spc="1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tasks</a:t>
            </a:r>
            <a:r>
              <a:rPr sz="1600" spc="11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such</a:t>
            </a:r>
            <a:r>
              <a:rPr sz="1600" spc="1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sz="1600" spc="11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212121"/>
                </a:solidFill>
                <a:latin typeface="Tahoma"/>
                <a:cs typeface="Tahoma"/>
              </a:rPr>
              <a:t>data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manipulation,</a:t>
            </a:r>
            <a:r>
              <a:rPr sz="1600" spc="11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sz="1600" spc="1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learning,</a:t>
            </a:r>
            <a:r>
              <a:rPr sz="1600" spc="11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sz="1600" spc="1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0" dirty="0">
                <a:solidFill>
                  <a:srgbClr val="212121"/>
                </a:solidFill>
                <a:latin typeface="Tahoma"/>
                <a:cs typeface="Tahoma"/>
              </a:rPr>
              <a:t>deep</a:t>
            </a:r>
            <a:r>
              <a:rPr sz="1600" spc="1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learning,</a:t>
            </a:r>
            <a:r>
              <a:rPr sz="1600" spc="114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making</a:t>
            </a:r>
            <a:r>
              <a:rPr sz="1600" spc="11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them</a:t>
            </a:r>
            <a:r>
              <a:rPr sz="1600" spc="1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invaluable</a:t>
            </a:r>
            <a:r>
              <a:rPr sz="1600" spc="11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tools</a:t>
            </a:r>
            <a:r>
              <a:rPr sz="1600" spc="10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212121"/>
                </a:solidFill>
                <a:latin typeface="Tahoma"/>
                <a:cs typeface="Tahoma"/>
              </a:rPr>
              <a:t>for </a:t>
            </a:r>
            <a:r>
              <a:rPr sz="1600" spc="80" dirty="0">
                <a:solidFill>
                  <a:srgbClr val="212121"/>
                </a:solidFill>
                <a:latin typeface="Tahoma"/>
                <a:cs typeface="Tahoma"/>
              </a:rPr>
              <a:t>developers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researchers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alike.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Below,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5" dirty="0">
                <a:solidFill>
                  <a:srgbClr val="212121"/>
                </a:solidFill>
                <a:latin typeface="Tahoma"/>
                <a:cs typeface="Tahoma"/>
              </a:rPr>
              <a:t>we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will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212121"/>
                </a:solidFill>
                <a:latin typeface="Tahoma"/>
                <a:cs typeface="Tahoma"/>
              </a:rPr>
              <a:t>explore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four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key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libraries: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Tahoma"/>
                <a:cs typeface="Tahoma"/>
              </a:rPr>
              <a:t>NumPy,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Pandas,</a:t>
            </a:r>
            <a:r>
              <a:rPr sz="1600" spc="1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Scikit-Learn,</a:t>
            </a:r>
            <a:r>
              <a:rPr sz="1600" spc="1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sz="1600" spc="1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TensorFlow</a:t>
            </a:r>
            <a:r>
              <a:rPr sz="1600" spc="1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&amp;</a:t>
            </a:r>
            <a:r>
              <a:rPr sz="1600" spc="1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Tahoma"/>
                <a:cs typeface="Tahoma"/>
              </a:rPr>
              <a:t>PyTorch.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06625" y="650684"/>
            <a:ext cx="463550" cy="197485"/>
            <a:chOff x="2206625" y="650684"/>
            <a:chExt cx="463550" cy="197485"/>
          </a:xfrm>
        </p:grpSpPr>
        <p:sp>
          <p:nvSpPr>
            <p:cNvPr id="5" name="object 5"/>
            <p:cNvSpPr/>
            <p:nvPr/>
          </p:nvSpPr>
          <p:spPr>
            <a:xfrm>
              <a:off x="2219325" y="663384"/>
              <a:ext cx="314325" cy="172085"/>
            </a:xfrm>
            <a:custGeom>
              <a:avLst/>
              <a:gdLst/>
              <a:ahLst/>
              <a:cxnLst/>
              <a:rect l="l" t="t" r="r" b="b"/>
              <a:pathLst>
                <a:path w="314325" h="172084">
                  <a:moveTo>
                    <a:pt x="157162" y="0"/>
                  </a:moveTo>
                  <a:lnTo>
                    <a:pt x="0" y="157162"/>
                  </a:lnTo>
                  <a:lnTo>
                    <a:pt x="7107" y="163232"/>
                  </a:lnTo>
                  <a:lnTo>
                    <a:pt x="15208" y="167707"/>
                  </a:lnTo>
                  <a:lnTo>
                    <a:pt x="24038" y="170474"/>
                  </a:lnTo>
                  <a:lnTo>
                    <a:pt x="33337" y="171421"/>
                  </a:lnTo>
                  <a:lnTo>
                    <a:pt x="42636" y="170474"/>
                  </a:lnTo>
                  <a:lnTo>
                    <a:pt x="51466" y="167707"/>
                  </a:lnTo>
                  <a:lnTo>
                    <a:pt x="59567" y="163232"/>
                  </a:lnTo>
                  <a:lnTo>
                    <a:pt x="66675" y="157162"/>
                  </a:lnTo>
                  <a:lnTo>
                    <a:pt x="157162" y="66865"/>
                  </a:lnTo>
                  <a:lnTo>
                    <a:pt x="247650" y="157352"/>
                  </a:lnTo>
                  <a:lnTo>
                    <a:pt x="254757" y="163423"/>
                  </a:lnTo>
                  <a:lnTo>
                    <a:pt x="262858" y="167897"/>
                  </a:lnTo>
                  <a:lnTo>
                    <a:pt x="271688" y="170664"/>
                  </a:lnTo>
                  <a:lnTo>
                    <a:pt x="280987" y="171612"/>
                  </a:lnTo>
                  <a:lnTo>
                    <a:pt x="290286" y="170664"/>
                  </a:lnTo>
                  <a:lnTo>
                    <a:pt x="299117" y="167897"/>
                  </a:lnTo>
                  <a:lnTo>
                    <a:pt x="307217" y="163423"/>
                  </a:lnTo>
                  <a:lnTo>
                    <a:pt x="314325" y="157352"/>
                  </a:lnTo>
                  <a:lnTo>
                    <a:pt x="157162" y="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4750" y="669734"/>
              <a:ext cx="225425" cy="1777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2825" y="741172"/>
              <a:ext cx="82550" cy="1067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720" rIns="0" bIns="0" rtlCol="0">
            <a:spAutoFit/>
          </a:bodyPr>
          <a:lstStyle/>
          <a:p>
            <a:pPr marL="190944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Essential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Python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Libraries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4502" y="4469913"/>
            <a:ext cx="1806575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74747"/>
                </a:solidFill>
                <a:latin typeface="Arial"/>
                <a:cs typeface="Arial"/>
              </a:rPr>
              <a:t>Scikit-Learn</a:t>
            </a:r>
            <a:endParaRPr sz="2000">
              <a:latin typeface="Arial"/>
              <a:cs typeface="Arial"/>
            </a:endParaRPr>
          </a:p>
          <a:p>
            <a:pPr marL="12700" marR="5080" indent="53340" algn="r">
              <a:lnSpc>
                <a:spcPct val="100000"/>
              </a:lnSpc>
              <a:spcBef>
                <a:spcPts val="1075"/>
              </a:spcBef>
            </a:pP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Features</a:t>
            </a:r>
            <a:r>
              <a:rPr sz="1500" spc="-70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simple</a:t>
            </a:r>
            <a:r>
              <a:rPr sz="1500" spc="-70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Arial MT"/>
                <a:cs typeface="Arial MT"/>
              </a:rPr>
              <a:t>and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efficient</a:t>
            </a:r>
            <a:r>
              <a:rPr sz="1500" spc="-70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tools</a:t>
            </a:r>
            <a:r>
              <a:rPr sz="1500" spc="-6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Arial MT"/>
                <a:cs typeface="Arial MT"/>
              </a:rPr>
              <a:t>for</a:t>
            </a:r>
            <a:r>
              <a:rPr sz="1500" spc="500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data</a:t>
            </a:r>
            <a:r>
              <a:rPr sz="1500" spc="-5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mining</a:t>
            </a:r>
            <a:r>
              <a:rPr sz="1500" spc="-5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and</a:t>
            </a:r>
            <a:r>
              <a:rPr sz="1500" spc="-5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Arial MT"/>
                <a:cs typeface="Arial MT"/>
              </a:rPr>
              <a:t>data</a:t>
            </a:r>
            <a:endParaRPr sz="1500">
              <a:latin typeface="Arial MT"/>
              <a:cs typeface="Arial MT"/>
            </a:endParaRPr>
          </a:p>
          <a:p>
            <a:pPr marR="6350" algn="r">
              <a:lnSpc>
                <a:spcPct val="100000"/>
              </a:lnSpc>
            </a:pPr>
            <a:r>
              <a:rPr sz="1500" spc="-10" dirty="0">
                <a:solidFill>
                  <a:srgbClr val="474747"/>
                </a:solidFill>
                <a:latin typeface="Arial MT"/>
                <a:cs typeface="Arial MT"/>
              </a:rPr>
              <a:t>analysis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102" y="1650513"/>
            <a:ext cx="172085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74747"/>
                </a:solidFill>
                <a:latin typeface="Arial"/>
                <a:cs typeface="Arial"/>
              </a:rPr>
              <a:t>TensorFlow</a:t>
            </a:r>
            <a:r>
              <a:rPr sz="2000" b="1" spc="-65" dirty="0">
                <a:solidFill>
                  <a:srgbClr val="474747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474747"/>
                </a:solidFill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b="1" spc="-10" dirty="0">
                <a:solidFill>
                  <a:srgbClr val="474747"/>
                </a:solidFill>
                <a:latin typeface="Arial"/>
                <a:cs typeface="Arial"/>
              </a:rPr>
              <a:t>PyTorch</a:t>
            </a:r>
            <a:endParaRPr sz="2000">
              <a:latin typeface="Arial"/>
              <a:cs typeface="Arial"/>
            </a:endParaRPr>
          </a:p>
          <a:p>
            <a:pPr marL="12700" marR="174625" indent="201930" algn="r">
              <a:lnSpc>
                <a:spcPct val="100000"/>
              </a:lnSpc>
              <a:spcBef>
                <a:spcPts val="1375"/>
              </a:spcBef>
            </a:pP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Frameworks</a:t>
            </a:r>
            <a:r>
              <a:rPr sz="1500" spc="-90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Arial MT"/>
                <a:cs typeface="Arial MT"/>
              </a:rPr>
              <a:t>for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deep</a:t>
            </a:r>
            <a:r>
              <a:rPr sz="1500" spc="-7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learning</a:t>
            </a:r>
            <a:r>
              <a:rPr sz="1500" spc="-7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Arial MT"/>
                <a:cs typeface="Arial MT"/>
              </a:rPr>
              <a:t>and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neural</a:t>
            </a:r>
            <a:r>
              <a:rPr sz="1500" spc="-7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Arial MT"/>
                <a:cs typeface="Arial MT"/>
              </a:rPr>
              <a:t>networks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0450" y="1530350"/>
            <a:ext cx="4584700" cy="45847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66300" y="1726713"/>
            <a:ext cx="1729105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74747"/>
                </a:solidFill>
                <a:latin typeface="Arial"/>
                <a:cs typeface="Arial"/>
              </a:rPr>
              <a:t>NumPy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75"/>
              </a:spcBef>
            </a:pP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Provides</a:t>
            </a:r>
            <a:r>
              <a:rPr sz="1500" spc="-7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support</a:t>
            </a:r>
            <a:r>
              <a:rPr sz="1500" spc="-7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Arial MT"/>
                <a:cs typeface="Arial MT"/>
              </a:rPr>
              <a:t>for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large,</a:t>
            </a:r>
            <a:r>
              <a:rPr sz="1500" spc="-70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Arial MT"/>
                <a:cs typeface="Arial MT"/>
              </a:rPr>
              <a:t>multi- dimensional</a:t>
            </a:r>
            <a:r>
              <a:rPr sz="1500" spc="-30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Arial MT"/>
                <a:cs typeface="Arial MT"/>
              </a:rPr>
              <a:t>arrays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and</a:t>
            </a:r>
            <a:r>
              <a:rPr sz="1500" spc="-4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Arial MT"/>
                <a:cs typeface="Arial MT"/>
              </a:rPr>
              <a:t>matrices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6300" y="4546113"/>
            <a:ext cx="1687830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74747"/>
                </a:solidFill>
                <a:latin typeface="Arial"/>
                <a:cs typeface="Arial"/>
              </a:rPr>
              <a:t>Pandas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75"/>
              </a:spcBef>
            </a:pP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Offers</a:t>
            </a:r>
            <a:r>
              <a:rPr sz="1500" spc="-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Arial MT"/>
                <a:cs typeface="Arial MT"/>
              </a:rPr>
              <a:t>data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structures</a:t>
            </a:r>
            <a:r>
              <a:rPr sz="1500" spc="-60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and</a:t>
            </a:r>
            <a:r>
              <a:rPr sz="1500" spc="-5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Arial MT"/>
                <a:cs typeface="Arial MT"/>
              </a:rPr>
              <a:t>tools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for</a:t>
            </a:r>
            <a:r>
              <a:rPr sz="1500" spc="-30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data</a:t>
            </a:r>
            <a:r>
              <a:rPr sz="1500" spc="-2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Arial MT"/>
                <a:cs typeface="Arial MT"/>
              </a:rPr>
              <a:t>analysis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9042" y="4852888"/>
            <a:ext cx="1276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835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C3F33"/>
                </a:solidFill>
                <a:latin typeface="Roboto"/>
                <a:cs typeface="Roboto"/>
              </a:rPr>
              <a:t>Scientific </a:t>
            </a:r>
            <a:r>
              <a:rPr sz="2000" spc="-10" dirty="0">
                <a:solidFill>
                  <a:srgbClr val="4C3F33"/>
                </a:solidFill>
                <a:latin typeface="Roboto"/>
                <a:cs typeface="Roboto"/>
              </a:rPr>
              <a:t>Computing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5300" y="2262088"/>
            <a:ext cx="1013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7473F"/>
                </a:solidFill>
                <a:latin typeface="Roboto"/>
                <a:cs typeface="Roboto"/>
              </a:rPr>
              <a:t>Matrices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6114" y="3481288"/>
            <a:ext cx="1583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445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14635"/>
                </a:solidFill>
                <a:latin typeface="Roboto"/>
                <a:cs typeface="Roboto"/>
              </a:rPr>
              <a:t>Mathematical </a:t>
            </a:r>
            <a:r>
              <a:rPr sz="2000" spc="-30" dirty="0">
                <a:solidFill>
                  <a:srgbClr val="414635"/>
                </a:solidFill>
                <a:latin typeface="Roboto"/>
                <a:cs typeface="Roboto"/>
              </a:rPr>
              <a:t>Functions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85300" y="3633688"/>
            <a:ext cx="1729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6432C"/>
                </a:solidFill>
                <a:latin typeface="Roboto"/>
                <a:cs typeface="Roboto"/>
              </a:rPr>
              <a:t>Large</a:t>
            </a:r>
            <a:r>
              <a:rPr sz="2000" spc="-8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6432C"/>
                </a:solidFill>
                <a:latin typeface="Roboto"/>
                <a:cs typeface="Roboto"/>
              </a:rPr>
              <a:t>Datasets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648" rIns="0" bIns="0" rtlCol="0">
            <a:spAutoFit/>
          </a:bodyPr>
          <a:lstStyle/>
          <a:p>
            <a:pPr marL="2623820">
              <a:lnSpc>
                <a:spcPct val="100000"/>
              </a:lnSpc>
              <a:spcBef>
                <a:spcPts val="100"/>
              </a:spcBef>
            </a:pPr>
            <a:r>
              <a:rPr dirty="0"/>
              <a:t>Components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NumPy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41902" y="2262088"/>
            <a:ext cx="751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2444A"/>
                </a:solidFill>
                <a:latin typeface="Roboto"/>
                <a:cs typeface="Roboto"/>
              </a:rPr>
              <a:t>Arrays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40300" y="2273300"/>
            <a:ext cx="4292600" cy="4025900"/>
            <a:chOff x="4940300" y="2273300"/>
            <a:chExt cx="4292600" cy="40259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0300" y="2273300"/>
              <a:ext cx="4292600" cy="40258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29650" y="3727450"/>
              <a:ext cx="590550" cy="165100"/>
            </a:xfrm>
            <a:custGeom>
              <a:avLst/>
              <a:gdLst/>
              <a:ahLst/>
              <a:cxnLst/>
              <a:rect l="l" t="t" r="r" b="b"/>
              <a:pathLst>
                <a:path w="590550" h="165100">
                  <a:moveTo>
                    <a:pt x="590550" y="82550"/>
                  </a:moveTo>
                  <a:lnTo>
                    <a:pt x="6350" y="82550"/>
                  </a:lnTo>
                </a:path>
                <a:path w="590550" h="165100">
                  <a:moveTo>
                    <a:pt x="82550" y="0"/>
                  </a:moveTo>
                  <a:lnTo>
                    <a:pt x="0" y="82550"/>
                  </a:lnTo>
                  <a:lnTo>
                    <a:pt x="82550" y="1651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5895" y="4852888"/>
            <a:ext cx="2043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C3F33"/>
                </a:solidFill>
                <a:latin typeface="Roboto"/>
                <a:cs typeface="Roboto"/>
              </a:rPr>
              <a:t>Machine</a:t>
            </a:r>
            <a:r>
              <a:rPr sz="2000" spc="-5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C3F33"/>
                </a:solidFill>
                <a:latin typeface="Roboto"/>
                <a:cs typeface="Roboto"/>
              </a:rPr>
              <a:t>Learning</a:t>
            </a:r>
            <a:endParaRPr sz="200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</a:pPr>
            <a:r>
              <a:rPr sz="2000" spc="-10" dirty="0">
                <a:solidFill>
                  <a:srgbClr val="4C3F33"/>
                </a:solidFill>
                <a:latin typeface="Roboto"/>
                <a:cs typeface="Roboto"/>
              </a:rPr>
              <a:t>Preparation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648" rIns="0" bIns="0" rtlCol="0">
            <a:spAutoFit/>
          </a:bodyPr>
          <a:lstStyle/>
          <a:p>
            <a:pPr marL="2589530">
              <a:lnSpc>
                <a:spcPct val="100000"/>
              </a:lnSpc>
              <a:spcBef>
                <a:spcPts val="100"/>
              </a:spcBef>
            </a:pPr>
            <a:r>
              <a:rPr dirty="0"/>
              <a:t>Pandas</a:t>
            </a:r>
            <a:r>
              <a:rPr spc="-45" dirty="0"/>
              <a:t> </a:t>
            </a:r>
            <a:r>
              <a:rPr dirty="0"/>
              <a:t>Library</a:t>
            </a:r>
            <a:r>
              <a:rPr spc="-3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71100" y="3633688"/>
            <a:ext cx="20599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6432C"/>
                </a:solidFill>
                <a:latin typeface="Roboto"/>
                <a:cs typeface="Roboto"/>
              </a:rPr>
              <a:t>Data</a:t>
            </a:r>
            <a:r>
              <a:rPr sz="2000" spc="-10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46432C"/>
                </a:solidFill>
                <a:latin typeface="Roboto"/>
                <a:cs typeface="Roboto"/>
              </a:rPr>
              <a:t>Visualization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6025" y="3481288"/>
            <a:ext cx="2162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9360">
              <a:lnSpc>
                <a:spcPct val="100000"/>
              </a:lnSpc>
              <a:spcBef>
                <a:spcPts val="100"/>
              </a:spcBef>
              <a:tabLst>
                <a:tab pos="1942464" algn="l"/>
                <a:tab pos="2148840" algn="l"/>
              </a:tabLst>
            </a:pPr>
            <a:r>
              <a:rPr sz="2000" spc="-20" dirty="0">
                <a:solidFill>
                  <a:srgbClr val="414635"/>
                </a:solidFill>
                <a:latin typeface="Roboto"/>
                <a:cs typeface="Roboto"/>
              </a:rPr>
              <a:t>Data</a:t>
            </a:r>
            <a:r>
              <a:rPr sz="2000" dirty="0">
                <a:solidFill>
                  <a:srgbClr val="414635"/>
                </a:solidFill>
                <a:latin typeface="Roboto"/>
                <a:cs typeface="Roboto"/>
              </a:rPr>
              <a:t>	</a:t>
            </a:r>
            <a:r>
              <a:rPr sz="2000" u="heavy" dirty="0">
                <a:solidFill>
                  <a:srgbClr val="414635"/>
                </a:solidFill>
                <a:uFill>
                  <a:solidFill>
                    <a:srgbClr val="414635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414635"/>
                </a:solidFill>
                <a:latin typeface="Roboto"/>
                <a:cs typeface="Roboto"/>
              </a:rPr>
              <a:t>Transformation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91100" y="2143537"/>
            <a:ext cx="4305300" cy="3584575"/>
            <a:chOff x="4991100" y="2143537"/>
            <a:chExt cx="4305300" cy="35845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1100" y="2143537"/>
              <a:ext cx="4305300" cy="35841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010650" y="3727450"/>
              <a:ext cx="285750" cy="165100"/>
            </a:xfrm>
            <a:custGeom>
              <a:avLst/>
              <a:gdLst/>
              <a:ahLst/>
              <a:cxnLst/>
              <a:rect l="l" t="t" r="r" b="b"/>
              <a:pathLst>
                <a:path w="285750" h="165100">
                  <a:moveTo>
                    <a:pt x="285750" y="82550"/>
                  </a:moveTo>
                  <a:lnTo>
                    <a:pt x="6350" y="82550"/>
                  </a:lnTo>
                </a:path>
                <a:path w="285750" h="165100">
                  <a:moveTo>
                    <a:pt x="82550" y="0"/>
                  </a:moveTo>
                  <a:lnTo>
                    <a:pt x="0" y="82550"/>
                  </a:lnTo>
                  <a:lnTo>
                    <a:pt x="82550" y="1651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74214" y="2262088"/>
            <a:ext cx="1778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444A"/>
                </a:solidFill>
                <a:latin typeface="Roboto"/>
                <a:cs typeface="Roboto"/>
              </a:rPr>
              <a:t>Data</a:t>
            </a:r>
            <a:r>
              <a:rPr sz="2000" spc="-105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32444A"/>
                </a:solidFill>
                <a:latin typeface="Roboto"/>
                <a:cs typeface="Roboto"/>
              </a:rPr>
              <a:t>Structures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71100" y="2262088"/>
            <a:ext cx="1597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7473F"/>
                </a:solidFill>
                <a:latin typeface="Roboto"/>
                <a:cs typeface="Roboto"/>
              </a:rPr>
              <a:t>Data</a:t>
            </a:r>
            <a:r>
              <a:rPr sz="2000" spc="-10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7473F"/>
                </a:solidFill>
                <a:latin typeface="Roboto"/>
                <a:cs typeface="Roboto"/>
              </a:rPr>
              <a:t>Cleaning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470962" y="2226716"/>
            <a:ext cx="413384" cy="423545"/>
            <a:chOff x="9470962" y="2226716"/>
            <a:chExt cx="413384" cy="4235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1684" y="2444750"/>
              <a:ext cx="202159" cy="2053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483662" y="2239416"/>
              <a:ext cx="276225" cy="372745"/>
            </a:xfrm>
            <a:custGeom>
              <a:avLst/>
              <a:gdLst/>
              <a:ahLst/>
              <a:cxnLst/>
              <a:rect l="l" t="t" r="r" b="b"/>
              <a:pathLst>
                <a:path w="276225" h="372744">
                  <a:moveTo>
                    <a:pt x="137907" y="137908"/>
                  </a:moveTo>
                  <a:lnTo>
                    <a:pt x="191588" y="132489"/>
                  </a:lnTo>
                  <a:lnTo>
                    <a:pt x="235423" y="117711"/>
                  </a:lnTo>
                  <a:lnTo>
                    <a:pt x="264978" y="95793"/>
                  </a:lnTo>
                  <a:lnTo>
                    <a:pt x="275815" y="68954"/>
                  </a:lnTo>
                  <a:lnTo>
                    <a:pt x="264978" y="42114"/>
                  </a:lnTo>
                  <a:lnTo>
                    <a:pt x="235423" y="20196"/>
                  </a:lnTo>
                  <a:lnTo>
                    <a:pt x="191588" y="5418"/>
                  </a:lnTo>
                  <a:lnTo>
                    <a:pt x="137907" y="0"/>
                  </a:lnTo>
                  <a:lnTo>
                    <a:pt x="84227" y="5418"/>
                  </a:lnTo>
                  <a:lnTo>
                    <a:pt x="40392" y="20196"/>
                  </a:lnTo>
                  <a:lnTo>
                    <a:pt x="10837" y="42114"/>
                  </a:lnTo>
                  <a:lnTo>
                    <a:pt x="0" y="68954"/>
                  </a:lnTo>
                  <a:lnTo>
                    <a:pt x="10837" y="95793"/>
                  </a:lnTo>
                  <a:lnTo>
                    <a:pt x="40392" y="117711"/>
                  </a:lnTo>
                  <a:lnTo>
                    <a:pt x="84227" y="132489"/>
                  </a:lnTo>
                  <a:lnTo>
                    <a:pt x="137907" y="137908"/>
                  </a:lnTo>
                  <a:close/>
                </a:path>
                <a:path w="276225" h="372744">
                  <a:moveTo>
                    <a:pt x="0" y="68981"/>
                  </a:moveTo>
                  <a:lnTo>
                    <a:pt x="0" y="186202"/>
                  </a:lnTo>
                  <a:lnTo>
                    <a:pt x="10881" y="212976"/>
                  </a:lnTo>
                  <a:lnTo>
                    <a:pt x="40510" y="234901"/>
                  </a:lnTo>
                  <a:lnTo>
                    <a:pt x="84360" y="249716"/>
                  </a:lnTo>
                  <a:lnTo>
                    <a:pt x="137907" y="255157"/>
                  </a:lnTo>
                  <a:lnTo>
                    <a:pt x="155412" y="254600"/>
                  </a:lnTo>
                  <a:lnTo>
                    <a:pt x="172274" y="252975"/>
                  </a:lnTo>
                  <a:lnTo>
                    <a:pt x="188354" y="250352"/>
                  </a:lnTo>
                  <a:lnTo>
                    <a:pt x="203515" y="246800"/>
                  </a:lnTo>
                </a:path>
                <a:path w="276225" h="372744">
                  <a:moveTo>
                    <a:pt x="275815" y="171764"/>
                  </a:moveTo>
                  <a:lnTo>
                    <a:pt x="275815" y="68981"/>
                  </a:lnTo>
                </a:path>
                <a:path w="276225" h="372744">
                  <a:moveTo>
                    <a:pt x="0" y="186109"/>
                  </a:moveTo>
                  <a:lnTo>
                    <a:pt x="0" y="303331"/>
                  </a:lnTo>
                  <a:lnTo>
                    <a:pt x="10881" y="330105"/>
                  </a:lnTo>
                  <a:lnTo>
                    <a:pt x="40510" y="352030"/>
                  </a:lnTo>
                  <a:lnTo>
                    <a:pt x="84360" y="366845"/>
                  </a:lnTo>
                  <a:lnTo>
                    <a:pt x="137907" y="372286"/>
                  </a:lnTo>
                  <a:lnTo>
                    <a:pt x="155899" y="371698"/>
                  </a:lnTo>
                  <a:lnTo>
                    <a:pt x="173206" y="369982"/>
                  </a:lnTo>
                  <a:lnTo>
                    <a:pt x="189679" y="367214"/>
                  </a:lnTo>
                  <a:lnTo>
                    <a:pt x="205166" y="363470"/>
                  </a:lnTo>
                </a:path>
              </a:pathLst>
            </a:custGeom>
            <a:ln w="25400">
              <a:solidFill>
                <a:srgbClr val="3747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16425" y="3578225"/>
            <a:ext cx="463550" cy="463550"/>
            <a:chOff x="4416425" y="3578225"/>
            <a:chExt cx="463550" cy="46355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0111" y="3578225"/>
              <a:ext cx="229863" cy="2201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6425" y="3600037"/>
              <a:ext cx="200660" cy="1656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29125" y="3805123"/>
              <a:ext cx="146050" cy="224154"/>
            </a:xfrm>
            <a:custGeom>
              <a:avLst/>
              <a:gdLst/>
              <a:ahLst/>
              <a:cxnLst/>
              <a:rect l="l" t="t" r="r" b="b"/>
              <a:pathLst>
                <a:path w="146050" h="224154">
                  <a:moveTo>
                    <a:pt x="19469" y="0"/>
                  </a:moveTo>
                  <a:lnTo>
                    <a:pt x="126587" y="0"/>
                  </a:lnTo>
                  <a:lnTo>
                    <a:pt x="129629" y="304"/>
                  </a:lnTo>
                  <a:lnTo>
                    <a:pt x="136321" y="2433"/>
                  </a:lnTo>
                  <a:lnTo>
                    <a:pt x="143014" y="8213"/>
                  </a:lnTo>
                  <a:lnTo>
                    <a:pt x="146056" y="19469"/>
                  </a:lnTo>
                  <a:lnTo>
                    <a:pt x="146056" y="204482"/>
                  </a:lnTo>
                  <a:lnTo>
                    <a:pt x="145752" y="207524"/>
                  </a:lnTo>
                  <a:lnTo>
                    <a:pt x="143622" y="214217"/>
                  </a:lnTo>
                  <a:lnTo>
                    <a:pt x="137842" y="220909"/>
                  </a:lnTo>
                  <a:lnTo>
                    <a:pt x="126587" y="223951"/>
                  </a:lnTo>
                  <a:lnTo>
                    <a:pt x="19469" y="223951"/>
                  </a:lnTo>
                  <a:lnTo>
                    <a:pt x="16427" y="223647"/>
                  </a:lnTo>
                  <a:lnTo>
                    <a:pt x="9734" y="221518"/>
                  </a:lnTo>
                  <a:lnTo>
                    <a:pt x="3042" y="215738"/>
                  </a:lnTo>
                  <a:lnTo>
                    <a:pt x="0" y="204482"/>
                  </a:lnTo>
                  <a:lnTo>
                    <a:pt x="0" y="19469"/>
                  </a:lnTo>
                  <a:lnTo>
                    <a:pt x="304" y="16427"/>
                  </a:lnTo>
                  <a:lnTo>
                    <a:pt x="2433" y="9734"/>
                  </a:lnTo>
                  <a:lnTo>
                    <a:pt x="8213" y="3042"/>
                  </a:lnTo>
                  <a:lnTo>
                    <a:pt x="19469" y="0"/>
                  </a:lnTo>
                </a:path>
              </a:pathLst>
            </a:custGeom>
            <a:ln w="25400">
              <a:solidFill>
                <a:srgbClr val="4146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433887" y="4986337"/>
            <a:ext cx="428625" cy="390525"/>
          </a:xfrm>
          <a:custGeom>
            <a:avLst/>
            <a:gdLst/>
            <a:ahLst/>
            <a:cxnLst/>
            <a:rect l="l" t="t" r="r" b="b"/>
            <a:pathLst>
              <a:path w="428625" h="390525">
                <a:moveTo>
                  <a:pt x="428625" y="0"/>
                </a:moveTo>
                <a:lnTo>
                  <a:pt x="0" y="0"/>
                </a:lnTo>
                <a:lnTo>
                  <a:pt x="0" y="161925"/>
                </a:lnTo>
                <a:lnTo>
                  <a:pt x="428625" y="161925"/>
                </a:lnTo>
                <a:lnTo>
                  <a:pt x="428625" y="0"/>
                </a:lnTo>
                <a:close/>
              </a:path>
              <a:path w="428625" h="390525">
                <a:moveTo>
                  <a:pt x="428625" y="228600"/>
                </a:moveTo>
                <a:lnTo>
                  <a:pt x="0" y="228600"/>
                </a:lnTo>
                <a:lnTo>
                  <a:pt x="0" y="390525"/>
                </a:lnTo>
                <a:lnTo>
                  <a:pt x="428625" y="390525"/>
                </a:lnTo>
                <a:lnTo>
                  <a:pt x="428625" y="228600"/>
                </a:lnTo>
                <a:close/>
              </a:path>
              <a:path w="428625" h="390525">
                <a:moveTo>
                  <a:pt x="137160" y="0"/>
                </a:moveTo>
                <a:lnTo>
                  <a:pt x="137160" y="161925"/>
                </a:lnTo>
              </a:path>
              <a:path w="428625" h="390525">
                <a:moveTo>
                  <a:pt x="280034" y="0"/>
                </a:moveTo>
                <a:lnTo>
                  <a:pt x="280034" y="161925"/>
                </a:lnTo>
              </a:path>
              <a:path w="428625" h="390525">
                <a:moveTo>
                  <a:pt x="137160" y="228600"/>
                </a:moveTo>
                <a:lnTo>
                  <a:pt x="137160" y="390525"/>
                </a:lnTo>
              </a:path>
              <a:path w="428625" h="390525">
                <a:moveTo>
                  <a:pt x="280034" y="228600"/>
                </a:moveTo>
                <a:lnTo>
                  <a:pt x="280034" y="390525"/>
                </a:lnTo>
              </a:path>
            </a:pathLst>
          </a:custGeom>
          <a:ln w="25400">
            <a:solidFill>
              <a:srgbClr val="4C3F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9445625" y="3578225"/>
            <a:ext cx="463550" cy="463550"/>
            <a:chOff x="9445625" y="3578225"/>
            <a:chExt cx="463550" cy="463550"/>
          </a:xfrm>
        </p:grpSpPr>
        <p:sp>
          <p:nvSpPr>
            <p:cNvPr id="20" name="object 20"/>
            <p:cNvSpPr/>
            <p:nvPr/>
          </p:nvSpPr>
          <p:spPr>
            <a:xfrm>
              <a:off x="9705975" y="364807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66675"/>
                  </a:moveTo>
                  <a:lnTo>
                    <a:pt x="5239" y="92627"/>
                  </a:lnTo>
                  <a:lnTo>
                    <a:pt x="19528" y="113821"/>
                  </a:lnTo>
                  <a:lnTo>
                    <a:pt x="40722" y="128110"/>
                  </a:lnTo>
                  <a:lnTo>
                    <a:pt x="66675" y="133350"/>
                  </a:lnTo>
                  <a:lnTo>
                    <a:pt x="92627" y="128110"/>
                  </a:lnTo>
                  <a:lnTo>
                    <a:pt x="113821" y="113821"/>
                  </a:lnTo>
                  <a:lnTo>
                    <a:pt x="128110" y="92627"/>
                  </a:lnTo>
                  <a:lnTo>
                    <a:pt x="133350" y="66675"/>
                  </a:lnTo>
                  <a:lnTo>
                    <a:pt x="128110" y="40722"/>
                  </a:lnTo>
                  <a:lnTo>
                    <a:pt x="113821" y="19528"/>
                  </a:lnTo>
                  <a:lnTo>
                    <a:pt x="92627" y="5239"/>
                  </a:lnTo>
                  <a:lnTo>
                    <a:pt x="66675" y="0"/>
                  </a:lnTo>
                  <a:lnTo>
                    <a:pt x="40722" y="5239"/>
                  </a:lnTo>
                  <a:lnTo>
                    <a:pt x="19528" y="19528"/>
                  </a:lnTo>
                  <a:lnTo>
                    <a:pt x="5239" y="40722"/>
                  </a:lnTo>
                  <a:lnTo>
                    <a:pt x="0" y="66675"/>
                  </a:lnTo>
                </a:path>
              </a:pathLst>
            </a:custGeom>
            <a:ln w="25400">
              <a:solidFill>
                <a:srgbClr val="4643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2775" y="3844925"/>
              <a:ext cx="168275" cy="1397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458325" y="3590925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328631" y="58693"/>
                  </a:moveTo>
                  <a:lnTo>
                    <a:pt x="314325" y="123825"/>
                  </a:lnTo>
                  <a:lnTo>
                    <a:pt x="380504" y="115728"/>
                  </a:lnTo>
                </a:path>
                <a:path w="438150" h="438150">
                  <a:moveTo>
                    <a:pt x="19050" y="0"/>
                  </a:moveTo>
                  <a:lnTo>
                    <a:pt x="419100" y="0"/>
                  </a:lnTo>
                  <a:lnTo>
                    <a:pt x="422076" y="297"/>
                  </a:lnTo>
                  <a:lnTo>
                    <a:pt x="428625" y="2381"/>
                  </a:lnTo>
                  <a:lnTo>
                    <a:pt x="435173" y="8036"/>
                  </a:lnTo>
                  <a:lnTo>
                    <a:pt x="438150" y="19050"/>
                  </a:lnTo>
                  <a:lnTo>
                    <a:pt x="438150" y="419100"/>
                  </a:lnTo>
                  <a:lnTo>
                    <a:pt x="437852" y="422076"/>
                  </a:lnTo>
                  <a:lnTo>
                    <a:pt x="435768" y="428625"/>
                  </a:lnTo>
                  <a:lnTo>
                    <a:pt x="430113" y="435173"/>
                  </a:lnTo>
                  <a:lnTo>
                    <a:pt x="419100" y="438150"/>
                  </a:lnTo>
                  <a:lnTo>
                    <a:pt x="19050" y="438150"/>
                  </a:lnTo>
                  <a:lnTo>
                    <a:pt x="16073" y="437852"/>
                  </a:lnTo>
                  <a:lnTo>
                    <a:pt x="9525" y="435768"/>
                  </a:lnTo>
                  <a:lnTo>
                    <a:pt x="2976" y="430113"/>
                  </a:lnTo>
                  <a:lnTo>
                    <a:pt x="0" y="419100"/>
                  </a:lnTo>
                  <a:lnTo>
                    <a:pt x="0" y="19050"/>
                  </a:lnTo>
                  <a:lnTo>
                    <a:pt x="297" y="16073"/>
                  </a:lnTo>
                  <a:lnTo>
                    <a:pt x="2381" y="9525"/>
                  </a:lnTo>
                  <a:lnTo>
                    <a:pt x="8036" y="2976"/>
                  </a:lnTo>
                  <a:lnTo>
                    <a:pt x="19050" y="0"/>
                  </a:lnTo>
                </a:path>
              </a:pathLst>
            </a:custGeom>
            <a:ln w="25400">
              <a:solidFill>
                <a:srgbClr val="4643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9725025" y="3838575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9525" y="0"/>
                </a:moveTo>
                <a:lnTo>
                  <a:pt x="104775" y="0"/>
                </a:lnTo>
                <a:lnTo>
                  <a:pt x="114300" y="0"/>
                </a:lnTo>
                <a:lnTo>
                  <a:pt x="114300" y="9525"/>
                </a:lnTo>
                <a:lnTo>
                  <a:pt x="114300" y="123825"/>
                </a:lnTo>
                <a:lnTo>
                  <a:pt x="114300" y="133350"/>
                </a:lnTo>
                <a:lnTo>
                  <a:pt x="104775" y="133350"/>
                </a:lnTo>
                <a:lnTo>
                  <a:pt x="9525" y="133350"/>
                </a:lnTo>
                <a:lnTo>
                  <a:pt x="0" y="133350"/>
                </a:lnTo>
                <a:lnTo>
                  <a:pt x="0" y="123825"/>
                </a:ln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</a:path>
              <a:path w="114300" h="133350">
                <a:moveTo>
                  <a:pt x="38100" y="57150"/>
                </a:moveTo>
                <a:lnTo>
                  <a:pt x="76200" y="57150"/>
                </a:lnTo>
              </a:path>
              <a:path w="114300" h="133350">
                <a:moveTo>
                  <a:pt x="38100" y="95250"/>
                </a:moveTo>
                <a:lnTo>
                  <a:pt x="57150" y="95250"/>
                </a:lnTo>
              </a:path>
            </a:pathLst>
          </a:custGeom>
          <a:ln w="25400">
            <a:solidFill>
              <a:srgbClr val="4643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15475" y="3648075"/>
            <a:ext cx="114300" cy="133350"/>
          </a:xfrm>
          <a:custGeom>
            <a:avLst/>
            <a:gdLst/>
            <a:ahLst/>
            <a:cxnLst/>
            <a:rect l="l" t="t" r="r" b="b"/>
            <a:pathLst>
              <a:path w="114300" h="133350">
                <a:moveTo>
                  <a:pt x="9525" y="0"/>
                </a:moveTo>
                <a:lnTo>
                  <a:pt x="104775" y="0"/>
                </a:lnTo>
                <a:lnTo>
                  <a:pt x="114300" y="0"/>
                </a:lnTo>
                <a:lnTo>
                  <a:pt x="114300" y="9525"/>
                </a:lnTo>
                <a:lnTo>
                  <a:pt x="114300" y="123825"/>
                </a:lnTo>
                <a:lnTo>
                  <a:pt x="114300" y="133350"/>
                </a:lnTo>
                <a:lnTo>
                  <a:pt x="104775" y="133350"/>
                </a:lnTo>
                <a:lnTo>
                  <a:pt x="9525" y="133350"/>
                </a:lnTo>
                <a:lnTo>
                  <a:pt x="0" y="133350"/>
                </a:lnTo>
                <a:lnTo>
                  <a:pt x="0" y="123825"/>
                </a:lnTo>
                <a:lnTo>
                  <a:pt x="0" y="9525"/>
                </a:lnTo>
                <a:lnTo>
                  <a:pt x="0" y="0"/>
                </a:lnTo>
                <a:lnTo>
                  <a:pt x="9525" y="0"/>
                </a:lnTo>
              </a:path>
              <a:path w="114300" h="133350">
                <a:moveTo>
                  <a:pt x="38100" y="38100"/>
                </a:moveTo>
                <a:lnTo>
                  <a:pt x="76200" y="38100"/>
                </a:lnTo>
              </a:path>
              <a:path w="114300" h="133350">
                <a:moveTo>
                  <a:pt x="38100" y="76200"/>
                </a:moveTo>
                <a:lnTo>
                  <a:pt x="57150" y="76200"/>
                </a:lnTo>
              </a:path>
            </a:pathLst>
          </a:custGeom>
          <a:ln w="25400">
            <a:solidFill>
              <a:srgbClr val="4643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421187" y="2208529"/>
            <a:ext cx="452755" cy="459740"/>
            <a:chOff x="4421187" y="2208529"/>
            <a:chExt cx="452755" cy="45974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1187" y="2336167"/>
              <a:ext cx="177800" cy="2082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0588" y="2208529"/>
              <a:ext cx="122936" cy="45974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33887" y="2280284"/>
              <a:ext cx="283845" cy="316230"/>
            </a:xfrm>
            <a:custGeom>
              <a:avLst/>
              <a:gdLst/>
              <a:ahLst/>
              <a:cxnLst/>
              <a:rect l="l" t="t" r="r" b="b"/>
              <a:pathLst>
                <a:path w="283845" h="316230">
                  <a:moveTo>
                    <a:pt x="283764" y="0"/>
                  </a:moveTo>
                  <a:lnTo>
                    <a:pt x="245664" y="0"/>
                  </a:lnTo>
                  <a:lnTo>
                    <a:pt x="245664" y="316229"/>
                  </a:lnTo>
                  <a:lnTo>
                    <a:pt x="283764" y="316229"/>
                  </a:lnTo>
                </a:path>
                <a:path w="283845" h="316230">
                  <a:moveTo>
                    <a:pt x="283764" y="158114"/>
                  </a:moveTo>
                  <a:lnTo>
                    <a:pt x="198039" y="158114"/>
                  </a:lnTo>
                </a:path>
                <a:path w="283845" h="316230">
                  <a:moveTo>
                    <a:pt x="0" y="160612"/>
                  </a:moveTo>
                  <a:lnTo>
                    <a:pt x="5824" y="171986"/>
                  </a:lnTo>
                  <a:lnTo>
                    <a:pt x="21881" y="181301"/>
                  </a:lnTo>
                  <a:lnTo>
                    <a:pt x="46048" y="187594"/>
                  </a:lnTo>
                  <a:lnTo>
                    <a:pt x="76200" y="189905"/>
                  </a:lnTo>
                  <a:lnTo>
                    <a:pt x="106352" y="187594"/>
                  </a:lnTo>
                  <a:lnTo>
                    <a:pt x="130518" y="181301"/>
                  </a:lnTo>
                  <a:lnTo>
                    <a:pt x="146576" y="171986"/>
                  </a:lnTo>
                  <a:lnTo>
                    <a:pt x="152400" y="160612"/>
                  </a:lnTo>
                </a:path>
              </a:pathLst>
            </a:custGeom>
            <a:ln w="25400">
              <a:solidFill>
                <a:srgbClr val="3244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054850" y="1701800"/>
            <a:ext cx="3543300" cy="2768600"/>
            <a:chOff x="7054850" y="1701800"/>
            <a:chExt cx="3543300" cy="2768600"/>
          </a:xfrm>
        </p:grpSpPr>
        <p:sp>
          <p:nvSpPr>
            <p:cNvPr id="4" name="object 4"/>
            <p:cNvSpPr/>
            <p:nvPr/>
          </p:nvSpPr>
          <p:spPr>
            <a:xfrm>
              <a:off x="8648700" y="1714500"/>
              <a:ext cx="774700" cy="685800"/>
            </a:xfrm>
            <a:custGeom>
              <a:avLst/>
              <a:gdLst/>
              <a:ahLst/>
              <a:cxnLst/>
              <a:rect l="l" t="t" r="r" b="b"/>
              <a:pathLst>
                <a:path w="774700" h="685800">
                  <a:moveTo>
                    <a:pt x="774700" y="685800"/>
                  </a:moveTo>
                  <a:lnTo>
                    <a:pt x="0" y="685800"/>
                  </a:lnTo>
                  <a:lnTo>
                    <a:pt x="387350" y="0"/>
                  </a:lnTo>
                  <a:lnTo>
                    <a:pt x="774700" y="685800"/>
                  </a:lnTo>
                  <a:close/>
                </a:path>
              </a:pathLst>
            </a:custGeom>
            <a:solidFill>
              <a:srgbClr val="DFCB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1350" y="2400300"/>
              <a:ext cx="1549400" cy="685800"/>
            </a:xfrm>
            <a:custGeom>
              <a:avLst/>
              <a:gdLst/>
              <a:ahLst/>
              <a:cxnLst/>
              <a:rect l="l" t="t" r="r" b="b"/>
              <a:pathLst>
                <a:path w="1549400" h="685800">
                  <a:moveTo>
                    <a:pt x="1549400" y="685800"/>
                  </a:moveTo>
                  <a:lnTo>
                    <a:pt x="0" y="685800"/>
                  </a:lnTo>
                  <a:lnTo>
                    <a:pt x="387350" y="0"/>
                  </a:lnTo>
                  <a:lnTo>
                    <a:pt x="1162050" y="0"/>
                  </a:lnTo>
                  <a:lnTo>
                    <a:pt x="1549400" y="685800"/>
                  </a:lnTo>
                  <a:close/>
                </a:path>
              </a:pathLst>
            </a:custGeom>
            <a:solidFill>
              <a:srgbClr val="92BD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74000" y="3086100"/>
              <a:ext cx="2324100" cy="685800"/>
            </a:xfrm>
            <a:custGeom>
              <a:avLst/>
              <a:gdLst/>
              <a:ahLst/>
              <a:cxnLst/>
              <a:rect l="l" t="t" r="r" b="b"/>
              <a:pathLst>
                <a:path w="2324100" h="685800">
                  <a:moveTo>
                    <a:pt x="2324100" y="685800"/>
                  </a:moveTo>
                  <a:lnTo>
                    <a:pt x="0" y="685800"/>
                  </a:lnTo>
                  <a:lnTo>
                    <a:pt x="387350" y="0"/>
                  </a:lnTo>
                  <a:lnTo>
                    <a:pt x="1936750" y="0"/>
                  </a:lnTo>
                  <a:lnTo>
                    <a:pt x="2324100" y="685800"/>
                  </a:lnTo>
                  <a:close/>
                </a:path>
              </a:pathLst>
            </a:custGeom>
            <a:solidFill>
              <a:srgbClr val="3BC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86650" y="3771900"/>
              <a:ext cx="3098800" cy="685800"/>
            </a:xfrm>
            <a:custGeom>
              <a:avLst/>
              <a:gdLst/>
              <a:ahLst/>
              <a:cxnLst/>
              <a:rect l="l" t="t" r="r" b="b"/>
              <a:pathLst>
                <a:path w="3098800" h="685800">
                  <a:moveTo>
                    <a:pt x="3098800" y="685800"/>
                  </a:moveTo>
                  <a:lnTo>
                    <a:pt x="0" y="685800"/>
                  </a:lnTo>
                  <a:lnTo>
                    <a:pt x="387350" y="0"/>
                  </a:lnTo>
                  <a:lnTo>
                    <a:pt x="2711450" y="0"/>
                  </a:lnTo>
                  <a:lnTo>
                    <a:pt x="3098800" y="685800"/>
                  </a:lnTo>
                  <a:close/>
                </a:path>
              </a:pathLst>
            </a:custGeom>
            <a:solidFill>
              <a:srgbClr val="4D87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48700" y="1714500"/>
              <a:ext cx="774700" cy="685800"/>
            </a:xfrm>
            <a:custGeom>
              <a:avLst/>
              <a:gdLst/>
              <a:ahLst/>
              <a:cxnLst/>
              <a:rect l="l" t="t" r="r" b="b"/>
              <a:pathLst>
                <a:path w="774700" h="685800">
                  <a:moveTo>
                    <a:pt x="774700" y="685800"/>
                  </a:moveTo>
                  <a:lnTo>
                    <a:pt x="0" y="685800"/>
                  </a:lnTo>
                  <a:lnTo>
                    <a:pt x="387350" y="0"/>
                  </a:lnTo>
                  <a:lnTo>
                    <a:pt x="774700" y="685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61350" y="2400300"/>
              <a:ext cx="1549400" cy="685800"/>
            </a:xfrm>
            <a:custGeom>
              <a:avLst/>
              <a:gdLst/>
              <a:ahLst/>
              <a:cxnLst/>
              <a:rect l="l" t="t" r="r" b="b"/>
              <a:pathLst>
                <a:path w="1549400" h="685800">
                  <a:moveTo>
                    <a:pt x="1549400" y="685800"/>
                  </a:moveTo>
                  <a:lnTo>
                    <a:pt x="0" y="685800"/>
                  </a:lnTo>
                  <a:lnTo>
                    <a:pt x="387350" y="0"/>
                  </a:lnTo>
                  <a:lnTo>
                    <a:pt x="1162050" y="0"/>
                  </a:lnTo>
                  <a:lnTo>
                    <a:pt x="1549400" y="685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74000" y="3086100"/>
              <a:ext cx="2324100" cy="685800"/>
            </a:xfrm>
            <a:custGeom>
              <a:avLst/>
              <a:gdLst/>
              <a:ahLst/>
              <a:cxnLst/>
              <a:rect l="l" t="t" r="r" b="b"/>
              <a:pathLst>
                <a:path w="2324100" h="685800">
                  <a:moveTo>
                    <a:pt x="2324100" y="685800"/>
                  </a:moveTo>
                  <a:lnTo>
                    <a:pt x="0" y="685800"/>
                  </a:lnTo>
                  <a:lnTo>
                    <a:pt x="387350" y="0"/>
                  </a:lnTo>
                  <a:lnTo>
                    <a:pt x="1936750" y="0"/>
                  </a:lnTo>
                  <a:lnTo>
                    <a:pt x="2324100" y="685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86650" y="3771900"/>
              <a:ext cx="3098800" cy="685800"/>
            </a:xfrm>
            <a:custGeom>
              <a:avLst/>
              <a:gdLst/>
              <a:ahLst/>
              <a:cxnLst/>
              <a:rect l="l" t="t" r="r" b="b"/>
              <a:pathLst>
                <a:path w="3098800" h="685800">
                  <a:moveTo>
                    <a:pt x="3098800" y="685800"/>
                  </a:moveTo>
                  <a:lnTo>
                    <a:pt x="0" y="685800"/>
                  </a:lnTo>
                  <a:lnTo>
                    <a:pt x="387350" y="0"/>
                  </a:lnTo>
                  <a:lnTo>
                    <a:pt x="2711450" y="0"/>
                  </a:lnTo>
                  <a:lnTo>
                    <a:pt x="3098800" y="685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54850" y="3994150"/>
              <a:ext cx="425450" cy="165100"/>
            </a:xfrm>
            <a:custGeom>
              <a:avLst/>
              <a:gdLst/>
              <a:ahLst/>
              <a:cxnLst/>
              <a:rect l="l" t="t" r="r" b="b"/>
              <a:pathLst>
                <a:path w="425450" h="165100">
                  <a:moveTo>
                    <a:pt x="0" y="82550"/>
                  </a:moveTo>
                  <a:lnTo>
                    <a:pt x="419100" y="82550"/>
                  </a:lnTo>
                </a:path>
                <a:path w="425450" h="165100">
                  <a:moveTo>
                    <a:pt x="342900" y="165100"/>
                  </a:moveTo>
                  <a:lnTo>
                    <a:pt x="425450" y="82550"/>
                  </a:lnTo>
                  <a:lnTo>
                    <a:pt x="342900" y="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54850" y="3308350"/>
              <a:ext cx="819150" cy="165100"/>
            </a:xfrm>
            <a:custGeom>
              <a:avLst/>
              <a:gdLst/>
              <a:ahLst/>
              <a:cxnLst/>
              <a:rect l="l" t="t" r="r" b="b"/>
              <a:pathLst>
                <a:path w="819150" h="165100">
                  <a:moveTo>
                    <a:pt x="0" y="82550"/>
                  </a:moveTo>
                  <a:lnTo>
                    <a:pt x="812800" y="82550"/>
                  </a:lnTo>
                </a:path>
                <a:path w="819150" h="165100">
                  <a:moveTo>
                    <a:pt x="736600" y="165100"/>
                  </a:moveTo>
                  <a:lnTo>
                    <a:pt x="819150" y="82550"/>
                  </a:lnTo>
                  <a:lnTo>
                    <a:pt x="736600" y="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54850" y="2622550"/>
              <a:ext cx="1212850" cy="165100"/>
            </a:xfrm>
            <a:custGeom>
              <a:avLst/>
              <a:gdLst/>
              <a:ahLst/>
              <a:cxnLst/>
              <a:rect l="l" t="t" r="r" b="b"/>
              <a:pathLst>
                <a:path w="1212850" h="165100">
                  <a:moveTo>
                    <a:pt x="0" y="82550"/>
                  </a:moveTo>
                  <a:lnTo>
                    <a:pt x="1206500" y="82550"/>
                  </a:lnTo>
                </a:path>
                <a:path w="1212850" h="165100">
                  <a:moveTo>
                    <a:pt x="1130300" y="165100"/>
                  </a:moveTo>
                  <a:lnTo>
                    <a:pt x="1212850" y="82550"/>
                  </a:lnTo>
                  <a:lnTo>
                    <a:pt x="1130300" y="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54850" y="1936750"/>
              <a:ext cx="1606550" cy="165100"/>
            </a:xfrm>
            <a:custGeom>
              <a:avLst/>
              <a:gdLst/>
              <a:ahLst/>
              <a:cxnLst/>
              <a:rect l="l" t="t" r="r" b="b"/>
              <a:pathLst>
                <a:path w="1606550" h="165100">
                  <a:moveTo>
                    <a:pt x="0" y="82550"/>
                  </a:moveTo>
                  <a:lnTo>
                    <a:pt x="1600200" y="82550"/>
                  </a:lnTo>
                </a:path>
                <a:path w="1606550" h="165100">
                  <a:moveTo>
                    <a:pt x="1524000" y="165100"/>
                  </a:moveTo>
                  <a:lnTo>
                    <a:pt x="1606550" y="82550"/>
                  </a:lnTo>
                  <a:lnTo>
                    <a:pt x="1524000" y="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50588" y="1791253"/>
            <a:ext cx="1908810" cy="25596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20"/>
              </a:spcBef>
            </a:pPr>
            <a:r>
              <a:rPr sz="1150" b="1" dirty="0">
                <a:solidFill>
                  <a:srgbClr val="DFCB14"/>
                </a:solidFill>
                <a:latin typeface="Roboto"/>
                <a:cs typeface="Roboto"/>
              </a:rPr>
              <a:t>Extensive</a:t>
            </a:r>
            <a:r>
              <a:rPr sz="1150" b="1" spc="55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1150" b="1" spc="-10" dirty="0">
                <a:solidFill>
                  <a:srgbClr val="DFCB14"/>
                </a:solidFill>
                <a:latin typeface="Roboto"/>
                <a:cs typeface="Roboto"/>
              </a:rPr>
              <a:t>Documentation</a:t>
            </a:r>
            <a:endParaRPr sz="1150">
              <a:latin typeface="Roboto"/>
              <a:cs typeface="Roboto"/>
            </a:endParaRPr>
          </a:p>
          <a:p>
            <a:pPr marR="9525" algn="r">
              <a:lnSpc>
                <a:spcPct val="100000"/>
              </a:lnSpc>
              <a:spcBef>
                <a:spcPts val="1150"/>
              </a:spcBef>
            </a:pPr>
            <a:r>
              <a:rPr sz="1000" spc="-10" dirty="0">
                <a:solidFill>
                  <a:srgbClr val="46432C"/>
                </a:solidFill>
                <a:latin typeface="Roboto"/>
                <a:cs typeface="Roboto"/>
              </a:rPr>
              <a:t>Comprehensive</a:t>
            </a:r>
            <a:r>
              <a:rPr sz="1000" spc="-2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6432C"/>
                </a:solidFill>
                <a:latin typeface="Roboto"/>
                <a:cs typeface="Roboto"/>
              </a:rPr>
              <a:t>guide</a:t>
            </a:r>
            <a:r>
              <a:rPr sz="1000" spc="-2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6432C"/>
                </a:solidFill>
                <a:latin typeface="Roboto"/>
                <a:cs typeface="Roboto"/>
              </a:rPr>
              <a:t>for</a:t>
            </a:r>
            <a:r>
              <a:rPr sz="1000" spc="-20" dirty="0">
                <a:solidFill>
                  <a:srgbClr val="46432C"/>
                </a:solidFill>
                <a:latin typeface="Roboto"/>
                <a:cs typeface="Roboto"/>
              </a:rPr>
              <a:t> users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000">
              <a:latin typeface="Roboto"/>
              <a:cs typeface="Roboto"/>
            </a:endParaRPr>
          </a:p>
          <a:p>
            <a:pPr marL="715010">
              <a:lnSpc>
                <a:spcPct val="100000"/>
              </a:lnSpc>
              <a:spcBef>
                <a:spcPts val="5"/>
              </a:spcBef>
            </a:pPr>
            <a:r>
              <a:rPr sz="1150" b="1" dirty="0">
                <a:solidFill>
                  <a:srgbClr val="92BD39"/>
                </a:solidFill>
                <a:latin typeface="Roboto"/>
                <a:cs typeface="Roboto"/>
              </a:rPr>
              <a:t>User-Friendly</a:t>
            </a:r>
            <a:r>
              <a:rPr sz="1150" b="1" spc="10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1150" b="1" spc="-25" dirty="0">
                <a:solidFill>
                  <a:srgbClr val="92BD39"/>
                </a:solidFill>
                <a:latin typeface="Roboto"/>
                <a:cs typeface="Roboto"/>
              </a:rPr>
              <a:t>API</a:t>
            </a:r>
            <a:endParaRPr sz="1150">
              <a:latin typeface="Roboto"/>
              <a:cs typeface="Roboto"/>
            </a:endParaRPr>
          </a:p>
          <a:p>
            <a:pPr marR="8255" algn="r">
              <a:lnSpc>
                <a:spcPct val="100000"/>
              </a:lnSpc>
              <a:spcBef>
                <a:spcPts val="1150"/>
              </a:spcBef>
            </a:pPr>
            <a:r>
              <a:rPr sz="1000" dirty="0">
                <a:solidFill>
                  <a:srgbClr val="414635"/>
                </a:solidFill>
                <a:latin typeface="Roboto"/>
                <a:cs typeface="Roboto"/>
              </a:rPr>
              <a:t>Easy</a:t>
            </a:r>
            <a:r>
              <a:rPr sz="1000" spc="-5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14635"/>
                </a:solidFill>
                <a:latin typeface="Roboto"/>
                <a:cs typeface="Roboto"/>
              </a:rPr>
              <a:t>integration</a:t>
            </a:r>
            <a:r>
              <a:rPr sz="1000" spc="-4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14635"/>
                </a:solidFill>
                <a:latin typeface="Roboto"/>
                <a:cs typeface="Roboto"/>
              </a:rPr>
              <a:t>and</a:t>
            </a:r>
            <a:r>
              <a:rPr sz="1000" spc="-4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14635"/>
                </a:solidFill>
                <a:latin typeface="Roboto"/>
                <a:cs typeface="Roboto"/>
              </a:rPr>
              <a:t>usage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000">
              <a:latin typeface="Roboto"/>
              <a:cs typeface="Roboto"/>
            </a:endParaRPr>
          </a:p>
          <a:p>
            <a:pPr marR="7620" algn="r">
              <a:lnSpc>
                <a:spcPct val="100000"/>
              </a:lnSpc>
              <a:spcBef>
                <a:spcPts val="5"/>
              </a:spcBef>
            </a:pPr>
            <a:r>
              <a:rPr sz="1150" b="1" spc="-10" dirty="0">
                <a:solidFill>
                  <a:srgbClr val="3BC583"/>
                </a:solidFill>
                <a:latin typeface="Roboto"/>
                <a:cs typeface="Roboto"/>
              </a:rPr>
              <a:t>Algorithms</a:t>
            </a:r>
            <a:endParaRPr sz="115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1150"/>
              </a:spcBef>
            </a:pPr>
            <a:r>
              <a:rPr sz="1000" dirty="0">
                <a:solidFill>
                  <a:srgbClr val="37473F"/>
                </a:solidFill>
                <a:latin typeface="Roboto"/>
                <a:cs typeface="Roboto"/>
              </a:rPr>
              <a:t>Tools</a:t>
            </a:r>
            <a:r>
              <a:rPr sz="1000" spc="-1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37473F"/>
                </a:solidFill>
                <a:latin typeface="Roboto"/>
                <a:cs typeface="Roboto"/>
              </a:rPr>
              <a:t>for</a:t>
            </a:r>
            <a:r>
              <a:rPr sz="1000" spc="-1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7473F"/>
                </a:solidFill>
                <a:latin typeface="Roboto"/>
                <a:cs typeface="Roboto"/>
              </a:rPr>
              <a:t>machine learning</a:t>
            </a:r>
            <a:r>
              <a:rPr sz="1000" spc="-1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7473F"/>
                </a:solidFill>
                <a:latin typeface="Roboto"/>
                <a:cs typeface="Roboto"/>
              </a:rPr>
              <a:t>tasks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000">
              <a:latin typeface="Roboto"/>
              <a:cs typeface="Roboto"/>
            </a:endParaRPr>
          </a:p>
          <a:p>
            <a:pPr marR="8255" algn="r">
              <a:lnSpc>
                <a:spcPct val="100000"/>
              </a:lnSpc>
              <a:spcBef>
                <a:spcPts val="5"/>
              </a:spcBef>
            </a:pPr>
            <a:r>
              <a:rPr sz="1150" b="1" dirty="0">
                <a:solidFill>
                  <a:srgbClr val="4D87E6"/>
                </a:solidFill>
                <a:latin typeface="Roboto"/>
                <a:cs typeface="Roboto"/>
              </a:rPr>
              <a:t>NumPy</a:t>
            </a:r>
            <a:r>
              <a:rPr sz="1150" b="1" spc="15" dirty="0">
                <a:solidFill>
                  <a:srgbClr val="4D87E6"/>
                </a:solidFill>
                <a:latin typeface="Roboto"/>
                <a:cs typeface="Roboto"/>
              </a:rPr>
              <a:t> </a:t>
            </a:r>
            <a:r>
              <a:rPr sz="1150" b="1" dirty="0">
                <a:solidFill>
                  <a:srgbClr val="4D87E6"/>
                </a:solidFill>
                <a:latin typeface="Roboto"/>
                <a:cs typeface="Roboto"/>
              </a:rPr>
              <a:t>&amp;</a:t>
            </a:r>
            <a:r>
              <a:rPr sz="1150" b="1" spc="15" dirty="0">
                <a:solidFill>
                  <a:srgbClr val="4D87E6"/>
                </a:solidFill>
                <a:latin typeface="Roboto"/>
                <a:cs typeface="Roboto"/>
              </a:rPr>
              <a:t> </a:t>
            </a:r>
            <a:r>
              <a:rPr sz="1150" b="1" spc="-10" dirty="0">
                <a:solidFill>
                  <a:srgbClr val="4D87E6"/>
                </a:solidFill>
                <a:latin typeface="Roboto"/>
                <a:cs typeface="Roboto"/>
              </a:rPr>
              <a:t>Pandas</a:t>
            </a:r>
            <a:endParaRPr sz="1150">
              <a:latin typeface="Roboto"/>
              <a:cs typeface="Roboto"/>
            </a:endParaRPr>
          </a:p>
          <a:p>
            <a:pPr marR="10160" algn="r">
              <a:lnSpc>
                <a:spcPct val="100000"/>
              </a:lnSpc>
              <a:spcBef>
                <a:spcPts val="1150"/>
              </a:spcBef>
            </a:pPr>
            <a:r>
              <a:rPr sz="1000" spc="-10" dirty="0">
                <a:solidFill>
                  <a:srgbClr val="394454"/>
                </a:solidFill>
                <a:latin typeface="Roboto"/>
                <a:cs typeface="Roboto"/>
              </a:rPr>
              <a:t>Foundation</a:t>
            </a:r>
            <a:r>
              <a:rPr sz="1000" spc="-2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394454"/>
                </a:solidFill>
                <a:latin typeface="Roboto"/>
                <a:cs typeface="Roboto"/>
              </a:rPr>
              <a:t>for</a:t>
            </a:r>
            <a:r>
              <a:rPr sz="1000" spc="-20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394454"/>
                </a:solidFill>
                <a:latin typeface="Roboto"/>
                <a:cs typeface="Roboto"/>
              </a:rPr>
              <a:t>data</a:t>
            </a:r>
            <a:r>
              <a:rPr sz="1000" spc="-20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94454"/>
                </a:solidFill>
                <a:latin typeface="Roboto"/>
                <a:cs typeface="Roboto"/>
              </a:rPr>
              <a:t>manipulation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648" rIns="0" bIns="0" rtlCol="0">
            <a:spAutoFit/>
          </a:bodyPr>
          <a:lstStyle/>
          <a:p>
            <a:pPr marL="275844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Scikit-</a:t>
            </a:r>
            <a:r>
              <a:rPr dirty="0"/>
              <a:t>Learn</a:t>
            </a:r>
            <a:r>
              <a:rPr spc="-25" dirty="0"/>
              <a:t> </a:t>
            </a:r>
            <a:r>
              <a:rPr spc="-10" dirty="0"/>
              <a:t>Hierarchy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6516687" y="1824037"/>
            <a:ext cx="390525" cy="391160"/>
            <a:chOff x="6516687" y="1824037"/>
            <a:chExt cx="390525" cy="391160"/>
          </a:xfrm>
        </p:grpSpPr>
        <p:sp>
          <p:nvSpPr>
            <p:cNvPr id="19" name="object 19"/>
            <p:cNvSpPr/>
            <p:nvPr/>
          </p:nvSpPr>
          <p:spPr>
            <a:xfrm>
              <a:off x="6529387" y="1836737"/>
              <a:ext cx="301625" cy="365125"/>
            </a:xfrm>
            <a:custGeom>
              <a:avLst/>
              <a:gdLst/>
              <a:ahLst/>
              <a:cxnLst/>
              <a:rect l="l" t="t" r="r" b="b"/>
              <a:pathLst>
                <a:path w="301625" h="365125">
                  <a:moveTo>
                    <a:pt x="301625" y="190500"/>
                  </a:moveTo>
                  <a:lnTo>
                    <a:pt x="301625" y="94900"/>
                  </a:lnTo>
                  <a:lnTo>
                    <a:pt x="294184" y="57964"/>
                  </a:lnTo>
                  <a:lnTo>
                    <a:pt x="273859" y="27798"/>
                  </a:lnTo>
                  <a:lnTo>
                    <a:pt x="243704" y="7458"/>
                  </a:lnTo>
                  <a:lnTo>
                    <a:pt x="206771" y="0"/>
                  </a:lnTo>
                  <a:lnTo>
                    <a:pt x="15875" y="0"/>
                  </a:lnTo>
                  <a:lnTo>
                    <a:pt x="7107" y="0"/>
                  </a:lnTo>
                  <a:lnTo>
                    <a:pt x="0" y="7107"/>
                  </a:lnTo>
                  <a:lnTo>
                    <a:pt x="0" y="15875"/>
                  </a:lnTo>
                  <a:lnTo>
                    <a:pt x="0" y="349250"/>
                  </a:lnTo>
                  <a:lnTo>
                    <a:pt x="0" y="358017"/>
                  </a:lnTo>
                  <a:lnTo>
                    <a:pt x="7107" y="365125"/>
                  </a:lnTo>
                  <a:lnTo>
                    <a:pt x="15875" y="365125"/>
                  </a:lnTo>
                  <a:lnTo>
                    <a:pt x="63500" y="365125"/>
                  </a:lnTo>
                </a:path>
                <a:path w="301625" h="365125">
                  <a:moveTo>
                    <a:pt x="222250" y="1333"/>
                  </a:moveTo>
                  <a:lnTo>
                    <a:pt x="222250" y="63500"/>
                  </a:lnTo>
                  <a:lnTo>
                    <a:pt x="222250" y="72267"/>
                  </a:lnTo>
                  <a:lnTo>
                    <a:pt x="229357" y="79375"/>
                  </a:lnTo>
                  <a:lnTo>
                    <a:pt x="238125" y="79375"/>
                  </a:lnTo>
                  <a:lnTo>
                    <a:pt x="300355" y="79375"/>
                  </a:lnTo>
                </a:path>
              </a:pathLst>
            </a:custGeom>
            <a:ln w="25400">
              <a:solidFill>
                <a:srgbClr val="4643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7812" y="2062162"/>
              <a:ext cx="279400" cy="152463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6529387" y="2525763"/>
            <a:ext cx="365125" cy="360045"/>
          </a:xfrm>
          <a:custGeom>
            <a:avLst/>
            <a:gdLst/>
            <a:ahLst/>
            <a:cxnLst/>
            <a:rect l="l" t="t" r="r" b="b"/>
            <a:pathLst>
              <a:path w="365125" h="360044">
                <a:moveTo>
                  <a:pt x="305863" y="359771"/>
                </a:moveTo>
                <a:lnTo>
                  <a:pt x="305863" y="256044"/>
                </a:lnTo>
              </a:path>
              <a:path w="365125" h="360044">
                <a:moveTo>
                  <a:pt x="285115" y="256044"/>
                </a:moveTo>
                <a:lnTo>
                  <a:pt x="326612" y="256044"/>
                </a:lnTo>
              </a:path>
              <a:path w="365125" h="360044">
                <a:moveTo>
                  <a:pt x="285115" y="359771"/>
                </a:moveTo>
                <a:lnTo>
                  <a:pt x="326612" y="359771"/>
                </a:lnTo>
              </a:path>
              <a:path w="365125" h="360044">
                <a:moveTo>
                  <a:pt x="168576" y="359771"/>
                </a:moveTo>
                <a:lnTo>
                  <a:pt x="168576" y="318274"/>
                </a:lnTo>
              </a:path>
              <a:path w="365125" h="360044">
                <a:moveTo>
                  <a:pt x="168576" y="318274"/>
                </a:moveTo>
                <a:lnTo>
                  <a:pt x="199707" y="318274"/>
                </a:lnTo>
                <a:lnTo>
                  <a:pt x="211817" y="315827"/>
                </a:lnTo>
                <a:lnTo>
                  <a:pt x="221706" y="309159"/>
                </a:lnTo>
                <a:lnTo>
                  <a:pt x="228373" y="299269"/>
                </a:lnTo>
                <a:lnTo>
                  <a:pt x="230818" y="287159"/>
                </a:lnTo>
                <a:lnTo>
                  <a:pt x="228373" y="275048"/>
                </a:lnTo>
                <a:lnTo>
                  <a:pt x="221706" y="265159"/>
                </a:lnTo>
                <a:lnTo>
                  <a:pt x="211817" y="258490"/>
                </a:lnTo>
                <a:lnTo>
                  <a:pt x="199707" y="256044"/>
                </a:lnTo>
                <a:lnTo>
                  <a:pt x="168576" y="256044"/>
                </a:lnTo>
                <a:lnTo>
                  <a:pt x="168576" y="318274"/>
                </a:lnTo>
                <a:close/>
              </a:path>
              <a:path w="365125" h="360044">
                <a:moveTo>
                  <a:pt x="31289" y="359771"/>
                </a:moveTo>
                <a:lnTo>
                  <a:pt x="43005" y="281682"/>
                </a:lnTo>
                <a:lnTo>
                  <a:pt x="72786" y="256298"/>
                </a:lnTo>
                <a:lnTo>
                  <a:pt x="83359" y="258208"/>
                </a:lnTo>
                <a:lnTo>
                  <a:pt x="92352" y="263505"/>
                </a:lnTo>
                <a:lnTo>
                  <a:pt x="99007" y="271545"/>
                </a:lnTo>
                <a:lnTo>
                  <a:pt x="102568" y="281682"/>
                </a:lnTo>
                <a:lnTo>
                  <a:pt x="114300" y="359771"/>
                </a:lnTo>
              </a:path>
              <a:path w="365125" h="360044">
                <a:moveTo>
                  <a:pt x="36734" y="323465"/>
                </a:moveTo>
                <a:lnTo>
                  <a:pt x="108839" y="323465"/>
                </a:lnTo>
              </a:path>
              <a:path w="365125" h="360044">
                <a:moveTo>
                  <a:pt x="365125" y="141776"/>
                </a:moveTo>
                <a:lnTo>
                  <a:pt x="351210" y="96859"/>
                </a:lnTo>
                <a:lnTo>
                  <a:pt x="314138" y="67687"/>
                </a:lnTo>
                <a:lnTo>
                  <a:pt x="282892" y="62543"/>
                </a:lnTo>
                <a:lnTo>
                  <a:pt x="261805" y="32191"/>
                </a:lnTo>
                <a:lnTo>
                  <a:pt x="232753" y="10890"/>
                </a:lnTo>
                <a:lnTo>
                  <a:pt x="198414" y="0"/>
                </a:lnTo>
                <a:lnTo>
                  <a:pt x="161466" y="880"/>
                </a:lnTo>
                <a:lnTo>
                  <a:pt x="126850" y="13828"/>
                </a:lnTo>
                <a:lnTo>
                  <a:pt x="99040" y="36728"/>
                </a:lnTo>
                <a:lnTo>
                  <a:pt x="80016" y="67319"/>
                </a:lnTo>
                <a:lnTo>
                  <a:pt x="71754" y="103342"/>
                </a:lnTo>
                <a:lnTo>
                  <a:pt x="58534" y="102085"/>
                </a:lnTo>
                <a:lnTo>
                  <a:pt x="22006" y="115402"/>
                </a:lnTo>
                <a:lnTo>
                  <a:pt x="1481" y="148422"/>
                </a:lnTo>
                <a:lnTo>
                  <a:pt x="0" y="161619"/>
                </a:lnTo>
                <a:lnTo>
                  <a:pt x="9921" y="196438"/>
                </a:lnTo>
                <a:lnTo>
                  <a:pt x="31750" y="214066"/>
                </a:lnTo>
                <a:lnTo>
                  <a:pt x="53578" y="220354"/>
                </a:lnTo>
                <a:lnTo>
                  <a:pt x="63500" y="221151"/>
                </a:lnTo>
                <a:lnTo>
                  <a:pt x="293687" y="221151"/>
                </a:lnTo>
                <a:lnTo>
                  <a:pt x="304849" y="218602"/>
                </a:lnTo>
                <a:lnTo>
                  <a:pt x="329406" y="207740"/>
                </a:lnTo>
                <a:lnTo>
                  <a:pt x="353962" y="183740"/>
                </a:lnTo>
                <a:lnTo>
                  <a:pt x="365125" y="141776"/>
                </a:lnTo>
                <a:close/>
              </a:path>
            </a:pathLst>
          </a:custGeom>
          <a:ln w="25400">
            <a:solidFill>
              <a:srgbClr val="4146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6516676" y="3881434"/>
            <a:ext cx="391160" cy="390525"/>
            <a:chOff x="6516676" y="3881434"/>
            <a:chExt cx="391160" cy="390525"/>
          </a:xfrm>
        </p:grpSpPr>
        <p:sp>
          <p:nvSpPr>
            <p:cNvPr id="23" name="object 23"/>
            <p:cNvSpPr/>
            <p:nvPr/>
          </p:nvSpPr>
          <p:spPr>
            <a:xfrm>
              <a:off x="6529376" y="3894134"/>
              <a:ext cx="365760" cy="365125"/>
            </a:xfrm>
            <a:custGeom>
              <a:avLst/>
              <a:gdLst/>
              <a:ahLst/>
              <a:cxnLst/>
              <a:rect l="l" t="t" r="r" b="b"/>
              <a:pathLst>
                <a:path w="365759" h="365125">
                  <a:moveTo>
                    <a:pt x="95261" y="103190"/>
                  </a:moveTo>
                  <a:lnTo>
                    <a:pt x="173397" y="103190"/>
                  </a:lnTo>
                </a:path>
                <a:path w="365759" h="365125">
                  <a:moveTo>
                    <a:pt x="191749" y="261940"/>
                  </a:moveTo>
                  <a:lnTo>
                    <a:pt x="269886" y="261940"/>
                  </a:lnTo>
                </a:path>
                <a:path w="365759" h="365125">
                  <a:moveTo>
                    <a:pt x="206386" y="317502"/>
                  </a:moveTo>
                  <a:lnTo>
                    <a:pt x="206386" y="321886"/>
                  </a:lnTo>
                  <a:lnTo>
                    <a:pt x="209939" y="325440"/>
                  </a:lnTo>
                  <a:lnTo>
                    <a:pt x="214323" y="325440"/>
                  </a:lnTo>
                  <a:lnTo>
                    <a:pt x="218707" y="325440"/>
                  </a:lnTo>
                  <a:lnTo>
                    <a:pt x="222261" y="321886"/>
                  </a:lnTo>
                  <a:lnTo>
                    <a:pt x="222261" y="317502"/>
                  </a:lnTo>
                  <a:lnTo>
                    <a:pt x="222261" y="313118"/>
                  </a:lnTo>
                  <a:lnTo>
                    <a:pt x="218707" y="309565"/>
                  </a:lnTo>
                  <a:lnTo>
                    <a:pt x="214323" y="309565"/>
                  </a:lnTo>
                  <a:lnTo>
                    <a:pt x="209939" y="309565"/>
                  </a:lnTo>
                  <a:lnTo>
                    <a:pt x="206386" y="313118"/>
                  </a:lnTo>
                  <a:lnTo>
                    <a:pt x="206386" y="317502"/>
                  </a:lnTo>
                </a:path>
                <a:path w="365759" h="365125">
                  <a:moveTo>
                    <a:pt x="142886" y="47627"/>
                  </a:moveTo>
                  <a:lnTo>
                    <a:pt x="142886" y="52011"/>
                  </a:lnTo>
                  <a:lnTo>
                    <a:pt x="146439" y="55565"/>
                  </a:lnTo>
                  <a:lnTo>
                    <a:pt x="150823" y="55565"/>
                  </a:lnTo>
                  <a:lnTo>
                    <a:pt x="155207" y="55565"/>
                  </a:lnTo>
                  <a:lnTo>
                    <a:pt x="158761" y="52011"/>
                  </a:lnTo>
                  <a:lnTo>
                    <a:pt x="158761" y="47627"/>
                  </a:lnTo>
                  <a:lnTo>
                    <a:pt x="158761" y="43243"/>
                  </a:lnTo>
                  <a:lnTo>
                    <a:pt x="155207" y="39690"/>
                  </a:lnTo>
                  <a:lnTo>
                    <a:pt x="150823" y="39690"/>
                  </a:lnTo>
                  <a:lnTo>
                    <a:pt x="146439" y="39690"/>
                  </a:lnTo>
                  <a:lnTo>
                    <a:pt x="142886" y="43243"/>
                  </a:lnTo>
                  <a:lnTo>
                    <a:pt x="142886" y="47627"/>
                  </a:lnTo>
                </a:path>
                <a:path w="365759" h="365125">
                  <a:moveTo>
                    <a:pt x="353515" y="114302"/>
                  </a:moveTo>
                  <a:lnTo>
                    <a:pt x="351433" y="107683"/>
                  </a:lnTo>
                  <a:lnTo>
                    <a:pt x="345294" y="103182"/>
                  </a:lnTo>
                  <a:lnTo>
                    <a:pt x="338355" y="103190"/>
                  </a:lnTo>
                  <a:lnTo>
                    <a:pt x="269886" y="103190"/>
                  </a:lnTo>
                  <a:lnTo>
                    <a:pt x="269886" y="26783"/>
                  </a:lnTo>
                  <a:lnTo>
                    <a:pt x="269893" y="19844"/>
                  </a:lnTo>
                  <a:lnTo>
                    <a:pt x="265393" y="13705"/>
                  </a:lnTo>
                  <a:lnTo>
                    <a:pt x="258773" y="11623"/>
                  </a:lnTo>
                  <a:lnTo>
                    <a:pt x="221006" y="2905"/>
                  </a:lnTo>
                  <a:lnTo>
                    <a:pt x="182573" y="0"/>
                  </a:lnTo>
                  <a:lnTo>
                    <a:pt x="144141" y="2905"/>
                  </a:lnTo>
                  <a:lnTo>
                    <a:pt x="106373" y="11623"/>
                  </a:lnTo>
                  <a:lnTo>
                    <a:pt x="99754" y="13705"/>
                  </a:lnTo>
                  <a:lnTo>
                    <a:pt x="95253" y="19844"/>
                  </a:lnTo>
                  <a:lnTo>
                    <a:pt x="95261" y="26783"/>
                  </a:lnTo>
                  <a:lnTo>
                    <a:pt x="95261" y="103190"/>
                  </a:lnTo>
                  <a:lnTo>
                    <a:pt x="26792" y="103190"/>
                  </a:lnTo>
                  <a:lnTo>
                    <a:pt x="19853" y="103182"/>
                  </a:lnTo>
                  <a:lnTo>
                    <a:pt x="13713" y="107683"/>
                  </a:lnTo>
                  <a:lnTo>
                    <a:pt x="11631" y="114302"/>
                  </a:lnTo>
                  <a:lnTo>
                    <a:pt x="2907" y="148062"/>
                  </a:lnTo>
                  <a:lnTo>
                    <a:pt x="0" y="182565"/>
                  </a:lnTo>
                  <a:lnTo>
                    <a:pt x="2907" y="217068"/>
                  </a:lnTo>
                  <a:lnTo>
                    <a:pt x="11631" y="250827"/>
                  </a:lnTo>
                  <a:lnTo>
                    <a:pt x="13713" y="257447"/>
                  </a:lnTo>
                  <a:lnTo>
                    <a:pt x="19853" y="261947"/>
                  </a:lnTo>
                  <a:lnTo>
                    <a:pt x="26792" y="261940"/>
                  </a:lnTo>
                  <a:lnTo>
                    <a:pt x="95261" y="261940"/>
                  </a:lnTo>
                  <a:lnTo>
                    <a:pt x="95261" y="338346"/>
                  </a:lnTo>
                  <a:lnTo>
                    <a:pt x="95253" y="345285"/>
                  </a:lnTo>
                  <a:lnTo>
                    <a:pt x="99754" y="351425"/>
                  </a:lnTo>
                  <a:lnTo>
                    <a:pt x="106373" y="353507"/>
                  </a:lnTo>
                  <a:lnTo>
                    <a:pt x="144141" y="362224"/>
                  </a:lnTo>
                  <a:lnTo>
                    <a:pt x="182573" y="365130"/>
                  </a:lnTo>
                  <a:lnTo>
                    <a:pt x="221006" y="362224"/>
                  </a:lnTo>
                  <a:lnTo>
                    <a:pt x="258773" y="353507"/>
                  </a:lnTo>
                  <a:lnTo>
                    <a:pt x="265393" y="351425"/>
                  </a:lnTo>
                  <a:lnTo>
                    <a:pt x="269893" y="345285"/>
                  </a:lnTo>
                  <a:lnTo>
                    <a:pt x="269886" y="338346"/>
                  </a:lnTo>
                  <a:lnTo>
                    <a:pt x="269886" y="261940"/>
                  </a:lnTo>
                  <a:lnTo>
                    <a:pt x="338355" y="261940"/>
                  </a:lnTo>
                  <a:lnTo>
                    <a:pt x="345294" y="261947"/>
                  </a:lnTo>
                  <a:lnTo>
                    <a:pt x="351433" y="257447"/>
                  </a:lnTo>
                  <a:lnTo>
                    <a:pt x="353515" y="250827"/>
                  </a:lnTo>
                  <a:lnTo>
                    <a:pt x="362239" y="217068"/>
                  </a:lnTo>
                  <a:lnTo>
                    <a:pt x="365147" y="182565"/>
                  </a:lnTo>
                  <a:lnTo>
                    <a:pt x="362239" y="148062"/>
                  </a:lnTo>
                  <a:lnTo>
                    <a:pt x="353515" y="114302"/>
                  </a:lnTo>
                  <a:close/>
                </a:path>
              </a:pathLst>
            </a:custGeom>
            <a:ln w="25400">
              <a:solidFill>
                <a:srgbClr val="394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1937" y="3984625"/>
              <a:ext cx="200025" cy="184150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6533356" y="3212306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357187" y="325437"/>
                </a:moveTo>
                <a:lnTo>
                  <a:pt x="354682" y="337765"/>
                </a:lnTo>
                <a:lnTo>
                  <a:pt x="347860" y="347860"/>
                </a:lnTo>
                <a:lnTo>
                  <a:pt x="337765" y="354682"/>
                </a:lnTo>
                <a:lnTo>
                  <a:pt x="325437" y="357187"/>
                </a:lnTo>
                <a:lnTo>
                  <a:pt x="31750" y="357187"/>
                </a:lnTo>
                <a:lnTo>
                  <a:pt x="19422" y="354682"/>
                </a:lnTo>
                <a:lnTo>
                  <a:pt x="9326" y="347860"/>
                </a:lnTo>
                <a:lnTo>
                  <a:pt x="2505" y="337765"/>
                </a:lnTo>
                <a:lnTo>
                  <a:pt x="0" y="325437"/>
                </a:lnTo>
                <a:lnTo>
                  <a:pt x="0" y="31750"/>
                </a:lnTo>
                <a:lnTo>
                  <a:pt x="2505" y="19422"/>
                </a:lnTo>
                <a:lnTo>
                  <a:pt x="9326" y="9326"/>
                </a:lnTo>
                <a:lnTo>
                  <a:pt x="19422" y="2505"/>
                </a:lnTo>
                <a:lnTo>
                  <a:pt x="31750" y="0"/>
                </a:lnTo>
                <a:lnTo>
                  <a:pt x="325437" y="0"/>
                </a:lnTo>
                <a:lnTo>
                  <a:pt x="337765" y="2505"/>
                </a:lnTo>
                <a:lnTo>
                  <a:pt x="347860" y="9326"/>
                </a:lnTo>
                <a:lnTo>
                  <a:pt x="354682" y="19422"/>
                </a:lnTo>
                <a:lnTo>
                  <a:pt x="357187" y="31750"/>
                </a:lnTo>
                <a:lnTo>
                  <a:pt x="357187" y="325437"/>
                </a:lnTo>
                <a:close/>
              </a:path>
              <a:path w="357504" h="357504">
                <a:moveTo>
                  <a:pt x="285750" y="71437"/>
                </a:moveTo>
                <a:lnTo>
                  <a:pt x="71437" y="71437"/>
                </a:lnTo>
                <a:lnTo>
                  <a:pt x="71437" y="150812"/>
                </a:lnTo>
                <a:lnTo>
                  <a:pt x="285750" y="150812"/>
                </a:lnTo>
                <a:lnTo>
                  <a:pt x="285750" y="71437"/>
                </a:lnTo>
                <a:close/>
              </a:path>
              <a:path w="357504" h="357504">
                <a:moveTo>
                  <a:pt x="142875" y="71437"/>
                </a:moveTo>
                <a:lnTo>
                  <a:pt x="142875" y="150812"/>
                </a:lnTo>
              </a:path>
              <a:path w="357504" h="357504">
                <a:moveTo>
                  <a:pt x="214312" y="71437"/>
                </a:moveTo>
                <a:lnTo>
                  <a:pt x="214312" y="150812"/>
                </a:lnTo>
              </a:path>
              <a:path w="357504" h="357504">
                <a:moveTo>
                  <a:pt x="285750" y="206375"/>
                </a:moveTo>
                <a:lnTo>
                  <a:pt x="71437" y="206375"/>
                </a:lnTo>
                <a:lnTo>
                  <a:pt x="71437" y="285750"/>
                </a:lnTo>
                <a:lnTo>
                  <a:pt x="285750" y="285750"/>
                </a:lnTo>
                <a:lnTo>
                  <a:pt x="285750" y="206375"/>
                </a:lnTo>
                <a:close/>
              </a:path>
              <a:path w="357504" h="357504">
                <a:moveTo>
                  <a:pt x="142875" y="206375"/>
                </a:moveTo>
                <a:lnTo>
                  <a:pt x="142875" y="285750"/>
                </a:lnTo>
              </a:path>
              <a:path w="357504" h="357504">
                <a:moveTo>
                  <a:pt x="214312" y="206375"/>
                </a:moveTo>
                <a:lnTo>
                  <a:pt x="214312" y="285750"/>
                </a:lnTo>
              </a:path>
            </a:pathLst>
          </a:custGeom>
          <a:ln w="25400">
            <a:solidFill>
              <a:srgbClr val="3747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67231" y="5524500"/>
            <a:ext cx="1191260" cy="1498600"/>
          </a:xfrm>
          <a:custGeom>
            <a:avLst/>
            <a:gdLst/>
            <a:ahLst/>
            <a:cxnLst/>
            <a:rect l="l" t="t" r="r" b="b"/>
            <a:pathLst>
              <a:path w="1191259" h="1498600">
                <a:moveTo>
                  <a:pt x="1153634" y="1498600"/>
                </a:moveTo>
                <a:lnTo>
                  <a:pt x="37505" y="1498600"/>
                </a:lnTo>
                <a:lnTo>
                  <a:pt x="19949" y="1494345"/>
                </a:lnTo>
                <a:lnTo>
                  <a:pt x="6868" y="1483149"/>
                </a:lnTo>
                <a:lnTo>
                  <a:pt x="0" y="1467360"/>
                </a:lnTo>
                <a:lnTo>
                  <a:pt x="1080" y="1449329"/>
                </a:lnTo>
                <a:lnTo>
                  <a:pt x="398618" y="153000"/>
                </a:lnTo>
                <a:lnTo>
                  <a:pt x="414376" y="111130"/>
                </a:lnTo>
                <a:lnTo>
                  <a:pt x="438523" y="74246"/>
                </a:lnTo>
                <a:lnTo>
                  <a:pt x="469887" y="43520"/>
                </a:lnTo>
                <a:lnTo>
                  <a:pt x="507297" y="20123"/>
                </a:lnTo>
                <a:lnTo>
                  <a:pt x="549582" y="5226"/>
                </a:lnTo>
                <a:lnTo>
                  <a:pt x="595569" y="0"/>
                </a:lnTo>
                <a:lnTo>
                  <a:pt x="641542" y="5226"/>
                </a:lnTo>
                <a:lnTo>
                  <a:pt x="683833" y="20123"/>
                </a:lnTo>
                <a:lnTo>
                  <a:pt x="721244" y="43520"/>
                </a:lnTo>
                <a:lnTo>
                  <a:pt x="752608" y="74246"/>
                </a:lnTo>
                <a:lnTo>
                  <a:pt x="776754" y="111130"/>
                </a:lnTo>
                <a:lnTo>
                  <a:pt x="595572" y="114300"/>
                </a:lnTo>
                <a:lnTo>
                  <a:pt x="560968" y="121286"/>
                </a:lnTo>
                <a:lnTo>
                  <a:pt x="532710" y="140338"/>
                </a:lnTo>
                <a:lnTo>
                  <a:pt x="513658" y="168596"/>
                </a:lnTo>
                <a:lnTo>
                  <a:pt x="506672" y="203200"/>
                </a:lnTo>
                <a:lnTo>
                  <a:pt x="513658" y="237803"/>
                </a:lnTo>
                <a:lnTo>
                  <a:pt x="532710" y="266061"/>
                </a:lnTo>
                <a:lnTo>
                  <a:pt x="560968" y="285113"/>
                </a:lnTo>
                <a:lnTo>
                  <a:pt x="595572" y="292100"/>
                </a:lnTo>
                <a:lnTo>
                  <a:pt x="835175" y="292099"/>
                </a:lnTo>
                <a:lnTo>
                  <a:pt x="1190060" y="1449329"/>
                </a:lnTo>
                <a:lnTo>
                  <a:pt x="1191140" y="1467360"/>
                </a:lnTo>
                <a:lnTo>
                  <a:pt x="1184271" y="1483149"/>
                </a:lnTo>
                <a:lnTo>
                  <a:pt x="1171190" y="1494345"/>
                </a:lnTo>
                <a:lnTo>
                  <a:pt x="1153634" y="1498600"/>
                </a:lnTo>
                <a:close/>
              </a:path>
              <a:path w="1191259" h="1498600">
                <a:moveTo>
                  <a:pt x="835175" y="292099"/>
                </a:moveTo>
                <a:lnTo>
                  <a:pt x="595572" y="292100"/>
                </a:lnTo>
                <a:lnTo>
                  <a:pt x="630176" y="285113"/>
                </a:lnTo>
                <a:lnTo>
                  <a:pt x="658434" y="266061"/>
                </a:lnTo>
                <a:lnTo>
                  <a:pt x="677486" y="237803"/>
                </a:lnTo>
                <a:lnTo>
                  <a:pt x="684472" y="203200"/>
                </a:lnTo>
                <a:lnTo>
                  <a:pt x="677486" y="168596"/>
                </a:lnTo>
                <a:lnTo>
                  <a:pt x="658434" y="140338"/>
                </a:lnTo>
                <a:lnTo>
                  <a:pt x="630176" y="121286"/>
                </a:lnTo>
                <a:lnTo>
                  <a:pt x="595572" y="114300"/>
                </a:lnTo>
                <a:lnTo>
                  <a:pt x="777964" y="114300"/>
                </a:lnTo>
                <a:lnTo>
                  <a:pt x="792512" y="153000"/>
                </a:lnTo>
                <a:lnTo>
                  <a:pt x="835175" y="292099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72400" y="4889500"/>
            <a:ext cx="2895600" cy="457200"/>
          </a:xfrm>
          <a:custGeom>
            <a:avLst/>
            <a:gdLst/>
            <a:ahLst/>
            <a:cxnLst/>
            <a:rect l="l" t="t" r="r" b="b"/>
            <a:pathLst>
              <a:path w="2895600" h="457200">
                <a:moveTo>
                  <a:pt x="1447800" y="457200"/>
                </a:moveTo>
                <a:lnTo>
                  <a:pt x="1350718" y="456254"/>
                </a:lnTo>
                <a:lnTo>
                  <a:pt x="1257825" y="453490"/>
                </a:lnTo>
                <a:lnTo>
                  <a:pt x="1169040" y="449017"/>
                </a:lnTo>
                <a:lnTo>
                  <a:pt x="1084278" y="442943"/>
                </a:lnTo>
                <a:lnTo>
                  <a:pt x="1003458" y="435379"/>
                </a:lnTo>
                <a:lnTo>
                  <a:pt x="926495" y="426433"/>
                </a:lnTo>
                <a:lnTo>
                  <a:pt x="853307" y="416213"/>
                </a:lnTo>
                <a:lnTo>
                  <a:pt x="783811" y="404831"/>
                </a:lnTo>
                <a:lnTo>
                  <a:pt x="717925" y="392393"/>
                </a:lnTo>
                <a:lnTo>
                  <a:pt x="655565" y="379010"/>
                </a:lnTo>
                <a:lnTo>
                  <a:pt x="596648" y="364790"/>
                </a:lnTo>
                <a:lnTo>
                  <a:pt x="541092" y="349843"/>
                </a:lnTo>
                <a:lnTo>
                  <a:pt x="488813" y="334278"/>
                </a:lnTo>
                <a:lnTo>
                  <a:pt x="439729" y="318204"/>
                </a:lnTo>
                <a:lnTo>
                  <a:pt x="393757" y="301729"/>
                </a:lnTo>
                <a:lnTo>
                  <a:pt x="350813" y="284964"/>
                </a:lnTo>
                <a:lnTo>
                  <a:pt x="310816" y="268017"/>
                </a:lnTo>
                <a:lnTo>
                  <a:pt x="273681" y="250997"/>
                </a:lnTo>
                <a:lnTo>
                  <a:pt x="239326" y="234014"/>
                </a:lnTo>
                <a:lnTo>
                  <a:pt x="178625" y="200592"/>
                </a:lnTo>
                <a:lnTo>
                  <a:pt x="128049" y="168626"/>
                </a:lnTo>
                <a:lnTo>
                  <a:pt x="86935" y="138986"/>
                </a:lnTo>
                <a:lnTo>
                  <a:pt x="54620" y="112548"/>
                </a:lnTo>
                <a:lnTo>
                  <a:pt x="21193" y="80800"/>
                </a:lnTo>
                <a:lnTo>
                  <a:pt x="818" y="44944"/>
                </a:lnTo>
                <a:lnTo>
                  <a:pt x="0" y="34489"/>
                </a:lnTo>
                <a:lnTo>
                  <a:pt x="2710" y="21064"/>
                </a:lnTo>
                <a:lnTo>
                  <a:pt x="10101" y="10101"/>
                </a:lnTo>
                <a:lnTo>
                  <a:pt x="21064" y="2710"/>
                </a:lnTo>
                <a:lnTo>
                  <a:pt x="34489" y="0"/>
                </a:lnTo>
                <a:lnTo>
                  <a:pt x="2861110" y="0"/>
                </a:lnTo>
                <a:lnTo>
                  <a:pt x="2874535" y="2710"/>
                </a:lnTo>
                <a:lnTo>
                  <a:pt x="2885498" y="10101"/>
                </a:lnTo>
                <a:lnTo>
                  <a:pt x="2892889" y="21064"/>
                </a:lnTo>
                <a:lnTo>
                  <a:pt x="2895600" y="34489"/>
                </a:lnTo>
                <a:lnTo>
                  <a:pt x="2894781" y="44944"/>
                </a:lnTo>
                <a:lnTo>
                  <a:pt x="2874406" y="80800"/>
                </a:lnTo>
                <a:lnTo>
                  <a:pt x="2840979" y="112548"/>
                </a:lnTo>
                <a:lnTo>
                  <a:pt x="2808664" y="138986"/>
                </a:lnTo>
                <a:lnTo>
                  <a:pt x="2767550" y="168626"/>
                </a:lnTo>
                <a:lnTo>
                  <a:pt x="2716974" y="200592"/>
                </a:lnTo>
                <a:lnTo>
                  <a:pt x="2656273" y="234014"/>
                </a:lnTo>
                <a:lnTo>
                  <a:pt x="2621918" y="250997"/>
                </a:lnTo>
                <a:lnTo>
                  <a:pt x="2584783" y="268017"/>
                </a:lnTo>
                <a:lnTo>
                  <a:pt x="2544786" y="284964"/>
                </a:lnTo>
                <a:lnTo>
                  <a:pt x="2501842" y="301729"/>
                </a:lnTo>
                <a:lnTo>
                  <a:pt x="2455870" y="318204"/>
                </a:lnTo>
                <a:lnTo>
                  <a:pt x="2406786" y="334278"/>
                </a:lnTo>
                <a:lnTo>
                  <a:pt x="2354507" y="349843"/>
                </a:lnTo>
                <a:lnTo>
                  <a:pt x="2298951" y="364790"/>
                </a:lnTo>
                <a:lnTo>
                  <a:pt x="2240034" y="379010"/>
                </a:lnTo>
                <a:lnTo>
                  <a:pt x="2177674" y="392393"/>
                </a:lnTo>
                <a:lnTo>
                  <a:pt x="2111788" y="404831"/>
                </a:lnTo>
                <a:lnTo>
                  <a:pt x="2042292" y="416213"/>
                </a:lnTo>
                <a:lnTo>
                  <a:pt x="1969104" y="426433"/>
                </a:lnTo>
                <a:lnTo>
                  <a:pt x="1892141" y="435379"/>
                </a:lnTo>
                <a:lnTo>
                  <a:pt x="1811321" y="442943"/>
                </a:lnTo>
                <a:lnTo>
                  <a:pt x="1726559" y="449017"/>
                </a:lnTo>
                <a:lnTo>
                  <a:pt x="1637774" y="453490"/>
                </a:lnTo>
                <a:lnTo>
                  <a:pt x="1544881" y="456254"/>
                </a:lnTo>
                <a:lnTo>
                  <a:pt x="1447800" y="457200"/>
                </a:lnTo>
                <a:close/>
              </a:path>
            </a:pathLst>
          </a:custGeom>
          <a:solidFill>
            <a:srgbClr val="A7DD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657600" y="4876800"/>
            <a:ext cx="7023100" cy="2159000"/>
            <a:chOff x="3657600" y="4876800"/>
            <a:chExt cx="7023100" cy="2159000"/>
          </a:xfrm>
        </p:grpSpPr>
        <p:sp>
          <p:nvSpPr>
            <p:cNvPr id="5" name="object 5"/>
            <p:cNvSpPr/>
            <p:nvPr/>
          </p:nvSpPr>
          <p:spPr>
            <a:xfrm>
              <a:off x="3657600" y="4889500"/>
              <a:ext cx="2895600" cy="457200"/>
            </a:xfrm>
            <a:custGeom>
              <a:avLst/>
              <a:gdLst/>
              <a:ahLst/>
              <a:cxnLst/>
              <a:rect l="l" t="t" r="r" b="b"/>
              <a:pathLst>
                <a:path w="2895600" h="457200">
                  <a:moveTo>
                    <a:pt x="1447800" y="457200"/>
                  </a:moveTo>
                  <a:lnTo>
                    <a:pt x="1350718" y="456254"/>
                  </a:lnTo>
                  <a:lnTo>
                    <a:pt x="1257825" y="453490"/>
                  </a:lnTo>
                  <a:lnTo>
                    <a:pt x="1169040" y="449017"/>
                  </a:lnTo>
                  <a:lnTo>
                    <a:pt x="1084278" y="442943"/>
                  </a:lnTo>
                  <a:lnTo>
                    <a:pt x="1003458" y="435379"/>
                  </a:lnTo>
                  <a:lnTo>
                    <a:pt x="926495" y="426433"/>
                  </a:lnTo>
                  <a:lnTo>
                    <a:pt x="853307" y="416213"/>
                  </a:lnTo>
                  <a:lnTo>
                    <a:pt x="783811" y="404831"/>
                  </a:lnTo>
                  <a:lnTo>
                    <a:pt x="717925" y="392393"/>
                  </a:lnTo>
                  <a:lnTo>
                    <a:pt x="655565" y="379010"/>
                  </a:lnTo>
                  <a:lnTo>
                    <a:pt x="596648" y="364790"/>
                  </a:lnTo>
                  <a:lnTo>
                    <a:pt x="541092" y="349843"/>
                  </a:lnTo>
                  <a:lnTo>
                    <a:pt x="488813" y="334278"/>
                  </a:lnTo>
                  <a:lnTo>
                    <a:pt x="439729" y="318204"/>
                  </a:lnTo>
                  <a:lnTo>
                    <a:pt x="393757" y="301729"/>
                  </a:lnTo>
                  <a:lnTo>
                    <a:pt x="350813" y="284964"/>
                  </a:lnTo>
                  <a:lnTo>
                    <a:pt x="310816" y="268017"/>
                  </a:lnTo>
                  <a:lnTo>
                    <a:pt x="273681" y="250997"/>
                  </a:lnTo>
                  <a:lnTo>
                    <a:pt x="239326" y="234014"/>
                  </a:lnTo>
                  <a:lnTo>
                    <a:pt x="178625" y="200592"/>
                  </a:lnTo>
                  <a:lnTo>
                    <a:pt x="128049" y="168626"/>
                  </a:lnTo>
                  <a:lnTo>
                    <a:pt x="86935" y="138986"/>
                  </a:lnTo>
                  <a:lnTo>
                    <a:pt x="54620" y="112548"/>
                  </a:lnTo>
                  <a:lnTo>
                    <a:pt x="21193" y="80800"/>
                  </a:lnTo>
                  <a:lnTo>
                    <a:pt x="818" y="44944"/>
                  </a:lnTo>
                  <a:lnTo>
                    <a:pt x="0" y="34489"/>
                  </a:lnTo>
                  <a:lnTo>
                    <a:pt x="2710" y="21064"/>
                  </a:lnTo>
                  <a:lnTo>
                    <a:pt x="10101" y="10101"/>
                  </a:lnTo>
                  <a:lnTo>
                    <a:pt x="21064" y="2710"/>
                  </a:lnTo>
                  <a:lnTo>
                    <a:pt x="34489" y="0"/>
                  </a:lnTo>
                  <a:lnTo>
                    <a:pt x="2861110" y="0"/>
                  </a:lnTo>
                  <a:lnTo>
                    <a:pt x="2874535" y="2710"/>
                  </a:lnTo>
                  <a:lnTo>
                    <a:pt x="2885498" y="10101"/>
                  </a:lnTo>
                  <a:lnTo>
                    <a:pt x="2892889" y="21064"/>
                  </a:lnTo>
                  <a:lnTo>
                    <a:pt x="2895600" y="34489"/>
                  </a:lnTo>
                  <a:lnTo>
                    <a:pt x="2894781" y="44944"/>
                  </a:lnTo>
                  <a:lnTo>
                    <a:pt x="2874406" y="80800"/>
                  </a:lnTo>
                  <a:lnTo>
                    <a:pt x="2840979" y="112548"/>
                  </a:lnTo>
                  <a:lnTo>
                    <a:pt x="2808664" y="138986"/>
                  </a:lnTo>
                  <a:lnTo>
                    <a:pt x="2767550" y="168626"/>
                  </a:lnTo>
                  <a:lnTo>
                    <a:pt x="2716974" y="200592"/>
                  </a:lnTo>
                  <a:lnTo>
                    <a:pt x="2656273" y="234014"/>
                  </a:lnTo>
                  <a:lnTo>
                    <a:pt x="2621918" y="250997"/>
                  </a:lnTo>
                  <a:lnTo>
                    <a:pt x="2584783" y="268017"/>
                  </a:lnTo>
                  <a:lnTo>
                    <a:pt x="2544786" y="284964"/>
                  </a:lnTo>
                  <a:lnTo>
                    <a:pt x="2501842" y="301729"/>
                  </a:lnTo>
                  <a:lnTo>
                    <a:pt x="2455870" y="318204"/>
                  </a:lnTo>
                  <a:lnTo>
                    <a:pt x="2406786" y="334278"/>
                  </a:lnTo>
                  <a:lnTo>
                    <a:pt x="2354507" y="349843"/>
                  </a:lnTo>
                  <a:lnTo>
                    <a:pt x="2298951" y="364790"/>
                  </a:lnTo>
                  <a:lnTo>
                    <a:pt x="2240034" y="379010"/>
                  </a:lnTo>
                  <a:lnTo>
                    <a:pt x="2177674" y="392393"/>
                  </a:lnTo>
                  <a:lnTo>
                    <a:pt x="2111788" y="404831"/>
                  </a:lnTo>
                  <a:lnTo>
                    <a:pt x="2042292" y="416213"/>
                  </a:lnTo>
                  <a:lnTo>
                    <a:pt x="1969104" y="426433"/>
                  </a:lnTo>
                  <a:lnTo>
                    <a:pt x="1892141" y="435379"/>
                  </a:lnTo>
                  <a:lnTo>
                    <a:pt x="1811321" y="442943"/>
                  </a:lnTo>
                  <a:lnTo>
                    <a:pt x="1726559" y="449017"/>
                  </a:lnTo>
                  <a:lnTo>
                    <a:pt x="1637774" y="453490"/>
                  </a:lnTo>
                  <a:lnTo>
                    <a:pt x="1544881" y="456254"/>
                  </a:lnTo>
                  <a:lnTo>
                    <a:pt x="1447800" y="457200"/>
                  </a:lnTo>
                  <a:close/>
                </a:path>
              </a:pathLst>
            </a:custGeom>
            <a:solidFill>
              <a:srgbClr val="19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1299" y="5638794"/>
              <a:ext cx="177800" cy="177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5953" y="5638794"/>
              <a:ext cx="178348" cy="177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05399" y="5356225"/>
              <a:ext cx="4114800" cy="372110"/>
            </a:xfrm>
            <a:custGeom>
              <a:avLst/>
              <a:gdLst/>
              <a:ahLst/>
              <a:cxnLst/>
              <a:rect l="l" t="t" r="r" b="b"/>
              <a:pathLst>
                <a:path w="4114800" h="372110">
                  <a:moveTo>
                    <a:pt x="4114800" y="295268"/>
                  </a:moveTo>
                  <a:lnTo>
                    <a:pt x="4114800" y="0"/>
                  </a:lnTo>
                </a:path>
                <a:path w="4114800" h="372110">
                  <a:moveTo>
                    <a:pt x="0" y="3168"/>
                  </a:moveTo>
                  <a:lnTo>
                    <a:pt x="0" y="295268"/>
                  </a:lnTo>
                </a:path>
                <a:path w="4114800" h="372110">
                  <a:moveTo>
                    <a:pt x="4038789" y="371791"/>
                  </a:moveTo>
                  <a:lnTo>
                    <a:pt x="2273299" y="371791"/>
                  </a:lnTo>
                </a:path>
                <a:path w="4114800" h="372110">
                  <a:moveTo>
                    <a:pt x="1841499" y="371792"/>
                  </a:moveTo>
                  <a:lnTo>
                    <a:pt x="76199" y="371791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67231" y="5524500"/>
              <a:ext cx="1191260" cy="1498600"/>
            </a:xfrm>
            <a:custGeom>
              <a:avLst/>
              <a:gdLst/>
              <a:ahLst/>
              <a:cxnLst/>
              <a:rect l="l" t="t" r="r" b="b"/>
              <a:pathLst>
                <a:path w="1191259" h="1498600">
                  <a:moveTo>
                    <a:pt x="595569" y="0"/>
                  </a:moveTo>
                  <a:lnTo>
                    <a:pt x="549582" y="5226"/>
                  </a:lnTo>
                  <a:lnTo>
                    <a:pt x="507297" y="20123"/>
                  </a:lnTo>
                  <a:lnTo>
                    <a:pt x="469887" y="43520"/>
                  </a:lnTo>
                  <a:lnTo>
                    <a:pt x="438523" y="74246"/>
                  </a:lnTo>
                  <a:lnTo>
                    <a:pt x="414376" y="111130"/>
                  </a:lnTo>
                  <a:lnTo>
                    <a:pt x="398618" y="153000"/>
                  </a:lnTo>
                  <a:lnTo>
                    <a:pt x="1080" y="1449329"/>
                  </a:lnTo>
                  <a:lnTo>
                    <a:pt x="0" y="1467360"/>
                  </a:lnTo>
                  <a:lnTo>
                    <a:pt x="6868" y="1483149"/>
                  </a:lnTo>
                  <a:lnTo>
                    <a:pt x="19949" y="1494345"/>
                  </a:lnTo>
                  <a:lnTo>
                    <a:pt x="37505" y="1498600"/>
                  </a:lnTo>
                  <a:lnTo>
                    <a:pt x="1153634" y="1498600"/>
                  </a:lnTo>
                  <a:lnTo>
                    <a:pt x="1171190" y="1494345"/>
                  </a:lnTo>
                  <a:lnTo>
                    <a:pt x="1184271" y="1483149"/>
                  </a:lnTo>
                  <a:lnTo>
                    <a:pt x="1191140" y="1467360"/>
                  </a:lnTo>
                  <a:lnTo>
                    <a:pt x="1190060" y="1449329"/>
                  </a:lnTo>
                  <a:lnTo>
                    <a:pt x="792545" y="153089"/>
                  </a:lnTo>
                  <a:lnTo>
                    <a:pt x="776798" y="111197"/>
                  </a:lnTo>
                  <a:lnTo>
                    <a:pt x="752655" y="74292"/>
                  </a:lnTo>
                  <a:lnTo>
                    <a:pt x="721288" y="43548"/>
                  </a:lnTo>
                  <a:lnTo>
                    <a:pt x="683870" y="20136"/>
                  </a:lnTo>
                  <a:lnTo>
                    <a:pt x="641573" y="5229"/>
                  </a:lnTo>
                  <a:lnTo>
                    <a:pt x="595569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1203" y="5626100"/>
              <a:ext cx="203200" cy="203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72400" y="4889500"/>
              <a:ext cx="2895600" cy="457200"/>
            </a:xfrm>
            <a:custGeom>
              <a:avLst/>
              <a:gdLst/>
              <a:ahLst/>
              <a:cxnLst/>
              <a:rect l="l" t="t" r="r" b="b"/>
              <a:pathLst>
                <a:path w="2895600" h="457200">
                  <a:moveTo>
                    <a:pt x="13731" y="72763"/>
                  </a:moveTo>
                  <a:lnTo>
                    <a:pt x="7605" y="64345"/>
                  </a:lnTo>
                  <a:lnTo>
                    <a:pt x="3328" y="54984"/>
                  </a:lnTo>
                  <a:lnTo>
                    <a:pt x="818" y="44944"/>
                  </a:lnTo>
                  <a:lnTo>
                    <a:pt x="0" y="34489"/>
                  </a:lnTo>
                  <a:lnTo>
                    <a:pt x="2710" y="21064"/>
                  </a:lnTo>
                  <a:lnTo>
                    <a:pt x="10101" y="10101"/>
                  </a:lnTo>
                  <a:lnTo>
                    <a:pt x="21064" y="2710"/>
                  </a:lnTo>
                  <a:lnTo>
                    <a:pt x="34489" y="0"/>
                  </a:lnTo>
                  <a:lnTo>
                    <a:pt x="2861110" y="0"/>
                  </a:lnTo>
                  <a:lnTo>
                    <a:pt x="2874535" y="2710"/>
                  </a:lnTo>
                  <a:lnTo>
                    <a:pt x="2885498" y="10101"/>
                  </a:lnTo>
                  <a:lnTo>
                    <a:pt x="2892889" y="21064"/>
                  </a:lnTo>
                  <a:lnTo>
                    <a:pt x="2895600" y="34489"/>
                  </a:lnTo>
                  <a:lnTo>
                    <a:pt x="2894781" y="44944"/>
                  </a:lnTo>
                  <a:lnTo>
                    <a:pt x="2874406" y="80800"/>
                  </a:lnTo>
                  <a:lnTo>
                    <a:pt x="2840979" y="112548"/>
                  </a:lnTo>
                  <a:lnTo>
                    <a:pt x="2808664" y="138986"/>
                  </a:lnTo>
                  <a:lnTo>
                    <a:pt x="2767550" y="168626"/>
                  </a:lnTo>
                  <a:lnTo>
                    <a:pt x="2716974" y="200592"/>
                  </a:lnTo>
                  <a:lnTo>
                    <a:pt x="2656273" y="234014"/>
                  </a:lnTo>
                  <a:lnTo>
                    <a:pt x="2621918" y="250997"/>
                  </a:lnTo>
                  <a:lnTo>
                    <a:pt x="2584783" y="268017"/>
                  </a:lnTo>
                  <a:lnTo>
                    <a:pt x="2544786" y="284964"/>
                  </a:lnTo>
                  <a:lnTo>
                    <a:pt x="2501842" y="301729"/>
                  </a:lnTo>
                  <a:lnTo>
                    <a:pt x="2455870" y="318204"/>
                  </a:lnTo>
                  <a:lnTo>
                    <a:pt x="2406786" y="334278"/>
                  </a:lnTo>
                  <a:lnTo>
                    <a:pt x="2354507" y="349843"/>
                  </a:lnTo>
                  <a:lnTo>
                    <a:pt x="2298951" y="364790"/>
                  </a:lnTo>
                  <a:lnTo>
                    <a:pt x="2240034" y="379010"/>
                  </a:lnTo>
                  <a:lnTo>
                    <a:pt x="2177674" y="392393"/>
                  </a:lnTo>
                  <a:lnTo>
                    <a:pt x="2111788" y="404831"/>
                  </a:lnTo>
                  <a:lnTo>
                    <a:pt x="2042292" y="416213"/>
                  </a:lnTo>
                  <a:lnTo>
                    <a:pt x="1969104" y="426433"/>
                  </a:lnTo>
                  <a:lnTo>
                    <a:pt x="1892141" y="435379"/>
                  </a:lnTo>
                  <a:lnTo>
                    <a:pt x="1811321" y="442943"/>
                  </a:lnTo>
                  <a:lnTo>
                    <a:pt x="1726559" y="449017"/>
                  </a:lnTo>
                  <a:lnTo>
                    <a:pt x="1637774" y="453490"/>
                  </a:lnTo>
                  <a:lnTo>
                    <a:pt x="1544881" y="456254"/>
                  </a:lnTo>
                  <a:lnTo>
                    <a:pt x="1447800" y="457200"/>
                  </a:lnTo>
                  <a:lnTo>
                    <a:pt x="1350718" y="456254"/>
                  </a:lnTo>
                  <a:lnTo>
                    <a:pt x="1257825" y="453490"/>
                  </a:lnTo>
                  <a:lnTo>
                    <a:pt x="1169040" y="449017"/>
                  </a:lnTo>
                  <a:lnTo>
                    <a:pt x="1084278" y="442943"/>
                  </a:lnTo>
                  <a:lnTo>
                    <a:pt x="1003458" y="435379"/>
                  </a:lnTo>
                  <a:lnTo>
                    <a:pt x="926495" y="426433"/>
                  </a:lnTo>
                  <a:lnTo>
                    <a:pt x="853307" y="416213"/>
                  </a:lnTo>
                  <a:lnTo>
                    <a:pt x="783811" y="404831"/>
                  </a:lnTo>
                  <a:lnTo>
                    <a:pt x="717925" y="392393"/>
                  </a:lnTo>
                  <a:lnTo>
                    <a:pt x="655565" y="379010"/>
                  </a:lnTo>
                  <a:lnTo>
                    <a:pt x="596648" y="364790"/>
                  </a:lnTo>
                  <a:lnTo>
                    <a:pt x="541092" y="349843"/>
                  </a:lnTo>
                  <a:lnTo>
                    <a:pt x="488813" y="334278"/>
                  </a:lnTo>
                  <a:lnTo>
                    <a:pt x="439729" y="318204"/>
                  </a:lnTo>
                  <a:lnTo>
                    <a:pt x="393757" y="301729"/>
                  </a:lnTo>
                  <a:lnTo>
                    <a:pt x="350813" y="284964"/>
                  </a:lnTo>
                  <a:lnTo>
                    <a:pt x="310816" y="268017"/>
                  </a:lnTo>
                  <a:lnTo>
                    <a:pt x="273681" y="250997"/>
                  </a:lnTo>
                  <a:lnTo>
                    <a:pt x="239326" y="234014"/>
                  </a:lnTo>
                  <a:lnTo>
                    <a:pt x="178625" y="200592"/>
                  </a:lnTo>
                  <a:lnTo>
                    <a:pt x="128049" y="168626"/>
                  </a:lnTo>
                  <a:lnTo>
                    <a:pt x="86935" y="138986"/>
                  </a:lnTo>
                  <a:lnTo>
                    <a:pt x="54620" y="112548"/>
                  </a:lnTo>
                  <a:lnTo>
                    <a:pt x="21193" y="80800"/>
                  </a:lnTo>
                  <a:lnTo>
                    <a:pt x="13731" y="727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548" rIns="0" bIns="0" rtlCol="0">
            <a:spAutoFit/>
          </a:bodyPr>
          <a:lstStyle/>
          <a:p>
            <a:pPr marL="3375660" marR="5080" indent="-1938655">
              <a:lnSpc>
                <a:spcPct val="100000"/>
              </a:lnSpc>
              <a:spcBef>
                <a:spcPts val="100"/>
              </a:spcBef>
            </a:pPr>
            <a:r>
              <a:rPr dirty="0"/>
              <a:t>Compare</a:t>
            </a:r>
            <a:r>
              <a:rPr spc="30" dirty="0"/>
              <a:t> </a:t>
            </a:r>
            <a:r>
              <a:rPr dirty="0"/>
              <a:t>TensorFlow</a:t>
            </a:r>
            <a:r>
              <a:rPr spc="35" dirty="0"/>
              <a:t> </a:t>
            </a:r>
            <a:r>
              <a:rPr dirty="0"/>
              <a:t>and</a:t>
            </a:r>
            <a:r>
              <a:rPr spc="30" dirty="0"/>
              <a:t> </a:t>
            </a:r>
            <a:r>
              <a:rPr dirty="0"/>
              <a:t>PyTorch</a:t>
            </a:r>
            <a:r>
              <a:rPr spc="35" dirty="0"/>
              <a:t> </a:t>
            </a:r>
            <a:r>
              <a:rPr dirty="0"/>
              <a:t>for</a:t>
            </a:r>
            <a:r>
              <a:rPr spc="30" dirty="0"/>
              <a:t> </a:t>
            </a:r>
            <a:r>
              <a:rPr spc="-25" dirty="0"/>
              <a:t>AI </a:t>
            </a:r>
            <a:r>
              <a:rPr spc="-10" dirty="0"/>
              <a:t>Development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23300" y="2503388"/>
            <a:ext cx="148971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14635"/>
                </a:solidFill>
                <a:latin typeface="Roboto"/>
                <a:cs typeface="Roboto"/>
              </a:rPr>
              <a:t>Dynamic </a:t>
            </a:r>
            <a:r>
              <a:rPr sz="2000" spc="-20" dirty="0">
                <a:solidFill>
                  <a:srgbClr val="414635"/>
                </a:solidFill>
                <a:latin typeface="Roboto"/>
                <a:cs typeface="Roboto"/>
              </a:rPr>
              <a:t>Computation </a:t>
            </a:r>
            <a:r>
              <a:rPr sz="2000" spc="-10" dirty="0">
                <a:solidFill>
                  <a:srgbClr val="414635"/>
                </a:solidFill>
                <a:latin typeface="Roboto"/>
                <a:cs typeface="Roboto"/>
              </a:rPr>
              <a:t>Graph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2000">
              <a:latin typeface="Roboto"/>
              <a:cs typeface="Roboto"/>
            </a:endParaRPr>
          </a:p>
          <a:p>
            <a:pPr marL="12700" marR="416559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solidFill>
                  <a:srgbClr val="414635"/>
                </a:solidFill>
                <a:latin typeface="Roboto"/>
                <a:cs typeface="Roboto"/>
              </a:rPr>
              <a:t>Research </a:t>
            </a:r>
            <a:r>
              <a:rPr sz="2000" spc="-10" dirty="0">
                <a:solidFill>
                  <a:srgbClr val="414635"/>
                </a:solidFill>
                <a:latin typeface="Roboto"/>
                <a:cs typeface="Roboto"/>
              </a:rPr>
              <a:t>Settings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08500" y="2503388"/>
            <a:ext cx="166116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32444A"/>
                </a:solidFill>
                <a:latin typeface="Roboto"/>
                <a:cs typeface="Roboto"/>
              </a:rPr>
              <a:t>Scalability</a:t>
            </a:r>
            <a:r>
              <a:rPr sz="2000" spc="-60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32444A"/>
                </a:solidFill>
                <a:latin typeface="Roboto"/>
                <a:cs typeface="Roboto"/>
              </a:rPr>
              <a:t>and </a:t>
            </a:r>
            <a:r>
              <a:rPr sz="2000" spc="-10" dirty="0">
                <a:solidFill>
                  <a:srgbClr val="32444A"/>
                </a:solidFill>
                <a:latin typeface="Roboto"/>
                <a:cs typeface="Roboto"/>
              </a:rPr>
              <a:t>Production Readiness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2000">
              <a:latin typeface="Roboto"/>
              <a:cs typeface="Roboto"/>
            </a:endParaRPr>
          </a:p>
          <a:p>
            <a:pPr marL="12700" marR="236220">
              <a:lnSpc>
                <a:spcPct val="100000"/>
              </a:lnSpc>
              <a:spcBef>
                <a:spcPts val="5"/>
              </a:spcBef>
            </a:pPr>
            <a:r>
              <a:rPr sz="2000" spc="-60" dirty="0">
                <a:solidFill>
                  <a:srgbClr val="32444A"/>
                </a:solidFill>
                <a:latin typeface="Roboto"/>
                <a:cs typeface="Roboto"/>
              </a:rPr>
              <a:t>Large-</a:t>
            </a:r>
            <a:r>
              <a:rPr sz="2000" spc="-20" dirty="0">
                <a:solidFill>
                  <a:srgbClr val="32444A"/>
                </a:solidFill>
                <a:latin typeface="Roboto"/>
                <a:cs typeface="Roboto"/>
              </a:rPr>
              <a:t>Scale Applications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45981" y="6072088"/>
            <a:ext cx="9601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14635"/>
                </a:solidFill>
                <a:latin typeface="Roboto"/>
                <a:cs typeface="Roboto"/>
              </a:rPr>
              <a:t>PyTorch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5602" y="6072088"/>
            <a:ext cx="1350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2444A"/>
                </a:solidFill>
                <a:latin typeface="Roboto"/>
                <a:cs typeface="Roboto"/>
              </a:rPr>
              <a:t>TensorFlow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54950" y="2694914"/>
            <a:ext cx="596900" cy="579755"/>
            <a:chOff x="7854950" y="2694914"/>
            <a:chExt cx="596900" cy="579755"/>
          </a:xfrm>
        </p:grpSpPr>
        <p:sp>
          <p:nvSpPr>
            <p:cNvPr id="18" name="object 18"/>
            <p:cNvSpPr/>
            <p:nvPr/>
          </p:nvSpPr>
          <p:spPr>
            <a:xfrm>
              <a:off x="7867650" y="2707614"/>
              <a:ext cx="571500" cy="427990"/>
            </a:xfrm>
            <a:custGeom>
              <a:avLst/>
              <a:gdLst/>
              <a:ahLst/>
              <a:cxnLst/>
              <a:rect l="l" t="t" r="r" b="b"/>
              <a:pathLst>
                <a:path w="571500" h="427989">
                  <a:moveTo>
                    <a:pt x="151028" y="75514"/>
                  </a:moveTo>
                  <a:lnTo>
                    <a:pt x="12598" y="75514"/>
                  </a:lnTo>
                  <a:lnTo>
                    <a:pt x="5029" y="75514"/>
                  </a:lnTo>
                  <a:lnTo>
                    <a:pt x="0" y="70485"/>
                  </a:lnTo>
                  <a:lnTo>
                    <a:pt x="0" y="62915"/>
                  </a:lnTo>
                  <a:lnTo>
                    <a:pt x="0" y="12573"/>
                  </a:lnTo>
                  <a:lnTo>
                    <a:pt x="0" y="5029"/>
                  </a:lnTo>
                  <a:lnTo>
                    <a:pt x="5029" y="0"/>
                  </a:lnTo>
                  <a:lnTo>
                    <a:pt x="12598" y="0"/>
                  </a:lnTo>
                  <a:lnTo>
                    <a:pt x="151028" y="0"/>
                  </a:lnTo>
                  <a:lnTo>
                    <a:pt x="158597" y="0"/>
                  </a:lnTo>
                  <a:lnTo>
                    <a:pt x="163626" y="5029"/>
                  </a:lnTo>
                  <a:lnTo>
                    <a:pt x="163626" y="12573"/>
                  </a:lnTo>
                  <a:lnTo>
                    <a:pt x="163626" y="62915"/>
                  </a:lnTo>
                  <a:lnTo>
                    <a:pt x="163626" y="67945"/>
                  </a:lnTo>
                  <a:lnTo>
                    <a:pt x="158597" y="75514"/>
                  </a:lnTo>
                  <a:lnTo>
                    <a:pt x="151028" y="75514"/>
                  </a:lnTo>
                  <a:close/>
                </a:path>
                <a:path w="571500" h="427989">
                  <a:moveTo>
                    <a:pt x="379958" y="151028"/>
                  </a:moveTo>
                  <a:lnTo>
                    <a:pt x="178561" y="151028"/>
                  </a:lnTo>
                  <a:lnTo>
                    <a:pt x="171018" y="151028"/>
                  </a:lnTo>
                  <a:lnTo>
                    <a:pt x="165989" y="145999"/>
                  </a:lnTo>
                  <a:lnTo>
                    <a:pt x="165989" y="138430"/>
                  </a:lnTo>
                  <a:lnTo>
                    <a:pt x="165989" y="88087"/>
                  </a:lnTo>
                  <a:lnTo>
                    <a:pt x="165989" y="80543"/>
                  </a:lnTo>
                  <a:lnTo>
                    <a:pt x="171018" y="75514"/>
                  </a:lnTo>
                  <a:lnTo>
                    <a:pt x="178561" y="75514"/>
                  </a:lnTo>
                  <a:lnTo>
                    <a:pt x="379958" y="75514"/>
                  </a:lnTo>
                  <a:lnTo>
                    <a:pt x="387502" y="75514"/>
                  </a:lnTo>
                  <a:lnTo>
                    <a:pt x="392531" y="80543"/>
                  </a:lnTo>
                  <a:lnTo>
                    <a:pt x="392531" y="88087"/>
                  </a:lnTo>
                  <a:lnTo>
                    <a:pt x="392531" y="138455"/>
                  </a:lnTo>
                  <a:lnTo>
                    <a:pt x="392531" y="143510"/>
                  </a:lnTo>
                  <a:lnTo>
                    <a:pt x="387502" y="151053"/>
                  </a:lnTo>
                  <a:lnTo>
                    <a:pt x="379958" y="151053"/>
                  </a:lnTo>
                  <a:close/>
                </a:path>
                <a:path w="571500" h="427989">
                  <a:moveTo>
                    <a:pt x="558927" y="226542"/>
                  </a:moveTo>
                  <a:lnTo>
                    <a:pt x="407873" y="226542"/>
                  </a:lnTo>
                  <a:lnTo>
                    <a:pt x="400329" y="226542"/>
                  </a:lnTo>
                  <a:lnTo>
                    <a:pt x="395300" y="221513"/>
                  </a:lnTo>
                  <a:lnTo>
                    <a:pt x="395300" y="213969"/>
                  </a:lnTo>
                  <a:lnTo>
                    <a:pt x="395300" y="163601"/>
                  </a:lnTo>
                  <a:lnTo>
                    <a:pt x="395300" y="156057"/>
                  </a:lnTo>
                  <a:lnTo>
                    <a:pt x="400329" y="151028"/>
                  </a:lnTo>
                  <a:lnTo>
                    <a:pt x="407873" y="151028"/>
                  </a:lnTo>
                  <a:lnTo>
                    <a:pt x="558927" y="151028"/>
                  </a:lnTo>
                  <a:lnTo>
                    <a:pt x="566470" y="151028"/>
                  </a:lnTo>
                  <a:lnTo>
                    <a:pt x="571500" y="156057"/>
                  </a:lnTo>
                  <a:lnTo>
                    <a:pt x="571500" y="163601"/>
                  </a:lnTo>
                  <a:lnTo>
                    <a:pt x="571500" y="213969"/>
                  </a:lnTo>
                  <a:lnTo>
                    <a:pt x="571500" y="218998"/>
                  </a:lnTo>
                  <a:lnTo>
                    <a:pt x="566470" y="226542"/>
                  </a:lnTo>
                  <a:lnTo>
                    <a:pt x="558927" y="226542"/>
                  </a:lnTo>
                  <a:close/>
                </a:path>
                <a:path w="571500" h="427989">
                  <a:moveTo>
                    <a:pt x="314655" y="352399"/>
                  </a:moveTo>
                  <a:lnTo>
                    <a:pt x="62941" y="352399"/>
                  </a:lnTo>
                  <a:lnTo>
                    <a:pt x="55371" y="352399"/>
                  </a:lnTo>
                  <a:lnTo>
                    <a:pt x="50342" y="347370"/>
                  </a:lnTo>
                  <a:lnTo>
                    <a:pt x="50342" y="339826"/>
                  </a:lnTo>
                  <a:lnTo>
                    <a:pt x="50342" y="289483"/>
                  </a:lnTo>
                  <a:lnTo>
                    <a:pt x="50342" y="281914"/>
                  </a:lnTo>
                  <a:lnTo>
                    <a:pt x="55371" y="276885"/>
                  </a:lnTo>
                  <a:lnTo>
                    <a:pt x="62941" y="276885"/>
                  </a:lnTo>
                  <a:lnTo>
                    <a:pt x="314655" y="276885"/>
                  </a:lnTo>
                  <a:lnTo>
                    <a:pt x="322198" y="276885"/>
                  </a:lnTo>
                  <a:lnTo>
                    <a:pt x="327253" y="281914"/>
                  </a:lnTo>
                  <a:lnTo>
                    <a:pt x="327253" y="289458"/>
                  </a:lnTo>
                  <a:lnTo>
                    <a:pt x="327253" y="339826"/>
                  </a:lnTo>
                  <a:lnTo>
                    <a:pt x="327253" y="344855"/>
                  </a:lnTo>
                  <a:lnTo>
                    <a:pt x="322198" y="352399"/>
                  </a:lnTo>
                  <a:lnTo>
                    <a:pt x="314655" y="352399"/>
                  </a:lnTo>
                  <a:close/>
                </a:path>
                <a:path w="571500" h="427989">
                  <a:moveTo>
                    <a:pt x="556158" y="427913"/>
                  </a:moveTo>
                  <a:lnTo>
                    <a:pt x="342188" y="427913"/>
                  </a:lnTo>
                  <a:lnTo>
                    <a:pt x="334645" y="427913"/>
                  </a:lnTo>
                  <a:lnTo>
                    <a:pt x="329615" y="422884"/>
                  </a:lnTo>
                  <a:lnTo>
                    <a:pt x="329615" y="415340"/>
                  </a:lnTo>
                  <a:lnTo>
                    <a:pt x="329615" y="364998"/>
                  </a:lnTo>
                  <a:lnTo>
                    <a:pt x="329615" y="357428"/>
                  </a:lnTo>
                  <a:lnTo>
                    <a:pt x="334645" y="352399"/>
                  </a:lnTo>
                  <a:lnTo>
                    <a:pt x="342188" y="352399"/>
                  </a:lnTo>
                  <a:lnTo>
                    <a:pt x="556158" y="352399"/>
                  </a:lnTo>
                  <a:lnTo>
                    <a:pt x="563702" y="352399"/>
                  </a:lnTo>
                  <a:lnTo>
                    <a:pt x="568756" y="357428"/>
                  </a:lnTo>
                  <a:lnTo>
                    <a:pt x="568756" y="364998"/>
                  </a:lnTo>
                  <a:lnTo>
                    <a:pt x="568756" y="415340"/>
                  </a:lnTo>
                  <a:lnTo>
                    <a:pt x="568756" y="420370"/>
                  </a:lnTo>
                  <a:lnTo>
                    <a:pt x="563702" y="427913"/>
                  </a:lnTo>
                  <a:lnTo>
                    <a:pt x="556158" y="427913"/>
                  </a:lnTo>
                  <a:close/>
                </a:path>
              </a:pathLst>
            </a:custGeom>
            <a:ln w="25400">
              <a:solidFill>
                <a:srgbClr val="4146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5292" y="3173171"/>
              <a:ext cx="176428" cy="100914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3746500" y="3911600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0" y="584200"/>
                </a:moveTo>
                <a:lnTo>
                  <a:pt x="584200" y="584200"/>
                </a:lnTo>
              </a:path>
              <a:path w="584200" h="584200">
                <a:moveTo>
                  <a:pt x="177800" y="584200"/>
                </a:moveTo>
                <a:lnTo>
                  <a:pt x="177800" y="127000"/>
                </a:lnTo>
                <a:lnTo>
                  <a:pt x="179796" y="117113"/>
                </a:lnTo>
                <a:lnTo>
                  <a:pt x="185239" y="109039"/>
                </a:lnTo>
                <a:lnTo>
                  <a:pt x="193313" y="103596"/>
                </a:lnTo>
                <a:lnTo>
                  <a:pt x="203200" y="101600"/>
                </a:lnTo>
                <a:lnTo>
                  <a:pt x="381000" y="101600"/>
                </a:lnTo>
                <a:lnTo>
                  <a:pt x="390886" y="103596"/>
                </a:lnTo>
                <a:lnTo>
                  <a:pt x="398960" y="109039"/>
                </a:lnTo>
                <a:lnTo>
                  <a:pt x="404403" y="117113"/>
                </a:lnTo>
                <a:lnTo>
                  <a:pt x="406400" y="127000"/>
                </a:lnTo>
                <a:lnTo>
                  <a:pt x="406400" y="584200"/>
                </a:lnTo>
              </a:path>
              <a:path w="584200" h="584200">
                <a:moveTo>
                  <a:pt x="558800" y="584200"/>
                </a:moveTo>
                <a:lnTo>
                  <a:pt x="558800" y="342900"/>
                </a:lnTo>
                <a:lnTo>
                  <a:pt x="558800" y="335886"/>
                </a:lnTo>
                <a:lnTo>
                  <a:pt x="553113" y="330200"/>
                </a:lnTo>
                <a:lnTo>
                  <a:pt x="546100" y="330200"/>
                </a:lnTo>
                <a:lnTo>
                  <a:pt x="469900" y="330200"/>
                </a:lnTo>
                <a:lnTo>
                  <a:pt x="462886" y="330200"/>
                </a:lnTo>
                <a:lnTo>
                  <a:pt x="457200" y="335886"/>
                </a:lnTo>
                <a:lnTo>
                  <a:pt x="457200" y="342900"/>
                </a:lnTo>
                <a:lnTo>
                  <a:pt x="457200" y="584200"/>
                </a:lnTo>
              </a:path>
              <a:path w="584200" h="584200">
                <a:moveTo>
                  <a:pt x="127000" y="584200"/>
                </a:moveTo>
                <a:lnTo>
                  <a:pt x="127000" y="342900"/>
                </a:lnTo>
                <a:lnTo>
                  <a:pt x="127000" y="335886"/>
                </a:lnTo>
                <a:lnTo>
                  <a:pt x="121313" y="330200"/>
                </a:lnTo>
                <a:lnTo>
                  <a:pt x="114300" y="330200"/>
                </a:lnTo>
                <a:lnTo>
                  <a:pt x="38100" y="330200"/>
                </a:lnTo>
                <a:lnTo>
                  <a:pt x="31086" y="330200"/>
                </a:lnTo>
                <a:lnTo>
                  <a:pt x="25400" y="335886"/>
                </a:lnTo>
                <a:lnTo>
                  <a:pt x="25400" y="342900"/>
                </a:lnTo>
                <a:lnTo>
                  <a:pt x="25400" y="584200"/>
                </a:lnTo>
              </a:path>
              <a:path w="584200" h="584200">
                <a:moveTo>
                  <a:pt x="101600" y="330200"/>
                </a:moveTo>
                <a:lnTo>
                  <a:pt x="101600" y="304800"/>
                </a:lnTo>
              </a:path>
              <a:path w="584200" h="584200">
                <a:moveTo>
                  <a:pt x="482600" y="330200"/>
                </a:moveTo>
                <a:lnTo>
                  <a:pt x="482600" y="304800"/>
                </a:lnTo>
              </a:path>
              <a:path w="584200" h="584200">
                <a:moveTo>
                  <a:pt x="330200" y="101600"/>
                </a:moveTo>
                <a:lnTo>
                  <a:pt x="330200" y="63500"/>
                </a:lnTo>
                <a:lnTo>
                  <a:pt x="330200" y="56486"/>
                </a:lnTo>
                <a:lnTo>
                  <a:pt x="324513" y="50800"/>
                </a:lnTo>
                <a:lnTo>
                  <a:pt x="317500" y="50800"/>
                </a:lnTo>
                <a:lnTo>
                  <a:pt x="266700" y="50800"/>
                </a:lnTo>
                <a:lnTo>
                  <a:pt x="259686" y="50800"/>
                </a:lnTo>
                <a:lnTo>
                  <a:pt x="254000" y="56486"/>
                </a:lnTo>
                <a:lnTo>
                  <a:pt x="254000" y="63500"/>
                </a:lnTo>
                <a:lnTo>
                  <a:pt x="254000" y="101600"/>
                </a:lnTo>
              </a:path>
              <a:path w="584200" h="584200">
                <a:moveTo>
                  <a:pt x="304800" y="50800"/>
                </a:moveTo>
                <a:lnTo>
                  <a:pt x="304800" y="0"/>
                </a:lnTo>
              </a:path>
              <a:path w="584200" h="584200">
                <a:moveTo>
                  <a:pt x="228600" y="177800"/>
                </a:moveTo>
                <a:lnTo>
                  <a:pt x="355600" y="177800"/>
                </a:lnTo>
              </a:path>
              <a:path w="584200" h="584200">
                <a:moveTo>
                  <a:pt x="228600" y="254000"/>
                </a:moveTo>
                <a:lnTo>
                  <a:pt x="355600" y="254000"/>
                </a:lnTo>
              </a:path>
              <a:path w="584200" h="584200">
                <a:moveTo>
                  <a:pt x="228600" y="330200"/>
                </a:moveTo>
                <a:lnTo>
                  <a:pt x="355600" y="330200"/>
                </a:lnTo>
              </a:path>
              <a:path w="584200" h="584200">
                <a:moveTo>
                  <a:pt x="228600" y="406400"/>
                </a:moveTo>
                <a:lnTo>
                  <a:pt x="355600" y="406400"/>
                </a:lnTo>
              </a:path>
              <a:path w="584200" h="584200">
                <a:moveTo>
                  <a:pt x="228600" y="482600"/>
                </a:moveTo>
                <a:lnTo>
                  <a:pt x="355600" y="482600"/>
                </a:lnTo>
              </a:path>
            </a:pathLst>
          </a:custGeom>
          <a:ln w="25400">
            <a:solidFill>
              <a:srgbClr val="3244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46500" y="2692400"/>
            <a:ext cx="584200" cy="584200"/>
          </a:xfrm>
          <a:custGeom>
            <a:avLst/>
            <a:gdLst/>
            <a:ahLst/>
            <a:cxnLst/>
            <a:rect l="l" t="t" r="r" b="b"/>
            <a:pathLst>
              <a:path w="584200" h="584200">
                <a:moveTo>
                  <a:pt x="127025" y="584200"/>
                </a:moveTo>
                <a:lnTo>
                  <a:pt x="457225" y="584200"/>
                </a:lnTo>
              </a:path>
              <a:path w="584200" h="584200">
                <a:moveTo>
                  <a:pt x="304825" y="457200"/>
                </a:moveTo>
                <a:lnTo>
                  <a:pt x="304825" y="584200"/>
                </a:lnTo>
              </a:path>
              <a:path w="584200" h="584200">
                <a:moveTo>
                  <a:pt x="584200" y="254000"/>
                </a:moveTo>
                <a:lnTo>
                  <a:pt x="580207" y="273773"/>
                </a:lnTo>
                <a:lnTo>
                  <a:pt x="569321" y="289921"/>
                </a:lnTo>
                <a:lnTo>
                  <a:pt x="553173" y="300807"/>
                </a:lnTo>
                <a:lnTo>
                  <a:pt x="533400" y="304800"/>
                </a:lnTo>
                <a:lnTo>
                  <a:pt x="50800" y="304800"/>
                </a:lnTo>
                <a:lnTo>
                  <a:pt x="31026" y="300807"/>
                </a:lnTo>
                <a:lnTo>
                  <a:pt x="14878" y="289921"/>
                </a:lnTo>
                <a:lnTo>
                  <a:pt x="3992" y="273773"/>
                </a:lnTo>
                <a:lnTo>
                  <a:pt x="0" y="254000"/>
                </a:lnTo>
                <a:lnTo>
                  <a:pt x="0" y="203200"/>
                </a:lnTo>
                <a:lnTo>
                  <a:pt x="3992" y="183426"/>
                </a:lnTo>
                <a:lnTo>
                  <a:pt x="14878" y="167278"/>
                </a:lnTo>
                <a:lnTo>
                  <a:pt x="31026" y="156392"/>
                </a:lnTo>
                <a:lnTo>
                  <a:pt x="50800" y="152400"/>
                </a:lnTo>
                <a:lnTo>
                  <a:pt x="533400" y="152400"/>
                </a:lnTo>
                <a:lnTo>
                  <a:pt x="553173" y="156392"/>
                </a:lnTo>
                <a:lnTo>
                  <a:pt x="569321" y="167278"/>
                </a:lnTo>
                <a:lnTo>
                  <a:pt x="580207" y="183426"/>
                </a:lnTo>
                <a:lnTo>
                  <a:pt x="584200" y="203200"/>
                </a:lnTo>
                <a:lnTo>
                  <a:pt x="584200" y="254000"/>
                </a:lnTo>
                <a:close/>
              </a:path>
              <a:path w="584200" h="584200">
                <a:moveTo>
                  <a:pt x="107950" y="222250"/>
                </a:moveTo>
                <a:lnTo>
                  <a:pt x="104443" y="222250"/>
                </a:lnTo>
                <a:lnTo>
                  <a:pt x="101600" y="225093"/>
                </a:lnTo>
                <a:lnTo>
                  <a:pt x="101600" y="228600"/>
                </a:lnTo>
                <a:lnTo>
                  <a:pt x="101600" y="232106"/>
                </a:lnTo>
                <a:lnTo>
                  <a:pt x="104443" y="234950"/>
                </a:lnTo>
                <a:lnTo>
                  <a:pt x="107950" y="234950"/>
                </a:lnTo>
                <a:lnTo>
                  <a:pt x="111456" y="234950"/>
                </a:lnTo>
                <a:lnTo>
                  <a:pt x="114300" y="232106"/>
                </a:lnTo>
                <a:lnTo>
                  <a:pt x="114300" y="228600"/>
                </a:lnTo>
                <a:lnTo>
                  <a:pt x="114300" y="225093"/>
                </a:lnTo>
                <a:lnTo>
                  <a:pt x="111456" y="222250"/>
                </a:lnTo>
                <a:lnTo>
                  <a:pt x="107950" y="222250"/>
                </a:lnTo>
              </a:path>
              <a:path w="584200" h="584200">
                <a:moveTo>
                  <a:pt x="196850" y="222250"/>
                </a:moveTo>
                <a:lnTo>
                  <a:pt x="193343" y="222250"/>
                </a:lnTo>
                <a:lnTo>
                  <a:pt x="190500" y="225093"/>
                </a:lnTo>
                <a:lnTo>
                  <a:pt x="190500" y="228600"/>
                </a:lnTo>
                <a:lnTo>
                  <a:pt x="190500" y="232106"/>
                </a:lnTo>
                <a:lnTo>
                  <a:pt x="193343" y="234950"/>
                </a:lnTo>
                <a:lnTo>
                  <a:pt x="196850" y="234950"/>
                </a:lnTo>
                <a:lnTo>
                  <a:pt x="200356" y="234950"/>
                </a:lnTo>
                <a:lnTo>
                  <a:pt x="203200" y="232106"/>
                </a:lnTo>
                <a:lnTo>
                  <a:pt x="203200" y="228600"/>
                </a:lnTo>
                <a:lnTo>
                  <a:pt x="203200" y="225093"/>
                </a:lnTo>
                <a:lnTo>
                  <a:pt x="200356" y="222250"/>
                </a:lnTo>
                <a:lnTo>
                  <a:pt x="196850" y="222250"/>
                </a:lnTo>
              </a:path>
              <a:path w="584200" h="584200">
                <a:moveTo>
                  <a:pt x="584200" y="101600"/>
                </a:moveTo>
                <a:lnTo>
                  <a:pt x="580207" y="121373"/>
                </a:lnTo>
                <a:lnTo>
                  <a:pt x="569321" y="137521"/>
                </a:lnTo>
                <a:lnTo>
                  <a:pt x="553173" y="148407"/>
                </a:lnTo>
                <a:lnTo>
                  <a:pt x="533400" y="152400"/>
                </a:lnTo>
                <a:lnTo>
                  <a:pt x="50800" y="152400"/>
                </a:lnTo>
                <a:lnTo>
                  <a:pt x="31026" y="148407"/>
                </a:lnTo>
                <a:lnTo>
                  <a:pt x="14878" y="137521"/>
                </a:lnTo>
                <a:lnTo>
                  <a:pt x="3992" y="121373"/>
                </a:lnTo>
                <a:lnTo>
                  <a:pt x="0" y="101600"/>
                </a:lnTo>
                <a:lnTo>
                  <a:pt x="0" y="50800"/>
                </a:lnTo>
                <a:lnTo>
                  <a:pt x="3992" y="31026"/>
                </a:lnTo>
                <a:lnTo>
                  <a:pt x="14878" y="14878"/>
                </a:lnTo>
                <a:lnTo>
                  <a:pt x="31026" y="3992"/>
                </a:lnTo>
                <a:lnTo>
                  <a:pt x="50800" y="0"/>
                </a:lnTo>
                <a:lnTo>
                  <a:pt x="533400" y="0"/>
                </a:lnTo>
                <a:lnTo>
                  <a:pt x="553173" y="3992"/>
                </a:lnTo>
                <a:lnTo>
                  <a:pt x="569321" y="14878"/>
                </a:lnTo>
                <a:lnTo>
                  <a:pt x="580207" y="31026"/>
                </a:lnTo>
                <a:lnTo>
                  <a:pt x="584200" y="50800"/>
                </a:lnTo>
                <a:lnTo>
                  <a:pt x="584200" y="101600"/>
                </a:lnTo>
                <a:close/>
              </a:path>
              <a:path w="584200" h="584200">
                <a:moveTo>
                  <a:pt x="107950" y="69850"/>
                </a:moveTo>
                <a:lnTo>
                  <a:pt x="104443" y="69850"/>
                </a:lnTo>
                <a:lnTo>
                  <a:pt x="101600" y="72693"/>
                </a:lnTo>
                <a:lnTo>
                  <a:pt x="101600" y="76200"/>
                </a:lnTo>
                <a:lnTo>
                  <a:pt x="101600" y="79706"/>
                </a:lnTo>
                <a:lnTo>
                  <a:pt x="104443" y="82550"/>
                </a:lnTo>
                <a:lnTo>
                  <a:pt x="107950" y="82550"/>
                </a:lnTo>
                <a:lnTo>
                  <a:pt x="111456" y="82550"/>
                </a:lnTo>
                <a:lnTo>
                  <a:pt x="114300" y="79706"/>
                </a:lnTo>
                <a:lnTo>
                  <a:pt x="114300" y="76200"/>
                </a:lnTo>
                <a:lnTo>
                  <a:pt x="114300" y="72693"/>
                </a:lnTo>
                <a:lnTo>
                  <a:pt x="111456" y="69850"/>
                </a:lnTo>
                <a:lnTo>
                  <a:pt x="107950" y="69850"/>
                </a:lnTo>
              </a:path>
              <a:path w="584200" h="584200">
                <a:moveTo>
                  <a:pt x="196850" y="69850"/>
                </a:moveTo>
                <a:lnTo>
                  <a:pt x="193343" y="69850"/>
                </a:lnTo>
                <a:lnTo>
                  <a:pt x="190500" y="72693"/>
                </a:lnTo>
                <a:lnTo>
                  <a:pt x="190500" y="76200"/>
                </a:lnTo>
                <a:lnTo>
                  <a:pt x="190500" y="79706"/>
                </a:lnTo>
                <a:lnTo>
                  <a:pt x="193343" y="82550"/>
                </a:lnTo>
                <a:lnTo>
                  <a:pt x="196850" y="82550"/>
                </a:lnTo>
                <a:lnTo>
                  <a:pt x="200356" y="82550"/>
                </a:lnTo>
                <a:lnTo>
                  <a:pt x="203200" y="79706"/>
                </a:lnTo>
                <a:lnTo>
                  <a:pt x="203200" y="76200"/>
                </a:lnTo>
                <a:lnTo>
                  <a:pt x="203200" y="72693"/>
                </a:lnTo>
                <a:lnTo>
                  <a:pt x="200356" y="69850"/>
                </a:lnTo>
                <a:lnTo>
                  <a:pt x="196850" y="69850"/>
                </a:lnTo>
              </a:path>
              <a:path w="584200" h="584200">
                <a:moveTo>
                  <a:pt x="584200" y="406400"/>
                </a:moveTo>
                <a:lnTo>
                  <a:pt x="580207" y="426173"/>
                </a:lnTo>
                <a:lnTo>
                  <a:pt x="569321" y="442321"/>
                </a:lnTo>
                <a:lnTo>
                  <a:pt x="553173" y="453207"/>
                </a:lnTo>
                <a:lnTo>
                  <a:pt x="533400" y="457200"/>
                </a:lnTo>
                <a:lnTo>
                  <a:pt x="50800" y="457200"/>
                </a:lnTo>
                <a:lnTo>
                  <a:pt x="31026" y="453207"/>
                </a:lnTo>
                <a:lnTo>
                  <a:pt x="14878" y="442321"/>
                </a:lnTo>
                <a:lnTo>
                  <a:pt x="3992" y="426173"/>
                </a:lnTo>
                <a:lnTo>
                  <a:pt x="0" y="406400"/>
                </a:lnTo>
                <a:lnTo>
                  <a:pt x="0" y="355600"/>
                </a:lnTo>
                <a:lnTo>
                  <a:pt x="3992" y="335826"/>
                </a:lnTo>
                <a:lnTo>
                  <a:pt x="14878" y="319678"/>
                </a:lnTo>
                <a:lnTo>
                  <a:pt x="31026" y="308792"/>
                </a:lnTo>
                <a:lnTo>
                  <a:pt x="50800" y="304800"/>
                </a:lnTo>
                <a:lnTo>
                  <a:pt x="533400" y="304800"/>
                </a:lnTo>
                <a:lnTo>
                  <a:pt x="553173" y="308792"/>
                </a:lnTo>
                <a:lnTo>
                  <a:pt x="569321" y="319678"/>
                </a:lnTo>
                <a:lnTo>
                  <a:pt x="580207" y="335826"/>
                </a:lnTo>
                <a:lnTo>
                  <a:pt x="584200" y="355600"/>
                </a:lnTo>
                <a:lnTo>
                  <a:pt x="584200" y="406400"/>
                </a:lnTo>
                <a:close/>
              </a:path>
              <a:path w="584200" h="584200">
                <a:moveTo>
                  <a:pt x="107950" y="374650"/>
                </a:moveTo>
                <a:lnTo>
                  <a:pt x="104443" y="374650"/>
                </a:lnTo>
                <a:lnTo>
                  <a:pt x="101600" y="377493"/>
                </a:lnTo>
                <a:lnTo>
                  <a:pt x="101600" y="381000"/>
                </a:lnTo>
                <a:lnTo>
                  <a:pt x="101600" y="384506"/>
                </a:lnTo>
                <a:lnTo>
                  <a:pt x="104443" y="387350"/>
                </a:lnTo>
                <a:lnTo>
                  <a:pt x="107950" y="387350"/>
                </a:lnTo>
                <a:lnTo>
                  <a:pt x="111456" y="387350"/>
                </a:lnTo>
                <a:lnTo>
                  <a:pt x="114300" y="384506"/>
                </a:lnTo>
                <a:lnTo>
                  <a:pt x="114300" y="381000"/>
                </a:lnTo>
                <a:lnTo>
                  <a:pt x="114300" y="377493"/>
                </a:lnTo>
                <a:lnTo>
                  <a:pt x="111456" y="374650"/>
                </a:lnTo>
                <a:lnTo>
                  <a:pt x="107950" y="374650"/>
                </a:lnTo>
              </a:path>
              <a:path w="584200" h="584200">
                <a:moveTo>
                  <a:pt x="196850" y="374650"/>
                </a:moveTo>
                <a:lnTo>
                  <a:pt x="193343" y="374650"/>
                </a:lnTo>
                <a:lnTo>
                  <a:pt x="190500" y="377493"/>
                </a:lnTo>
                <a:lnTo>
                  <a:pt x="190500" y="381000"/>
                </a:lnTo>
                <a:lnTo>
                  <a:pt x="190500" y="384506"/>
                </a:lnTo>
                <a:lnTo>
                  <a:pt x="193343" y="387350"/>
                </a:lnTo>
                <a:lnTo>
                  <a:pt x="196850" y="387350"/>
                </a:lnTo>
                <a:lnTo>
                  <a:pt x="200356" y="387350"/>
                </a:lnTo>
                <a:lnTo>
                  <a:pt x="203200" y="384506"/>
                </a:lnTo>
                <a:lnTo>
                  <a:pt x="203200" y="381000"/>
                </a:lnTo>
                <a:lnTo>
                  <a:pt x="203200" y="377493"/>
                </a:lnTo>
                <a:lnTo>
                  <a:pt x="200356" y="374650"/>
                </a:lnTo>
                <a:lnTo>
                  <a:pt x="196850" y="374650"/>
                </a:lnTo>
              </a:path>
              <a:path w="584200" h="584200">
                <a:moveTo>
                  <a:pt x="69850" y="571500"/>
                </a:moveTo>
                <a:lnTo>
                  <a:pt x="66343" y="571500"/>
                </a:lnTo>
                <a:lnTo>
                  <a:pt x="63500" y="574343"/>
                </a:lnTo>
                <a:lnTo>
                  <a:pt x="63500" y="577850"/>
                </a:lnTo>
                <a:lnTo>
                  <a:pt x="63500" y="581356"/>
                </a:lnTo>
                <a:lnTo>
                  <a:pt x="66343" y="584200"/>
                </a:lnTo>
                <a:lnTo>
                  <a:pt x="69850" y="584200"/>
                </a:lnTo>
                <a:lnTo>
                  <a:pt x="73356" y="584200"/>
                </a:lnTo>
                <a:lnTo>
                  <a:pt x="76200" y="581356"/>
                </a:lnTo>
                <a:lnTo>
                  <a:pt x="76200" y="577850"/>
                </a:lnTo>
                <a:lnTo>
                  <a:pt x="76200" y="574343"/>
                </a:lnTo>
                <a:lnTo>
                  <a:pt x="73356" y="571500"/>
                </a:lnTo>
                <a:lnTo>
                  <a:pt x="69850" y="571500"/>
                </a:lnTo>
              </a:path>
              <a:path w="584200" h="584200">
                <a:moveTo>
                  <a:pt x="6350" y="571500"/>
                </a:moveTo>
                <a:lnTo>
                  <a:pt x="2843" y="571500"/>
                </a:lnTo>
                <a:lnTo>
                  <a:pt x="0" y="574343"/>
                </a:lnTo>
                <a:lnTo>
                  <a:pt x="0" y="577850"/>
                </a:lnTo>
                <a:lnTo>
                  <a:pt x="0" y="581356"/>
                </a:lnTo>
                <a:lnTo>
                  <a:pt x="2843" y="584200"/>
                </a:lnTo>
                <a:lnTo>
                  <a:pt x="6350" y="584200"/>
                </a:lnTo>
                <a:lnTo>
                  <a:pt x="9856" y="584200"/>
                </a:lnTo>
                <a:lnTo>
                  <a:pt x="12700" y="581356"/>
                </a:lnTo>
                <a:lnTo>
                  <a:pt x="12700" y="577850"/>
                </a:lnTo>
                <a:lnTo>
                  <a:pt x="12700" y="574343"/>
                </a:lnTo>
                <a:lnTo>
                  <a:pt x="9856" y="571500"/>
                </a:lnTo>
                <a:lnTo>
                  <a:pt x="6350" y="571500"/>
                </a:lnTo>
              </a:path>
              <a:path w="584200" h="584200">
                <a:moveTo>
                  <a:pt x="577850" y="571500"/>
                </a:moveTo>
                <a:lnTo>
                  <a:pt x="574343" y="571500"/>
                </a:lnTo>
                <a:lnTo>
                  <a:pt x="571500" y="574343"/>
                </a:lnTo>
                <a:lnTo>
                  <a:pt x="571500" y="577850"/>
                </a:lnTo>
                <a:lnTo>
                  <a:pt x="571500" y="581356"/>
                </a:lnTo>
                <a:lnTo>
                  <a:pt x="574343" y="584200"/>
                </a:lnTo>
                <a:lnTo>
                  <a:pt x="577850" y="584200"/>
                </a:lnTo>
                <a:lnTo>
                  <a:pt x="581356" y="584200"/>
                </a:lnTo>
                <a:lnTo>
                  <a:pt x="584200" y="581356"/>
                </a:lnTo>
                <a:lnTo>
                  <a:pt x="584200" y="577850"/>
                </a:lnTo>
                <a:lnTo>
                  <a:pt x="584200" y="574343"/>
                </a:lnTo>
                <a:lnTo>
                  <a:pt x="581356" y="571500"/>
                </a:lnTo>
                <a:lnTo>
                  <a:pt x="577850" y="571500"/>
                </a:lnTo>
              </a:path>
              <a:path w="584200" h="584200">
                <a:moveTo>
                  <a:pt x="514350" y="571500"/>
                </a:moveTo>
                <a:lnTo>
                  <a:pt x="510843" y="571500"/>
                </a:lnTo>
                <a:lnTo>
                  <a:pt x="508000" y="574343"/>
                </a:lnTo>
                <a:lnTo>
                  <a:pt x="508000" y="577850"/>
                </a:lnTo>
                <a:lnTo>
                  <a:pt x="508000" y="581356"/>
                </a:lnTo>
                <a:lnTo>
                  <a:pt x="510843" y="584200"/>
                </a:lnTo>
                <a:lnTo>
                  <a:pt x="514350" y="584200"/>
                </a:lnTo>
                <a:lnTo>
                  <a:pt x="517856" y="584200"/>
                </a:lnTo>
                <a:lnTo>
                  <a:pt x="520700" y="581356"/>
                </a:lnTo>
                <a:lnTo>
                  <a:pt x="520700" y="577850"/>
                </a:lnTo>
                <a:lnTo>
                  <a:pt x="520700" y="574343"/>
                </a:lnTo>
                <a:lnTo>
                  <a:pt x="517856" y="571500"/>
                </a:lnTo>
                <a:lnTo>
                  <a:pt x="514350" y="571500"/>
                </a:lnTo>
              </a:path>
            </a:pathLst>
          </a:custGeom>
          <a:ln w="25400">
            <a:solidFill>
              <a:srgbClr val="3244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850962" y="3897058"/>
            <a:ext cx="605155" cy="611505"/>
            <a:chOff x="7850962" y="3897058"/>
            <a:chExt cx="605155" cy="611505"/>
          </a:xfrm>
        </p:grpSpPr>
        <p:sp>
          <p:nvSpPr>
            <p:cNvPr id="23" name="object 23"/>
            <p:cNvSpPr/>
            <p:nvPr/>
          </p:nvSpPr>
          <p:spPr>
            <a:xfrm>
              <a:off x="8118932" y="4268876"/>
              <a:ext cx="324485" cy="227329"/>
            </a:xfrm>
            <a:custGeom>
              <a:avLst/>
              <a:gdLst/>
              <a:ahLst/>
              <a:cxnLst/>
              <a:rect l="l" t="t" r="r" b="b"/>
              <a:pathLst>
                <a:path w="324484" h="227329">
                  <a:moveTo>
                    <a:pt x="0" y="45211"/>
                  </a:moveTo>
                  <a:lnTo>
                    <a:pt x="23707" y="56811"/>
                  </a:lnTo>
                  <a:lnTo>
                    <a:pt x="48996" y="63425"/>
                  </a:lnTo>
                  <a:lnTo>
                    <a:pt x="75092" y="64930"/>
                  </a:lnTo>
                  <a:lnTo>
                    <a:pt x="101221" y="61205"/>
                  </a:lnTo>
                  <a:lnTo>
                    <a:pt x="126088" y="52359"/>
                  </a:lnTo>
                  <a:lnTo>
                    <a:pt x="148495" y="38898"/>
                  </a:lnTo>
                  <a:lnTo>
                    <a:pt x="167812" y="21289"/>
                  </a:lnTo>
                  <a:lnTo>
                    <a:pt x="183413" y="0"/>
                  </a:lnTo>
                  <a:lnTo>
                    <a:pt x="223811" y="24955"/>
                  </a:lnTo>
                  <a:lnTo>
                    <a:pt x="258296" y="56421"/>
                  </a:lnTo>
                  <a:lnTo>
                    <a:pt x="286232" y="93375"/>
                  </a:lnTo>
                  <a:lnTo>
                    <a:pt x="306982" y="134792"/>
                  </a:lnTo>
                  <a:lnTo>
                    <a:pt x="319911" y="179650"/>
                  </a:lnTo>
                  <a:lnTo>
                    <a:pt x="324383" y="226923"/>
                  </a:lnTo>
                </a:path>
              </a:pathLst>
            </a:custGeom>
            <a:ln w="25400">
              <a:solidFill>
                <a:srgbClr val="4146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05648" y="4256176"/>
              <a:ext cx="173431" cy="25232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863662" y="4060901"/>
              <a:ext cx="275590" cy="434975"/>
            </a:xfrm>
            <a:custGeom>
              <a:avLst/>
              <a:gdLst/>
              <a:ahLst/>
              <a:cxnLst/>
              <a:rect l="l" t="t" r="r" b="b"/>
              <a:pathLst>
                <a:path w="275590" h="434975">
                  <a:moveTo>
                    <a:pt x="59816" y="188239"/>
                  </a:moveTo>
                  <a:lnTo>
                    <a:pt x="215595" y="188239"/>
                  </a:lnTo>
                </a:path>
                <a:path w="275590" h="434975">
                  <a:moveTo>
                    <a:pt x="269062" y="384606"/>
                  </a:moveTo>
                  <a:lnTo>
                    <a:pt x="184124" y="295198"/>
                  </a:lnTo>
                  <a:lnTo>
                    <a:pt x="184124" y="188239"/>
                  </a:lnTo>
                  <a:lnTo>
                    <a:pt x="91262" y="188239"/>
                  </a:lnTo>
                  <a:lnTo>
                    <a:pt x="91262" y="295198"/>
                  </a:lnTo>
                  <a:lnTo>
                    <a:pt x="6324" y="384606"/>
                  </a:lnTo>
                  <a:lnTo>
                    <a:pt x="2026" y="392134"/>
                  </a:lnTo>
                  <a:lnTo>
                    <a:pt x="0" y="400398"/>
                  </a:lnTo>
                  <a:lnTo>
                    <a:pt x="295" y="408902"/>
                  </a:lnTo>
                  <a:lnTo>
                    <a:pt x="2964" y="417149"/>
                  </a:lnTo>
                  <a:lnTo>
                    <a:pt x="7811" y="424335"/>
                  </a:lnTo>
                  <a:lnTo>
                    <a:pt x="14325" y="429811"/>
                  </a:lnTo>
                  <a:lnTo>
                    <a:pt x="22081" y="433311"/>
                  </a:lnTo>
                  <a:lnTo>
                    <a:pt x="30657" y="434568"/>
                  </a:lnTo>
                  <a:lnTo>
                    <a:pt x="244525" y="434568"/>
                  </a:lnTo>
                  <a:lnTo>
                    <a:pt x="275011" y="408947"/>
                  </a:lnTo>
                  <a:lnTo>
                    <a:pt x="275311" y="400426"/>
                  </a:lnTo>
                  <a:lnTo>
                    <a:pt x="273276" y="392145"/>
                  </a:lnTo>
                  <a:lnTo>
                    <a:pt x="268960" y="384606"/>
                  </a:lnTo>
                  <a:close/>
                </a:path>
                <a:path w="275590" h="434975">
                  <a:moveTo>
                    <a:pt x="192989" y="0"/>
                  </a:moveTo>
                  <a:lnTo>
                    <a:pt x="191766" y="18891"/>
                  </a:lnTo>
                  <a:lnTo>
                    <a:pt x="183930" y="60452"/>
                  </a:lnTo>
                  <a:lnTo>
                    <a:pt x="163231" y="102012"/>
                  </a:lnTo>
                  <a:lnTo>
                    <a:pt x="123418" y="120904"/>
                  </a:lnTo>
                </a:path>
              </a:pathLst>
            </a:custGeom>
            <a:ln w="25400">
              <a:solidFill>
                <a:srgbClr val="4146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10981" y="4048201"/>
              <a:ext cx="85142" cy="18318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923479" y="3909758"/>
              <a:ext cx="400685" cy="480059"/>
            </a:xfrm>
            <a:custGeom>
              <a:avLst/>
              <a:gdLst/>
              <a:ahLst/>
              <a:cxnLst/>
              <a:rect l="l" t="t" r="r" b="b"/>
              <a:pathLst>
                <a:path w="400684" h="480060">
                  <a:moveTo>
                    <a:pt x="0" y="479539"/>
                  </a:moveTo>
                  <a:lnTo>
                    <a:pt x="155778" y="479539"/>
                  </a:lnTo>
                </a:path>
                <a:path w="400684" h="480060">
                  <a:moveTo>
                    <a:pt x="300075" y="235521"/>
                  </a:moveTo>
                  <a:lnTo>
                    <a:pt x="284076" y="243863"/>
                  </a:lnTo>
                  <a:lnTo>
                    <a:pt x="266687" y="246643"/>
                  </a:lnTo>
                  <a:lnTo>
                    <a:pt x="249298" y="243863"/>
                  </a:lnTo>
                  <a:lnTo>
                    <a:pt x="233299" y="235521"/>
                  </a:lnTo>
                </a:path>
                <a:path w="400684" h="480060">
                  <a:moveTo>
                    <a:pt x="311200" y="174307"/>
                  </a:moveTo>
                  <a:lnTo>
                    <a:pt x="314272" y="174307"/>
                  </a:lnTo>
                  <a:lnTo>
                    <a:pt x="316763" y="176798"/>
                  </a:lnTo>
                  <a:lnTo>
                    <a:pt x="316763" y="179870"/>
                  </a:lnTo>
                  <a:lnTo>
                    <a:pt x="316763" y="182942"/>
                  </a:lnTo>
                  <a:lnTo>
                    <a:pt x="314272" y="185432"/>
                  </a:lnTo>
                  <a:lnTo>
                    <a:pt x="311200" y="185432"/>
                  </a:lnTo>
                  <a:lnTo>
                    <a:pt x="308128" y="185432"/>
                  </a:lnTo>
                  <a:lnTo>
                    <a:pt x="305638" y="182942"/>
                  </a:lnTo>
                  <a:lnTo>
                    <a:pt x="305638" y="179870"/>
                  </a:lnTo>
                  <a:lnTo>
                    <a:pt x="305638" y="176798"/>
                  </a:lnTo>
                  <a:lnTo>
                    <a:pt x="308128" y="174307"/>
                  </a:lnTo>
                  <a:lnTo>
                    <a:pt x="311200" y="174307"/>
                  </a:lnTo>
                </a:path>
                <a:path w="400684" h="480060">
                  <a:moveTo>
                    <a:pt x="222300" y="174307"/>
                  </a:moveTo>
                  <a:lnTo>
                    <a:pt x="225372" y="174307"/>
                  </a:lnTo>
                  <a:lnTo>
                    <a:pt x="227863" y="176798"/>
                  </a:lnTo>
                  <a:lnTo>
                    <a:pt x="227863" y="179870"/>
                  </a:lnTo>
                  <a:lnTo>
                    <a:pt x="227863" y="182942"/>
                  </a:lnTo>
                  <a:lnTo>
                    <a:pt x="225372" y="185432"/>
                  </a:lnTo>
                  <a:lnTo>
                    <a:pt x="222300" y="185432"/>
                  </a:lnTo>
                  <a:lnTo>
                    <a:pt x="219228" y="185432"/>
                  </a:lnTo>
                  <a:lnTo>
                    <a:pt x="216738" y="182942"/>
                  </a:lnTo>
                  <a:lnTo>
                    <a:pt x="216738" y="179870"/>
                  </a:lnTo>
                  <a:lnTo>
                    <a:pt x="216738" y="176798"/>
                  </a:lnTo>
                  <a:lnTo>
                    <a:pt x="219228" y="174307"/>
                  </a:lnTo>
                  <a:lnTo>
                    <a:pt x="222300" y="174307"/>
                  </a:lnTo>
                </a:path>
                <a:path w="400684" h="480060">
                  <a:moveTo>
                    <a:pt x="400100" y="135369"/>
                  </a:moveTo>
                  <a:lnTo>
                    <a:pt x="382833" y="67829"/>
                  </a:lnTo>
                  <a:lnTo>
                    <a:pt x="333880" y="18197"/>
                  </a:lnTo>
                  <a:lnTo>
                    <a:pt x="266585" y="0"/>
                  </a:lnTo>
                  <a:lnTo>
                    <a:pt x="232015" y="4549"/>
                  </a:lnTo>
                  <a:lnTo>
                    <a:pt x="171307" y="39972"/>
                  </a:lnTo>
                  <a:lnTo>
                    <a:pt x="137289" y="100164"/>
                  </a:lnTo>
                  <a:lnTo>
                    <a:pt x="133070" y="135369"/>
                  </a:lnTo>
                  <a:lnTo>
                    <a:pt x="133070" y="179870"/>
                  </a:lnTo>
                  <a:lnTo>
                    <a:pt x="140332" y="221605"/>
                  </a:lnTo>
                  <a:lnTo>
                    <a:pt x="159471" y="257768"/>
                  </a:lnTo>
                  <a:lnTo>
                    <a:pt x="188330" y="286232"/>
                  </a:lnTo>
                  <a:lnTo>
                    <a:pt x="224754" y="304871"/>
                  </a:lnTo>
                  <a:lnTo>
                    <a:pt x="266585" y="311556"/>
                  </a:lnTo>
                  <a:lnTo>
                    <a:pt x="308417" y="304871"/>
                  </a:lnTo>
                  <a:lnTo>
                    <a:pt x="344840" y="286232"/>
                  </a:lnTo>
                  <a:lnTo>
                    <a:pt x="373700" y="257768"/>
                  </a:lnTo>
                  <a:lnTo>
                    <a:pt x="392839" y="221605"/>
                  </a:lnTo>
                  <a:lnTo>
                    <a:pt x="400100" y="179870"/>
                  </a:lnTo>
                  <a:lnTo>
                    <a:pt x="400100" y="135369"/>
                  </a:lnTo>
                  <a:close/>
                </a:path>
                <a:path w="400684" h="480060">
                  <a:moveTo>
                    <a:pt x="400100" y="135369"/>
                  </a:moveTo>
                  <a:lnTo>
                    <a:pt x="372865" y="135723"/>
                  </a:lnTo>
                  <a:lnTo>
                    <a:pt x="338483" y="132603"/>
                  </a:lnTo>
                  <a:lnTo>
                    <a:pt x="301534" y="119735"/>
                  </a:lnTo>
                  <a:lnTo>
                    <a:pt x="266598" y="90843"/>
                  </a:lnTo>
                  <a:lnTo>
                    <a:pt x="231672" y="119735"/>
                  </a:lnTo>
                  <a:lnTo>
                    <a:pt x="194719" y="132603"/>
                  </a:lnTo>
                  <a:lnTo>
                    <a:pt x="160324" y="135723"/>
                  </a:lnTo>
                  <a:lnTo>
                    <a:pt x="133070" y="135369"/>
                  </a:lnTo>
                </a:path>
              </a:pathLst>
            </a:custGeom>
            <a:ln w="25400">
              <a:solidFill>
                <a:srgbClr val="4146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9168" y="3576666"/>
            <a:ext cx="6388730" cy="22171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10733" y="3808486"/>
            <a:ext cx="244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0" dirty="0">
                <a:solidFill>
                  <a:srgbClr val="3F6A55"/>
                </a:solidFill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6753" y="5058103"/>
            <a:ext cx="244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0" dirty="0">
                <a:solidFill>
                  <a:srgbClr val="405B86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4500" y="3374609"/>
            <a:ext cx="145415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BC583"/>
                </a:solidFill>
                <a:latin typeface="Roboto"/>
                <a:cs typeface="Roboto"/>
              </a:rPr>
              <a:t>General</a:t>
            </a:r>
            <a:r>
              <a:rPr sz="2000" b="1" spc="30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2000" b="1" spc="-25" dirty="0">
                <a:solidFill>
                  <a:srgbClr val="3BC583"/>
                </a:solidFill>
                <a:latin typeface="Roboto"/>
                <a:cs typeface="Roboto"/>
              </a:rPr>
              <a:t>AI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80"/>
              </a:spcBef>
            </a:pP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AI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capable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of </a:t>
            </a:r>
            <a:r>
              <a:rPr sz="1500" spc="-55" dirty="0">
                <a:solidFill>
                  <a:srgbClr val="474747"/>
                </a:solidFill>
                <a:latin typeface="Roboto"/>
                <a:cs typeface="Roboto"/>
              </a:rPr>
              <a:t>human-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like intellectual</a:t>
            </a:r>
            <a:r>
              <a:rPr sz="1500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tasks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4500" y="5051009"/>
            <a:ext cx="1306195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D87E6"/>
                </a:solidFill>
                <a:latin typeface="Roboto"/>
                <a:cs typeface="Roboto"/>
              </a:rPr>
              <a:t>Narrow</a:t>
            </a:r>
            <a:r>
              <a:rPr sz="2000" b="1" spc="-30" dirty="0">
                <a:solidFill>
                  <a:srgbClr val="4D87E6"/>
                </a:solidFill>
                <a:latin typeface="Roboto"/>
                <a:cs typeface="Roboto"/>
              </a:rPr>
              <a:t> </a:t>
            </a:r>
            <a:r>
              <a:rPr sz="2000" b="1" spc="-25" dirty="0">
                <a:solidFill>
                  <a:srgbClr val="4D87E6"/>
                </a:solidFill>
                <a:latin typeface="Roboto"/>
                <a:cs typeface="Roboto"/>
              </a:rPr>
              <a:t>AI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180"/>
              </a:spcBef>
            </a:pP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AI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designed</a:t>
            </a:r>
            <a:r>
              <a:rPr sz="1500" spc="-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for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specific</a:t>
            </a:r>
            <a:r>
              <a:rPr sz="1500" spc="-9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tasks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9038" y="2261826"/>
            <a:ext cx="5461762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Hierarchy</a:t>
            </a:r>
            <a:r>
              <a:rPr sz="2500" spc="-5" dirty="0"/>
              <a:t> </a:t>
            </a:r>
            <a:r>
              <a:rPr sz="2500" dirty="0"/>
              <a:t>of</a:t>
            </a:r>
            <a:r>
              <a:rPr sz="2500" spc="-5" dirty="0"/>
              <a:t> </a:t>
            </a:r>
            <a:r>
              <a:rPr sz="2500" dirty="0"/>
              <a:t>Artificial</a:t>
            </a:r>
            <a:r>
              <a:rPr sz="2500" spc="-5" dirty="0"/>
              <a:t> </a:t>
            </a:r>
            <a:r>
              <a:rPr sz="2500" spc="-10" dirty="0"/>
              <a:t>Intelligence</a:t>
            </a:r>
            <a:endParaRPr sz="2500"/>
          </a:p>
        </p:txBody>
      </p:sp>
      <p:grpSp>
        <p:nvGrpSpPr>
          <p:cNvPr id="8" name="object 8"/>
          <p:cNvGrpSpPr/>
          <p:nvPr/>
        </p:nvGrpSpPr>
        <p:grpSpPr>
          <a:xfrm>
            <a:off x="5106468" y="3563966"/>
            <a:ext cx="6414135" cy="2242820"/>
            <a:chOff x="5106468" y="3563966"/>
            <a:chExt cx="6414135" cy="2242820"/>
          </a:xfrm>
        </p:grpSpPr>
        <p:sp>
          <p:nvSpPr>
            <p:cNvPr id="9" name="object 9"/>
            <p:cNvSpPr/>
            <p:nvPr/>
          </p:nvSpPr>
          <p:spPr>
            <a:xfrm>
              <a:off x="6316786" y="4070083"/>
              <a:ext cx="4199890" cy="1231265"/>
            </a:xfrm>
            <a:custGeom>
              <a:avLst/>
              <a:gdLst/>
              <a:ahLst/>
              <a:cxnLst/>
              <a:rect l="l" t="t" r="r" b="b"/>
              <a:pathLst>
                <a:path w="4199890" h="1231264">
                  <a:moveTo>
                    <a:pt x="4070187" y="532666"/>
                  </a:moveTo>
                  <a:lnTo>
                    <a:pt x="0" y="1079571"/>
                  </a:lnTo>
                  <a:lnTo>
                    <a:pt x="2749" y="1085249"/>
                  </a:lnTo>
                  <a:lnTo>
                    <a:pt x="9208" y="1100870"/>
                  </a:lnTo>
                  <a:lnTo>
                    <a:pt x="16698" y="1124314"/>
                  </a:lnTo>
                  <a:lnTo>
                    <a:pt x="22537" y="1153463"/>
                  </a:lnTo>
                  <a:lnTo>
                    <a:pt x="24441" y="1183128"/>
                  </a:lnTo>
                  <a:lnTo>
                    <a:pt x="23274" y="1207712"/>
                  </a:lnTo>
                  <a:lnTo>
                    <a:pt x="21077" y="1224472"/>
                  </a:lnTo>
                  <a:lnTo>
                    <a:pt x="19892" y="1230668"/>
                  </a:lnTo>
                  <a:lnTo>
                    <a:pt x="4090080" y="683763"/>
                  </a:lnTo>
                  <a:lnTo>
                    <a:pt x="4136316" y="678192"/>
                  </a:lnTo>
                  <a:lnTo>
                    <a:pt x="4179785" y="655074"/>
                  </a:lnTo>
                  <a:lnTo>
                    <a:pt x="4199800" y="612384"/>
                  </a:lnTo>
                  <a:lnTo>
                    <a:pt x="4197768" y="583243"/>
                  </a:lnTo>
                  <a:lnTo>
                    <a:pt x="4162264" y="536973"/>
                  </a:lnTo>
                  <a:lnTo>
                    <a:pt x="4124156" y="526752"/>
                  </a:lnTo>
                  <a:lnTo>
                    <a:pt x="4070187" y="532666"/>
                  </a:lnTo>
                  <a:close/>
                </a:path>
                <a:path w="4199890" h="1231264">
                  <a:moveTo>
                    <a:pt x="3361958" y="593774"/>
                  </a:moveTo>
                  <a:lnTo>
                    <a:pt x="3392147" y="591708"/>
                  </a:lnTo>
                  <a:lnTo>
                    <a:pt x="3418292" y="578679"/>
                  </a:lnTo>
                  <a:lnTo>
                    <a:pt x="3437644" y="556797"/>
                  </a:lnTo>
                  <a:lnTo>
                    <a:pt x="3447452" y="528172"/>
                  </a:lnTo>
                  <a:lnTo>
                    <a:pt x="3445387" y="497984"/>
                  </a:lnTo>
                  <a:lnTo>
                    <a:pt x="3432357" y="471838"/>
                  </a:lnTo>
                  <a:lnTo>
                    <a:pt x="3410475" y="452486"/>
                  </a:lnTo>
                  <a:lnTo>
                    <a:pt x="3381850" y="442677"/>
                  </a:lnTo>
                  <a:lnTo>
                    <a:pt x="3331678" y="436074"/>
                  </a:lnTo>
                  <a:lnTo>
                    <a:pt x="3281505" y="429471"/>
                  </a:lnTo>
                  <a:lnTo>
                    <a:pt x="3231333" y="422867"/>
                  </a:lnTo>
                  <a:lnTo>
                    <a:pt x="3181160" y="416263"/>
                  </a:lnTo>
                  <a:lnTo>
                    <a:pt x="3130987" y="409659"/>
                  </a:lnTo>
                  <a:lnTo>
                    <a:pt x="3080813" y="403055"/>
                  </a:lnTo>
                  <a:lnTo>
                    <a:pt x="3030640" y="396450"/>
                  </a:lnTo>
                  <a:lnTo>
                    <a:pt x="2980466" y="389845"/>
                  </a:lnTo>
                  <a:lnTo>
                    <a:pt x="2930293" y="383240"/>
                  </a:lnTo>
                  <a:lnTo>
                    <a:pt x="2880119" y="376635"/>
                  </a:lnTo>
                  <a:lnTo>
                    <a:pt x="2829945" y="370029"/>
                  </a:lnTo>
                  <a:lnTo>
                    <a:pt x="2779771" y="363424"/>
                  </a:lnTo>
                  <a:lnTo>
                    <a:pt x="2729596" y="356818"/>
                  </a:lnTo>
                  <a:lnTo>
                    <a:pt x="2679422" y="350211"/>
                  </a:lnTo>
                  <a:lnTo>
                    <a:pt x="2629248" y="343605"/>
                  </a:lnTo>
                  <a:lnTo>
                    <a:pt x="2579073" y="336998"/>
                  </a:lnTo>
                  <a:lnTo>
                    <a:pt x="2528898" y="330392"/>
                  </a:lnTo>
                  <a:lnTo>
                    <a:pt x="2478724" y="323785"/>
                  </a:lnTo>
                  <a:lnTo>
                    <a:pt x="2428549" y="317178"/>
                  </a:lnTo>
                  <a:lnTo>
                    <a:pt x="2378374" y="310570"/>
                  </a:lnTo>
                  <a:lnTo>
                    <a:pt x="2328199" y="303963"/>
                  </a:lnTo>
                  <a:lnTo>
                    <a:pt x="2278023" y="297355"/>
                  </a:lnTo>
                  <a:lnTo>
                    <a:pt x="2227848" y="290748"/>
                  </a:lnTo>
                  <a:lnTo>
                    <a:pt x="2177673" y="284140"/>
                  </a:lnTo>
                  <a:lnTo>
                    <a:pt x="2127497" y="277532"/>
                  </a:lnTo>
                  <a:lnTo>
                    <a:pt x="2077322" y="270924"/>
                  </a:lnTo>
                  <a:lnTo>
                    <a:pt x="2027146" y="264316"/>
                  </a:lnTo>
                  <a:lnTo>
                    <a:pt x="1976971" y="257708"/>
                  </a:lnTo>
                  <a:lnTo>
                    <a:pt x="1926795" y="251100"/>
                  </a:lnTo>
                  <a:lnTo>
                    <a:pt x="1876619" y="244491"/>
                  </a:lnTo>
                  <a:lnTo>
                    <a:pt x="1826443" y="237883"/>
                  </a:lnTo>
                  <a:lnTo>
                    <a:pt x="1776267" y="231274"/>
                  </a:lnTo>
                  <a:lnTo>
                    <a:pt x="1726092" y="224666"/>
                  </a:lnTo>
                  <a:lnTo>
                    <a:pt x="1675916" y="218057"/>
                  </a:lnTo>
                  <a:lnTo>
                    <a:pt x="1625740" y="211449"/>
                  </a:lnTo>
                  <a:lnTo>
                    <a:pt x="1575564" y="204840"/>
                  </a:lnTo>
                  <a:lnTo>
                    <a:pt x="1525388" y="198231"/>
                  </a:lnTo>
                  <a:lnTo>
                    <a:pt x="1475212" y="191623"/>
                  </a:lnTo>
                  <a:lnTo>
                    <a:pt x="1425035" y="185014"/>
                  </a:lnTo>
                  <a:lnTo>
                    <a:pt x="1374859" y="178405"/>
                  </a:lnTo>
                  <a:lnTo>
                    <a:pt x="1324683" y="171797"/>
                  </a:lnTo>
                  <a:lnTo>
                    <a:pt x="1274507" y="165188"/>
                  </a:lnTo>
                  <a:lnTo>
                    <a:pt x="1224331" y="158579"/>
                  </a:lnTo>
                  <a:lnTo>
                    <a:pt x="1174155" y="151971"/>
                  </a:lnTo>
                  <a:lnTo>
                    <a:pt x="1123979" y="145362"/>
                  </a:lnTo>
                  <a:lnTo>
                    <a:pt x="1073803" y="138754"/>
                  </a:lnTo>
                  <a:lnTo>
                    <a:pt x="1023627" y="132145"/>
                  </a:lnTo>
                  <a:lnTo>
                    <a:pt x="973451" y="125537"/>
                  </a:lnTo>
                  <a:lnTo>
                    <a:pt x="923275" y="118929"/>
                  </a:lnTo>
                  <a:lnTo>
                    <a:pt x="873099" y="112320"/>
                  </a:lnTo>
                  <a:lnTo>
                    <a:pt x="822923" y="105712"/>
                  </a:lnTo>
                  <a:lnTo>
                    <a:pt x="772747" y="99104"/>
                  </a:lnTo>
                  <a:lnTo>
                    <a:pt x="722571" y="92496"/>
                  </a:lnTo>
                  <a:lnTo>
                    <a:pt x="672395" y="85888"/>
                  </a:lnTo>
                  <a:lnTo>
                    <a:pt x="622219" y="79280"/>
                  </a:lnTo>
                  <a:lnTo>
                    <a:pt x="572043" y="72673"/>
                  </a:lnTo>
                  <a:lnTo>
                    <a:pt x="521868" y="66065"/>
                  </a:lnTo>
                  <a:lnTo>
                    <a:pt x="471692" y="59458"/>
                  </a:lnTo>
                  <a:lnTo>
                    <a:pt x="421517" y="52851"/>
                  </a:lnTo>
                  <a:lnTo>
                    <a:pt x="371341" y="46244"/>
                  </a:lnTo>
                  <a:lnTo>
                    <a:pt x="321166" y="39637"/>
                  </a:lnTo>
                  <a:lnTo>
                    <a:pt x="270990" y="33030"/>
                  </a:lnTo>
                  <a:lnTo>
                    <a:pt x="220815" y="26424"/>
                  </a:lnTo>
                  <a:lnTo>
                    <a:pt x="170640" y="19817"/>
                  </a:lnTo>
                  <a:lnTo>
                    <a:pt x="120465" y="13211"/>
                  </a:lnTo>
                  <a:lnTo>
                    <a:pt x="70290" y="6605"/>
                  </a:lnTo>
                  <a:lnTo>
                    <a:pt x="20115" y="0"/>
                  </a:lnTo>
                  <a:lnTo>
                    <a:pt x="21301" y="6195"/>
                  </a:lnTo>
                  <a:lnTo>
                    <a:pt x="23497" y="22956"/>
                  </a:lnTo>
                  <a:lnTo>
                    <a:pt x="22760" y="77205"/>
                  </a:lnTo>
                  <a:lnTo>
                    <a:pt x="9432" y="129797"/>
                  </a:lnTo>
                  <a:lnTo>
                    <a:pt x="223" y="151095"/>
                  </a:lnTo>
                  <a:lnTo>
                    <a:pt x="50398" y="157701"/>
                  </a:lnTo>
                  <a:lnTo>
                    <a:pt x="100573" y="164307"/>
                  </a:lnTo>
                  <a:lnTo>
                    <a:pt x="150749" y="170913"/>
                  </a:lnTo>
                  <a:lnTo>
                    <a:pt x="200924" y="177519"/>
                  </a:lnTo>
                  <a:lnTo>
                    <a:pt x="251099" y="184125"/>
                  </a:lnTo>
                  <a:lnTo>
                    <a:pt x="301275" y="190731"/>
                  </a:lnTo>
                  <a:lnTo>
                    <a:pt x="351450" y="197337"/>
                  </a:lnTo>
                  <a:lnTo>
                    <a:pt x="401625" y="203944"/>
                  </a:lnTo>
                  <a:lnTo>
                    <a:pt x="451800" y="210550"/>
                  </a:lnTo>
                  <a:lnTo>
                    <a:pt x="501976" y="217156"/>
                  </a:lnTo>
                  <a:lnTo>
                    <a:pt x="552151" y="223763"/>
                  </a:lnTo>
                  <a:lnTo>
                    <a:pt x="602326" y="230369"/>
                  </a:lnTo>
                  <a:lnTo>
                    <a:pt x="652501" y="236976"/>
                  </a:lnTo>
                  <a:lnTo>
                    <a:pt x="702677" y="243583"/>
                  </a:lnTo>
                  <a:lnTo>
                    <a:pt x="752852" y="250189"/>
                  </a:lnTo>
                  <a:lnTo>
                    <a:pt x="803027" y="256796"/>
                  </a:lnTo>
                  <a:lnTo>
                    <a:pt x="853202" y="263403"/>
                  </a:lnTo>
                  <a:lnTo>
                    <a:pt x="903378" y="270010"/>
                  </a:lnTo>
                  <a:lnTo>
                    <a:pt x="953553" y="276617"/>
                  </a:lnTo>
                  <a:lnTo>
                    <a:pt x="1003728" y="283224"/>
                  </a:lnTo>
                  <a:lnTo>
                    <a:pt x="1053903" y="289831"/>
                  </a:lnTo>
                  <a:lnTo>
                    <a:pt x="1104078" y="296438"/>
                  </a:lnTo>
                  <a:lnTo>
                    <a:pt x="1154254" y="303045"/>
                  </a:lnTo>
                  <a:lnTo>
                    <a:pt x="1204429" y="309652"/>
                  </a:lnTo>
                  <a:lnTo>
                    <a:pt x="1254604" y="316259"/>
                  </a:lnTo>
                  <a:lnTo>
                    <a:pt x="1304779" y="322867"/>
                  </a:lnTo>
                  <a:lnTo>
                    <a:pt x="1354954" y="329474"/>
                  </a:lnTo>
                  <a:lnTo>
                    <a:pt x="1405130" y="336081"/>
                  </a:lnTo>
                  <a:lnTo>
                    <a:pt x="1455305" y="342688"/>
                  </a:lnTo>
                  <a:lnTo>
                    <a:pt x="1505480" y="349296"/>
                  </a:lnTo>
                  <a:lnTo>
                    <a:pt x="1555655" y="355903"/>
                  </a:lnTo>
                  <a:lnTo>
                    <a:pt x="1605830" y="362511"/>
                  </a:lnTo>
                  <a:lnTo>
                    <a:pt x="1656005" y="369118"/>
                  </a:lnTo>
                  <a:lnTo>
                    <a:pt x="1706181" y="375725"/>
                  </a:lnTo>
                  <a:lnTo>
                    <a:pt x="1756356" y="382333"/>
                  </a:lnTo>
                  <a:lnTo>
                    <a:pt x="1806531" y="388940"/>
                  </a:lnTo>
                  <a:lnTo>
                    <a:pt x="1856706" y="395548"/>
                  </a:lnTo>
                  <a:lnTo>
                    <a:pt x="1906881" y="402156"/>
                  </a:lnTo>
                  <a:lnTo>
                    <a:pt x="1957056" y="408763"/>
                  </a:lnTo>
                  <a:lnTo>
                    <a:pt x="2007231" y="415371"/>
                  </a:lnTo>
                  <a:lnTo>
                    <a:pt x="2057407" y="421978"/>
                  </a:lnTo>
                  <a:lnTo>
                    <a:pt x="2107582" y="428586"/>
                  </a:lnTo>
                  <a:lnTo>
                    <a:pt x="2157757" y="435193"/>
                  </a:lnTo>
                  <a:lnTo>
                    <a:pt x="2207932" y="441801"/>
                  </a:lnTo>
                  <a:lnTo>
                    <a:pt x="2258107" y="448409"/>
                  </a:lnTo>
                  <a:lnTo>
                    <a:pt x="2308282" y="455016"/>
                  </a:lnTo>
                  <a:lnTo>
                    <a:pt x="2358457" y="461624"/>
                  </a:lnTo>
                  <a:lnTo>
                    <a:pt x="2408632" y="468232"/>
                  </a:lnTo>
                  <a:lnTo>
                    <a:pt x="2458807" y="474839"/>
                  </a:lnTo>
                  <a:lnTo>
                    <a:pt x="2508983" y="481447"/>
                  </a:lnTo>
                  <a:lnTo>
                    <a:pt x="2559158" y="488054"/>
                  </a:lnTo>
                  <a:lnTo>
                    <a:pt x="2609333" y="494662"/>
                  </a:lnTo>
                  <a:lnTo>
                    <a:pt x="2659508" y="501270"/>
                  </a:lnTo>
                  <a:lnTo>
                    <a:pt x="2709683" y="507877"/>
                  </a:lnTo>
                  <a:lnTo>
                    <a:pt x="2759858" y="514485"/>
                  </a:lnTo>
                  <a:lnTo>
                    <a:pt x="2810033" y="521092"/>
                  </a:lnTo>
                  <a:lnTo>
                    <a:pt x="2860208" y="527700"/>
                  </a:lnTo>
                  <a:lnTo>
                    <a:pt x="2910383" y="534307"/>
                  </a:lnTo>
                  <a:lnTo>
                    <a:pt x="2960558" y="540915"/>
                  </a:lnTo>
                  <a:lnTo>
                    <a:pt x="3010733" y="547522"/>
                  </a:lnTo>
                  <a:lnTo>
                    <a:pt x="3060908" y="554130"/>
                  </a:lnTo>
                  <a:lnTo>
                    <a:pt x="3111083" y="560737"/>
                  </a:lnTo>
                  <a:lnTo>
                    <a:pt x="3161258" y="567345"/>
                  </a:lnTo>
                  <a:lnTo>
                    <a:pt x="3211433" y="573952"/>
                  </a:lnTo>
                  <a:lnTo>
                    <a:pt x="3261608" y="580559"/>
                  </a:lnTo>
                  <a:lnTo>
                    <a:pt x="3311783" y="587167"/>
                  </a:lnTo>
                  <a:lnTo>
                    <a:pt x="3361958" y="593774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19169" y="3576666"/>
              <a:ext cx="6388735" cy="2165985"/>
            </a:xfrm>
            <a:custGeom>
              <a:avLst/>
              <a:gdLst/>
              <a:ahLst/>
              <a:cxnLst/>
              <a:rect l="l" t="t" r="r" b="b"/>
              <a:pathLst>
                <a:path w="6388734" h="2165985">
                  <a:moveTo>
                    <a:pt x="4884595" y="1232607"/>
                  </a:moveTo>
                  <a:lnTo>
                    <a:pt x="4900958" y="1277582"/>
                  </a:lnTo>
                  <a:lnTo>
                    <a:pt x="4921980" y="1320726"/>
                  </a:lnTo>
                  <a:lnTo>
                    <a:pt x="4947553" y="1361632"/>
                  </a:lnTo>
                  <a:lnTo>
                    <a:pt x="4977568" y="1399891"/>
                  </a:lnTo>
                  <a:lnTo>
                    <a:pt x="5011915" y="1435098"/>
                  </a:lnTo>
                  <a:lnTo>
                    <a:pt x="5050486" y="1466845"/>
                  </a:lnTo>
                  <a:lnTo>
                    <a:pt x="5093172" y="1494726"/>
                  </a:lnTo>
                  <a:lnTo>
                    <a:pt x="5134836" y="1516055"/>
                  </a:lnTo>
                  <a:lnTo>
                    <a:pt x="5177614" y="1532753"/>
                  </a:lnTo>
                  <a:lnTo>
                    <a:pt x="5221193" y="1544904"/>
                  </a:lnTo>
                  <a:lnTo>
                    <a:pt x="5265258" y="1552592"/>
                  </a:lnTo>
                  <a:lnTo>
                    <a:pt x="5309495" y="1555902"/>
                  </a:lnTo>
                  <a:lnTo>
                    <a:pt x="5353592" y="1554917"/>
                  </a:lnTo>
                  <a:lnTo>
                    <a:pt x="5397233" y="1549722"/>
                  </a:lnTo>
                  <a:lnTo>
                    <a:pt x="5440105" y="1540401"/>
                  </a:lnTo>
                  <a:lnTo>
                    <a:pt x="5481894" y="1527038"/>
                  </a:lnTo>
                  <a:lnTo>
                    <a:pt x="5522285" y="1509716"/>
                  </a:lnTo>
                  <a:lnTo>
                    <a:pt x="5560966" y="1488521"/>
                  </a:lnTo>
                  <a:lnTo>
                    <a:pt x="5597622" y="1463536"/>
                  </a:lnTo>
                  <a:lnTo>
                    <a:pt x="5631940" y="1434845"/>
                  </a:lnTo>
                  <a:lnTo>
                    <a:pt x="5663604" y="1402532"/>
                  </a:lnTo>
                  <a:lnTo>
                    <a:pt x="5692302" y="1366682"/>
                  </a:lnTo>
                  <a:lnTo>
                    <a:pt x="5717719" y="1327379"/>
                  </a:lnTo>
                  <a:lnTo>
                    <a:pt x="5739048" y="1285716"/>
                  </a:lnTo>
                  <a:lnTo>
                    <a:pt x="5755746" y="1242938"/>
                  </a:lnTo>
                  <a:lnTo>
                    <a:pt x="5767897" y="1199359"/>
                  </a:lnTo>
                  <a:lnTo>
                    <a:pt x="5775586" y="1155294"/>
                  </a:lnTo>
                  <a:lnTo>
                    <a:pt x="5778895" y="1111057"/>
                  </a:lnTo>
                  <a:lnTo>
                    <a:pt x="5777911" y="1066960"/>
                  </a:lnTo>
                  <a:lnTo>
                    <a:pt x="5772716" y="1023319"/>
                  </a:lnTo>
                  <a:lnTo>
                    <a:pt x="5763394" y="980447"/>
                  </a:lnTo>
                  <a:lnTo>
                    <a:pt x="5750031" y="938658"/>
                  </a:lnTo>
                  <a:lnTo>
                    <a:pt x="5732709" y="898266"/>
                  </a:lnTo>
                  <a:lnTo>
                    <a:pt x="5711514" y="859585"/>
                  </a:lnTo>
                  <a:lnTo>
                    <a:pt x="5686529" y="822929"/>
                  </a:lnTo>
                  <a:lnTo>
                    <a:pt x="5657838" y="788612"/>
                  </a:lnTo>
                  <a:lnTo>
                    <a:pt x="5625525" y="756948"/>
                  </a:lnTo>
                  <a:lnTo>
                    <a:pt x="5589676" y="728250"/>
                  </a:lnTo>
                  <a:lnTo>
                    <a:pt x="5550372" y="702833"/>
                  </a:lnTo>
                  <a:lnTo>
                    <a:pt x="5508709" y="681504"/>
                  </a:lnTo>
                  <a:lnTo>
                    <a:pt x="5465931" y="664806"/>
                  </a:lnTo>
                  <a:lnTo>
                    <a:pt x="5422353" y="652655"/>
                  </a:lnTo>
                  <a:lnTo>
                    <a:pt x="5378288" y="644967"/>
                  </a:lnTo>
                  <a:lnTo>
                    <a:pt x="5334050" y="641657"/>
                  </a:lnTo>
                  <a:lnTo>
                    <a:pt x="5289954" y="642642"/>
                  </a:lnTo>
                  <a:lnTo>
                    <a:pt x="5246312" y="647837"/>
                  </a:lnTo>
                  <a:lnTo>
                    <a:pt x="5203440" y="657158"/>
                  </a:lnTo>
                  <a:lnTo>
                    <a:pt x="5161651" y="670522"/>
                  </a:lnTo>
                  <a:lnTo>
                    <a:pt x="5121260" y="687843"/>
                  </a:lnTo>
                  <a:lnTo>
                    <a:pt x="5082579" y="709039"/>
                  </a:lnTo>
                  <a:lnTo>
                    <a:pt x="5045923" y="734024"/>
                  </a:lnTo>
                  <a:lnTo>
                    <a:pt x="5011605" y="762714"/>
                  </a:lnTo>
                  <a:lnTo>
                    <a:pt x="4979941" y="795027"/>
                  </a:lnTo>
                  <a:lnTo>
                    <a:pt x="4951243" y="830876"/>
                  </a:lnTo>
                  <a:lnTo>
                    <a:pt x="4925826" y="870179"/>
                  </a:lnTo>
                  <a:lnTo>
                    <a:pt x="4900398" y="921242"/>
                  </a:lnTo>
                  <a:lnTo>
                    <a:pt x="4881855" y="973864"/>
                  </a:lnTo>
                  <a:lnTo>
                    <a:pt x="4870042" y="1027473"/>
                  </a:lnTo>
                  <a:lnTo>
                    <a:pt x="4864807" y="1081497"/>
                  </a:lnTo>
                  <a:lnTo>
                    <a:pt x="4256703" y="1161555"/>
                  </a:lnTo>
                  <a:lnTo>
                    <a:pt x="4255378" y="1133042"/>
                  </a:lnTo>
                  <a:lnTo>
                    <a:pt x="4254815" y="1104469"/>
                  </a:lnTo>
                  <a:lnTo>
                    <a:pt x="4255020" y="1075852"/>
                  </a:lnTo>
                  <a:lnTo>
                    <a:pt x="4255996" y="1047206"/>
                  </a:lnTo>
                  <a:lnTo>
                    <a:pt x="4306594" y="1053869"/>
                  </a:lnTo>
                  <a:lnTo>
                    <a:pt x="4357192" y="1060532"/>
                  </a:lnTo>
                  <a:lnTo>
                    <a:pt x="4407790" y="1067195"/>
                  </a:lnTo>
                  <a:lnTo>
                    <a:pt x="4458388" y="1073858"/>
                  </a:lnTo>
                  <a:lnTo>
                    <a:pt x="4508986" y="1080521"/>
                  </a:lnTo>
                  <a:lnTo>
                    <a:pt x="4559584" y="1087184"/>
                  </a:lnTo>
                  <a:lnTo>
                    <a:pt x="4589772" y="1085118"/>
                  </a:lnTo>
                  <a:lnTo>
                    <a:pt x="4615917" y="1072089"/>
                  </a:lnTo>
                  <a:lnTo>
                    <a:pt x="4635269" y="1050207"/>
                  </a:lnTo>
                  <a:lnTo>
                    <a:pt x="4645078" y="1021582"/>
                  </a:lnTo>
                  <a:lnTo>
                    <a:pt x="4643013" y="991394"/>
                  </a:lnTo>
                  <a:lnTo>
                    <a:pt x="4629983" y="965248"/>
                  </a:lnTo>
                  <a:lnTo>
                    <a:pt x="4608101" y="945897"/>
                  </a:lnTo>
                  <a:lnTo>
                    <a:pt x="4579476" y="936088"/>
                  </a:lnTo>
                  <a:lnTo>
                    <a:pt x="4528588" y="929391"/>
                  </a:lnTo>
                  <a:lnTo>
                    <a:pt x="4477700" y="922693"/>
                  </a:lnTo>
                  <a:lnTo>
                    <a:pt x="4426811" y="915995"/>
                  </a:lnTo>
                  <a:lnTo>
                    <a:pt x="4375923" y="909297"/>
                  </a:lnTo>
                  <a:lnTo>
                    <a:pt x="4325034" y="902599"/>
                  </a:lnTo>
                  <a:lnTo>
                    <a:pt x="4274146" y="895901"/>
                  </a:lnTo>
                  <a:lnTo>
                    <a:pt x="4284713" y="847454"/>
                  </a:lnTo>
                  <a:lnTo>
                    <a:pt x="4297617" y="799289"/>
                  </a:lnTo>
                  <a:lnTo>
                    <a:pt x="4312877" y="751481"/>
                  </a:lnTo>
                  <a:lnTo>
                    <a:pt x="4330514" y="704109"/>
                  </a:lnTo>
                  <a:lnTo>
                    <a:pt x="4350549" y="657249"/>
                  </a:lnTo>
                  <a:lnTo>
                    <a:pt x="4373003" y="610980"/>
                  </a:lnTo>
                  <a:lnTo>
                    <a:pt x="4397897" y="565379"/>
                  </a:lnTo>
                  <a:lnTo>
                    <a:pt x="4423264" y="523638"/>
                  </a:lnTo>
                  <a:lnTo>
                    <a:pt x="4450223" y="483467"/>
                  </a:lnTo>
                  <a:lnTo>
                    <a:pt x="4478710" y="444884"/>
                  </a:lnTo>
                  <a:lnTo>
                    <a:pt x="4508661" y="407905"/>
                  </a:lnTo>
                  <a:lnTo>
                    <a:pt x="4540012" y="372548"/>
                  </a:lnTo>
                  <a:lnTo>
                    <a:pt x="4572698" y="338830"/>
                  </a:lnTo>
                  <a:lnTo>
                    <a:pt x="4606654" y="306768"/>
                  </a:lnTo>
                  <a:lnTo>
                    <a:pt x="4641818" y="276380"/>
                  </a:lnTo>
                  <a:lnTo>
                    <a:pt x="4678123" y="247682"/>
                  </a:lnTo>
                  <a:lnTo>
                    <a:pt x="4715507" y="220692"/>
                  </a:lnTo>
                  <a:lnTo>
                    <a:pt x="4753904" y="195428"/>
                  </a:lnTo>
                  <a:lnTo>
                    <a:pt x="4793250" y="171906"/>
                  </a:lnTo>
                  <a:lnTo>
                    <a:pt x="4833482" y="150144"/>
                  </a:lnTo>
                  <a:lnTo>
                    <a:pt x="4874534" y="130158"/>
                  </a:lnTo>
                  <a:lnTo>
                    <a:pt x="4916343" y="111967"/>
                  </a:lnTo>
                  <a:lnTo>
                    <a:pt x="4958844" y="95587"/>
                  </a:lnTo>
                  <a:lnTo>
                    <a:pt x="5001972" y="81035"/>
                  </a:lnTo>
                  <a:lnTo>
                    <a:pt x="5045665" y="68329"/>
                  </a:lnTo>
                  <a:lnTo>
                    <a:pt x="5089856" y="57487"/>
                  </a:lnTo>
                  <a:lnTo>
                    <a:pt x="5134482" y="48524"/>
                  </a:lnTo>
                  <a:lnTo>
                    <a:pt x="5179479" y="41460"/>
                  </a:lnTo>
                  <a:lnTo>
                    <a:pt x="5224782" y="36309"/>
                  </a:lnTo>
                  <a:lnTo>
                    <a:pt x="5270327" y="33091"/>
                  </a:lnTo>
                  <a:lnTo>
                    <a:pt x="5316050" y="31822"/>
                  </a:lnTo>
                  <a:lnTo>
                    <a:pt x="5361886" y="32520"/>
                  </a:lnTo>
                  <a:lnTo>
                    <a:pt x="5407771" y="35201"/>
                  </a:lnTo>
                  <a:lnTo>
                    <a:pt x="5453641" y="39883"/>
                  </a:lnTo>
                  <a:lnTo>
                    <a:pt x="5499431" y="46583"/>
                  </a:lnTo>
                  <a:lnTo>
                    <a:pt x="5545078" y="55318"/>
                  </a:lnTo>
                  <a:lnTo>
                    <a:pt x="5590516" y="66106"/>
                  </a:lnTo>
                  <a:lnTo>
                    <a:pt x="5635682" y="78964"/>
                  </a:lnTo>
                  <a:lnTo>
                    <a:pt x="5680511" y="93909"/>
                  </a:lnTo>
                  <a:lnTo>
                    <a:pt x="5724939" y="110958"/>
                  </a:lnTo>
                  <a:lnTo>
                    <a:pt x="5768901" y="130129"/>
                  </a:lnTo>
                  <a:lnTo>
                    <a:pt x="5812334" y="151438"/>
                  </a:lnTo>
                  <a:lnTo>
                    <a:pt x="5855172" y="174904"/>
                  </a:lnTo>
                  <a:lnTo>
                    <a:pt x="5896913" y="200270"/>
                  </a:lnTo>
                  <a:lnTo>
                    <a:pt x="5937084" y="227229"/>
                  </a:lnTo>
                  <a:lnTo>
                    <a:pt x="5975668" y="255717"/>
                  </a:lnTo>
                  <a:lnTo>
                    <a:pt x="6012647" y="285668"/>
                  </a:lnTo>
                  <a:lnTo>
                    <a:pt x="6048004" y="317018"/>
                  </a:lnTo>
                  <a:lnTo>
                    <a:pt x="6081722" y="349704"/>
                  </a:lnTo>
                  <a:lnTo>
                    <a:pt x="6113784" y="383661"/>
                  </a:lnTo>
                  <a:lnTo>
                    <a:pt x="6144172" y="418824"/>
                  </a:lnTo>
                  <a:lnTo>
                    <a:pt x="6172869" y="455129"/>
                  </a:lnTo>
                  <a:lnTo>
                    <a:pt x="6199859" y="492513"/>
                  </a:lnTo>
                  <a:lnTo>
                    <a:pt x="6225124" y="530910"/>
                  </a:lnTo>
                  <a:lnTo>
                    <a:pt x="6248646" y="570257"/>
                  </a:lnTo>
                  <a:lnTo>
                    <a:pt x="6270408" y="610488"/>
                  </a:lnTo>
                  <a:lnTo>
                    <a:pt x="6290394" y="651540"/>
                  </a:lnTo>
                  <a:lnTo>
                    <a:pt x="6308585" y="693349"/>
                  </a:lnTo>
                  <a:lnTo>
                    <a:pt x="6324965" y="735850"/>
                  </a:lnTo>
                  <a:lnTo>
                    <a:pt x="6339517" y="778979"/>
                  </a:lnTo>
                  <a:lnTo>
                    <a:pt x="6352222" y="822671"/>
                  </a:lnTo>
                  <a:lnTo>
                    <a:pt x="6363065" y="866862"/>
                  </a:lnTo>
                  <a:lnTo>
                    <a:pt x="6372027" y="911489"/>
                  </a:lnTo>
                  <a:lnTo>
                    <a:pt x="6379092" y="956485"/>
                  </a:lnTo>
                  <a:lnTo>
                    <a:pt x="6384242" y="1001789"/>
                  </a:lnTo>
                  <a:lnTo>
                    <a:pt x="6387461" y="1047334"/>
                  </a:lnTo>
                  <a:lnTo>
                    <a:pt x="6388730" y="1093056"/>
                  </a:lnTo>
                  <a:lnTo>
                    <a:pt x="6388032" y="1138893"/>
                  </a:lnTo>
                  <a:lnTo>
                    <a:pt x="6385351" y="1184778"/>
                  </a:lnTo>
                  <a:lnTo>
                    <a:pt x="6380669" y="1230648"/>
                  </a:lnTo>
                  <a:lnTo>
                    <a:pt x="6373969" y="1276438"/>
                  </a:lnTo>
                  <a:lnTo>
                    <a:pt x="6365234" y="1322084"/>
                  </a:lnTo>
                  <a:lnTo>
                    <a:pt x="6354446" y="1367523"/>
                  </a:lnTo>
                  <a:lnTo>
                    <a:pt x="6341588" y="1412688"/>
                  </a:lnTo>
                  <a:lnTo>
                    <a:pt x="6326643" y="1457517"/>
                  </a:lnTo>
                  <a:lnTo>
                    <a:pt x="6309594" y="1501945"/>
                  </a:lnTo>
                  <a:lnTo>
                    <a:pt x="6290424" y="1545908"/>
                  </a:lnTo>
                  <a:lnTo>
                    <a:pt x="6269114" y="1589341"/>
                  </a:lnTo>
                  <a:lnTo>
                    <a:pt x="6245649" y="1632179"/>
                  </a:lnTo>
                  <a:lnTo>
                    <a:pt x="6220282" y="1673920"/>
                  </a:lnTo>
                  <a:lnTo>
                    <a:pt x="6193323" y="1714091"/>
                  </a:lnTo>
                  <a:lnTo>
                    <a:pt x="6164836" y="1752674"/>
                  </a:lnTo>
                  <a:lnTo>
                    <a:pt x="6134885" y="1789653"/>
                  </a:lnTo>
                  <a:lnTo>
                    <a:pt x="6103534" y="1825010"/>
                  </a:lnTo>
                  <a:lnTo>
                    <a:pt x="6070848" y="1858729"/>
                  </a:lnTo>
                  <a:lnTo>
                    <a:pt x="6036892" y="1890790"/>
                  </a:lnTo>
                  <a:lnTo>
                    <a:pt x="6001728" y="1921179"/>
                  </a:lnTo>
                  <a:lnTo>
                    <a:pt x="5965423" y="1949876"/>
                  </a:lnTo>
                  <a:lnTo>
                    <a:pt x="5928039" y="1976866"/>
                  </a:lnTo>
                  <a:lnTo>
                    <a:pt x="5889642" y="2002130"/>
                  </a:lnTo>
                  <a:lnTo>
                    <a:pt x="5850295" y="2025652"/>
                  </a:lnTo>
                  <a:lnTo>
                    <a:pt x="5810064" y="2047415"/>
                  </a:lnTo>
                  <a:lnTo>
                    <a:pt x="5769011" y="2067400"/>
                  </a:lnTo>
                  <a:lnTo>
                    <a:pt x="5727203" y="2085592"/>
                  </a:lnTo>
                  <a:lnTo>
                    <a:pt x="5684702" y="2101972"/>
                  </a:lnTo>
                  <a:lnTo>
                    <a:pt x="5641573" y="2116523"/>
                  </a:lnTo>
                  <a:lnTo>
                    <a:pt x="5597881" y="2129229"/>
                  </a:lnTo>
                  <a:lnTo>
                    <a:pt x="5553689" y="2140072"/>
                  </a:lnTo>
                  <a:lnTo>
                    <a:pt x="5509063" y="2149034"/>
                  </a:lnTo>
                  <a:lnTo>
                    <a:pt x="5464066" y="2156099"/>
                  </a:lnTo>
                  <a:lnTo>
                    <a:pt x="5418763" y="2161249"/>
                  </a:lnTo>
                  <a:lnTo>
                    <a:pt x="5373218" y="2164467"/>
                  </a:lnTo>
                  <a:lnTo>
                    <a:pt x="5327495" y="2165736"/>
                  </a:lnTo>
                  <a:lnTo>
                    <a:pt x="5281659" y="2165039"/>
                  </a:lnTo>
                  <a:lnTo>
                    <a:pt x="5235774" y="2162358"/>
                  </a:lnTo>
                  <a:lnTo>
                    <a:pt x="5189904" y="2157676"/>
                  </a:lnTo>
                  <a:lnTo>
                    <a:pt x="5144114" y="2150976"/>
                  </a:lnTo>
                  <a:lnTo>
                    <a:pt x="5098467" y="2142241"/>
                  </a:lnTo>
                  <a:lnTo>
                    <a:pt x="5053029" y="2131453"/>
                  </a:lnTo>
                  <a:lnTo>
                    <a:pt x="5007863" y="2118595"/>
                  </a:lnTo>
                  <a:lnTo>
                    <a:pt x="4963034" y="2103650"/>
                  </a:lnTo>
                  <a:lnTo>
                    <a:pt x="4918606" y="2086601"/>
                  </a:lnTo>
                  <a:lnTo>
                    <a:pt x="4874644" y="2067431"/>
                  </a:lnTo>
                  <a:lnTo>
                    <a:pt x="4831211" y="2046121"/>
                  </a:lnTo>
                  <a:lnTo>
                    <a:pt x="4788372" y="2022656"/>
                  </a:lnTo>
                  <a:lnTo>
                    <a:pt x="4743438" y="1995241"/>
                  </a:lnTo>
                  <a:lnTo>
                    <a:pt x="4700330" y="1965980"/>
                  </a:lnTo>
                  <a:lnTo>
                    <a:pt x="4659071" y="1934956"/>
                  </a:lnTo>
                  <a:lnTo>
                    <a:pt x="4619680" y="1902247"/>
                  </a:lnTo>
                  <a:lnTo>
                    <a:pt x="4582181" y="1867935"/>
                  </a:lnTo>
                  <a:lnTo>
                    <a:pt x="4546595" y="1832101"/>
                  </a:lnTo>
                  <a:lnTo>
                    <a:pt x="4512944" y="1794824"/>
                  </a:lnTo>
                  <a:lnTo>
                    <a:pt x="4481248" y="1756186"/>
                  </a:lnTo>
                  <a:lnTo>
                    <a:pt x="4451529" y="1716267"/>
                  </a:lnTo>
                  <a:lnTo>
                    <a:pt x="4423810" y="1675147"/>
                  </a:lnTo>
                  <a:lnTo>
                    <a:pt x="4398112" y="1632908"/>
                  </a:lnTo>
                  <a:lnTo>
                    <a:pt x="4374456" y="1589630"/>
                  </a:lnTo>
                  <a:lnTo>
                    <a:pt x="4352864" y="1545393"/>
                  </a:lnTo>
                  <a:lnTo>
                    <a:pt x="4333357" y="1500278"/>
                  </a:lnTo>
                  <a:lnTo>
                    <a:pt x="4315958" y="1454365"/>
                  </a:lnTo>
                  <a:lnTo>
                    <a:pt x="4300687" y="1407736"/>
                  </a:lnTo>
                  <a:lnTo>
                    <a:pt x="4287567" y="1360470"/>
                  </a:lnTo>
                  <a:lnTo>
                    <a:pt x="4276618" y="1312648"/>
                  </a:lnTo>
                  <a:lnTo>
                    <a:pt x="4884595" y="1232607"/>
                  </a:lnTo>
                  <a:close/>
                </a:path>
                <a:path w="6388734" h="2165985">
                  <a:moveTo>
                    <a:pt x="430286" y="5494"/>
                  </a:moveTo>
                  <a:lnTo>
                    <a:pt x="369551" y="0"/>
                  </a:lnTo>
                  <a:lnTo>
                    <a:pt x="315406" y="211"/>
                  </a:lnTo>
                  <a:lnTo>
                    <a:pt x="267429" y="5822"/>
                  </a:lnTo>
                  <a:lnTo>
                    <a:pt x="225196" y="16526"/>
                  </a:lnTo>
                  <a:lnTo>
                    <a:pt x="188281" y="32019"/>
                  </a:lnTo>
                  <a:lnTo>
                    <a:pt x="128712" y="76147"/>
                  </a:lnTo>
                  <a:lnTo>
                    <a:pt x="85330" y="135758"/>
                  </a:lnTo>
                  <a:lnTo>
                    <a:pt x="68648" y="170606"/>
                  </a:lnTo>
                  <a:lnTo>
                    <a:pt x="54741" y="208408"/>
                  </a:lnTo>
                  <a:lnTo>
                    <a:pt x="43184" y="248858"/>
                  </a:lnTo>
                  <a:lnTo>
                    <a:pt x="33553" y="291651"/>
                  </a:lnTo>
                  <a:lnTo>
                    <a:pt x="25424" y="336480"/>
                  </a:lnTo>
                  <a:lnTo>
                    <a:pt x="18485" y="382514"/>
                  </a:lnTo>
                  <a:lnTo>
                    <a:pt x="10741" y="441314"/>
                  </a:lnTo>
                  <a:lnTo>
                    <a:pt x="6145" y="481614"/>
                  </a:lnTo>
                  <a:lnTo>
                    <a:pt x="1772" y="532980"/>
                  </a:lnTo>
                  <a:lnTo>
                    <a:pt x="0" y="576807"/>
                  </a:lnTo>
                  <a:lnTo>
                    <a:pt x="694" y="618870"/>
                  </a:lnTo>
                  <a:lnTo>
                    <a:pt x="4344" y="658983"/>
                  </a:lnTo>
                  <a:lnTo>
                    <a:pt x="11439" y="696962"/>
                  </a:lnTo>
                  <a:lnTo>
                    <a:pt x="37917" y="765771"/>
                  </a:lnTo>
                  <a:lnTo>
                    <a:pt x="84037" y="823812"/>
                  </a:lnTo>
                  <a:lnTo>
                    <a:pt x="115684" y="848332"/>
                  </a:lnTo>
                  <a:lnTo>
                    <a:pt x="153709" y="869603"/>
                  </a:lnTo>
                  <a:lnTo>
                    <a:pt x="198600" y="887440"/>
                  </a:lnTo>
                  <a:lnTo>
                    <a:pt x="250845" y="901658"/>
                  </a:lnTo>
                  <a:lnTo>
                    <a:pt x="310933" y="912070"/>
                  </a:lnTo>
                  <a:lnTo>
                    <a:pt x="357067" y="916912"/>
                  </a:lnTo>
                  <a:lnTo>
                    <a:pt x="405365" y="919631"/>
                  </a:lnTo>
                  <a:lnTo>
                    <a:pt x="455435" y="920262"/>
                  </a:lnTo>
                  <a:lnTo>
                    <a:pt x="506885" y="918839"/>
                  </a:lnTo>
                  <a:lnTo>
                    <a:pt x="559322" y="915397"/>
                  </a:lnTo>
                  <a:lnTo>
                    <a:pt x="612354" y="909968"/>
                  </a:lnTo>
                  <a:lnTo>
                    <a:pt x="665589" y="902587"/>
                  </a:lnTo>
                  <a:lnTo>
                    <a:pt x="718634" y="893289"/>
                  </a:lnTo>
                  <a:lnTo>
                    <a:pt x="771098" y="882107"/>
                  </a:lnTo>
                  <a:lnTo>
                    <a:pt x="822587" y="869075"/>
                  </a:lnTo>
                  <a:lnTo>
                    <a:pt x="872710" y="854227"/>
                  </a:lnTo>
                  <a:lnTo>
                    <a:pt x="921074" y="837598"/>
                  </a:lnTo>
                  <a:lnTo>
                    <a:pt x="967287" y="819221"/>
                  </a:lnTo>
                  <a:lnTo>
                    <a:pt x="1010956" y="799131"/>
                  </a:lnTo>
                  <a:lnTo>
                    <a:pt x="1051689" y="777361"/>
                  </a:lnTo>
                  <a:lnTo>
                    <a:pt x="1089095" y="753946"/>
                  </a:lnTo>
                  <a:lnTo>
                    <a:pt x="1122779" y="728920"/>
                  </a:lnTo>
                  <a:lnTo>
                    <a:pt x="1152352" y="702316"/>
                  </a:lnTo>
                  <a:lnTo>
                    <a:pt x="1197588" y="644513"/>
                  </a:lnTo>
                  <a:lnTo>
                    <a:pt x="1214509" y="599794"/>
                  </a:lnTo>
                  <a:lnTo>
                    <a:pt x="1222251" y="540993"/>
                  </a:lnTo>
                  <a:lnTo>
                    <a:pt x="1220994" y="516397"/>
                  </a:lnTo>
                  <a:lnTo>
                    <a:pt x="1205673" y="459552"/>
                  </a:lnTo>
                  <a:lnTo>
                    <a:pt x="1167066" y="392525"/>
                  </a:lnTo>
                  <a:lnTo>
                    <a:pt x="1141006" y="359633"/>
                  </a:lnTo>
                  <a:lnTo>
                    <a:pt x="1110936" y="327335"/>
                  </a:lnTo>
                  <a:lnTo>
                    <a:pt x="1077225" y="295764"/>
                  </a:lnTo>
                  <a:lnTo>
                    <a:pt x="1040243" y="265056"/>
                  </a:lnTo>
                  <a:lnTo>
                    <a:pt x="1000362" y="235345"/>
                  </a:lnTo>
                  <a:lnTo>
                    <a:pt x="957950" y="206765"/>
                  </a:lnTo>
                  <a:lnTo>
                    <a:pt x="913378" y="179450"/>
                  </a:lnTo>
                  <a:lnTo>
                    <a:pt x="867016" y="153536"/>
                  </a:lnTo>
                  <a:lnTo>
                    <a:pt x="819234" y="129156"/>
                  </a:lnTo>
                  <a:lnTo>
                    <a:pt x="770403" y="106445"/>
                  </a:lnTo>
                  <a:lnTo>
                    <a:pt x="720892" y="85538"/>
                  </a:lnTo>
                  <a:lnTo>
                    <a:pt x="671072" y="66568"/>
                  </a:lnTo>
                  <a:lnTo>
                    <a:pt x="621313" y="49671"/>
                  </a:lnTo>
                  <a:lnTo>
                    <a:pt x="571985" y="34980"/>
                  </a:lnTo>
                  <a:lnTo>
                    <a:pt x="523457" y="22631"/>
                  </a:lnTo>
                  <a:lnTo>
                    <a:pt x="476101" y="12757"/>
                  </a:lnTo>
                  <a:lnTo>
                    <a:pt x="430286" y="5494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19168" y="4218321"/>
              <a:ext cx="5779135" cy="1576070"/>
            </a:xfrm>
            <a:custGeom>
              <a:avLst/>
              <a:gdLst/>
              <a:ahLst/>
              <a:cxnLst/>
              <a:rect l="l" t="t" r="r" b="b"/>
              <a:pathLst>
                <a:path w="5779134" h="1576070">
                  <a:moveTo>
                    <a:pt x="4864817" y="439839"/>
                  </a:moveTo>
                  <a:lnTo>
                    <a:pt x="5267831" y="386781"/>
                  </a:lnTo>
                  <a:lnTo>
                    <a:pt x="5321798" y="380867"/>
                  </a:lnTo>
                  <a:lnTo>
                    <a:pt x="5331527" y="381482"/>
                  </a:lnTo>
                  <a:lnTo>
                    <a:pt x="5382600" y="411104"/>
                  </a:lnTo>
                  <a:lnTo>
                    <a:pt x="5397443" y="466499"/>
                  </a:lnTo>
                  <a:lnTo>
                    <a:pt x="5387799" y="495180"/>
                  </a:lnTo>
                  <a:lnTo>
                    <a:pt x="5349900" y="527915"/>
                  </a:lnTo>
                  <a:lnTo>
                    <a:pt x="5287723" y="537877"/>
                  </a:lnTo>
                  <a:lnTo>
                    <a:pt x="4884605" y="590949"/>
                  </a:lnTo>
                  <a:lnTo>
                    <a:pt x="4900967" y="635925"/>
                  </a:lnTo>
                  <a:lnTo>
                    <a:pt x="4921989" y="679069"/>
                  </a:lnTo>
                  <a:lnTo>
                    <a:pt x="4947562" y="719974"/>
                  </a:lnTo>
                  <a:lnTo>
                    <a:pt x="4977577" y="758234"/>
                  </a:lnTo>
                  <a:lnTo>
                    <a:pt x="5011924" y="793440"/>
                  </a:lnTo>
                  <a:lnTo>
                    <a:pt x="5050496" y="825188"/>
                  </a:lnTo>
                  <a:lnTo>
                    <a:pt x="5093182" y="853068"/>
                  </a:lnTo>
                  <a:lnTo>
                    <a:pt x="5134845" y="874397"/>
                  </a:lnTo>
                  <a:lnTo>
                    <a:pt x="5177623" y="891095"/>
                  </a:lnTo>
                  <a:lnTo>
                    <a:pt x="5221201" y="903246"/>
                  </a:lnTo>
                  <a:lnTo>
                    <a:pt x="5265266" y="910934"/>
                  </a:lnTo>
                  <a:lnTo>
                    <a:pt x="5309504" y="914244"/>
                  </a:lnTo>
                  <a:lnTo>
                    <a:pt x="5353601" y="913259"/>
                  </a:lnTo>
                  <a:lnTo>
                    <a:pt x="5397242" y="908064"/>
                  </a:lnTo>
                  <a:lnTo>
                    <a:pt x="5440114" y="898743"/>
                  </a:lnTo>
                  <a:lnTo>
                    <a:pt x="5481903" y="885379"/>
                  </a:lnTo>
                  <a:lnTo>
                    <a:pt x="5522295" y="868058"/>
                  </a:lnTo>
                  <a:lnTo>
                    <a:pt x="5560975" y="846862"/>
                  </a:lnTo>
                  <a:lnTo>
                    <a:pt x="5597632" y="821877"/>
                  </a:lnTo>
                  <a:lnTo>
                    <a:pt x="5631949" y="793186"/>
                  </a:lnTo>
                  <a:lnTo>
                    <a:pt x="5663613" y="760874"/>
                  </a:lnTo>
                  <a:lnTo>
                    <a:pt x="5692311" y="725025"/>
                  </a:lnTo>
                  <a:lnTo>
                    <a:pt x="5717728" y="685722"/>
                  </a:lnTo>
                  <a:lnTo>
                    <a:pt x="5739057" y="644058"/>
                  </a:lnTo>
                  <a:lnTo>
                    <a:pt x="5755755" y="601280"/>
                  </a:lnTo>
                  <a:lnTo>
                    <a:pt x="5767906" y="557702"/>
                  </a:lnTo>
                  <a:lnTo>
                    <a:pt x="5775594" y="513637"/>
                  </a:lnTo>
                  <a:lnTo>
                    <a:pt x="5778904" y="469399"/>
                  </a:lnTo>
                  <a:lnTo>
                    <a:pt x="5777919" y="425303"/>
                  </a:lnTo>
                  <a:lnTo>
                    <a:pt x="5772724" y="381662"/>
                  </a:lnTo>
                  <a:lnTo>
                    <a:pt x="5763403" y="338790"/>
                  </a:lnTo>
                  <a:lnTo>
                    <a:pt x="5750039" y="297001"/>
                  </a:lnTo>
                  <a:lnTo>
                    <a:pt x="5732718" y="256609"/>
                  </a:lnTo>
                  <a:lnTo>
                    <a:pt x="5711522" y="217928"/>
                  </a:lnTo>
                  <a:lnTo>
                    <a:pt x="5686537" y="181272"/>
                  </a:lnTo>
                  <a:lnTo>
                    <a:pt x="5657847" y="146955"/>
                  </a:lnTo>
                  <a:lnTo>
                    <a:pt x="5625534" y="115290"/>
                  </a:lnTo>
                  <a:lnTo>
                    <a:pt x="5589685" y="86592"/>
                  </a:lnTo>
                  <a:lnTo>
                    <a:pt x="5550382" y="61175"/>
                  </a:lnTo>
                  <a:lnTo>
                    <a:pt x="5508718" y="39846"/>
                  </a:lnTo>
                  <a:lnTo>
                    <a:pt x="5465940" y="23148"/>
                  </a:lnTo>
                  <a:lnTo>
                    <a:pt x="5422362" y="10997"/>
                  </a:lnTo>
                  <a:lnTo>
                    <a:pt x="5378297" y="3309"/>
                  </a:lnTo>
                  <a:lnTo>
                    <a:pt x="5334059" y="0"/>
                  </a:lnTo>
                  <a:lnTo>
                    <a:pt x="5289963" y="984"/>
                  </a:lnTo>
                  <a:lnTo>
                    <a:pt x="5246322" y="6179"/>
                  </a:lnTo>
                  <a:lnTo>
                    <a:pt x="5203450" y="15501"/>
                  </a:lnTo>
                  <a:lnTo>
                    <a:pt x="5161661" y="28864"/>
                  </a:lnTo>
                  <a:lnTo>
                    <a:pt x="5121269" y="46186"/>
                  </a:lnTo>
                  <a:lnTo>
                    <a:pt x="5082588" y="67381"/>
                  </a:lnTo>
                  <a:lnTo>
                    <a:pt x="5045932" y="92366"/>
                  </a:lnTo>
                  <a:lnTo>
                    <a:pt x="5011615" y="121057"/>
                  </a:lnTo>
                  <a:lnTo>
                    <a:pt x="4979950" y="153369"/>
                  </a:lnTo>
                  <a:lnTo>
                    <a:pt x="4951252" y="189219"/>
                  </a:lnTo>
                  <a:lnTo>
                    <a:pt x="4925835" y="228522"/>
                  </a:lnTo>
                  <a:lnTo>
                    <a:pt x="4900408" y="279584"/>
                  </a:lnTo>
                  <a:lnTo>
                    <a:pt x="4881864" y="332206"/>
                  </a:lnTo>
                  <a:lnTo>
                    <a:pt x="4870052" y="385816"/>
                  </a:lnTo>
                  <a:lnTo>
                    <a:pt x="4864817" y="439839"/>
                  </a:lnTo>
                  <a:close/>
                </a:path>
                <a:path w="5779134" h="1576070">
                  <a:moveTo>
                    <a:pt x="310924" y="663416"/>
                  </a:moveTo>
                  <a:lnTo>
                    <a:pt x="250836" y="673829"/>
                  </a:lnTo>
                  <a:lnTo>
                    <a:pt x="198592" y="688047"/>
                  </a:lnTo>
                  <a:lnTo>
                    <a:pt x="153702" y="705884"/>
                  </a:lnTo>
                  <a:lnTo>
                    <a:pt x="115678" y="727155"/>
                  </a:lnTo>
                  <a:lnTo>
                    <a:pt x="84031" y="751674"/>
                  </a:lnTo>
                  <a:lnTo>
                    <a:pt x="37913" y="809716"/>
                  </a:lnTo>
                  <a:lnTo>
                    <a:pt x="11437" y="878524"/>
                  </a:lnTo>
                  <a:lnTo>
                    <a:pt x="4343" y="916502"/>
                  </a:lnTo>
                  <a:lnTo>
                    <a:pt x="694" y="956616"/>
                  </a:lnTo>
                  <a:lnTo>
                    <a:pt x="0" y="998678"/>
                  </a:lnTo>
                  <a:lnTo>
                    <a:pt x="1772" y="1042505"/>
                  </a:lnTo>
                  <a:lnTo>
                    <a:pt x="5522" y="1087911"/>
                  </a:lnTo>
                  <a:lnTo>
                    <a:pt x="10734" y="1134173"/>
                  </a:lnTo>
                  <a:lnTo>
                    <a:pt x="18475" y="1192973"/>
                  </a:lnTo>
                  <a:lnTo>
                    <a:pt x="24465" y="1233090"/>
                  </a:lnTo>
                  <a:lnTo>
                    <a:pt x="33535" y="1283837"/>
                  </a:lnTo>
                  <a:lnTo>
                    <a:pt x="43166" y="1326630"/>
                  </a:lnTo>
                  <a:lnTo>
                    <a:pt x="54724" y="1367079"/>
                  </a:lnTo>
                  <a:lnTo>
                    <a:pt x="68632" y="1404881"/>
                  </a:lnTo>
                  <a:lnTo>
                    <a:pt x="85314" y="1439729"/>
                  </a:lnTo>
                  <a:lnTo>
                    <a:pt x="128699" y="1499341"/>
                  </a:lnTo>
                  <a:lnTo>
                    <a:pt x="188270" y="1543468"/>
                  </a:lnTo>
                  <a:lnTo>
                    <a:pt x="225185" y="1558961"/>
                  </a:lnTo>
                  <a:lnTo>
                    <a:pt x="267420" y="1569666"/>
                  </a:lnTo>
                  <a:lnTo>
                    <a:pt x="315397" y="1575277"/>
                  </a:lnTo>
                  <a:lnTo>
                    <a:pt x="369542" y="1575488"/>
                  </a:lnTo>
                  <a:lnTo>
                    <a:pt x="430278" y="1569994"/>
                  </a:lnTo>
                  <a:lnTo>
                    <a:pt x="476093" y="1562730"/>
                  </a:lnTo>
                  <a:lnTo>
                    <a:pt x="523449" y="1552856"/>
                  </a:lnTo>
                  <a:lnTo>
                    <a:pt x="571976" y="1540507"/>
                  </a:lnTo>
                  <a:lnTo>
                    <a:pt x="621305" y="1525816"/>
                  </a:lnTo>
                  <a:lnTo>
                    <a:pt x="671064" y="1508919"/>
                  </a:lnTo>
                  <a:lnTo>
                    <a:pt x="720884" y="1489949"/>
                  </a:lnTo>
                  <a:lnTo>
                    <a:pt x="770395" y="1469042"/>
                  </a:lnTo>
                  <a:lnTo>
                    <a:pt x="819226" y="1446331"/>
                  </a:lnTo>
                  <a:lnTo>
                    <a:pt x="867007" y="1421951"/>
                  </a:lnTo>
                  <a:lnTo>
                    <a:pt x="913369" y="1396037"/>
                  </a:lnTo>
                  <a:lnTo>
                    <a:pt x="957941" y="1368722"/>
                  </a:lnTo>
                  <a:lnTo>
                    <a:pt x="1000353" y="1340142"/>
                  </a:lnTo>
                  <a:lnTo>
                    <a:pt x="1040235" y="1310431"/>
                  </a:lnTo>
                  <a:lnTo>
                    <a:pt x="1077217" y="1279723"/>
                  </a:lnTo>
                  <a:lnTo>
                    <a:pt x="1110928" y="1248152"/>
                  </a:lnTo>
                  <a:lnTo>
                    <a:pt x="1140998" y="1215854"/>
                  </a:lnTo>
                  <a:lnTo>
                    <a:pt x="1167058" y="1182962"/>
                  </a:lnTo>
                  <a:lnTo>
                    <a:pt x="1188737" y="1149611"/>
                  </a:lnTo>
                  <a:lnTo>
                    <a:pt x="1217472" y="1082070"/>
                  </a:lnTo>
                  <a:lnTo>
                    <a:pt x="1222243" y="1034494"/>
                  </a:lnTo>
                  <a:lnTo>
                    <a:pt x="1220380" y="1004829"/>
                  </a:lnTo>
                  <a:lnTo>
                    <a:pt x="1206921" y="952261"/>
                  </a:lnTo>
                  <a:lnTo>
                    <a:pt x="1177410" y="901318"/>
                  </a:lnTo>
                  <a:lnTo>
                    <a:pt x="1122771" y="846567"/>
                  </a:lnTo>
                  <a:lnTo>
                    <a:pt x="1089086" y="821541"/>
                  </a:lnTo>
                  <a:lnTo>
                    <a:pt x="1051681" y="798126"/>
                  </a:lnTo>
                  <a:lnTo>
                    <a:pt x="1010947" y="776356"/>
                  </a:lnTo>
                  <a:lnTo>
                    <a:pt x="967278" y="756266"/>
                  </a:lnTo>
                  <a:lnTo>
                    <a:pt x="921065" y="737889"/>
                  </a:lnTo>
                  <a:lnTo>
                    <a:pt x="872702" y="721260"/>
                  </a:lnTo>
                  <a:lnTo>
                    <a:pt x="822579" y="706412"/>
                  </a:lnTo>
                  <a:lnTo>
                    <a:pt x="771089" y="693380"/>
                  </a:lnTo>
                  <a:lnTo>
                    <a:pt x="718626" y="682198"/>
                  </a:lnTo>
                  <a:lnTo>
                    <a:pt x="665581" y="672900"/>
                  </a:lnTo>
                  <a:lnTo>
                    <a:pt x="612346" y="665519"/>
                  </a:lnTo>
                  <a:lnTo>
                    <a:pt x="559313" y="660090"/>
                  </a:lnTo>
                  <a:lnTo>
                    <a:pt x="506876" y="656647"/>
                  </a:lnTo>
                  <a:lnTo>
                    <a:pt x="455426" y="655224"/>
                  </a:lnTo>
                  <a:lnTo>
                    <a:pt x="405356" y="655855"/>
                  </a:lnTo>
                  <a:lnTo>
                    <a:pt x="357058" y="658575"/>
                  </a:lnTo>
                  <a:lnTo>
                    <a:pt x="310924" y="663416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200" y="2095500"/>
            <a:ext cx="76200" cy="76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200" y="3467100"/>
            <a:ext cx="76200" cy="76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2095500"/>
            <a:ext cx="76200" cy="76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3467100"/>
            <a:ext cx="76200" cy="76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8200" y="2400300"/>
            <a:ext cx="76200" cy="76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8200" y="3467100"/>
            <a:ext cx="76200" cy="76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24300" y="3657600"/>
            <a:ext cx="1066800" cy="914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67300" y="3657600"/>
            <a:ext cx="1066800" cy="914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0300" y="3657600"/>
            <a:ext cx="1066800" cy="9144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53300" y="3657600"/>
            <a:ext cx="1066800" cy="9144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96300" y="3657600"/>
            <a:ext cx="1066800" cy="9144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9200" y="4686300"/>
            <a:ext cx="76200" cy="762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9200" y="6057900"/>
            <a:ext cx="76200" cy="76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15200" y="4686300"/>
            <a:ext cx="76200" cy="7620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7302500" y="4673600"/>
            <a:ext cx="101600" cy="1473200"/>
            <a:chOff x="7302500" y="4673600"/>
            <a:chExt cx="101600" cy="147320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5200" y="6057900"/>
              <a:ext cx="76200" cy="76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2500" y="4673600"/>
              <a:ext cx="101600" cy="1016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353300" y="47625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2500" y="6045200"/>
              <a:ext cx="101600" cy="1016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089400" y="2109688"/>
            <a:ext cx="178181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4D87E6"/>
                </a:solidFill>
                <a:latin typeface="Roboto"/>
                <a:cs typeface="Roboto"/>
              </a:rPr>
              <a:t>1956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80"/>
              </a:spcBef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Dartmouth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Conference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coins "artificial</a:t>
            </a:r>
            <a:r>
              <a:rPr sz="15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intelligence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2400" y="4852888"/>
            <a:ext cx="152019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1EABD9"/>
                </a:solidFill>
                <a:latin typeface="Roboto"/>
                <a:cs typeface="Roboto"/>
              </a:rPr>
              <a:t>1960s-</a:t>
            </a:r>
            <a:r>
              <a:rPr sz="2000" b="1" spc="-25" dirty="0">
                <a:solidFill>
                  <a:srgbClr val="1EABD9"/>
                </a:solidFill>
                <a:latin typeface="Roboto"/>
                <a:cs typeface="Roboto"/>
              </a:rPr>
              <a:t>70s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80"/>
              </a:spcBef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Development</a:t>
            </a:r>
            <a:r>
              <a:rPr sz="1500" spc="-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of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early</a:t>
            </a:r>
            <a:r>
              <a:rPr sz="1500" spc="-4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AI</a:t>
            </a:r>
            <a:r>
              <a:rPr sz="1500" spc="-4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programs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like</a:t>
            </a:r>
            <a:r>
              <a:rPr sz="1500" spc="-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ELIZA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75400" y="2109688"/>
            <a:ext cx="166370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3BC583"/>
                </a:solidFill>
                <a:latin typeface="Roboto"/>
                <a:cs typeface="Roboto"/>
              </a:rPr>
              <a:t>1980s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80"/>
              </a:spcBef>
            </a:pP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Rise</a:t>
            </a:r>
            <a:r>
              <a:rPr sz="1500" spc="-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of</a:t>
            </a:r>
            <a:r>
              <a:rPr sz="1500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expert systems</a:t>
            </a:r>
            <a:r>
              <a:rPr sz="150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using</a:t>
            </a:r>
            <a:r>
              <a:rPr sz="150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55" dirty="0">
                <a:solidFill>
                  <a:srgbClr val="474747"/>
                </a:solidFill>
                <a:latin typeface="Roboto"/>
                <a:cs typeface="Roboto"/>
              </a:rPr>
              <a:t>rule-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based</a:t>
            </a:r>
            <a:r>
              <a:rPr sz="1500" spc="-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logic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18400" y="4852888"/>
            <a:ext cx="1391285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92BD39"/>
                </a:solidFill>
                <a:latin typeface="Roboto"/>
                <a:cs typeface="Roboto"/>
              </a:rPr>
              <a:t>1997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80"/>
              </a:spcBef>
            </a:pP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IBM's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Deep</a:t>
            </a:r>
            <a:r>
              <a:rPr sz="1500" spc="-4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Blue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defeats</a:t>
            </a:r>
            <a:r>
              <a:rPr sz="1500" spc="-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Garry Kasparov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61400" y="2414488"/>
            <a:ext cx="1798320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DFCB14"/>
                </a:solidFill>
                <a:latin typeface="Roboto"/>
                <a:cs typeface="Roboto"/>
              </a:rPr>
              <a:t>2010s-</a:t>
            </a:r>
            <a:r>
              <a:rPr sz="2000" b="1" spc="-10" dirty="0">
                <a:solidFill>
                  <a:srgbClr val="DFCB14"/>
                </a:solidFill>
                <a:latin typeface="Roboto"/>
                <a:cs typeface="Roboto"/>
              </a:rPr>
              <a:t>Present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180"/>
              </a:spcBef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Rapid</a:t>
            </a:r>
            <a:r>
              <a:rPr sz="1500" spc="-5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advancements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in</a:t>
            </a:r>
            <a:r>
              <a:rPr sz="1500" spc="-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deep</a:t>
            </a:r>
            <a:r>
              <a:rPr sz="1500" spc="-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learning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806700" y="456356"/>
            <a:ext cx="9232900" cy="1061248"/>
          </a:xfrm>
          <a:prstGeom prst="rect">
            <a:avLst/>
          </a:prstGeom>
        </p:spPr>
        <p:txBody>
          <a:bodyPr vert="horz" wrap="square" lIns="0" tIns="286548" rIns="0" bIns="0" rtlCol="0">
            <a:spAutoFit/>
          </a:bodyPr>
          <a:lstStyle/>
          <a:p>
            <a:pPr marL="3480435" marR="5080" indent="-2233295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Key</a:t>
            </a:r>
            <a:r>
              <a:rPr sz="2500" spc="-55" dirty="0"/>
              <a:t> </a:t>
            </a:r>
            <a:r>
              <a:rPr sz="2500" dirty="0"/>
              <a:t>Milestones</a:t>
            </a:r>
            <a:r>
              <a:rPr sz="2500" spc="-50" dirty="0"/>
              <a:t> </a:t>
            </a:r>
            <a:r>
              <a:rPr sz="2500" dirty="0"/>
              <a:t>in</a:t>
            </a:r>
            <a:r>
              <a:rPr sz="2500" spc="-50" dirty="0"/>
              <a:t> </a:t>
            </a:r>
            <a:r>
              <a:rPr sz="2500" dirty="0"/>
              <a:t>the</a:t>
            </a:r>
            <a:r>
              <a:rPr sz="2500" spc="-50" dirty="0"/>
              <a:t> </a:t>
            </a:r>
            <a:r>
              <a:rPr sz="2500" dirty="0"/>
              <a:t>Evolution</a:t>
            </a:r>
            <a:r>
              <a:rPr sz="2500" spc="-55" dirty="0"/>
              <a:t> </a:t>
            </a:r>
            <a:r>
              <a:rPr sz="2500" dirty="0"/>
              <a:t>of</a:t>
            </a:r>
            <a:r>
              <a:rPr sz="2500" spc="-50" dirty="0"/>
              <a:t> </a:t>
            </a:r>
            <a:r>
              <a:rPr sz="2500" spc="-10" dirty="0"/>
              <a:t>Artificial Intelligence</a:t>
            </a:r>
            <a:endParaRPr sz="2500"/>
          </a:p>
        </p:txBody>
      </p:sp>
      <p:grpSp>
        <p:nvGrpSpPr>
          <p:cNvPr id="27" name="object 27"/>
          <p:cNvGrpSpPr/>
          <p:nvPr/>
        </p:nvGrpSpPr>
        <p:grpSpPr>
          <a:xfrm>
            <a:off x="3873500" y="2082800"/>
            <a:ext cx="101600" cy="1473200"/>
            <a:chOff x="3873500" y="2082800"/>
            <a:chExt cx="101600" cy="1473200"/>
          </a:xfrm>
        </p:grpSpPr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73500" y="2082800"/>
              <a:ext cx="101600" cy="1016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24300" y="21717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73500" y="3454400"/>
              <a:ext cx="101600" cy="10160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6159500" y="2082800"/>
            <a:ext cx="101600" cy="1473200"/>
            <a:chOff x="6159500" y="2082800"/>
            <a:chExt cx="101600" cy="147320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59500" y="2082800"/>
              <a:ext cx="101600" cy="1016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210300" y="21717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59500" y="3454400"/>
              <a:ext cx="101600" cy="10160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445500" y="2387600"/>
            <a:ext cx="101600" cy="1168400"/>
            <a:chOff x="8445500" y="2387600"/>
            <a:chExt cx="101600" cy="1168400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45500" y="2387600"/>
              <a:ext cx="101600" cy="1016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496300" y="24765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0" y="9906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45500" y="3454400"/>
              <a:ext cx="101600" cy="101600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3924300" y="36576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838200" y="0"/>
                </a:moveTo>
                <a:lnTo>
                  <a:pt x="0" y="0"/>
                </a:lnTo>
                <a:lnTo>
                  <a:pt x="228600" y="457200"/>
                </a:lnTo>
                <a:lnTo>
                  <a:pt x="0" y="914400"/>
                </a:lnTo>
                <a:lnTo>
                  <a:pt x="838200" y="914400"/>
                </a:lnTo>
                <a:lnTo>
                  <a:pt x="1066800" y="457200"/>
                </a:lnTo>
                <a:lnTo>
                  <a:pt x="838200" y="0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7300" y="36576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838200" y="0"/>
                </a:moveTo>
                <a:lnTo>
                  <a:pt x="0" y="0"/>
                </a:lnTo>
                <a:lnTo>
                  <a:pt x="228600" y="457200"/>
                </a:lnTo>
                <a:lnTo>
                  <a:pt x="0" y="914400"/>
                </a:lnTo>
                <a:lnTo>
                  <a:pt x="838200" y="914400"/>
                </a:lnTo>
                <a:lnTo>
                  <a:pt x="1066800" y="457200"/>
                </a:lnTo>
                <a:lnTo>
                  <a:pt x="838200" y="0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10300" y="36576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838200" y="0"/>
                </a:moveTo>
                <a:lnTo>
                  <a:pt x="0" y="0"/>
                </a:lnTo>
                <a:lnTo>
                  <a:pt x="228600" y="457200"/>
                </a:lnTo>
                <a:lnTo>
                  <a:pt x="0" y="914400"/>
                </a:lnTo>
                <a:lnTo>
                  <a:pt x="838200" y="914400"/>
                </a:lnTo>
                <a:lnTo>
                  <a:pt x="1066800" y="457200"/>
                </a:lnTo>
                <a:lnTo>
                  <a:pt x="838200" y="0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53300" y="36576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838200" y="0"/>
                </a:moveTo>
                <a:lnTo>
                  <a:pt x="0" y="0"/>
                </a:lnTo>
                <a:lnTo>
                  <a:pt x="228600" y="457200"/>
                </a:lnTo>
                <a:lnTo>
                  <a:pt x="0" y="914400"/>
                </a:lnTo>
                <a:lnTo>
                  <a:pt x="838200" y="914400"/>
                </a:lnTo>
                <a:lnTo>
                  <a:pt x="1066800" y="457200"/>
                </a:lnTo>
                <a:lnTo>
                  <a:pt x="838200" y="0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96300" y="36576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838200" y="0"/>
                </a:moveTo>
                <a:lnTo>
                  <a:pt x="0" y="0"/>
                </a:lnTo>
                <a:lnTo>
                  <a:pt x="228600" y="457200"/>
                </a:lnTo>
                <a:lnTo>
                  <a:pt x="0" y="914400"/>
                </a:lnTo>
                <a:lnTo>
                  <a:pt x="838200" y="914400"/>
                </a:lnTo>
                <a:lnTo>
                  <a:pt x="1066800" y="457200"/>
                </a:lnTo>
                <a:lnTo>
                  <a:pt x="838200" y="0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5016500" y="4673600"/>
            <a:ext cx="101600" cy="1473200"/>
            <a:chOff x="5016500" y="4673600"/>
            <a:chExt cx="101600" cy="1473200"/>
          </a:xfrm>
        </p:grpSpPr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6500" y="4673600"/>
              <a:ext cx="101600" cy="1016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067300" y="47625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6500" y="6045200"/>
              <a:ext cx="101600" cy="101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4172" y="2453389"/>
            <a:ext cx="1739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50" dirty="0">
                <a:solidFill>
                  <a:srgbClr val="59663D"/>
                </a:solidFill>
                <a:latin typeface="Roboto"/>
                <a:cs typeface="Roboto"/>
              </a:rPr>
              <a:t>1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0079" y="3253407"/>
            <a:ext cx="1739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50" dirty="0">
                <a:solidFill>
                  <a:srgbClr val="3F6A55"/>
                </a:solidFill>
                <a:latin typeface="Roboto"/>
                <a:cs typeface="Roboto"/>
              </a:rPr>
              <a:t>2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5453" y="4105039"/>
            <a:ext cx="1739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50" dirty="0">
                <a:solidFill>
                  <a:srgbClr val="335F6C"/>
                </a:solidFill>
                <a:latin typeface="Roboto"/>
                <a:cs typeface="Roboto"/>
              </a:rPr>
              <a:t>3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8681" y="4948068"/>
            <a:ext cx="1739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50" dirty="0">
                <a:solidFill>
                  <a:srgbClr val="405B86"/>
                </a:solidFill>
                <a:latin typeface="Roboto"/>
                <a:cs typeface="Roboto"/>
              </a:rPr>
              <a:t>4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4172" y="5748087"/>
            <a:ext cx="1739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50" dirty="0">
                <a:solidFill>
                  <a:srgbClr val="6B652E"/>
                </a:solidFill>
                <a:latin typeface="Roboto"/>
                <a:cs typeface="Roboto"/>
              </a:rPr>
              <a:t>5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6156" y="1270062"/>
            <a:ext cx="1101090" cy="85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7653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92BD39"/>
                </a:solidFill>
                <a:latin typeface="Roboto"/>
                <a:cs typeface="Roboto"/>
              </a:rPr>
              <a:t>Artificial Intelligence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1600"/>
              </a:lnSpc>
              <a:spcBef>
                <a:spcPts val="800"/>
              </a:spcBef>
            </a:pP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The broad</a:t>
            </a:r>
            <a:r>
              <a:rPr sz="1000" spc="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field</a:t>
            </a:r>
            <a:r>
              <a:rPr sz="1000" spc="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474747"/>
                </a:solidFill>
                <a:latin typeface="Roboto"/>
                <a:cs typeface="Roboto"/>
              </a:rPr>
              <a:t>of </a:t>
            </a: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intelligent</a:t>
            </a:r>
            <a:r>
              <a:rPr sz="10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74747"/>
                </a:solidFill>
                <a:latin typeface="Roboto"/>
                <a:cs typeface="Roboto"/>
              </a:rPr>
              <a:t>systems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156" y="6431469"/>
            <a:ext cx="1207770" cy="85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22275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DFCB14"/>
                </a:solidFill>
                <a:latin typeface="Roboto"/>
                <a:cs typeface="Roboto"/>
              </a:rPr>
              <a:t>Computer Vision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1600"/>
              </a:lnSpc>
              <a:spcBef>
                <a:spcPts val="800"/>
              </a:spcBef>
            </a:pP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Interpreting</a:t>
            </a:r>
            <a:r>
              <a:rPr sz="1000" spc="-5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474747"/>
                </a:solidFill>
                <a:latin typeface="Roboto"/>
                <a:cs typeface="Roboto"/>
              </a:rPr>
              <a:t>and </a:t>
            </a: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acting</a:t>
            </a:r>
            <a:r>
              <a:rPr sz="1000" spc="-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on</a:t>
            </a:r>
            <a:r>
              <a:rPr sz="1000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visual</a:t>
            </a:r>
            <a:r>
              <a:rPr sz="1000" spc="-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53243" y="3747537"/>
            <a:ext cx="1154430" cy="82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1EABD9"/>
                </a:solidFill>
                <a:latin typeface="Roboto"/>
                <a:cs typeface="Roboto"/>
              </a:rPr>
              <a:t>Deep</a:t>
            </a:r>
            <a:r>
              <a:rPr sz="1350" b="1" spc="10" dirty="0">
                <a:solidFill>
                  <a:srgbClr val="1EABD9"/>
                </a:solidFill>
                <a:latin typeface="Roboto"/>
                <a:cs typeface="Roboto"/>
              </a:rPr>
              <a:t> </a:t>
            </a:r>
            <a:r>
              <a:rPr sz="1350" b="1" spc="-10" dirty="0">
                <a:solidFill>
                  <a:srgbClr val="1EABD9"/>
                </a:solidFill>
                <a:latin typeface="Roboto"/>
                <a:cs typeface="Roboto"/>
              </a:rPr>
              <a:t>Learning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1600"/>
              </a:lnSpc>
              <a:spcBef>
                <a:spcPts val="1000"/>
              </a:spcBef>
            </a:pP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Neural</a:t>
            </a:r>
            <a:r>
              <a:rPr sz="1000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networks</a:t>
            </a:r>
            <a:r>
              <a:rPr sz="1000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474747"/>
                </a:solidFill>
                <a:latin typeface="Roboto"/>
                <a:cs typeface="Roboto"/>
              </a:rPr>
              <a:t>for </a:t>
            </a: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complex</a:t>
            </a:r>
            <a:r>
              <a:rPr sz="1000" spc="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474747"/>
                </a:solidFill>
                <a:latin typeface="Roboto"/>
                <a:cs typeface="Roboto"/>
              </a:rPr>
              <a:t>data </a:t>
            </a:r>
            <a:r>
              <a:rPr sz="1000" spc="-10" dirty="0">
                <a:solidFill>
                  <a:srgbClr val="474747"/>
                </a:solidFill>
                <a:latin typeface="Roboto"/>
                <a:cs typeface="Roboto"/>
              </a:rPr>
              <a:t>analysis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6471" y="2405572"/>
            <a:ext cx="1116965" cy="1030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191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3BC583"/>
                </a:solidFill>
                <a:latin typeface="Roboto"/>
                <a:cs typeface="Roboto"/>
              </a:rPr>
              <a:t>Machine Learning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1600"/>
              </a:lnSpc>
              <a:spcBef>
                <a:spcPts val="1005"/>
              </a:spcBef>
            </a:pP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Learning</a:t>
            </a:r>
            <a:r>
              <a:rPr sz="1000" spc="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from</a:t>
            </a:r>
            <a:r>
              <a:rPr sz="100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474747"/>
                </a:solidFill>
                <a:latin typeface="Roboto"/>
                <a:cs typeface="Roboto"/>
              </a:rPr>
              <a:t>data </a:t>
            </a:r>
            <a:r>
              <a:rPr sz="1000" spc="-10" dirty="0">
                <a:solidFill>
                  <a:srgbClr val="474747"/>
                </a:solidFill>
                <a:latin typeface="Roboto"/>
                <a:cs typeface="Roboto"/>
              </a:rPr>
              <a:t>without</a:t>
            </a:r>
            <a:r>
              <a:rPr sz="1000" spc="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74747"/>
                </a:solidFill>
                <a:latin typeface="Roboto"/>
                <a:cs typeface="Roboto"/>
              </a:rPr>
              <a:t>explicit programming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6471" y="4883047"/>
            <a:ext cx="1108710" cy="1236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1844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4D87E6"/>
                </a:solidFill>
                <a:latin typeface="Roboto"/>
                <a:cs typeface="Roboto"/>
              </a:rPr>
              <a:t>Natural Language Processing</a:t>
            </a: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01600"/>
              </a:lnSpc>
              <a:spcBef>
                <a:spcPts val="1010"/>
              </a:spcBef>
            </a:pP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Understanding </a:t>
            </a:r>
            <a:r>
              <a:rPr sz="1000" spc="-25" dirty="0">
                <a:solidFill>
                  <a:srgbClr val="474747"/>
                </a:solidFill>
                <a:latin typeface="Roboto"/>
                <a:cs typeface="Roboto"/>
              </a:rPr>
              <a:t>and </a:t>
            </a: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responding </a:t>
            </a:r>
            <a:r>
              <a:rPr sz="1000" spc="-25" dirty="0">
                <a:solidFill>
                  <a:srgbClr val="474747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74747"/>
                </a:solidFill>
                <a:latin typeface="Roboto"/>
                <a:cs typeface="Roboto"/>
              </a:rPr>
              <a:t>human</a:t>
            </a:r>
            <a:r>
              <a:rPr sz="1000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74747"/>
                </a:solidFill>
                <a:latin typeface="Roboto"/>
                <a:cs typeface="Roboto"/>
              </a:rPr>
              <a:t>language</a:t>
            </a:r>
            <a:endParaRPr sz="10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5330" y="2263110"/>
            <a:ext cx="5601369" cy="4025131"/>
          </a:xfrm>
          <a:prstGeom prst="rect">
            <a:avLst/>
          </a:prstGeom>
        </p:spPr>
      </p:pic>
      <p:sp>
        <p:nvSpPr>
          <p:cNvPr id="14" name="object 2"/>
          <p:cNvSpPr txBox="1">
            <a:spLocks/>
          </p:cNvSpPr>
          <p:nvPr/>
        </p:nvSpPr>
        <p:spPr>
          <a:xfrm>
            <a:off x="914400" y="215900"/>
            <a:ext cx="7410449" cy="1061248"/>
          </a:xfrm>
          <a:prstGeom prst="rect">
            <a:avLst/>
          </a:prstGeom>
        </p:spPr>
        <p:txBody>
          <a:bodyPr vert="horz" wrap="square" lIns="0" tIns="589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6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Key</a:t>
            </a:r>
            <a:r>
              <a:rPr kumimoji="0" lang="en-US" sz="2800" b="0" i="0" u="none" strike="noStrike" kern="0" cap="none" spc="-10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 </a:t>
            </a:r>
            <a:r>
              <a:rPr kumimoji="0" lang="en-US" sz="2800" b="0" i="0" u="none" strike="noStrike" kern="0" cap="none" spc="9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Concepts</a:t>
            </a:r>
            <a:r>
              <a:rPr kumimoji="0" lang="en-US" sz="2800" b="0" i="0" u="none" strike="noStrike" kern="0" cap="none" spc="-9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in</a:t>
            </a:r>
            <a:r>
              <a:rPr kumimoji="0" lang="en-US" sz="2800" b="0" i="0" u="none" strike="noStrike" kern="0" cap="none" spc="-11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 </a:t>
            </a:r>
            <a:r>
              <a:rPr kumimoji="0" lang="en-US" sz="28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Tahoma"/>
              </a:rPr>
              <a:t>AI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j-e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2613" y="4258859"/>
            <a:ext cx="2725420" cy="2877185"/>
            <a:chOff x="3632613" y="4258859"/>
            <a:chExt cx="2725420" cy="287718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2613" y="5340653"/>
              <a:ext cx="804293" cy="15981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4295" y="5528561"/>
              <a:ext cx="620892" cy="15913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732" y="4258859"/>
              <a:ext cx="1591538" cy="11878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9896" y="5399632"/>
              <a:ext cx="1397170" cy="17360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9176" y="4483079"/>
              <a:ext cx="1132506" cy="9786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3274" y="4351655"/>
              <a:ext cx="2224521" cy="123818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520301" y="2017961"/>
            <a:ext cx="3176270" cy="856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spc="-10" dirty="0">
                <a:solidFill>
                  <a:srgbClr val="474747"/>
                </a:solidFill>
                <a:latin typeface="Roboto"/>
                <a:cs typeface="Roboto"/>
              </a:rPr>
              <a:t>Healthcare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1200"/>
              </a:lnSpc>
              <a:spcBef>
                <a:spcPts val="1080"/>
              </a:spcBef>
            </a:pP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AI</a:t>
            </a:r>
            <a:r>
              <a:rPr sz="1350" spc="-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algorithms</a:t>
            </a:r>
            <a:r>
              <a:rPr sz="1350" spc="-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aiding</a:t>
            </a:r>
            <a:r>
              <a:rPr sz="1350" spc="-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in</a:t>
            </a:r>
            <a:r>
              <a:rPr sz="1350" spc="-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disease</a:t>
            </a:r>
            <a:r>
              <a:rPr sz="1350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74747"/>
                </a:solidFill>
                <a:latin typeface="Roboto"/>
                <a:cs typeface="Roboto"/>
              </a:rPr>
              <a:t>diagnosis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and</a:t>
            </a:r>
            <a:r>
              <a:rPr sz="1350" spc="-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treatment</a:t>
            </a:r>
            <a:r>
              <a:rPr sz="1350" spc="-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74747"/>
                </a:solidFill>
                <a:latin typeface="Roboto"/>
                <a:cs typeface="Roboto"/>
              </a:rPr>
              <a:t>personalization.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5896" rIns="0" bIns="0" rtlCol="0">
            <a:spAutoFit/>
          </a:bodyPr>
          <a:lstStyle/>
          <a:p>
            <a:pPr marL="2191385">
              <a:lnSpc>
                <a:spcPct val="100000"/>
              </a:lnSpc>
              <a:spcBef>
                <a:spcPts val="125"/>
              </a:spcBef>
            </a:pPr>
            <a:r>
              <a:rPr sz="2250" dirty="0"/>
              <a:t>AI</a:t>
            </a:r>
            <a:r>
              <a:rPr sz="2250" spc="95" dirty="0"/>
              <a:t> </a:t>
            </a:r>
            <a:r>
              <a:rPr sz="2250" dirty="0"/>
              <a:t>Applications</a:t>
            </a:r>
            <a:r>
              <a:rPr sz="2250" spc="90" dirty="0"/>
              <a:t> </a:t>
            </a:r>
            <a:r>
              <a:rPr sz="2250" dirty="0"/>
              <a:t>Across</a:t>
            </a:r>
            <a:r>
              <a:rPr sz="2250" spc="95" dirty="0"/>
              <a:t> </a:t>
            </a:r>
            <a:r>
              <a:rPr sz="2250" spc="-10" dirty="0"/>
              <a:t>Industries</a:t>
            </a:r>
            <a:endParaRPr sz="2250"/>
          </a:p>
        </p:txBody>
      </p:sp>
      <p:sp>
        <p:nvSpPr>
          <p:cNvPr id="11" name="object 11"/>
          <p:cNvSpPr txBox="1"/>
          <p:nvPr/>
        </p:nvSpPr>
        <p:spPr>
          <a:xfrm>
            <a:off x="7520301" y="4516797"/>
            <a:ext cx="3400425" cy="2106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spc="-10" dirty="0">
                <a:solidFill>
                  <a:srgbClr val="474747"/>
                </a:solidFill>
                <a:latin typeface="Roboto"/>
                <a:cs typeface="Roboto"/>
              </a:rPr>
              <a:t>Transportation</a:t>
            </a:r>
            <a:endParaRPr sz="1800">
              <a:latin typeface="Roboto"/>
              <a:cs typeface="Roboto"/>
            </a:endParaRPr>
          </a:p>
          <a:p>
            <a:pPr marL="12700" marR="570865">
              <a:lnSpc>
                <a:spcPct val="101200"/>
              </a:lnSpc>
              <a:spcBef>
                <a:spcPts val="1080"/>
              </a:spcBef>
            </a:pP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AI</a:t>
            </a:r>
            <a:r>
              <a:rPr sz="1350" spc="-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enabling</a:t>
            </a:r>
            <a:r>
              <a:rPr sz="1350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autonomous</a:t>
            </a:r>
            <a:r>
              <a:rPr sz="1350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74747"/>
                </a:solidFill>
                <a:latin typeface="Roboto"/>
                <a:cs typeface="Roboto"/>
              </a:rPr>
              <a:t>vehicles</a:t>
            </a:r>
            <a:r>
              <a:rPr sz="1350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474747"/>
                </a:solidFill>
                <a:latin typeface="Roboto"/>
                <a:cs typeface="Roboto"/>
              </a:rPr>
              <a:t>for </a:t>
            </a:r>
            <a:r>
              <a:rPr sz="1350" spc="-10" dirty="0">
                <a:solidFill>
                  <a:srgbClr val="474747"/>
                </a:solidFill>
                <a:latin typeface="Roboto"/>
                <a:cs typeface="Roboto"/>
              </a:rPr>
              <a:t>navigation.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474747"/>
                </a:solidFill>
                <a:latin typeface="Roboto"/>
                <a:cs typeface="Roboto"/>
              </a:rPr>
              <a:t>Customer</a:t>
            </a:r>
            <a:r>
              <a:rPr sz="1800" b="1" spc="1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474747"/>
                </a:solidFill>
                <a:latin typeface="Roboto"/>
                <a:cs typeface="Roboto"/>
              </a:rPr>
              <a:t>Service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1200"/>
              </a:lnSpc>
              <a:spcBef>
                <a:spcPts val="1075"/>
              </a:spcBef>
            </a:pP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AI</a:t>
            </a:r>
            <a:r>
              <a:rPr sz="1350" spc="-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enhancing</a:t>
            </a:r>
            <a:r>
              <a:rPr sz="1350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customer</a:t>
            </a:r>
            <a:r>
              <a:rPr sz="1350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74747"/>
                </a:solidFill>
                <a:latin typeface="Roboto"/>
                <a:cs typeface="Roboto"/>
              </a:rPr>
              <a:t>interactions</a:t>
            </a:r>
            <a:r>
              <a:rPr sz="1350" spc="-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74747"/>
                </a:solidFill>
                <a:latin typeface="Roboto"/>
                <a:cs typeface="Roboto"/>
              </a:rPr>
              <a:t>through chatbots.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0301" y="3267379"/>
            <a:ext cx="3320415" cy="856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spc="-10" dirty="0">
                <a:solidFill>
                  <a:srgbClr val="474747"/>
                </a:solidFill>
                <a:latin typeface="Roboto"/>
                <a:cs typeface="Roboto"/>
              </a:rPr>
              <a:t>Finance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1200"/>
              </a:lnSpc>
              <a:spcBef>
                <a:spcPts val="1080"/>
              </a:spcBef>
            </a:pP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AI</a:t>
            </a:r>
            <a:r>
              <a:rPr sz="1350" spc="-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used</a:t>
            </a:r>
            <a:r>
              <a:rPr sz="1350" spc="-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for</a:t>
            </a:r>
            <a:r>
              <a:rPr sz="1350" spc="-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fraud</a:t>
            </a:r>
            <a:r>
              <a:rPr sz="1350" spc="-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detection</a:t>
            </a:r>
            <a:r>
              <a:rPr sz="1350" spc="-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74747"/>
                </a:solidFill>
                <a:latin typeface="Roboto"/>
                <a:cs typeface="Roboto"/>
              </a:rPr>
              <a:t>and</a:t>
            </a:r>
            <a:r>
              <a:rPr sz="1350" spc="-10" dirty="0">
                <a:solidFill>
                  <a:srgbClr val="474747"/>
                </a:solidFill>
                <a:latin typeface="Roboto"/>
                <a:cs typeface="Roboto"/>
              </a:rPr>
              <a:t> algorithmic trading.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1041" y="3423866"/>
            <a:ext cx="1240790" cy="58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1290">
              <a:lnSpc>
                <a:spcPct val="101200"/>
              </a:lnSpc>
              <a:spcBef>
                <a:spcPts val="95"/>
              </a:spcBef>
            </a:pPr>
            <a:r>
              <a:rPr sz="1800" b="1" spc="-10" dirty="0">
                <a:solidFill>
                  <a:srgbClr val="474747"/>
                </a:solidFill>
                <a:latin typeface="Roboto"/>
                <a:cs typeface="Roboto"/>
              </a:rPr>
              <a:t>Artificial Intelligence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33569" y="1515493"/>
            <a:ext cx="3354918" cy="563178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976152" y="3222444"/>
            <a:ext cx="379095" cy="414020"/>
            <a:chOff x="6976152" y="3222444"/>
            <a:chExt cx="379095" cy="41402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7478" y="3284253"/>
              <a:ext cx="277723" cy="35165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87721" y="3234013"/>
              <a:ext cx="288290" cy="287655"/>
            </a:xfrm>
            <a:custGeom>
              <a:avLst/>
              <a:gdLst/>
              <a:ahLst/>
              <a:cxnLst/>
              <a:rect l="l" t="t" r="r" b="b"/>
              <a:pathLst>
                <a:path w="288290" h="287654">
                  <a:moveTo>
                    <a:pt x="206259" y="274267"/>
                  </a:moveTo>
                  <a:lnTo>
                    <a:pt x="163959" y="287138"/>
                  </a:lnTo>
                  <a:lnTo>
                    <a:pt x="121162" y="286775"/>
                  </a:lnTo>
                  <a:lnTo>
                    <a:pt x="80692" y="274066"/>
                  </a:lnTo>
                  <a:lnTo>
                    <a:pt x="45373" y="249896"/>
                  </a:lnTo>
                  <a:lnTo>
                    <a:pt x="18025" y="215152"/>
                  </a:lnTo>
                  <a:lnTo>
                    <a:pt x="2426" y="173780"/>
                  </a:lnTo>
                  <a:lnTo>
                    <a:pt x="0" y="131050"/>
                  </a:lnTo>
                  <a:lnTo>
                    <a:pt x="10045" y="89839"/>
                  </a:lnTo>
                  <a:lnTo>
                    <a:pt x="31863" y="53019"/>
                  </a:lnTo>
                  <a:lnTo>
                    <a:pt x="64752" y="23466"/>
                  </a:lnTo>
                  <a:lnTo>
                    <a:pt x="105019" y="5205"/>
                  </a:lnTo>
                  <a:lnTo>
                    <a:pt x="147500" y="0"/>
                  </a:lnTo>
                  <a:lnTo>
                    <a:pt x="189279" y="7339"/>
                  </a:lnTo>
                  <a:lnTo>
                    <a:pt x="227441" y="26712"/>
                  </a:lnTo>
                  <a:lnTo>
                    <a:pt x="259074" y="57605"/>
                  </a:lnTo>
                  <a:lnTo>
                    <a:pt x="279920" y="96597"/>
                  </a:lnTo>
                  <a:lnTo>
                    <a:pt x="287882" y="138649"/>
                  </a:lnTo>
                  <a:lnTo>
                    <a:pt x="283280" y="180817"/>
                  </a:lnTo>
                  <a:lnTo>
                    <a:pt x="266435" y="220160"/>
                  </a:lnTo>
                  <a:lnTo>
                    <a:pt x="237668" y="253738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956018" y="4468030"/>
            <a:ext cx="419100" cy="421005"/>
            <a:chOff x="6956018" y="4468030"/>
            <a:chExt cx="419100" cy="421005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88839" y="4675017"/>
              <a:ext cx="352844" cy="2140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967587" y="4651880"/>
              <a:ext cx="396240" cy="208279"/>
            </a:xfrm>
            <a:custGeom>
              <a:avLst/>
              <a:gdLst/>
              <a:ahLst/>
              <a:cxnLst/>
              <a:rect l="l" t="t" r="r" b="b"/>
              <a:pathLst>
                <a:path w="396240" h="208279">
                  <a:moveTo>
                    <a:pt x="37488" y="208236"/>
                  </a:moveTo>
                  <a:lnTo>
                    <a:pt x="31241" y="208236"/>
                  </a:lnTo>
                  <a:lnTo>
                    <a:pt x="24476" y="207506"/>
                  </a:lnTo>
                  <a:lnTo>
                    <a:pt x="0" y="178709"/>
                  </a:lnTo>
                  <a:lnTo>
                    <a:pt x="370" y="171916"/>
                  </a:lnTo>
                  <a:lnTo>
                    <a:pt x="14799" y="125439"/>
                  </a:lnTo>
                  <a:lnTo>
                    <a:pt x="40693" y="84155"/>
                  </a:lnTo>
                  <a:lnTo>
                    <a:pt x="75857" y="49516"/>
                  </a:lnTo>
                  <a:lnTo>
                    <a:pt x="118098" y="22976"/>
                  </a:lnTo>
                  <a:lnTo>
                    <a:pt x="165219" y="5986"/>
                  </a:lnTo>
                  <a:lnTo>
                    <a:pt x="215027" y="0"/>
                  </a:lnTo>
                  <a:lnTo>
                    <a:pt x="262337" y="5905"/>
                  </a:lnTo>
                  <a:lnTo>
                    <a:pt x="303690" y="22671"/>
                  </a:lnTo>
                  <a:lnTo>
                    <a:pt x="338385" y="48872"/>
                  </a:lnTo>
                  <a:lnTo>
                    <a:pt x="365719" y="83083"/>
                  </a:lnTo>
                  <a:lnTo>
                    <a:pt x="384991" y="123879"/>
                  </a:lnTo>
                  <a:lnTo>
                    <a:pt x="395498" y="169834"/>
                  </a:lnTo>
                  <a:lnTo>
                    <a:pt x="395611" y="177104"/>
                  </a:lnTo>
                  <a:lnTo>
                    <a:pt x="394210" y="184159"/>
                  </a:lnTo>
                  <a:lnTo>
                    <a:pt x="361503" y="208236"/>
                  </a:lnTo>
                  <a:lnTo>
                    <a:pt x="357894" y="208236"/>
                  </a:lnTo>
                </a:path>
                <a:path w="396240" h="208279">
                  <a:moveTo>
                    <a:pt x="267086" y="208236"/>
                  </a:moveTo>
                  <a:lnTo>
                    <a:pt x="128261" y="208236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77299" y="4468030"/>
              <a:ext cx="340243" cy="30821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955764" y="5716823"/>
            <a:ext cx="419734" cy="422275"/>
            <a:chOff x="6955764" y="5716823"/>
            <a:chExt cx="419734" cy="422275"/>
          </a:xfrm>
        </p:grpSpPr>
        <p:sp>
          <p:nvSpPr>
            <p:cNvPr id="23" name="object 23"/>
            <p:cNvSpPr/>
            <p:nvPr/>
          </p:nvSpPr>
          <p:spPr>
            <a:xfrm>
              <a:off x="7103207" y="5728392"/>
              <a:ext cx="260350" cy="243204"/>
            </a:xfrm>
            <a:custGeom>
              <a:avLst/>
              <a:gdLst/>
              <a:ahLst/>
              <a:cxnLst/>
              <a:rect l="l" t="t" r="r" b="b"/>
              <a:pathLst>
                <a:path w="260350" h="243204">
                  <a:moveTo>
                    <a:pt x="0" y="104118"/>
                  </a:moveTo>
                  <a:lnTo>
                    <a:pt x="0" y="20025"/>
                  </a:lnTo>
                  <a:lnTo>
                    <a:pt x="1573" y="12230"/>
                  </a:lnTo>
                  <a:lnTo>
                    <a:pt x="5865" y="5865"/>
                  </a:lnTo>
                  <a:lnTo>
                    <a:pt x="12230" y="1573"/>
                  </a:lnTo>
                  <a:lnTo>
                    <a:pt x="20025" y="0"/>
                  </a:lnTo>
                  <a:lnTo>
                    <a:pt x="240270" y="0"/>
                  </a:lnTo>
                  <a:lnTo>
                    <a:pt x="248064" y="1573"/>
                  </a:lnTo>
                  <a:lnTo>
                    <a:pt x="254430" y="5865"/>
                  </a:lnTo>
                  <a:lnTo>
                    <a:pt x="258721" y="12230"/>
                  </a:lnTo>
                  <a:lnTo>
                    <a:pt x="260295" y="20025"/>
                  </a:lnTo>
                  <a:lnTo>
                    <a:pt x="260295" y="170857"/>
                  </a:lnTo>
                  <a:lnTo>
                    <a:pt x="258721" y="178652"/>
                  </a:lnTo>
                  <a:lnTo>
                    <a:pt x="254430" y="185017"/>
                  </a:lnTo>
                  <a:lnTo>
                    <a:pt x="248064" y="189309"/>
                  </a:lnTo>
                  <a:lnTo>
                    <a:pt x="240270" y="190883"/>
                  </a:lnTo>
                  <a:lnTo>
                    <a:pt x="145158" y="190883"/>
                  </a:lnTo>
                  <a:lnTo>
                    <a:pt x="70071" y="242942"/>
                  </a:lnTo>
                  <a:lnTo>
                    <a:pt x="70071" y="190883"/>
                  </a:lnTo>
                  <a:lnTo>
                    <a:pt x="37378" y="190883"/>
                  </a:lnTo>
                </a:path>
                <a:path w="260350" h="243204">
                  <a:moveTo>
                    <a:pt x="52718" y="52059"/>
                  </a:moveTo>
                  <a:lnTo>
                    <a:pt x="207559" y="52059"/>
                  </a:lnTo>
                </a:path>
                <a:path w="260350" h="243204">
                  <a:moveTo>
                    <a:pt x="52718" y="95441"/>
                  </a:moveTo>
                  <a:lnTo>
                    <a:pt x="207559" y="95441"/>
                  </a:lnTo>
                </a:path>
                <a:path w="260350" h="243204">
                  <a:moveTo>
                    <a:pt x="52718" y="138824"/>
                  </a:moveTo>
                  <a:lnTo>
                    <a:pt x="150173" y="138824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55764" y="5855648"/>
              <a:ext cx="227660" cy="283432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6954288" y="1968570"/>
            <a:ext cx="422275" cy="422275"/>
            <a:chOff x="6954288" y="1968570"/>
            <a:chExt cx="422275" cy="422275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54288" y="2020408"/>
              <a:ext cx="422259" cy="37041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65857" y="1980138"/>
              <a:ext cx="347345" cy="278130"/>
            </a:xfrm>
            <a:custGeom>
              <a:avLst/>
              <a:gdLst/>
              <a:ahLst/>
              <a:cxnLst/>
              <a:rect l="l" t="t" r="r" b="b"/>
              <a:pathLst>
                <a:path w="347345" h="278130">
                  <a:moveTo>
                    <a:pt x="225588" y="225589"/>
                  </a:moveTo>
                  <a:lnTo>
                    <a:pt x="34706" y="225589"/>
                  </a:lnTo>
                  <a:lnTo>
                    <a:pt x="27903" y="224916"/>
                  </a:lnTo>
                  <a:lnTo>
                    <a:pt x="673" y="197685"/>
                  </a:lnTo>
                  <a:lnTo>
                    <a:pt x="0" y="190883"/>
                  </a:lnTo>
                  <a:lnTo>
                    <a:pt x="0" y="34706"/>
                  </a:lnTo>
                  <a:lnTo>
                    <a:pt x="21424" y="2641"/>
                  </a:lnTo>
                  <a:lnTo>
                    <a:pt x="34706" y="0"/>
                  </a:lnTo>
                  <a:lnTo>
                    <a:pt x="312353" y="0"/>
                  </a:lnTo>
                  <a:lnTo>
                    <a:pt x="344418" y="21424"/>
                  </a:lnTo>
                  <a:lnTo>
                    <a:pt x="347059" y="34706"/>
                  </a:lnTo>
                  <a:lnTo>
                    <a:pt x="347059" y="190883"/>
                  </a:lnTo>
                  <a:lnTo>
                    <a:pt x="347155" y="196948"/>
                  </a:lnTo>
                  <a:lnTo>
                    <a:pt x="345659" y="202929"/>
                  </a:lnTo>
                  <a:lnTo>
                    <a:pt x="342721" y="208236"/>
                  </a:lnTo>
                </a:path>
                <a:path w="347345" h="278130">
                  <a:moveTo>
                    <a:pt x="140857" y="225589"/>
                  </a:moveTo>
                  <a:lnTo>
                    <a:pt x="107114" y="277655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84644" y="2020408"/>
              <a:ext cx="81861" cy="1271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4325" y="4277522"/>
            <a:ext cx="3459754" cy="13076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99889" y="4403331"/>
            <a:ext cx="1377988" cy="27678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88603" y="2962443"/>
            <a:ext cx="3522658" cy="13150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653077" y="1373425"/>
            <a:ext cx="1520825" cy="2788920"/>
            <a:chOff x="5653077" y="1373425"/>
            <a:chExt cx="1520825" cy="2788920"/>
          </a:xfrm>
        </p:grpSpPr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7709" y="1383909"/>
              <a:ext cx="1315084" cy="27678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47709" y="1383909"/>
              <a:ext cx="1315085" cy="2767965"/>
            </a:xfrm>
            <a:custGeom>
              <a:avLst/>
              <a:gdLst/>
              <a:ahLst/>
              <a:cxnLst/>
              <a:rect l="l" t="t" r="r" b="b"/>
              <a:pathLst>
                <a:path w="1315084" h="2767965">
                  <a:moveTo>
                    <a:pt x="1315084" y="0"/>
                  </a:moveTo>
                  <a:lnTo>
                    <a:pt x="1315084" y="1761329"/>
                  </a:lnTo>
                  <a:lnTo>
                    <a:pt x="1266760" y="1762341"/>
                  </a:lnTo>
                  <a:lnTo>
                    <a:pt x="1218953" y="1765352"/>
                  </a:lnTo>
                  <a:lnTo>
                    <a:pt x="1171704" y="1770321"/>
                  </a:lnTo>
                  <a:lnTo>
                    <a:pt x="1125052" y="1777206"/>
                  </a:lnTo>
                  <a:lnTo>
                    <a:pt x="1079037" y="1785969"/>
                  </a:lnTo>
                  <a:lnTo>
                    <a:pt x="1033701" y="1796568"/>
                  </a:lnTo>
                  <a:lnTo>
                    <a:pt x="989084" y="1808962"/>
                  </a:lnTo>
                  <a:lnTo>
                    <a:pt x="945227" y="1823113"/>
                  </a:lnTo>
                  <a:lnTo>
                    <a:pt x="902169" y="1838978"/>
                  </a:lnTo>
                  <a:lnTo>
                    <a:pt x="859951" y="1856517"/>
                  </a:lnTo>
                  <a:lnTo>
                    <a:pt x="818614" y="1875691"/>
                  </a:lnTo>
                  <a:lnTo>
                    <a:pt x="778198" y="1896459"/>
                  </a:lnTo>
                  <a:lnTo>
                    <a:pt x="738743" y="1918779"/>
                  </a:lnTo>
                  <a:lnTo>
                    <a:pt x="700291" y="1942613"/>
                  </a:lnTo>
                  <a:lnTo>
                    <a:pt x="662880" y="1967919"/>
                  </a:lnTo>
                  <a:lnTo>
                    <a:pt x="626553" y="1994656"/>
                  </a:lnTo>
                  <a:lnTo>
                    <a:pt x="591349" y="2022785"/>
                  </a:lnTo>
                  <a:lnTo>
                    <a:pt x="557309" y="2052265"/>
                  </a:lnTo>
                  <a:lnTo>
                    <a:pt x="524474" y="2083056"/>
                  </a:lnTo>
                  <a:lnTo>
                    <a:pt x="492883" y="2115116"/>
                  </a:lnTo>
                  <a:lnTo>
                    <a:pt x="462577" y="2148406"/>
                  </a:lnTo>
                  <a:lnTo>
                    <a:pt x="433596" y="2182885"/>
                  </a:lnTo>
                  <a:lnTo>
                    <a:pt x="405982" y="2218513"/>
                  </a:lnTo>
                  <a:lnTo>
                    <a:pt x="379774" y="2255249"/>
                  </a:lnTo>
                  <a:lnTo>
                    <a:pt x="355013" y="2293053"/>
                  </a:lnTo>
                  <a:lnTo>
                    <a:pt x="331740" y="2331885"/>
                  </a:lnTo>
                  <a:lnTo>
                    <a:pt x="309994" y="2371703"/>
                  </a:lnTo>
                  <a:lnTo>
                    <a:pt x="289817" y="2412468"/>
                  </a:lnTo>
                  <a:lnTo>
                    <a:pt x="271248" y="2454138"/>
                  </a:lnTo>
                  <a:lnTo>
                    <a:pt x="254329" y="2496674"/>
                  </a:lnTo>
                  <a:lnTo>
                    <a:pt x="239099" y="2540036"/>
                  </a:lnTo>
                  <a:lnTo>
                    <a:pt x="225600" y="2584182"/>
                  </a:lnTo>
                  <a:lnTo>
                    <a:pt x="213871" y="2629072"/>
                  </a:lnTo>
                  <a:lnTo>
                    <a:pt x="203953" y="2674666"/>
                  </a:lnTo>
                  <a:lnTo>
                    <a:pt x="195886" y="2720923"/>
                  </a:lnTo>
                  <a:lnTo>
                    <a:pt x="189711" y="2767803"/>
                  </a:lnTo>
                  <a:lnTo>
                    <a:pt x="0" y="2767803"/>
                  </a:lnTo>
                  <a:lnTo>
                    <a:pt x="5555" y="2718772"/>
                  </a:lnTo>
                  <a:lnTo>
                    <a:pt x="12883" y="2670300"/>
                  </a:lnTo>
                  <a:lnTo>
                    <a:pt x="21950" y="2622421"/>
                  </a:lnTo>
                  <a:lnTo>
                    <a:pt x="32724" y="2575168"/>
                  </a:lnTo>
                  <a:lnTo>
                    <a:pt x="45170" y="2528574"/>
                  </a:lnTo>
                  <a:lnTo>
                    <a:pt x="59254" y="2482674"/>
                  </a:lnTo>
                  <a:lnTo>
                    <a:pt x="74945" y="2437500"/>
                  </a:lnTo>
                  <a:lnTo>
                    <a:pt x="92207" y="2393086"/>
                  </a:lnTo>
                  <a:lnTo>
                    <a:pt x="111009" y="2349466"/>
                  </a:lnTo>
                  <a:lnTo>
                    <a:pt x="131315" y="2306672"/>
                  </a:lnTo>
                  <a:lnTo>
                    <a:pt x="153094" y="2264739"/>
                  </a:lnTo>
                  <a:lnTo>
                    <a:pt x="176310" y="2223699"/>
                  </a:lnTo>
                  <a:lnTo>
                    <a:pt x="200932" y="2183587"/>
                  </a:lnTo>
                  <a:lnTo>
                    <a:pt x="226925" y="2144435"/>
                  </a:lnTo>
                  <a:lnTo>
                    <a:pt x="254256" y="2106277"/>
                  </a:lnTo>
                  <a:lnTo>
                    <a:pt x="282892" y="2069147"/>
                  </a:lnTo>
                  <a:lnTo>
                    <a:pt x="312798" y="2033078"/>
                  </a:lnTo>
                  <a:lnTo>
                    <a:pt x="343943" y="1998103"/>
                  </a:lnTo>
                  <a:lnTo>
                    <a:pt x="376292" y="1964256"/>
                  </a:lnTo>
                  <a:lnTo>
                    <a:pt x="409811" y="1931570"/>
                  </a:lnTo>
                  <a:lnTo>
                    <a:pt x="444468" y="1900079"/>
                  </a:lnTo>
                  <a:lnTo>
                    <a:pt x="480229" y="1869816"/>
                  </a:lnTo>
                  <a:lnTo>
                    <a:pt x="517060" y="1840814"/>
                  </a:lnTo>
                  <a:lnTo>
                    <a:pt x="554929" y="1813108"/>
                  </a:lnTo>
                  <a:lnTo>
                    <a:pt x="593801" y="1786730"/>
                  </a:lnTo>
                  <a:lnTo>
                    <a:pt x="633643" y="1761714"/>
                  </a:lnTo>
                  <a:lnTo>
                    <a:pt x="674421" y="1738094"/>
                  </a:lnTo>
                  <a:lnTo>
                    <a:pt x="716103" y="1715902"/>
                  </a:lnTo>
                  <a:lnTo>
                    <a:pt x="758655" y="1695173"/>
                  </a:lnTo>
                  <a:lnTo>
                    <a:pt x="802043" y="1675939"/>
                  </a:lnTo>
                  <a:lnTo>
                    <a:pt x="846235" y="1658234"/>
                  </a:lnTo>
                  <a:lnTo>
                    <a:pt x="891195" y="1642093"/>
                  </a:lnTo>
                  <a:lnTo>
                    <a:pt x="936892" y="1627547"/>
                  </a:lnTo>
                  <a:lnTo>
                    <a:pt x="983291" y="1614630"/>
                  </a:lnTo>
                  <a:lnTo>
                    <a:pt x="1030359" y="1603377"/>
                  </a:lnTo>
                  <a:lnTo>
                    <a:pt x="1078063" y="1593820"/>
                  </a:lnTo>
                  <a:lnTo>
                    <a:pt x="1126370" y="1585993"/>
                  </a:lnTo>
                  <a:lnTo>
                    <a:pt x="1126370" y="0"/>
                  </a:lnTo>
                  <a:lnTo>
                    <a:pt x="1315084" y="0"/>
                  </a:lnTo>
                  <a:close/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3077" y="2516187"/>
              <a:ext cx="503236" cy="50303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307" rIns="0" bIns="0" rtlCol="0">
            <a:spAutoFit/>
          </a:bodyPr>
          <a:lstStyle/>
          <a:p>
            <a:pPr marL="1916430">
              <a:lnSpc>
                <a:spcPct val="100000"/>
              </a:lnSpc>
              <a:spcBef>
                <a:spcPts val="110"/>
              </a:spcBef>
            </a:pPr>
            <a:r>
              <a:rPr sz="2050" dirty="0"/>
              <a:t>AI</a:t>
            </a:r>
            <a:r>
              <a:rPr sz="2050" spc="25" dirty="0"/>
              <a:t> </a:t>
            </a:r>
            <a:r>
              <a:rPr sz="2050" dirty="0"/>
              <a:t>in</a:t>
            </a:r>
            <a:r>
              <a:rPr sz="2050" spc="30" dirty="0"/>
              <a:t> </a:t>
            </a:r>
            <a:r>
              <a:rPr sz="2050" dirty="0"/>
              <a:t>Healthcare:</a:t>
            </a:r>
            <a:r>
              <a:rPr sz="2050" spc="25" dirty="0"/>
              <a:t> </a:t>
            </a:r>
            <a:r>
              <a:rPr sz="2050" dirty="0"/>
              <a:t>Benefits</a:t>
            </a:r>
            <a:r>
              <a:rPr sz="2050" spc="30" dirty="0"/>
              <a:t> </a:t>
            </a:r>
            <a:r>
              <a:rPr sz="2050" dirty="0"/>
              <a:t>and</a:t>
            </a:r>
            <a:r>
              <a:rPr sz="2050" spc="25" dirty="0"/>
              <a:t> </a:t>
            </a:r>
            <a:r>
              <a:rPr sz="2050" spc="-10" dirty="0"/>
              <a:t>Challenges</a:t>
            </a:r>
            <a:endParaRPr sz="2050"/>
          </a:p>
        </p:txBody>
      </p:sp>
      <p:sp>
        <p:nvSpPr>
          <p:cNvPr id="10" name="object 10"/>
          <p:cNvSpPr txBox="1"/>
          <p:nvPr/>
        </p:nvSpPr>
        <p:spPr>
          <a:xfrm>
            <a:off x="8817066" y="2053905"/>
            <a:ext cx="1589405" cy="140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3709">
              <a:lnSpc>
                <a:spcPct val="100000"/>
              </a:lnSpc>
              <a:spcBef>
                <a:spcPts val="100"/>
              </a:spcBef>
            </a:pPr>
            <a:r>
              <a:rPr sz="1650" b="1" spc="-10" dirty="0">
                <a:solidFill>
                  <a:srgbClr val="E55752"/>
                </a:solidFill>
                <a:latin typeface="Roboto"/>
                <a:cs typeface="Roboto"/>
              </a:rPr>
              <a:t>AI-powered diagnostics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969"/>
              </a:spcBef>
            </a:pPr>
            <a:r>
              <a:rPr sz="1200" spc="-20" dirty="0">
                <a:solidFill>
                  <a:srgbClr val="474747"/>
                </a:solidFill>
                <a:latin typeface="Roboto"/>
                <a:cs typeface="Roboto"/>
              </a:rPr>
              <a:t>AI-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powered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diagnostics</a:t>
            </a:r>
            <a:r>
              <a:rPr sz="1200" spc="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offer</a:t>
            </a:r>
            <a:r>
              <a:rPr sz="1200" spc="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74747"/>
                </a:solidFill>
                <a:latin typeface="Roboto"/>
                <a:cs typeface="Roboto"/>
              </a:rPr>
              <a:t>high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benefits</a:t>
            </a:r>
            <a:r>
              <a:rPr sz="1200" spc="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but</a:t>
            </a:r>
            <a:r>
              <a:rPr sz="1200" spc="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74747"/>
                </a:solidFill>
                <a:latin typeface="Roboto"/>
                <a:cs typeface="Roboto"/>
              </a:rPr>
              <a:t>face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significant</a:t>
            </a:r>
            <a:r>
              <a:rPr sz="1200" spc="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challenges.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06582" y="5136231"/>
            <a:ext cx="1948814" cy="12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DFCB14"/>
                </a:solidFill>
                <a:latin typeface="Roboto"/>
                <a:cs typeface="Roboto"/>
              </a:rPr>
              <a:t>Basic</a:t>
            </a:r>
            <a:r>
              <a:rPr sz="1650" b="1" spc="-25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DFCB14"/>
                </a:solidFill>
                <a:latin typeface="Roboto"/>
                <a:cs typeface="Roboto"/>
              </a:rPr>
              <a:t>administrative tasks</a:t>
            </a:r>
            <a:endParaRPr sz="1650">
              <a:latin typeface="Roboto"/>
              <a:cs typeface="Roboto"/>
            </a:endParaRPr>
          </a:p>
          <a:p>
            <a:pPr marL="12700" marR="93345">
              <a:lnSpc>
                <a:spcPct val="103200"/>
              </a:lnSpc>
              <a:spcBef>
                <a:spcPts val="1215"/>
              </a:spcBef>
            </a:pP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Basic</a:t>
            </a:r>
            <a:r>
              <a:rPr sz="120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administrative</a:t>
            </a:r>
            <a:r>
              <a:rPr sz="120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tasks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provide</a:t>
            </a:r>
            <a:r>
              <a:rPr sz="1200" spc="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low</a:t>
            </a:r>
            <a:r>
              <a:rPr sz="1200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benefits</a:t>
            </a:r>
            <a:r>
              <a:rPr sz="1200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74747"/>
                </a:solidFill>
                <a:latin typeface="Roboto"/>
                <a:cs typeface="Roboto"/>
              </a:rPr>
              <a:t>with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minimal</a:t>
            </a:r>
            <a:r>
              <a:rPr sz="120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challenges.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9296" y="2116809"/>
            <a:ext cx="1573530" cy="12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 marR="5080" indent="756285">
              <a:lnSpc>
                <a:spcPct val="100000"/>
              </a:lnSpc>
              <a:spcBef>
                <a:spcPts val="100"/>
              </a:spcBef>
            </a:pPr>
            <a:r>
              <a:rPr sz="1650" b="1" spc="-10" dirty="0">
                <a:solidFill>
                  <a:srgbClr val="DE8431"/>
                </a:solidFill>
                <a:latin typeface="Roboto"/>
                <a:cs typeface="Roboto"/>
              </a:rPr>
              <a:t>Ethical considerations</a:t>
            </a:r>
            <a:endParaRPr sz="1650">
              <a:latin typeface="Roboto"/>
              <a:cs typeface="Roboto"/>
            </a:endParaRPr>
          </a:p>
          <a:p>
            <a:pPr marL="81915" marR="6350" indent="-69850" algn="just">
              <a:lnSpc>
                <a:spcPct val="103200"/>
              </a:lnSpc>
              <a:spcBef>
                <a:spcPts val="1215"/>
              </a:spcBef>
            </a:pP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Ethical</a:t>
            </a:r>
            <a:r>
              <a:rPr sz="1200" spc="4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considerations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pose high</a:t>
            </a:r>
            <a:r>
              <a:rPr sz="1200" spc="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challenges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with</a:t>
            </a:r>
            <a:r>
              <a:rPr sz="120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limited</a:t>
            </a:r>
            <a:r>
              <a:rPr sz="1200" spc="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benefits.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4967" y="4947517"/>
            <a:ext cx="1517015" cy="162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0985">
              <a:lnSpc>
                <a:spcPct val="100000"/>
              </a:lnSpc>
              <a:spcBef>
                <a:spcPts val="100"/>
              </a:spcBef>
            </a:pPr>
            <a:r>
              <a:rPr sz="1650" b="1" spc="-10" dirty="0">
                <a:solidFill>
                  <a:srgbClr val="3BC583"/>
                </a:solidFill>
                <a:latin typeface="Roboto"/>
                <a:cs typeface="Roboto"/>
              </a:rPr>
              <a:t>Personalized </a:t>
            </a:r>
            <a:r>
              <a:rPr sz="1650" b="1" dirty="0">
                <a:solidFill>
                  <a:srgbClr val="3BC583"/>
                </a:solidFill>
                <a:latin typeface="Roboto"/>
                <a:cs typeface="Roboto"/>
              </a:rPr>
              <a:t>treatment</a:t>
            </a:r>
            <a:r>
              <a:rPr sz="1650" b="1" spc="-45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3BC583"/>
                </a:solidFill>
                <a:latin typeface="Roboto"/>
                <a:cs typeface="Roboto"/>
              </a:rPr>
              <a:t>plans</a:t>
            </a:r>
            <a:endParaRPr sz="1650">
              <a:latin typeface="Roboto"/>
              <a:cs typeface="Roboto"/>
            </a:endParaRPr>
          </a:p>
          <a:p>
            <a:pPr marL="25400" marR="5080" indent="571500" algn="r">
              <a:lnSpc>
                <a:spcPct val="103200"/>
              </a:lnSpc>
              <a:spcBef>
                <a:spcPts val="1215"/>
              </a:spcBef>
            </a:pP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Personalized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treatment</a:t>
            </a:r>
            <a:r>
              <a:rPr sz="1200" spc="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plans</a:t>
            </a:r>
            <a:r>
              <a:rPr sz="1200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offer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high</a:t>
            </a:r>
            <a:r>
              <a:rPr sz="1200" spc="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benefits</a:t>
            </a:r>
            <a:r>
              <a:rPr sz="1200" spc="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74747"/>
                </a:solidFill>
                <a:latin typeface="Roboto"/>
                <a:cs typeface="Roboto"/>
              </a:rPr>
              <a:t>with</a:t>
            </a:r>
            <a:endParaRPr sz="1200">
              <a:latin typeface="Roboto"/>
              <a:cs typeface="Roboto"/>
            </a:endParaRPr>
          </a:p>
          <a:p>
            <a:pPr marL="705485" marR="8255" indent="-67945" algn="r">
              <a:lnSpc>
                <a:spcPct val="103200"/>
              </a:lnSpc>
            </a:pP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manageable challenges.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03841" y="4267038"/>
            <a:ext cx="3481070" cy="1760855"/>
            <a:chOff x="3503841" y="4267038"/>
            <a:chExt cx="3481070" cy="1760855"/>
          </a:xfrm>
        </p:grpSpPr>
        <p:sp>
          <p:nvSpPr>
            <p:cNvPr id="15" name="object 15"/>
            <p:cNvSpPr/>
            <p:nvPr/>
          </p:nvSpPr>
          <p:spPr>
            <a:xfrm>
              <a:off x="3514325" y="4277522"/>
              <a:ext cx="3460115" cy="1308100"/>
            </a:xfrm>
            <a:custGeom>
              <a:avLst/>
              <a:gdLst/>
              <a:ahLst/>
              <a:cxnLst/>
              <a:rect l="l" t="t" r="r" b="b"/>
              <a:pathLst>
                <a:path w="3460115" h="1308100">
                  <a:moveTo>
                    <a:pt x="0" y="0"/>
                  </a:moveTo>
                  <a:lnTo>
                    <a:pt x="2516184" y="0"/>
                  </a:lnTo>
                  <a:lnTo>
                    <a:pt x="2517236" y="49249"/>
                  </a:lnTo>
                  <a:lnTo>
                    <a:pt x="2520363" y="97961"/>
                  </a:lnTo>
                  <a:lnTo>
                    <a:pt x="2525522" y="146093"/>
                  </a:lnTo>
                  <a:lnTo>
                    <a:pt x="2532671" y="193601"/>
                  </a:lnTo>
                  <a:lnTo>
                    <a:pt x="2541766" y="240444"/>
                  </a:lnTo>
                  <a:lnTo>
                    <a:pt x="2552765" y="286577"/>
                  </a:lnTo>
                  <a:lnTo>
                    <a:pt x="2565625" y="331959"/>
                  </a:lnTo>
                  <a:lnTo>
                    <a:pt x="2580303" y="376547"/>
                  </a:lnTo>
                  <a:lnTo>
                    <a:pt x="2596756" y="420297"/>
                  </a:lnTo>
                  <a:lnTo>
                    <a:pt x="2614942" y="463167"/>
                  </a:lnTo>
                  <a:lnTo>
                    <a:pt x="2634817" y="505114"/>
                  </a:lnTo>
                  <a:lnTo>
                    <a:pt x="2656339" y="546095"/>
                  </a:lnTo>
                  <a:lnTo>
                    <a:pt x="2679465" y="586068"/>
                  </a:lnTo>
                  <a:lnTo>
                    <a:pt x="2704152" y="624989"/>
                  </a:lnTo>
                  <a:lnTo>
                    <a:pt x="2730357" y="662815"/>
                  </a:lnTo>
                  <a:lnTo>
                    <a:pt x="2758038" y="699505"/>
                  </a:lnTo>
                  <a:lnTo>
                    <a:pt x="2787151" y="735014"/>
                  </a:lnTo>
                  <a:lnTo>
                    <a:pt x="2817654" y="769301"/>
                  </a:lnTo>
                  <a:lnTo>
                    <a:pt x="2849504" y="802322"/>
                  </a:lnTo>
                  <a:lnTo>
                    <a:pt x="2882658" y="834034"/>
                  </a:lnTo>
                  <a:lnTo>
                    <a:pt x="2917073" y="864395"/>
                  </a:lnTo>
                  <a:lnTo>
                    <a:pt x="2952706" y="893362"/>
                  </a:lnTo>
                  <a:lnTo>
                    <a:pt x="2989515" y="920892"/>
                  </a:lnTo>
                  <a:lnTo>
                    <a:pt x="3027457" y="946942"/>
                  </a:lnTo>
                  <a:lnTo>
                    <a:pt x="3066489" y="971469"/>
                  </a:lnTo>
                  <a:lnTo>
                    <a:pt x="3106568" y="994431"/>
                  </a:lnTo>
                  <a:lnTo>
                    <a:pt x="3147651" y="1015784"/>
                  </a:lnTo>
                  <a:lnTo>
                    <a:pt x="3189696" y="1035487"/>
                  </a:lnTo>
                  <a:lnTo>
                    <a:pt x="3232659" y="1053495"/>
                  </a:lnTo>
                  <a:lnTo>
                    <a:pt x="3276498" y="1069766"/>
                  </a:lnTo>
                  <a:lnTo>
                    <a:pt x="3321169" y="1084258"/>
                  </a:lnTo>
                  <a:lnTo>
                    <a:pt x="3366631" y="1096927"/>
                  </a:lnTo>
                  <a:lnTo>
                    <a:pt x="3412840" y="1107731"/>
                  </a:lnTo>
                  <a:lnTo>
                    <a:pt x="3459754" y="1116627"/>
                  </a:lnTo>
                  <a:lnTo>
                    <a:pt x="3459754" y="1307619"/>
                  </a:lnTo>
                  <a:lnTo>
                    <a:pt x="3411828" y="1299860"/>
                  </a:lnTo>
                  <a:lnTo>
                    <a:pt x="3364494" y="1290399"/>
                  </a:lnTo>
                  <a:lnTo>
                    <a:pt x="3317785" y="1279268"/>
                  </a:lnTo>
                  <a:lnTo>
                    <a:pt x="3271735" y="1266499"/>
                  </a:lnTo>
                  <a:lnTo>
                    <a:pt x="3226374" y="1252125"/>
                  </a:lnTo>
                  <a:lnTo>
                    <a:pt x="3181737" y="1236179"/>
                  </a:lnTo>
                  <a:lnTo>
                    <a:pt x="3137856" y="1218694"/>
                  </a:lnTo>
                  <a:lnTo>
                    <a:pt x="3094763" y="1199702"/>
                  </a:lnTo>
                  <a:lnTo>
                    <a:pt x="3052491" y="1179235"/>
                  </a:lnTo>
                  <a:lnTo>
                    <a:pt x="3011073" y="1157327"/>
                  </a:lnTo>
                  <a:lnTo>
                    <a:pt x="2970541" y="1134010"/>
                  </a:lnTo>
                  <a:lnTo>
                    <a:pt x="2930929" y="1109317"/>
                  </a:lnTo>
                  <a:lnTo>
                    <a:pt x="2892268" y="1083280"/>
                  </a:lnTo>
                  <a:lnTo>
                    <a:pt x="2854591" y="1055933"/>
                  </a:lnTo>
                  <a:lnTo>
                    <a:pt x="2817932" y="1027307"/>
                  </a:lnTo>
                  <a:lnTo>
                    <a:pt x="2782322" y="997435"/>
                  </a:lnTo>
                  <a:lnTo>
                    <a:pt x="2747794" y="966350"/>
                  </a:lnTo>
                  <a:lnTo>
                    <a:pt x="2714382" y="934085"/>
                  </a:lnTo>
                  <a:lnTo>
                    <a:pt x="2682117" y="900673"/>
                  </a:lnTo>
                  <a:lnTo>
                    <a:pt x="2651032" y="866145"/>
                  </a:lnTo>
                  <a:lnTo>
                    <a:pt x="2621161" y="830535"/>
                  </a:lnTo>
                  <a:lnTo>
                    <a:pt x="2592535" y="793876"/>
                  </a:lnTo>
                  <a:lnTo>
                    <a:pt x="2565187" y="756199"/>
                  </a:lnTo>
                  <a:lnTo>
                    <a:pt x="2539150" y="717538"/>
                  </a:lnTo>
                  <a:lnTo>
                    <a:pt x="2514457" y="677926"/>
                  </a:lnTo>
                  <a:lnTo>
                    <a:pt x="2491140" y="637394"/>
                  </a:lnTo>
                  <a:lnTo>
                    <a:pt x="2469232" y="595976"/>
                  </a:lnTo>
                  <a:lnTo>
                    <a:pt x="2448765" y="553704"/>
                  </a:lnTo>
                  <a:lnTo>
                    <a:pt x="2429773" y="510611"/>
                  </a:lnTo>
                  <a:lnTo>
                    <a:pt x="2412288" y="466730"/>
                  </a:lnTo>
                  <a:lnTo>
                    <a:pt x="2396342" y="422093"/>
                  </a:lnTo>
                  <a:lnTo>
                    <a:pt x="2381968" y="376732"/>
                  </a:lnTo>
                  <a:lnTo>
                    <a:pt x="2369199" y="330682"/>
                  </a:lnTo>
                  <a:lnTo>
                    <a:pt x="2358068" y="283973"/>
                  </a:lnTo>
                  <a:lnTo>
                    <a:pt x="2348607" y="236640"/>
                  </a:lnTo>
                  <a:lnTo>
                    <a:pt x="2340848" y="188713"/>
                  </a:lnTo>
                  <a:lnTo>
                    <a:pt x="0" y="188713"/>
                  </a:lnTo>
                  <a:lnTo>
                    <a:pt x="0" y="0"/>
                  </a:lnTo>
                  <a:close/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71010" y="5555354"/>
              <a:ext cx="346075" cy="408940"/>
            </a:xfrm>
            <a:custGeom>
              <a:avLst/>
              <a:gdLst/>
              <a:ahLst/>
              <a:cxnLst/>
              <a:rect l="l" t="t" r="r" b="b"/>
              <a:pathLst>
                <a:path w="346075" h="408939">
                  <a:moveTo>
                    <a:pt x="209091" y="71115"/>
                  </a:moveTo>
                  <a:lnTo>
                    <a:pt x="136879" y="71115"/>
                  </a:lnTo>
                  <a:lnTo>
                    <a:pt x="136879" y="132446"/>
                  </a:lnTo>
                  <a:lnTo>
                    <a:pt x="75551" y="132446"/>
                  </a:lnTo>
                  <a:lnTo>
                    <a:pt x="75551" y="204657"/>
                  </a:lnTo>
                  <a:lnTo>
                    <a:pt x="136879" y="204657"/>
                  </a:lnTo>
                  <a:lnTo>
                    <a:pt x="136879" y="265985"/>
                  </a:lnTo>
                  <a:lnTo>
                    <a:pt x="209091" y="265985"/>
                  </a:lnTo>
                  <a:lnTo>
                    <a:pt x="209091" y="204657"/>
                  </a:lnTo>
                  <a:lnTo>
                    <a:pt x="270421" y="204657"/>
                  </a:lnTo>
                  <a:lnTo>
                    <a:pt x="270421" y="132446"/>
                  </a:lnTo>
                  <a:lnTo>
                    <a:pt x="209091" y="132446"/>
                  </a:lnTo>
                  <a:lnTo>
                    <a:pt x="209091" y="71115"/>
                  </a:lnTo>
                  <a:close/>
                </a:path>
                <a:path w="346075" h="408939">
                  <a:moveTo>
                    <a:pt x="224783" y="408879"/>
                  </a:moveTo>
                  <a:lnTo>
                    <a:pt x="31452" y="408879"/>
                  </a:lnTo>
                  <a:lnTo>
                    <a:pt x="23110" y="408879"/>
                  </a:lnTo>
                  <a:lnTo>
                    <a:pt x="15110" y="405566"/>
                  </a:lnTo>
                  <a:lnTo>
                    <a:pt x="9212" y="399668"/>
                  </a:lnTo>
                  <a:lnTo>
                    <a:pt x="3313" y="393770"/>
                  </a:lnTo>
                  <a:lnTo>
                    <a:pt x="0" y="385768"/>
                  </a:lnTo>
                  <a:lnTo>
                    <a:pt x="0" y="377427"/>
                  </a:lnTo>
                  <a:lnTo>
                    <a:pt x="0" y="31452"/>
                  </a:lnTo>
                  <a:lnTo>
                    <a:pt x="0" y="23110"/>
                  </a:lnTo>
                  <a:lnTo>
                    <a:pt x="3313" y="15110"/>
                  </a:lnTo>
                  <a:lnTo>
                    <a:pt x="9212" y="9212"/>
                  </a:lnTo>
                  <a:lnTo>
                    <a:pt x="15110" y="3313"/>
                  </a:lnTo>
                  <a:lnTo>
                    <a:pt x="23110" y="0"/>
                  </a:lnTo>
                  <a:lnTo>
                    <a:pt x="31452" y="0"/>
                  </a:lnTo>
                  <a:lnTo>
                    <a:pt x="254323" y="0"/>
                  </a:lnTo>
                  <a:lnTo>
                    <a:pt x="262658" y="1"/>
                  </a:lnTo>
                  <a:lnTo>
                    <a:pt x="336770" y="69425"/>
                  </a:lnTo>
                  <a:lnTo>
                    <a:pt x="345975" y="91652"/>
                  </a:lnTo>
                  <a:lnTo>
                    <a:pt x="345975" y="178220"/>
                  </a:lnTo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30947" y="5776749"/>
              <a:ext cx="218264" cy="251142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089405" y="4392847"/>
            <a:ext cx="1583690" cy="2788920"/>
            <a:chOff x="7089405" y="4392847"/>
            <a:chExt cx="1583690" cy="2788920"/>
          </a:xfrm>
        </p:grpSpPr>
        <p:sp>
          <p:nvSpPr>
            <p:cNvPr id="19" name="object 19"/>
            <p:cNvSpPr/>
            <p:nvPr/>
          </p:nvSpPr>
          <p:spPr>
            <a:xfrm>
              <a:off x="7099889" y="4403331"/>
              <a:ext cx="1378585" cy="2767965"/>
            </a:xfrm>
            <a:custGeom>
              <a:avLst/>
              <a:gdLst/>
              <a:ahLst/>
              <a:cxnLst/>
              <a:rect l="l" t="t" r="r" b="b"/>
              <a:pathLst>
                <a:path w="1378584" h="2767965">
                  <a:moveTo>
                    <a:pt x="0" y="2767803"/>
                  </a:moveTo>
                  <a:lnTo>
                    <a:pt x="188713" y="2767803"/>
                  </a:lnTo>
                  <a:lnTo>
                    <a:pt x="188713" y="1189274"/>
                  </a:lnTo>
                  <a:lnTo>
                    <a:pt x="236850" y="1183837"/>
                  </a:lnTo>
                  <a:lnTo>
                    <a:pt x="284449" y="1176691"/>
                  </a:lnTo>
                  <a:lnTo>
                    <a:pt x="331478" y="1167867"/>
                  </a:lnTo>
                  <a:lnTo>
                    <a:pt x="377905" y="1157397"/>
                  </a:lnTo>
                  <a:lnTo>
                    <a:pt x="423699" y="1145314"/>
                  </a:lnTo>
                  <a:lnTo>
                    <a:pt x="468828" y="1131648"/>
                  </a:lnTo>
                  <a:lnTo>
                    <a:pt x="513260" y="1116431"/>
                  </a:lnTo>
                  <a:lnTo>
                    <a:pt x="556964" y="1099695"/>
                  </a:lnTo>
                  <a:lnTo>
                    <a:pt x="599909" y="1081472"/>
                  </a:lnTo>
                  <a:lnTo>
                    <a:pt x="642061" y="1061792"/>
                  </a:lnTo>
                  <a:lnTo>
                    <a:pt x="683391" y="1040689"/>
                  </a:lnTo>
                  <a:lnTo>
                    <a:pt x="723866" y="1018193"/>
                  </a:lnTo>
                  <a:lnTo>
                    <a:pt x="763455" y="994336"/>
                  </a:lnTo>
                  <a:lnTo>
                    <a:pt x="802125" y="969149"/>
                  </a:lnTo>
                  <a:lnTo>
                    <a:pt x="839846" y="942665"/>
                  </a:lnTo>
                  <a:lnTo>
                    <a:pt x="876586" y="914915"/>
                  </a:lnTo>
                  <a:lnTo>
                    <a:pt x="912312" y="885930"/>
                  </a:lnTo>
                  <a:lnTo>
                    <a:pt x="946994" y="855743"/>
                  </a:lnTo>
                  <a:lnTo>
                    <a:pt x="980600" y="824384"/>
                  </a:lnTo>
                  <a:lnTo>
                    <a:pt x="1013098" y="791886"/>
                  </a:lnTo>
                  <a:lnTo>
                    <a:pt x="1044457" y="758281"/>
                  </a:lnTo>
                  <a:lnTo>
                    <a:pt x="1074644" y="723599"/>
                  </a:lnTo>
                  <a:lnTo>
                    <a:pt x="1103629" y="687872"/>
                  </a:lnTo>
                  <a:lnTo>
                    <a:pt x="1131379" y="651132"/>
                  </a:lnTo>
                  <a:lnTo>
                    <a:pt x="1157863" y="613411"/>
                  </a:lnTo>
                  <a:lnTo>
                    <a:pt x="1183050" y="574741"/>
                  </a:lnTo>
                  <a:lnTo>
                    <a:pt x="1206907" y="535152"/>
                  </a:lnTo>
                  <a:lnTo>
                    <a:pt x="1229403" y="494677"/>
                  </a:lnTo>
                  <a:lnTo>
                    <a:pt x="1250506" y="453348"/>
                  </a:lnTo>
                  <a:lnTo>
                    <a:pt x="1270186" y="411195"/>
                  </a:lnTo>
                  <a:lnTo>
                    <a:pt x="1288409" y="368250"/>
                  </a:lnTo>
                  <a:lnTo>
                    <a:pt x="1305145" y="324546"/>
                  </a:lnTo>
                  <a:lnTo>
                    <a:pt x="1320362" y="280114"/>
                  </a:lnTo>
                  <a:lnTo>
                    <a:pt x="1334028" y="234985"/>
                  </a:lnTo>
                  <a:lnTo>
                    <a:pt x="1346111" y="189191"/>
                  </a:lnTo>
                  <a:lnTo>
                    <a:pt x="1356581" y="142764"/>
                  </a:lnTo>
                  <a:lnTo>
                    <a:pt x="1365404" y="95735"/>
                  </a:lnTo>
                  <a:lnTo>
                    <a:pt x="1372551" y="48137"/>
                  </a:lnTo>
                  <a:lnTo>
                    <a:pt x="1377988" y="0"/>
                  </a:lnTo>
                  <a:lnTo>
                    <a:pt x="1188277" y="0"/>
                  </a:lnTo>
                  <a:lnTo>
                    <a:pt x="1182103" y="46880"/>
                  </a:lnTo>
                  <a:lnTo>
                    <a:pt x="1174036" y="93137"/>
                  </a:lnTo>
                  <a:lnTo>
                    <a:pt x="1164118" y="138731"/>
                  </a:lnTo>
                  <a:lnTo>
                    <a:pt x="1152389" y="183621"/>
                  </a:lnTo>
                  <a:lnTo>
                    <a:pt x="1138889" y="227767"/>
                  </a:lnTo>
                  <a:lnTo>
                    <a:pt x="1123659" y="271128"/>
                  </a:lnTo>
                  <a:lnTo>
                    <a:pt x="1106740" y="313664"/>
                  </a:lnTo>
                  <a:lnTo>
                    <a:pt x="1088171" y="355335"/>
                  </a:lnTo>
                  <a:lnTo>
                    <a:pt x="1067994" y="396099"/>
                  </a:lnTo>
                  <a:lnTo>
                    <a:pt x="1046248" y="435918"/>
                  </a:lnTo>
                  <a:lnTo>
                    <a:pt x="1022975" y="474749"/>
                  </a:lnTo>
                  <a:lnTo>
                    <a:pt x="998214" y="512553"/>
                  </a:lnTo>
                  <a:lnTo>
                    <a:pt x="972006" y="549289"/>
                  </a:lnTo>
                  <a:lnTo>
                    <a:pt x="944392" y="584917"/>
                  </a:lnTo>
                  <a:lnTo>
                    <a:pt x="915411" y="619396"/>
                  </a:lnTo>
                  <a:lnTo>
                    <a:pt x="885105" y="652686"/>
                  </a:lnTo>
                  <a:lnTo>
                    <a:pt x="853514" y="684747"/>
                  </a:lnTo>
                  <a:lnTo>
                    <a:pt x="820678" y="715537"/>
                  </a:lnTo>
                  <a:lnTo>
                    <a:pt x="786638" y="745017"/>
                  </a:lnTo>
                  <a:lnTo>
                    <a:pt x="751434" y="773146"/>
                  </a:lnTo>
                  <a:lnTo>
                    <a:pt x="715107" y="799884"/>
                  </a:lnTo>
                  <a:lnTo>
                    <a:pt x="677697" y="825189"/>
                  </a:lnTo>
                  <a:lnTo>
                    <a:pt x="639245" y="849023"/>
                  </a:lnTo>
                  <a:lnTo>
                    <a:pt x="599790" y="871344"/>
                  </a:lnTo>
                  <a:lnTo>
                    <a:pt x="559374" y="892111"/>
                  </a:lnTo>
                  <a:lnTo>
                    <a:pt x="518037" y="911285"/>
                  </a:lnTo>
                  <a:lnTo>
                    <a:pt x="475819" y="928825"/>
                  </a:lnTo>
                  <a:lnTo>
                    <a:pt x="432761" y="944690"/>
                  </a:lnTo>
                  <a:lnTo>
                    <a:pt x="388903" y="958840"/>
                  </a:lnTo>
                  <a:lnTo>
                    <a:pt x="344286" y="971235"/>
                  </a:lnTo>
                  <a:lnTo>
                    <a:pt x="298950" y="981834"/>
                  </a:lnTo>
                  <a:lnTo>
                    <a:pt x="252936" y="990596"/>
                  </a:lnTo>
                  <a:lnTo>
                    <a:pt x="206284" y="997482"/>
                  </a:lnTo>
                  <a:lnTo>
                    <a:pt x="159034" y="1002450"/>
                  </a:lnTo>
                  <a:lnTo>
                    <a:pt x="111227" y="1005461"/>
                  </a:lnTo>
                  <a:lnTo>
                    <a:pt x="62904" y="1006473"/>
                  </a:lnTo>
                  <a:lnTo>
                    <a:pt x="47099" y="1006365"/>
                  </a:lnTo>
                  <a:lnTo>
                    <a:pt x="31345" y="1006042"/>
                  </a:lnTo>
                  <a:lnTo>
                    <a:pt x="15645" y="1005505"/>
                  </a:lnTo>
                  <a:lnTo>
                    <a:pt x="0" y="1004756"/>
                  </a:lnTo>
                  <a:lnTo>
                    <a:pt x="0" y="2767803"/>
                  </a:lnTo>
                  <a:close/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79689" y="5546099"/>
              <a:ext cx="252095" cy="314960"/>
            </a:xfrm>
            <a:custGeom>
              <a:avLst/>
              <a:gdLst/>
              <a:ahLst/>
              <a:cxnLst/>
              <a:rect l="l" t="t" r="r" b="b"/>
              <a:pathLst>
                <a:path w="252095" h="314960">
                  <a:moveTo>
                    <a:pt x="251681" y="293554"/>
                  </a:moveTo>
                  <a:lnTo>
                    <a:pt x="250033" y="301716"/>
                  </a:lnTo>
                  <a:lnTo>
                    <a:pt x="245539" y="308381"/>
                  </a:lnTo>
                  <a:lnTo>
                    <a:pt x="238874" y="312875"/>
                  </a:lnTo>
                  <a:lnTo>
                    <a:pt x="230713" y="314523"/>
                  </a:lnTo>
                  <a:lnTo>
                    <a:pt x="15726" y="314523"/>
                  </a:lnTo>
                  <a:lnTo>
                    <a:pt x="7040" y="314523"/>
                  </a:lnTo>
                  <a:lnTo>
                    <a:pt x="0" y="307482"/>
                  </a:lnTo>
                  <a:lnTo>
                    <a:pt x="0" y="298796"/>
                  </a:lnTo>
                  <a:lnTo>
                    <a:pt x="0" y="57662"/>
                  </a:lnTo>
                  <a:lnTo>
                    <a:pt x="0" y="48977"/>
                  </a:lnTo>
                  <a:lnTo>
                    <a:pt x="7040" y="41936"/>
                  </a:lnTo>
                  <a:lnTo>
                    <a:pt x="15726" y="41936"/>
                  </a:lnTo>
                  <a:lnTo>
                    <a:pt x="235892" y="41936"/>
                  </a:lnTo>
                  <a:lnTo>
                    <a:pt x="244577" y="41936"/>
                  </a:lnTo>
                  <a:lnTo>
                    <a:pt x="251618" y="48977"/>
                  </a:lnTo>
                  <a:lnTo>
                    <a:pt x="251618" y="57662"/>
                  </a:lnTo>
                  <a:lnTo>
                    <a:pt x="251681" y="293554"/>
                  </a:lnTo>
                  <a:close/>
                </a:path>
                <a:path w="252095" h="314960">
                  <a:moveTo>
                    <a:pt x="62904" y="73388"/>
                  </a:moveTo>
                  <a:lnTo>
                    <a:pt x="62904" y="0"/>
                  </a:lnTo>
                </a:path>
                <a:path w="252095" h="314960">
                  <a:moveTo>
                    <a:pt x="125809" y="73388"/>
                  </a:moveTo>
                  <a:lnTo>
                    <a:pt x="125809" y="0"/>
                  </a:lnTo>
                </a:path>
                <a:path w="252095" h="314960">
                  <a:moveTo>
                    <a:pt x="188713" y="73388"/>
                  </a:moveTo>
                  <a:lnTo>
                    <a:pt x="188713" y="0"/>
                  </a:lnTo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3791" y="5609003"/>
              <a:ext cx="157198" cy="15726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62822" y="5797801"/>
              <a:ext cx="209682" cy="2410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242593" y="5671908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5" h="126364">
                  <a:moveTo>
                    <a:pt x="83872" y="0"/>
                  </a:moveTo>
                  <a:lnTo>
                    <a:pt x="0" y="0"/>
                  </a:lnTo>
                </a:path>
                <a:path w="126365" h="126364">
                  <a:moveTo>
                    <a:pt x="104841" y="62904"/>
                  </a:moveTo>
                  <a:lnTo>
                    <a:pt x="0" y="62904"/>
                  </a:lnTo>
                </a:path>
                <a:path w="126365" h="126364">
                  <a:moveTo>
                    <a:pt x="125809" y="125809"/>
                  </a:moveTo>
                  <a:lnTo>
                    <a:pt x="0" y="125809"/>
                  </a:lnTo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278119" y="2529761"/>
            <a:ext cx="3543935" cy="1758314"/>
            <a:chOff x="7278119" y="2529761"/>
            <a:chExt cx="3543935" cy="1758314"/>
          </a:xfrm>
        </p:grpSpPr>
        <p:sp>
          <p:nvSpPr>
            <p:cNvPr id="25" name="object 25"/>
            <p:cNvSpPr/>
            <p:nvPr/>
          </p:nvSpPr>
          <p:spPr>
            <a:xfrm>
              <a:off x="7288603" y="2962443"/>
              <a:ext cx="3522979" cy="1315085"/>
            </a:xfrm>
            <a:custGeom>
              <a:avLst/>
              <a:gdLst/>
              <a:ahLst/>
              <a:cxnLst/>
              <a:rect l="l" t="t" r="r" b="b"/>
              <a:pathLst>
                <a:path w="3522979" h="1315085">
                  <a:moveTo>
                    <a:pt x="1006473" y="1315084"/>
                  </a:moveTo>
                  <a:lnTo>
                    <a:pt x="1005461" y="1266760"/>
                  </a:lnTo>
                  <a:lnTo>
                    <a:pt x="1002450" y="1218953"/>
                  </a:lnTo>
                  <a:lnTo>
                    <a:pt x="997482" y="1171704"/>
                  </a:lnTo>
                  <a:lnTo>
                    <a:pt x="990596" y="1125052"/>
                  </a:lnTo>
                  <a:lnTo>
                    <a:pt x="981834" y="1079037"/>
                  </a:lnTo>
                  <a:lnTo>
                    <a:pt x="971235" y="1033701"/>
                  </a:lnTo>
                  <a:lnTo>
                    <a:pt x="958840" y="989084"/>
                  </a:lnTo>
                  <a:lnTo>
                    <a:pt x="944690" y="945227"/>
                  </a:lnTo>
                  <a:lnTo>
                    <a:pt x="928825" y="902169"/>
                  </a:lnTo>
                  <a:lnTo>
                    <a:pt x="911285" y="859951"/>
                  </a:lnTo>
                  <a:lnTo>
                    <a:pt x="892111" y="818614"/>
                  </a:lnTo>
                  <a:lnTo>
                    <a:pt x="871344" y="778198"/>
                  </a:lnTo>
                  <a:lnTo>
                    <a:pt x="849023" y="738743"/>
                  </a:lnTo>
                  <a:lnTo>
                    <a:pt x="825189" y="700291"/>
                  </a:lnTo>
                  <a:lnTo>
                    <a:pt x="799884" y="662880"/>
                  </a:lnTo>
                  <a:lnTo>
                    <a:pt x="773146" y="626553"/>
                  </a:lnTo>
                  <a:lnTo>
                    <a:pt x="745017" y="591349"/>
                  </a:lnTo>
                  <a:lnTo>
                    <a:pt x="715537" y="557309"/>
                  </a:lnTo>
                  <a:lnTo>
                    <a:pt x="684747" y="524474"/>
                  </a:lnTo>
                  <a:lnTo>
                    <a:pt x="652686" y="492883"/>
                  </a:lnTo>
                  <a:lnTo>
                    <a:pt x="619396" y="462577"/>
                  </a:lnTo>
                  <a:lnTo>
                    <a:pt x="584917" y="433596"/>
                  </a:lnTo>
                  <a:lnTo>
                    <a:pt x="549289" y="405982"/>
                  </a:lnTo>
                  <a:lnTo>
                    <a:pt x="512553" y="379774"/>
                  </a:lnTo>
                  <a:lnTo>
                    <a:pt x="474749" y="355013"/>
                  </a:lnTo>
                  <a:lnTo>
                    <a:pt x="435918" y="331740"/>
                  </a:lnTo>
                  <a:lnTo>
                    <a:pt x="396099" y="309994"/>
                  </a:lnTo>
                  <a:lnTo>
                    <a:pt x="355335" y="289817"/>
                  </a:lnTo>
                  <a:lnTo>
                    <a:pt x="313664" y="271248"/>
                  </a:lnTo>
                  <a:lnTo>
                    <a:pt x="271128" y="254329"/>
                  </a:lnTo>
                  <a:lnTo>
                    <a:pt x="227767" y="239099"/>
                  </a:lnTo>
                  <a:lnTo>
                    <a:pt x="183621" y="225600"/>
                  </a:lnTo>
                  <a:lnTo>
                    <a:pt x="138731" y="213871"/>
                  </a:lnTo>
                  <a:lnTo>
                    <a:pt x="93137" y="203953"/>
                  </a:lnTo>
                  <a:lnTo>
                    <a:pt x="46880" y="195886"/>
                  </a:lnTo>
                  <a:lnTo>
                    <a:pt x="0" y="189711"/>
                  </a:lnTo>
                  <a:lnTo>
                    <a:pt x="0" y="0"/>
                  </a:lnTo>
                  <a:lnTo>
                    <a:pt x="49031" y="5555"/>
                  </a:lnTo>
                  <a:lnTo>
                    <a:pt x="97502" y="12883"/>
                  </a:lnTo>
                  <a:lnTo>
                    <a:pt x="145381" y="21950"/>
                  </a:lnTo>
                  <a:lnTo>
                    <a:pt x="192634" y="32724"/>
                  </a:lnTo>
                  <a:lnTo>
                    <a:pt x="239228" y="45170"/>
                  </a:lnTo>
                  <a:lnTo>
                    <a:pt x="285128" y="59254"/>
                  </a:lnTo>
                  <a:lnTo>
                    <a:pt x="330302" y="74945"/>
                  </a:lnTo>
                  <a:lnTo>
                    <a:pt x="374715" y="92207"/>
                  </a:lnTo>
                  <a:lnTo>
                    <a:pt x="418336" y="111009"/>
                  </a:lnTo>
                  <a:lnTo>
                    <a:pt x="461130" y="131315"/>
                  </a:lnTo>
                  <a:lnTo>
                    <a:pt x="503063" y="153094"/>
                  </a:lnTo>
                  <a:lnTo>
                    <a:pt x="544103" y="176310"/>
                  </a:lnTo>
                  <a:lnTo>
                    <a:pt x="584215" y="200932"/>
                  </a:lnTo>
                  <a:lnTo>
                    <a:pt x="623367" y="226925"/>
                  </a:lnTo>
                  <a:lnTo>
                    <a:pt x="661525" y="254256"/>
                  </a:lnTo>
                  <a:lnTo>
                    <a:pt x="698655" y="282892"/>
                  </a:lnTo>
                  <a:lnTo>
                    <a:pt x="734724" y="312798"/>
                  </a:lnTo>
                  <a:lnTo>
                    <a:pt x="769699" y="343943"/>
                  </a:lnTo>
                  <a:lnTo>
                    <a:pt x="803546" y="376292"/>
                  </a:lnTo>
                  <a:lnTo>
                    <a:pt x="836232" y="409811"/>
                  </a:lnTo>
                  <a:lnTo>
                    <a:pt x="867724" y="444468"/>
                  </a:lnTo>
                  <a:lnTo>
                    <a:pt x="897987" y="480229"/>
                  </a:lnTo>
                  <a:lnTo>
                    <a:pt x="926988" y="517060"/>
                  </a:lnTo>
                  <a:lnTo>
                    <a:pt x="954694" y="554929"/>
                  </a:lnTo>
                  <a:lnTo>
                    <a:pt x="981072" y="593801"/>
                  </a:lnTo>
                  <a:lnTo>
                    <a:pt x="1006088" y="633643"/>
                  </a:lnTo>
                  <a:lnTo>
                    <a:pt x="1029709" y="674421"/>
                  </a:lnTo>
                  <a:lnTo>
                    <a:pt x="1051900" y="716103"/>
                  </a:lnTo>
                  <a:lnTo>
                    <a:pt x="1072630" y="758655"/>
                  </a:lnTo>
                  <a:lnTo>
                    <a:pt x="1091863" y="802043"/>
                  </a:lnTo>
                  <a:lnTo>
                    <a:pt x="1109568" y="846235"/>
                  </a:lnTo>
                  <a:lnTo>
                    <a:pt x="1125710" y="891195"/>
                  </a:lnTo>
                  <a:lnTo>
                    <a:pt x="1140256" y="936892"/>
                  </a:lnTo>
                  <a:lnTo>
                    <a:pt x="1153172" y="983291"/>
                  </a:lnTo>
                  <a:lnTo>
                    <a:pt x="1164425" y="1030359"/>
                  </a:lnTo>
                  <a:lnTo>
                    <a:pt x="1173982" y="1078063"/>
                  </a:lnTo>
                  <a:lnTo>
                    <a:pt x="1181810" y="1126370"/>
                  </a:lnTo>
                  <a:lnTo>
                    <a:pt x="3522658" y="1126370"/>
                  </a:lnTo>
                  <a:lnTo>
                    <a:pt x="3522658" y="1315084"/>
                  </a:lnTo>
                  <a:lnTo>
                    <a:pt x="1006473" y="1315084"/>
                  </a:lnTo>
                  <a:close/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02322" y="2590141"/>
              <a:ext cx="458470" cy="405765"/>
            </a:xfrm>
            <a:custGeom>
              <a:avLst/>
              <a:gdLst/>
              <a:ahLst/>
              <a:cxnLst/>
              <a:rect l="l" t="t" r="r" b="b"/>
              <a:pathLst>
                <a:path w="458470" h="405764">
                  <a:moveTo>
                    <a:pt x="236908" y="0"/>
                  </a:moveTo>
                  <a:lnTo>
                    <a:pt x="17618" y="0"/>
                  </a:lnTo>
                  <a:lnTo>
                    <a:pt x="7888" y="0"/>
                  </a:lnTo>
                  <a:lnTo>
                    <a:pt x="0" y="7888"/>
                  </a:lnTo>
                  <a:lnTo>
                    <a:pt x="0" y="17618"/>
                  </a:lnTo>
                  <a:lnTo>
                    <a:pt x="0" y="299523"/>
                  </a:lnTo>
                  <a:lnTo>
                    <a:pt x="0" y="309252"/>
                  </a:lnTo>
                  <a:lnTo>
                    <a:pt x="7888" y="317140"/>
                  </a:lnTo>
                  <a:lnTo>
                    <a:pt x="17618" y="317140"/>
                  </a:lnTo>
                  <a:lnTo>
                    <a:pt x="440474" y="317140"/>
                  </a:lnTo>
                  <a:lnTo>
                    <a:pt x="450205" y="317140"/>
                  </a:lnTo>
                  <a:lnTo>
                    <a:pt x="458094" y="309252"/>
                  </a:lnTo>
                  <a:lnTo>
                    <a:pt x="458094" y="299523"/>
                  </a:lnTo>
                  <a:lnTo>
                    <a:pt x="458094" y="116869"/>
                  </a:lnTo>
                </a:path>
                <a:path w="458470" h="405764">
                  <a:moveTo>
                    <a:pt x="193806" y="317140"/>
                  </a:moveTo>
                  <a:lnTo>
                    <a:pt x="158569" y="405236"/>
                  </a:lnTo>
                </a:path>
                <a:path w="458470" h="405764">
                  <a:moveTo>
                    <a:pt x="264282" y="317140"/>
                  </a:moveTo>
                  <a:lnTo>
                    <a:pt x="299522" y="405236"/>
                  </a:lnTo>
                </a:path>
                <a:path w="458470" h="405764">
                  <a:moveTo>
                    <a:pt x="123331" y="405236"/>
                  </a:moveTo>
                  <a:lnTo>
                    <a:pt x="334759" y="405236"/>
                  </a:lnTo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75216" y="2529761"/>
              <a:ext cx="395682" cy="3302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6125" y="1499245"/>
            <a:ext cx="5053330" cy="5558790"/>
            <a:chOff x="4636125" y="1499245"/>
            <a:chExt cx="5053330" cy="555879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6609" y="1509729"/>
              <a:ext cx="5032369" cy="55376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98227" y="1509729"/>
              <a:ext cx="2767965" cy="2929890"/>
            </a:xfrm>
            <a:custGeom>
              <a:avLst/>
              <a:gdLst/>
              <a:ahLst/>
              <a:cxnLst/>
              <a:rect l="l" t="t" r="r" b="b"/>
              <a:pathLst>
                <a:path w="2767965" h="2929890">
                  <a:moveTo>
                    <a:pt x="0" y="2516183"/>
                  </a:moveTo>
                  <a:lnTo>
                    <a:pt x="0" y="2929558"/>
                  </a:lnTo>
                  <a:lnTo>
                    <a:pt x="629046" y="2390375"/>
                  </a:lnTo>
                  <a:lnTo>
                    <a:pt x="1258092" y="2929558"/>
                  </a:lnTo>
                  <a:lnTo>
                    <a:pt x="1258092" y="2516183"/>
                  </a:lnTo>
                  <a:lnTo>
                    <a:pt x="1259310" y="2466232"/>
                  </a:lnTo>
                  <a:lnTo>
                    <a:pt x="1262926" y="2416911"/>
                  </a:lnTo>
                  <a:lnTo>
                    <a:pt x="1268883" y="2368276"/>
                  </a:lnTo>
                  <a:lnTo>
                    <a:pt x="1277125" y="2320385"/>
                  </a:lnTo>
                  <a:lnTo>
                    <a:pt x="1287596" y="2273294"/>
                  </a:lnTo>
                  <a:lnTo>
                    <a:pt x="1300237" y="2227060"/>
                  </a:lnTo>
                  <a:lnTo>
                    <a:pt x="1314993" y="2181739"/>
                  </a:lnTo>
                  <a:lnTo>
                    <a:pt x="1331807" y="2137388"/>
                  </a:lnTo>
                  <a:lnTo>
                    <a:pt x="1350622" y="2094065"/>
                  </a:lnTo>
                  <a:lnTo>
                    <a:pt x="1371382" y="2051825"/>
                  </a:lnTo>
                  <a:lnTo>
                    <a:pt x="1394030" y="2010725"/>
                  </a:lnTo>
                  <a:lnTo>
                    <a:pt x="1418508" y="1970822"/>
                  </a:lnTo>
                  <a:lnTo>
                    <a:pt x="1444762" y="1932172"/>
                  </a:lnTo>
                  <a:lnTo>
                    <a:pt x="1472733" y="1894833"/>
                  </a:lnTo>
                  <a:lnTo>
                    <a:pt x="1502365" y="1858861"/>
                  </a:lnTo>
                  <a:lnTo>
                    <a:pt x="1533601" y="1824313"/>
                  </a:lnTo>
                  <a:lnTo>
                    <a:pt x="1566386" y="1791245"/>
                  </a:lnTo>
                  <a:lnTo>
                    <a:pt x="1600661" y="1759714"/>
                  </a:lnTo>
                  <a:lnTo>
                    <a:pt x="1636371" y="1729777"/>
                  </a:lnTo>
                  <a:lnTo>
                    <a:pt x="1673458" y="1701491"/>
                  </a:lnTo>
                  <a:lnTo>
                    <a:pt x="1711866" y="1674912"/>
                  </a:lnTo>
                  <a:lnTo>
                    <a:pt x="1751538" y="1650096"/>
                  </a:lnTo>
                  <a:lnTo>
                    <a:pt x="1792418" y="1627101"/>
                  </a:lnTo>
                  <a:lnTo>
                    <a:pt x="1834449" y="1605983"/>
                  </a:lnTo>
                  <a:lnTo>
                    <a:pt x="1877574" y="1586799"/>
                  </a:lnTo>
                  <a:lnTo>
                    <a:pt x="1921737" y="1569606"/>
                  </a:lnTo>
                  <a:lnTo>
                    <a:pt x="1966880" y="1554460"/>
                  </a:lnTo>
                  <a:lnTo>
                    <a:pt x="2012947" y="1541419"/>
                  </a:lnTo>
                  <a:lnTo>
                    <a:pt x="2012947" y="1761329"/>
                  </a:lnTo>
                  <a:lnTo>
                    <a:pt x="2767803" y="880664"/>
                  </a:lnTo>
                  <a:lnTo>
                    <a:pt x="2012947" y="0"/>
                  </a:lnTo>
                  <a:lnTo>
                    <a:pt x="2012947" y="265438"/>
                  </a:lnTo>
                  <a:lnTo>
                    <a:pt x="1965256" y="271222"/>
                  </a:lnTo>
                  <a:lnTo>
                    <a:pt x="1917876" y="277989"/>
                  </a:lnTo>
                  <a:lnTo>
                    <a:pt x="1870815" y="285728"/>
                  </a:lnTo>
                  <a:lnTo>
                    <a:pt x="1824086" y="294429"/>
                  </a:lnTo>
                  <a:lnTo>
                    <a:pt x="1777698" y="304082"/>
                  </a:lnTo>
                  <a:lnTo>
                    <a:pt x="1731663" y="314675"/>
                  </a:lnTo>
                  <a:lnTo>
                    <a:pt x="1685990" y="326199"/>
                  </a:lnTo>
                  <a:lnTo>
                    <a:pt x="1640691" y="338643"/>
                  </a:lnTo>
                  <a:lnTo>
                    <a:pt x="1595775" y="351996"/>
                  </a:lnTo>
                  <a:lnTo>
                    <a:pt x="1551254" y="366247"/>
                  </a:lnTo>
                  <a:lnTo>
                    <a:pt x="1507137" y="381387"/>
                  </a:lnTo>
                  <a:lnTo>
                    <a:pt x="1463436" y="397404"/>
                  </a:lnTo>
                  <a:lnTo>
                    <a:pt x="1420162" y="414288"/>
                  </a:lnTo>
                  <a:lnTo>
                    <a:pt x="1377323" y="432029"/>
                  </a:lnTo>
                  <a:lnTo>
                    <a:pt x="1334932" y="450615"/>
                  </a:lnTo>
                  <a:lnTo>
                    <a:pt x="1292998" y="470037"/>
                  </a:lnTo>
                  <a:lnTo>
                    <a:pt x="1251533" y="490284"/>
                  </a:lnTo>
                  <a:lnTo>
                    <a:pt x="1210546" y="511345"/>
                  </a:lnTo>
                  <a:lnTo>
                    <a:pt x="1170049" y="533210"/>
                  </a:lnTo>
                  <a:lnTo>
                    <a:pt x="1130052" y="555868"/>
                  </a:lnTo>
                  <a:lnTo>
                    <a:pt x="1090564" y="579309"/>
                  </a:lnTo>
                  <a:lnTo>
                    <a:pt x="1051598" y="603522"/>
                  </a:lnTo>
                  <a:lnTo>
                    <a:pt x="1013163" y="628497"/>
                  </a:lnTo>
                  <a:lnTo>
                    <a:pt x="975271" y="654222"/>
                  </a:lnTo>
                  <a:lnTo>
                    <a:pt x="937930" y="680688"/>
                  </a:lnTo>
                  <a:lnTo>
                    <a:pt x="901153" y="707884"/>
                  </a:lnTo>
                  <a:lnTo>
                    <a:pt x="864950" y="735799"/>
                  </a:lnTo>
                  <a:lnTo>
                    <a:pt x="829331" y="764424"/>
                  </a:lnTo>
                  <a:lnTo>
                    <a:pt x="794306" y="793746"/>
                  </a:lnTo>
                  <a:lnTo>
                    <a:pt x="759887" y="823756"/>
                  </a:lnTo>
                  <a:lnTo>
                    <a:pt x="726083" y="854444"/>
                  </a:lnTo>
                  <a:lnTo>
                    <a:pt x="692906" y="885798"/>
                  </a:lnTo>
                  <a:lnTo>
                    <a:pt x="660366" y="917808"/>
                  </a:lnTo>
                  <a:lnTo>
                    <a:pt x="628474" y="950464"/>
                  </a:lnTo>
                  <a:lnTo>
                    <a:pt x="597239" y="983755"/>
                  </a:lnTo>
                  <a:lnTo>
                    <a:pt x="566673" y="1017670"/>
                  </a:lnTo>
                  <a:lnTo>
                    <a:pt x="536786" y="1052199"/>
                  </a:lnTo>
                  <a:lnTo>
                    <a:pt x="507589" y="1087332"/>
                  </a:lnTo>
                  <a:lnTo>
                    <a:pt x="479092" y="1123057"/>
                  </a:lnTo>
                  <a:lnTo>
                    <a:pt x="451306" y="1159365"/>
                  </a:lnTo>
                  <a:lnTo>
                    <a:pt x="424241" y="1196245"/>
                  </a:lnTo>
                  <a:lnTo>
                    <a:pt x="397907" y="1233685"/>
                  </a:lnTo>
                  <a:lnTo>
                    <a:pt x="372317" y="1271677"/>
                  </a:lnTo>
                  <a:lnTo>
                    <a:pt x="347479" y="1310208"/>
                  </a:lnTo>
                  <a:lnTo>
                    <a:pt x="323404" y="1349269"/>
                  </a:lnTo>
                  <a:lnTo>
                    <a:pt x="300104" y="1388849"/>
                  </a:lnTo>
                  <a:lnTo>
                    <a:pt x="277588" y="1428937"/>
                  </a:lnTo>
                  <a:lnTo>
                    <a:pt x="255868" y="1469524"/>
                  </a:lnTo>
                  <a:lnTo>
                    <a:pt x="234953" y="1510598"/>
                  </a:lnTo>
                  <a:lnTo>
                    <a:pt x="214854" y="1552148"/>
                  </a:lnTo>
                  <a:lnTo>
                    <a:pt x="195582" y="1594165"/>
                  </a:lnTo>
                  <a:lnTo>
                    <a:pt x="177147" y="1636638"/>
                  </a:lnTo>
                  <a:lnTo>
                    <a:pt x="159560" y="1679556"/>
                  </a:lnTo>
                  <a:lnTo>
                    <a:pt x="142832" y="1722908"/>
                  </a:lnTo>
                  <a:lnTo>
                    <a:pt x="126972" y="1766685"/>
                  </a:lnTo>
                  <a:lnTo>
                    <a:pt x="111992" y="1810875"/>
                  </a:lnTo>
                  <a:lnTo>
                    <a:pt x="97902" y="1855468"/>
                  </a:lnTo>
                  <a:lnTo>
                    <a:pt x="84712" y="1900454"/>
                  </a:lnTo>
                  <a:lnTo>
                    <a:pt x="72434" y="1945821"/>
                  </a:lnTo>
                  <a:lnTo>
                    <a:pt x="61077" y="1991560"/>
                  </a:lnTo>
                  <a:lnTo>
                    <a:pt x="50653" y="2037660"/>
                  </a:lnTo>
                  <a:lnTo>
                    <a:pt x="41171" y="2084110"/>
                  </a:lnTo>
                  <a:lnTo>
                    <a:pt x="32643" y="2130900"/>
                  </a:lnTo>
                  <a:lnTo>
                    <a:pt x="25078" y="2178019"/>
                  </a:lnTo>
                  <a:lnTo>
                    <a:pt x="18488" y="2225457"/>
                  </a:lnTo>
                  <a:lnTo>
                    <a:pt x="12883" y="2273202"/>
                  </a:lnTo>
                  <a:lnTo>
                    <a:pt x="8273" y="2321246"/>
                  </a:lnTo>
                  <a:lnTo>
                    <a:pt x="4669" y="2369576"/>
                  </a:lnTo>
                  <a:lnTo>
                    <a:pt x="2082" y="2418183"/>
                  </a:lnTo>
                  <a:lnTo>
                    <a:pt x="522" y="2467055"/>
                  </a:lnTo>
                  <a:lnTo>
                    <a:pt x="0" y="2516183"/>
                  </a:lnTo>
                  <a:close/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6609" y="3902116"/>
              <a:ext cx="2552700" cy="2893695"/>
            </a:xfrm>
            <a:custGeom>
              <a:avLst/>
              <a:gdLst/>
              <a:ahLst/>
              <a:cxnLst/>
              <a:rect l="l" t="t" r="r" b="b"/>
              <a:pathLst>
                <a:path w="2552700" h="2893695">
                  <a:moveTo>
                    <a:pt x="2012947" y="2264566"/>
                  </a:moveTo>
                  <a:lnTo>
                    <a:pt x="2552686" y="1634871"/>
                  </a:lnTo>
                  <a:lnTo>
                    <a:pt x="2543591" y="1635155"/>
                  </a:lnTo>
                  <a:lnTo>
                    <a:pt x="2534475" y="1635358"/>
                  </a:lnTo>
                  <a:lnTo>
                    <a:pt x="2525339" y="1635480"/>
                  </a:lnTo>
                  <a:lnTo>
                    <a:pt x="2516184" y="1635521"/>
                  </a:lnTo>
                  <a:lnTo>
                    <a:pt x="2466804" y="1634331"/>
                  </a:lnTo>
                  <a:lnTo>
                    <a:pt x="2418038" y="1630796"/>
                  </a:lnTo>
                  <a:lnTo>
                    <a:pt x="2369943" y="1624973"/>
                  </a:lnTo>
                  <a:lnTo>
                    <a:pt x="2322572" y="1616916"/>
                  </a:lnTo>
                  <a:lnTo>
                    <a:pt x="2275980" y="1606678"/>
                  </a:lnTo>
                  <a:lnTo>
                    <a:pt x="2230222" y="1594316"/>
                  </a:lnTo>
                  <a:lnTo>
                    <a:pt x="2185353" y="1579884"/>
                  </a:lnTo>
                  <a:lnTo>
                    <a:pt x="2141427" y="1563437"/>
                  </a:lnTo>
                  <a:lnTo>
                    <a:pt x="2098500" y="1545029"/>
                  </a:lnTo>
                  <a:lnTo>
                    <a:pt x="2056625" y="1524715"/>
                  </a:lnTo>
                  <a:lnTo>
                    <a:pt x="2015859" y="1502550"/>
                  </a:lnTo>
                  <a:lnTo>
                    <a:pt x="1976255" y="1478589"/>
                  </a:lnTo>
                  <a:lnTo>
                    <a:pt x="1937868" y="1452886"/>
                  </a:lnTo>
                  <a:lnTo>
                    <a:pt x="1900754" y="1425496"/>
                  </a:lnTo>
                  <a:lnTo>
                    <a:pt x="1864966" y="1396475"/>
                  </a:lnTo>
                  <a:lnTo>
                    <a:pt x="1830560" y="1365876"/>
                  </a:lnTo>
                  <a:lnTo>
                    <a:pt x="1797591" y="1333754"/>
                  </a:lnTo>
                  <a:lnTo>
                    <a:pt x="1766112" y="1300165"/>
                  </a:lnTo>
                  <a:lnTo>
                    <a:pt x="1736179" y="1265163"/>
                  </a:lnTo>
                  <a:lnTo>
                    <a:pt x="1707847" y="1228803"/>
                  </a:lnTo>
                  <a:lnTo>
                    <a:pt x="1681171" y="1191139"/>
                  </a:lnTo>
                  <a:lnTo>
                    <a:pt x="1656204" y="1152226"/>
                  </a:lnTo>
                  <a:lnTo>
                    <a:pt x="1633002" y="1112120"/>
                  </a:lnTo>
                  <a:lnTo>
                    <a:pt x="1611620" y="1070874"/>
                  </a:lnTo>
                  <a:lnTo>
                    <a:pt x="1592113" y="1028544"/>
                  </a:lnTo>
                  <a:lnTo>
                    <a:pt x="1574535" y="985184"/>
                  </a:lnTo>
                  <a:lnTo>
                    <a:pt x="1558940" y="940849"/>
                  </a:lnTo>
                  <a:lnTo>
                    <a:pt x="1545384" y="895594"/>
                  </a:lnTo>
                  <a:lnTo>
                    <a:pt x="1533922" y="849473"/>
                  </a:lnTo>
                  <a:lnTo>
                    <a:pt x="1524608" y="802542"/>
                  </a:lnTo>
                  <a:lnTo>
                    <a:pt x="1517497" y="754855"/>
                  </a:lnTo>
                  <a:lnTo>
                    <a:pt x="1761329" y="754855"/>
                  </a:lnTo>
                  <a:lnTo>
                    <a:pt x="880664" y="0"/>
                  </a:lnTo>
                  <a:lnTo>
                    <a:pt x="0" y="754855"/>
                  </a:lnTo>
                  <a:lnTo>
                    <a:pt x="255054" y="754855"/>
                  </a:lnTo>
                  <a:lnTo>
                    <a:pt x="258204" y="803050"/>
                  </a:lnTo>
                  <a:lnTo>
                    <a:pt x="262353" y="850965"/>
                  </a:lnTo>
                  <a:lnTo>
                    <a:pt x="267493" y="898591"/>
                  </a:lnTo>
                  <a:lnTo>
                    <a:pt x="273611" y="945916"/>
                  </a:lnTo>
                  <a:lnTo>
                    <a:pt x="280699" y="992931"/>
                  </a:lnTo>
                  <a:lnTo>
                    <a:pt x="288745" y="1039625"/>
                  </a:lnTo>
                  <a:lnTo>
                    <a:pt x="297739" y="1085987"/>
                  </a:lnTo>
                  <a:lnTo>
                    <a:pt x="307670" y="1132008"/>
                  </a:lnTo>
                  <a:lnTo>
                    <a:pt x="318529" y="1177676"/>
                  </a:lnTo>
                  <a:lnTo>
                    <a:pt x="330305" y="1222982"/>
                  </a:lnTo>
                  <a:lnTo>
                    <a:pt x="342988" y="1267915"/>
                  </a:lnTo>
                  <a:lnTo>
                    <a:pt x="356566" y="1312465"/>
                  </a:lnTo>
                  <a:lnTo>
                    <a:pt x="371031" y="1356622"/>
                  </a:lnTo>
                  <a:lnTo>
                    <a:pt x="386370" y="1400374"/>
                  </a:lnTo>
                  <a:lnTo>
                    <a:pt x="402575" y="1443712"/>
                  </a:lnTo>
                  <a:lnTo>
                    <a:pt x="419635" y="1486625"/>
                  </a:lnTo>
                  <a:lnTo>
                    <a:pt x="437538" y="1529103"/>
                  </a:lnTo>
                  <a:lnTo>
                    <a:pt x="456276" y="1571135"/>
                  </a:lnTo>
                  <a:lnTo>
                    <a:pt x="475837" y="1612712"/>
                  </a:lnTo>
                  <a:lnTo>
                    <a:pt x="496211" y="1653822"/>
                  </a:lnTo>
                  <a:lnTo>
                    <a:pt x="517388" y="1694456"/>
                  </a:lnTo>
                  <a:lnTo>
                    <a:pt x="539357" y="1734602"/>
                  </a:lnTo>
                  <a:lnTo>
                    <a:pt x="562109" y="1774251"/>
                  </a:lnTo>
                  <a:lnTo>
                    <a:pt x="585632" y="1813393"/>
                  </a:lnTo>
                  <a:lnTo>
                    <a:pt x="609916" y="1852016"/>
                  </a:lnTo>
                  <a:lnTo>
                    <a:pt x="634951" y="1890110"/>
                  </a:lnTo>
                  <a:lnTo>
                    <a:pt x="660726" y="1927666"/>
                  </a:lnTo>
                  <a:lnTo>
                    <a:pt x="687232" y="1964672"/>
                  </a:lnTo>
                  <a:lnTo>
                    <a:pt x="714457" y="2001119"/>
                  </a:lnTo>
                  <a:lnTo>
                    <a:pt x="742391" y="2036995"/>
                  </a:lnTo>
                  <a:lnTo>
                    <a:pt x="771025" y="2072291"/>
                  </a:lnTo>
                  <a:lnTo>
                    <a:pt x="800347" y="2106996"/>
                  </a:lnTo>
                  <a:lnTo>
                    <a:pt x="830347" y="2141100"/>
                  </a:lnTo>
                  <a:lnTo>
                    <a:pt x="861015" y="2174593"/>
                  </a:lnTo>
                  <a:lnTo>
                    <a:pt x="892341" y="2207463"/>
                  </a:lnTo>
                  <a:lnTo>
                    <a:pt x="924314" y="2239701"/>
                  </a:lnTo>
                  <a:lnTo>
                    <a:pt x="956923" y="2271296"/>
                  </a:lnTo>
                  <a:lnTo>
                    <a:pt x="990158" y="2302238"/>
                  </a:lnTo>
                  <a:lnTo>
                    <a:pt x="1024010" y="2332517"/>
                  </a:lnTo>
                  <a:lnTo>
                    <a:pt x="1058467" y="2362122"/>
                  </a:lnTo>
                  <a:lnTo>
                    <a:pt x="1093519" y="2391042"/>
                  </a:lnTo>
                  <a:lnTo>
                    <a:pt x="1129156" y="2419268"/>
                  </a:lnTo>
                  <a:lnTo>
                    <a:pt x="1165367" y="2446789"/>
                  </a:lnTo>
                  <a:lnTo>
                    <a:pt x="1202142" y="2473594"/>
                  </a:lnTo>
                  <a:lnTo>
                    <a:pt x="1239471" y="2499674"/>
                  </a:lnTo>
                  <a:lnTo>
                    <a:pt x="1277344" y="2525017"/>
                  </a:lnTo>
                  <a:lnTo>
                    <a:pt x="1315749" y="2549614"/>
                  </a:lnTo>
                  <a:lnTo>
                    <a:pt x="1354676" y="2573454"/>
                  </a:lnTo>
                  <a:lnTo>
                    <a:pt x="1394116" y="2596527"/>
                  </a:lnTo>
                  <a:lnTo>
                    <a:pt x="1434057" y="2618822"/>
                  </a:lnTo>
                  <a:lnTo>
                    <a:pt x="1474490" y="2640329"/>
                  </a:lnTo>
                  <a:lnTo>
                    <a:pt x="1515404" y="2661038"/>
                  </a:lnTo>
                  <a:lnTo>
                    <a:pt x="1556788" y="2680937"/>
                  </a:lnTo>
                  <a:lnTo>
                    <a:pt x="1598633" y="2700018"/>
                  </a:lnTo>
                  <a:lnTo>
                    <a:pt x="1640927" y="2718269"/>
                  </a:lnTo>
                  <a:lnTo>
                    <a:pt x="1683661" y="2735680"/>
                  </a:lnTo>
                  <a:lnTo>
                    <a:pt x="1726824" y="2752240"/>
                  </a:lnTo>
                  <a:lnTo>
                    <a:pt x="1770405" y="2767940"/>
                  </a:lnTo>
                  <a:lnTo>
                    <a:pt x="1814395" y="2782769"/>
                  </a:lnTo>
                  <a:lnTo>
                    <a:pt x="1858783" y="2796716"/>
                  </a:lnTo>
                  <a:lnTo>
                    <a:pt x="1903559" y="2809772"/>
                  </a:lnTo>
                  <a:lnTo>
                    <a:pt x="1948711" y="2821925"/>
                  </a:lnTo>
                  <a:lnTo>
                    <a:pt x="1994231" y="2833166"/>
                  </a:lnTo>
                  <a:lnTo>
                    <a:pt x="2040107" y="2843484"/>
                  </a:lnTo>
                  <a:lnTo>
                    <a:pt x="2086328" y="2852868"/>
                  </a:lnTo>
                  <a:lnTo>
                    <a:pt x="2132886" y="2861308"/>
                  </a:lnTo>
                  <a:lnTo>
                    <a:pt x="2179769" y="2868795"/>
                  </a:lnTo>
                  <a:lnTo>
                    <a:pt x="2226966" y="2875317"/>
                  </a:lnTo>
                  <a:lnTo>
                    <a:pt x="2274469" y="2880864"/>
                  </a:lnTo>
                  <a:lnTo>
                    <a:pt x="2322265" y="2885425"/>
                  </a:lnTo>
                  <a:lnTo>
                    <a:pt x="2370345" y="2888992"/>
                  </a:lnTo>
                  <a:lnTo>
                    <a:pt x="2418699" y="2891552"/>
                  </a:lnTo>
                  <a:lnTo>
                    <a:pt x="2467315" y="2893095"/>
                  </a:lnTo>
                  <a:lnTo>
                    <a:pt x="2516184" y="2893612"/>
                  </a:lnTo>
                  <a:lnTo>
                    <a:pt x="2525124" y="2893595"/>
                  </a:lnTo>
                  <a:lnTo>
                    <a:pt x="2534055" y="2893543"/>
                  </a:lnTo>
                  <a:lnTo>
                    <a:pt x="2542979" y="2893456"/>
                  </a:lnTo>
                  <a:lnTo>
                    <a:pt x="2551893" y="2893335"/>
                  </a:lnTo>
                  <a:lnTo>
                    <a:pt x="2012947" y="2264566"/>
                  </a:lnTo>
                  <a:close/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59557" y="4117808"/>
              <a:ext cx="2767965" cy="2929890"/>
            </a:xfrm>
            <a:custGeom>
              <a:avLst/>
              <a:gdLst/>
              <a:ahLst/>
              <a:cxnLst/>
              <a:rect l="l" t="t" r="r" b="b"/>
              <a:pathLst>
                <a:path w="2767965" h="2929890">
                  <a:moveTo>
                    <a:pt x="2767803" y="413373"/>
                  </a:moveTo>
                  <a:lnTo>
                    <a:pt x="2767803" y="0"/>
                  </a:lnTo>
                  <a:lnTo>
                    <a:pt x="2138757" y="539182"/>
                  </a:lnTo>
                  <a:lnTo>
                    <a:pt x="1509710" y="0"/>
                  </a:lnTo>
                  <a:lnTo>
                    <a:pt x="1509710" y="413373"/>
                  </a:lnTo>
                  <a:lnTo>
                    <a:pt x="1508492" y="463324"/>
                  </a:lnTo>
                  <a:lnTo>
                    <a:pt x="1504876" y="512646"/>
                  </a:lnTo>
                  <a:lnTo>
                    <a:pt x="1498919" y="561280"/>
                  </a:lnTo>
                  <a:lnTo>
                    <a:pt x="1490677" y="609172"/>
                  </a:lnTo>
                  <a:lnTo>
                    <a:pt x="1480207" y="656263"/>
                  </a:lnTo>
                  <a:lnTo>
                    <a:pt x="1467565" y="702497"/>
                  </a:lnTo>
                  <a:lnTo>
                    <a:pt x="1452809" y="747818"/>
                  </a:lnTo>
                  <a:lnTo>
                    <a:pt x="1435995" y="792169"/>
                  </a:lnTo>
                  <a:lnTo>
                    <a:pt x="1417180" y="835492"/>
                  </a:lnTo>
                  <a:lnTo>
                    <a:pt x="1396420" y="877733"/>
                  </a:lnTo>
                  <a:lnTo>
                    <a:pt x="1373773" y="918833"/>
                  </a:lnTo>
                  <a:lnTo>
                    <a:pt x="1349294" y="958736"/>
                  </a:lnTo>
                  <a:lnTo>
                    <a:pt x="1323041" y="997385"/>
                  </a:lnTo>
                  <a:lnTo>
                    <a:pt x="1295070" y="1034724"/>
                  </a:lnTo>
                  <a:lnTo>
                    <a:pt x="1265437" y="1070696"/>
                  </a:lnTo>
                  <a:lnTo>
                    <a:pt x="1234201" y="1105244"/>
                  </a:lnTo>
                  <a:lnTo>
                    <a:pt x="1201417" y="1138312"/>
                  </a:lnTo>
                  <a:lnTo>
                    <a:pt x="1167141" y="1169843"/>
                  </a:lnTo>
                  <a:lnTo>
                    <a:pt x="1131432" y="1199780"/>
                  </a:lnTo>
                  <a:lnTo>
                    <a:pt x="1094345" y="1228067"/>
                  </a:lnTo>
                  <a:lnTo>
                    <a:pt x="1055936" y="1254646"/>
                  </a:lnTo>
                  <a:lnTo>
                    <a:pt x="1016264" y="1279461"/>
                  </a:lnTo>
                  <a:lnTo>
                    <a:pt x="975384" y="1302456"/>
                  </a:lnTo>
                  <a:lnTo>
                    <a:pt x="933353" y="1323574"/>
                  </a:lnTo>
                  <a:lnTo>
                    <a:pt x="890228" y="1342758"/>
                  </a:lnTo>
                  <a:lnTo>
                    <a:pt x="846066" y="1359951"/>
                  </a:lnTo>
                  <a:lnTo>
                    <a:pt x="800922" y="1375097"/>
                  </a:lnTo>
                  <a:lnTo>
                    <a:pt x="754855" y="1388139"/>
                  </a:lnTo>
                  <a:lnTo>
                    <a:pt x="754855" y="1168229"/>
                  </a:lnTo>
                  <a:lnTo>
                    <a:pt x="0" y="2048893"/>
                  </a:lnTo>
                  <a:lnTo>
                    <a:pt x="754855" y="2929558"/>
                  </a:lnTo>
                  <a:lnTo>
                    <a:pt x="754855" y="2664119"/>
                  </a:lnTo>
                  <a:lnTo>
                    <a:pt x="802546" y="2658336"/>
                  </a:lnTo>
                  <a:lnTo>
                    <a:pt x="849927" y="2651569"/>
                  </a:lnTo>
                  <a:lnTo>
                    <a:pt x="896987" y="2643829"/>
                  </a:lnTo>
                  <a:lnTo>
                    <a:pt x="943717" y="2635128"/>
                  </a:lnTo>
                  <a:lnTo>
                    <a:pt x="990104" y="2625476"/>
                  </a:lnTo>
                  <a:lnTo>
                    <a:pt x="1036140" y="2614882"/>
                  </a:lnTo>
                  <a:lnTo>
                    <a:pt x="1081812" y="2603358"/>
                  </a:lnTo>
                  <a:lnTo>
                    <a:pt x="1127112" y="2590915"/>
                  </a:lnTo>
                  <a:lnTo>
                    <a:pt x="1172027" y="2577562"/>
                  </a:lnTo>
                  <a:lnTo>
                    <a:pt x="1216549" y="2563310"/>
                  </a:lnTo>
                  <a:lnTo>
                    <a:pt x="1260665" y="2548171"/>
                  </a:lnTo>
                  <a:lnTo>
                    <a:pt x="1304366" y="2532154"/>
                  </a:lnTo>
                  <a:lnTo>
                    <a:pt x="1347641" y="2515269"/>
                  </a:lnTo>
                  <a:lnTo>
                    <a:pt x="1390479" y="2497529"/>
                  </a:lnTo>
                  <a:lnTo>
                    <a:pt x="1432870" y="2478942"/>
                  </a:lnTo>
                  <a:lnTo>
                    <a:pt x="1474804" y="2459520"/>
                  </a:lnTo>
                  <a:lnTo>
                    <a:pt x="1516269" y="2439273"/>
                  </a:lnTo>
                  <a:lnTo>
                    <a:pt x="1557256" y="2418212"/>
                  </a:lnTo>
                  <a:lnTo>
                    <a:pt x="1597753" y="2396347"/>
                  </a:lnTo>
                  <a:lnTo>
                    <a:pt x="1637751" y="2373689"/>
                  </a:lnTo>
                  <a:lnTo>
                    <a:pt x="1677238" y="2350248"/>
                  </a:lnTo>
                  <a:lnTo>
                    <a:pt x="1716204" y="2326035"/>
                  </a:lnTo>
                  <a:lnTo>
                    <a:pt x="1754639" y="2301061"/>
                  </a:lnTo>
                  <a:lnTo>
                    <a:pt x="1792532" y="2275335"/>
                  </a:lnTo>
                  <a:lnTo>
                    <a:pt x="1829872" y="2248869"/>
                  </a:lnTo>
                  <a:lnTo>
                    <a:pt x="1866649" y="2221673"/>
                  </a:lnTo>
                  <a:lnTo>
                    <a:pt x="1902853" y="2193758"/>
                  </a:lnTo>
                  <a:lnTo>
                    <a:pt x="1938472" y="2165134"/>
                  </a:lnTo>
                  <a:lnTo>
                    <a:pt x="1973496" y="2135811"/>
                  </a:lnTo>
                  <a:lnTo>
                    <a:pt x="2007916" y="2105801"/>
                  </a:lnTo>
                  <a:lnTo>
                    <a:pt x="2041719" y="2075114"/>
                  </a:lnTo>
                  <a:lnTo>
                    <a:pt x="2074896" y="2043759"/>
                  </a:lnTo>
                  <a:lnTo>
                    <a:pt x="2107436" y="2011749"/>
                  </a:lnTo>
                  <a:lnTo>
                    <a:pt x="2139329" y="1979093"/>
                  </a:lnTo>
                  <a:lnTo>
                    <a:pt x="2170563" y="1945803"/>
                  </a:lnTo>
                  <a:lnTo>
                    <a:pt x="2201129" y="1911887"/>
                  </a:lnTo>
                  <a:lnTo>
                    <a:pt x="2231016" y="1877358"/>
                  </a:lnTo>
                  <a:lnTo>
                    <a:pt x="2260213" y="1842225"/>
                  </a:lnTo>
                  <a:lnTo>
                    <a:pt x="2288710" y="1806500"/>
                  </a:lnTo>
                  <a:lnTo>
                    <a:pt x="2316497" y="1770192"/>
                  </a:lnTo>
                  <a:lnTo>
                    <a:pt x="2343562" y="1733313"/>
                  </a:lnTo>
                  <a:lnTo>
                    <a:pt x="2369895" y="1695872"/>
                  </a:lnTo>
                  <a:lnTo>
                    <a:pt x="2395486" y="1657881"/>
                  </a:lnTo>
                  <a:lnTo>
                    <a:pt x="2420324" y="1619349"/>
                  </a:lnTo>
                  <a:lnTo>
                    <a:pt x="2444398" y="1580288"/>
                  </a:lnTo>
                  <a:lnTo>
                    <a:pt x="2467698" y="1540708"/>
                  </a:lnTo>
                  <a:lnTo>
                    <a:pt x="2490214" y="1500620"/>
                  </a:lnTo>
                  <a:lnTo>
                    <a:pt x="2511935" y="1460033"/>
                  </a:lnTo>
                  <a:lnTo>
                    <a:pt x="2532850" y="1418959"/>
                  </a:lnTo>
                  <a:lnTo>
                    <a:pt x="2552949" y="1377409"/>
                  </a:lnTo>
                  <a:lnTo>
                    <a:pt x="2572221" y="1335392"/>
                  </a:lnTo>
                  <a:lnTo>
                    <a:pt x="2590655" y="1292919"/>
                  </a:lnTo>
                  <a:lnTo>
                    <a:pt x="2608242" y="1250001"/>
                  </a:lnTo>
                  <a:lnTo>
                    <a:pt x="2624971" y="1206649"/>
                  </a:lnTo>
                  <a:lnTo>
                    <a:pt x="2640830" y="1162872"/>
                  </a:lnTo>
                  <a:lnTo>
                    <a:pt x="2655811" y="1118682"/>
                  </a:lnTo>
                  <a:lnTo>
                    <a:pt x="2669901" y="1074089"/>
                  </a:lnTo>
                  <a:lnTo>
                    <a:pt x="2683090" y="1029103"/>
                  </a:lnTo>
                  <a:lnTo>
                    <a:pt x="2695368" y="983735"/>
                  </a:lnTo>
                  <a:lnTo>
                    <a:pt x="2706725" y="937996"/>
                  </a:lnTo>
                  <a:lnTo>
                    <a:pt x="2717150" y="891897"/>
                  </a:lnTo>
                  <a:lnTo>
                    <a:pt x="2726631" y="845446"/>
                  </a:lnTo>
                  <a:lnTo>
                    <a:pt x="2735160" y="798657"/>
                  </a:lnTo>
                  <a:lnTo>
                    <a:pt x="2742724" y="751538"/>
                  </a:lnTo>
                  <a:lnTo>
                    <a:pt x="2749315" y="704100"/>
                  </a:lnTo>
                  <a:lnTo>
                    <a:pt x="2754920" y="656354"/>
                  </a:lnTo>
                  <a:lnTo>
                    <a:pt x="2759530" y="608311"/>
                  </a:lnTo>
                  <a:lnTo>
                    <a:pt x="2763133" y="559981"/>
                  </a:lnTo>
                  <a:lnTo>
                    <a:pt x="2765721" y="511374"/>
                  </a:lnTo>
                  <a:lnTo>
                    <a:pt x="2767281" y="462501"/>
                  </a:lnTo>
                  <a:lnTo>
                    <a:pt x="2767803" y="413373"/>
                  </a:lnTo>
                  <a:close/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26288" y="1761337"/>
              <a:ext cx="2552700" cy="2893695"/>
            </a:xfrm>
            <a:custGeom>
              <a:avLst/>
              <a:gdLst/>
              <a:ahLst/>
              <a:cxnLst/>
              <a:rect l="l" t="t" r="r" b="b"/>
              <a:pathLst>
                <a:path w="2552700" h="2893695">
                  <a:moveTo>
                    <a:pt x="539738" y="629046"/>
                  </a:moveTo>
                  <a:lnTo>
                    <a:pt x="0" y="1258741"/>
                  </a:lnTo>
                  <a:lnTo>
                    <a:pt x="9095" y="1258457"/>
                  </a:lnTo>
                  <a:lnTo>
                    <a:pt x="18211" y="1258254"/>
                  </a:lnTo>
                  <a:lnTo>
                    <a:pt x="27346" y="1258132"/>
                  </a:lnTo>
                  <a:lnTo>
                    <a:pt x="36501" y="1258091"/>
                  </a:lnTo>
                  <a:lnTo>
                    <a:pt x="85882" y="1259281"/>
                  </a:lnTo>
                  <a:lnTo>
                    <a:pt x="134647" y="1262815"/>
                  </a:lnTo>
                  <a:lnTo>
                    <a:pt x="182743" y="1268638"/>
                  </a:lnTo>
                  <a:lnTo>
                    <a:pt x="230114" y="1276696"/>
                  </a:lnTo>
                  <a:lnTo>
                    <a:pt x="276706" y="1286933"/>
                  </a:lnTo>
                  <a:lnTo>
                    <a:pt x="322464" y="1299295"/>
                  </a:lnTo>
                  <a:lnTo>
                    <a:pt x="367333" y="1313727"/>
                  </a:lnTo>
                  <a:lnTo>
                    <a:pt x="411259" y="1330175"/>
                  </a:lnTo>
                  <a:lnTo>
                    <a:pt x="454186" y="1348583"/>
                  </a:lnTo>
                  <a:lnTo>
                    <a:pt x="496061" y="1368897"/>
                  </a:lnTo>
                  <a:lnTo>
                    <a:pt x="536827" y="1391062"/>
                  </a:lnTo>
                  <a:lnTo>
                    <a:pt x="576431" y="1415023"/>
                  </a:lnTo>
                  <a:lnTo>
                    <a:pt x="614818" y="1440726"/>
                  </a:lnTo>
                  <a:lnTo>
                    <a:pt x="651932" y="1468115"/>
                  </a:lnTo>
                  <a:lnTo>
                    <a:pt x="687720" y="1497137"/>
                  </a:lnTo>
                  <a:lnTo>
                    <a:pt x="722126" y="1527736"/>
                  </a:lnTo>
                  <a:lnTo>
                    <a:pt x="755096" y="1559857"/>
                  </a:lnTo>
                  <a:lnTo>
                    <a:pt x="786574" y="1593446"/>
                  </a:lnTo>
                  <a:lnTo>
                    <a:pt x="816507" y="1628449"/>
                  </a:lnTo>
                  <a:lnTo>
                    <a:pt x="844839" y="1664809"/>
                  </a:lnTo>
                  <a:lnTo>
                    <a:pt x="871515" y="1702473"/>
                  </a:lnTo>
                  <a:lnTo>
                    <a:pt x="896482" y="1741385"/>
                  </a:lnTo>
                  <a:lnTo>
                    <a:pt x="919684" y="1781492"/>
                  </a:lnTo>
                  <a:lnTo>
                    <a:pt x="941065" y="1822738"/>
                  </a:lnTo>
                  <a:lnTo>
                    <a:pt x="960573" y="1865068"/>
                  </a:lnTo>
                  <a:lnTo>
                    <a:pt x="978151" y="1908428"/>
                  </a:lnTo>
                  <a:lnTo>
                    <a:pt x="993746" y="1952763"/>
                  </a:lnTo>
                  <a:lnTo>
                    <a:pt x="1007301" y="1998018"/>
                  </a:lnTo>
                  <a:lnTo>
                    <a:pt x="1018763" y="2044138"/>
                  </a:lnTo>
                  <a:lnTo>
                    <a:pt x="1028077" y="2091070"/>
                  </a:lnTo>
                  <a:lnTo>
                    <a:pt x="1035188" y="2138757"/>
                  </a:lnTo>
                  <a:lnTo>
                    <a:pt x="791356" y="2138757"/>
                  </a:lnTo>
                  <a:lnTo>
                    <a:pt x="1672021" y="2893612"/>
                  </a:lnTo>
                  <a:lnTo>
                    <a:pt x="2552686" y="2138757"/>
                  </a:lnTo>
                  <a:lnTo>
                    <a:pt x="2297632" y="2138757"/>
                  </a:lnTo>
                  <a:lnTo>
                    <a:pt x="2294482" y="2090562"/>
                  </a:lnTo>
                  <a:lnTo>
                    <a:pt x="2290332" y="2042646"/>
                  </a:lnTo>
                  <a:lnTo>
                    <a:pt x="2285193" y="1995021"/>
                  </a:lnTo>
                  <a:lnTo>
                    <a:pt x="2279074" y="1947696"/>
                  </a:lnTo>
                  <a:lnTo>
                    <a:pt x="2271986" y="1900681"/>
                  </a:lnTo>
                  <a:lnTo>
                    <a:pt x="2263941" y="1853987"/>
                  </a:lnTo>
                  <a:lnTo>
                    <a:pt x="2254947" y="1807625"/>
                  </a:lnTo>
                  <a:lnTo>
                    <a:pt x="2245015" y="1761604"/>
                  </a:lnTo>
                  <a:lnTo>
                    <a:pt x="2234156" y="1715935"/>
                  </a:lnTo>
                  <a:lnTo>
                    <a:pt x="2222380" y="1670629"/>
                  </a:lnTo>
                  <a:lnTo>
                    <a:pt x="2209698" y="1625696"/>
                  </a:lnTo>
                  <a:lnTo>
                    <a:pt x="2196119" y="1581146"/>
                  </a:lnTo>
                  <a:lnTo>
                    <a:pt x="2181655" y="1536990"/>
                  </a:lnTo>
                  <a:lnTo>
                    <a:pt x="2166315" y="1493238"/>
                  </a:lnTo>
                  <a:lnTo>
                    <a:pt x="2150110" y="1449900"/>
                  </a:lnTo>
                  <a:lnTo>
                    <a:pt x="2133051" y="1406987"/>
                  </a:lnTo>
                  <a:lnTo>
                    <a:pt x="2115147" y="1364509"/>
                  </a:lnTo>
                  <a:lnTo>
                    <a:pt x="2096410" y="1322476"/>
                  </a:lnTo>
                  <a:lnTo>
                    <a:pt x="2076849" y="1280900"/>
                  </a:lnTo>
                  <a:lnTo>
                    <a:pt x="2056474" y="1239789"/>
                  </a:lnTo>
                  <a:lnTo>
                    <a:pt x="2035298" y="1199156"/>
                  </a:lnTo>
                  <a:lnTo>
                    <a:pt x="2013328" y="1159009"/>
                  </a:lnTo>
                  <a:lnTo>
                    <a:pt x="1990577" y="1119360"/>
                  </a:lnTo>
                  <a:lnTo>
                    <a:pt x="1967054" y="1080219"/>
                  </a:lnTo>
                  <a:lnTo>
                    <a:pt x="1942770" y="1041596"/>
                  </a:lnTo>
                  <a:lnTo>
                    <a:pt x="1917735" y="1003501"/>
                  </a:lnTo>
                  <a:lnTo>
                    <a:pt x="1891959" y="965946"/>
                  </a:lnTo>
                  <a:lnTo>
                    <a:pt x="1865454" y="928939"/>
                  </a:lnTo>
                  <a:lnTo>
                    <a:pt x="1838229" y="892493"/>
                  </a:lnTo>
                  <a:lnTo>
                    <a:pt x="1810294" y="856616"/>
                  </a:lnTo>
                  <a:lnTo>
                    <a:pt x="1781661" y="821320"/>
                  </a:lnTo>
                  <a:lnTo>
                    <a:pt x="1752339" y="786615"/>
                  </a:lnTo>
                  <a:lnTo>
                    <a:pt x="1722338" y="752511"/>
                  </a:lnTo>
                  <a:lnTo>
                    <a:pt x="1691670" y="719019"/>
                  </a:lnTo>
                  <a:lnTo>
                    <a:pt x="1660345" y="686149"/>
                  </a:lnTo>
                  <a:lnTo>
                    <a:pt x="1628372" y="653911"/>
                  </a:lnTo>
                  <a:lnTo>
                    <a:pt x="1595763" y="622315"/>
                  </a:lnTo>
                  <a:lnTo>
                    <a:pt x="1562527" y="591373"/>
                  </a:lnTo>
                  <a:lnTo>
                    <a:pt x="1528676" y="561095"/>
                  </a:lnTo>
                  <a:lnTo>
                    <a:pt x="1494219" y="531490"/>
                  </a:lnTo>
                  <a:lnTo>
                    <a:pt x="1459167" y="502569"/>
                  </a:lnTo>
                  <a:lnTo>
                    <a:pt x="1423530" y="474344"/>
                  </a:lnTo>
                  <a:lnTo>
                    <a:pt x="1387319" y="446823"/>
                  </a:lnTo>
                  <a:lnTo>
                    <a:pt x="1350543" y="420017"/>
                  </a:lnTo>
                  <a:lnTo>
                    <a:pt x="1313214" y="393938"/>
                  </a:lnTo>
                  <a:lnTo>
                    <a:pt x="1275342" y="368594"/>
                  </a:lnTo>
                  <a:lnTo>
                    <a:pt x="1236937" y="343997"/>
                  </a:lnTo>
                  <a:lnTo>
                    <a:pt x="1198010" y="320157"/>
                  </a:lnTo>
                  <a:lnTo>
                    <a:pt x="1158570" y="297085"/>
                  </a:lnTo>
                  <a:lnTo>
                    <a:pt x="1118629" y="274790"/>
                  </a:lnTo>
                  <a:lnTo>
                    <a:pt x="1078196" y="253283"/>
                  </a:lnTo>
                  <a:lnTo>
                    <a:pt x="1037282" y="232574"/>
                  </a:lnTo>
                  <a:lnTo>
                    <a:pt x="995898" y="212674"/>
                  </a:lnTo>
                  <a:lnTo>
                    <a:pt x="954053" y="193594"/>
                  </a:lnTo>
                  <a:lnTo>
                    <a:pt x="911759" y="175343"/>
                  </a:lnTo>
                  <a:lnTo>
                    <a:pt x="869025" y="157932"/>
                  </a:lnTo>
                  <a:lnTo>
                    <a:pt x="825862" y="141371"/>
                  </a:lnTo>
                  <a:lnTo>
                    <a:pt x="782280" y="125671"/>
                  </a:lnTo>
                  <a:lnTo>
                    <a:pt x="738290" y="110843"/>
                  </a:lnTo>
                  <a:lnTo>
                    <a:pt x="693902" y="96895"/>
                  </a:lnTo>
                  <a:lnTo>
                    <a:pt x="649127" y="83840"/>
                  </a:lnTo>
                  <a:lnTo>
                    <a:pt x="603974" y="71686"/>
                  </a:lnTo>
                  <a:lnTo>
                    <a:pt x="558455" y="60446"/>
                  </a:lnTo>
                  <a:lnTo>
                    <a:pt x="512579" y="50128"/>
                  </a:lnTo>
                  <a:lnTo>
                    <a:pt x="466357" y="40744"/>
                  </a:lnTo>
                  <a:lnTo>
                    <a:pt x="419800" y="32303"/>
                  </a:lnTo>
                  <a:lnTo>
                    <a:pt x="372917" y="24817"/>
                  </a:lnTo>
                  <a:lnTo>
                    <a:pt x="325719" y="18295"/>
                  </a:lnTo>
                  <a:lnTo>
                    <a:pt x="278217" y="12748"/>
                  </a:lnTo>
                  <a:lnTo>
                    <a:pt x="230420" y="8186"/>
                  </a:lnTo>
                  <a:lnTo>
                    <a:pt x="182340" y="4620"/>
                  </a:lnTo>
                  <a:lnTo>
                    <a:pt x="133987" y="2060"/>
                  </a:lnTo>
                  <a:lnTo>
                    <a:pt x="85370" y="516"/>
                  </a:lnTo>
                  <a:lnTo>
                    <a:pt x="36501" y="0"/>
                  </a:lnTo>
                  <a:lnTo>
                    <a:pt x="27562" y="17"/>
                  </a:lnTo>
                  <a:lnTo>
                    <a:pt x="18630" y="69"/>
                  </a:lnTo>
                  <a:lnTo>
                    <a:pt x="9707" y="156"/>
                  </a:lnTo>
                  <a:lnTo>
                    <a:pt x="792" y="276"/>
                  </a:lnTo>
                  <a:lnTo>
                    <a:pt x="539738" y="629046"/>
                  </a:lnTo>
                  <a:close/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63944" y="5296502"/>
              <a:ext cx="398780" cy="482600"/>
            </a:xfrm>
            <a:custGeom>
              <a:avLst/>
              <a:gdLst/>
              <a:ahLst/>
              <a:cxnLst/>
              <a:rect l="l" t="t" r="r" b="b"/>
              <a:pathLst>
                <a:path w="398779" h="482600">
                  <a:moveTo>
                    <a:pt x="209682" y="482268"/>
                  </a:moveTo>
                  <a:lnTo>
                    <a:pt x="20968" y="482268"/>
                  </a:lnTo>
                  <a:lnTo>
                    <a:pt x="12806" y="480620"/>
                  </a:lnTo>
                  <a:lnTo>
                    <a:pt x="6141" y="476127"/>
                  </a:lnTo>
                  <a:lnTo>
                    <a:pt x="1647" y="469462"/>
                  </a:lnTo>
                  <a:lnTo>
                    <a:pt x="0" y="461300"/>
                  </a:lnTo>
                  <a:lnTo>
                    <a:pt x="0" y="20968"/>
                  </a:lnTo>
                  <a:lnTo>
                    <a:pt x="1647" y="12806"/>
                  </a:lnTo>
                  <a:lnTo>
                    <a:pt x="6141" y="6141"/>
                  </a:lnTo>
                  <a:lnTo>
                    <a:pt x="12806" y="1647"/>
                  </a:lnTo>
                  <a:lnTo>
                    <a:pt x="20968" y="0"/>
                  </a:lnTo>
                  <a:lnTo>
                    <a:pt x="299698" y="0"/>
                  </a:lnTo>
                  <a:lnTo>
                    <a:pt x="305259" y="1"/>
                  </a:lnTo>
                  <a:lnTo>
                    <a:pt x="310591" y="2211"/>
                  </a:lnTo>
                  <a:lnTo>
                    <a:pt x="314523" y="6143"/>
                  </a:lnTo>
                  <a:lnTo>
                    <a:pt x="392252" y="83872"/>
                  </a:lnTo>
                  <a:lnTo>
                    <a:pt x="396184" y="87804"/>
                  </a:lnTo>
                  <a:lnTo>
                    <a:pt x="398394" y="93136"/>
                  </a:lnTo>
                  <a:lnTo>
                    <a:pt x="398395" y="98697"/>
                  </a:lnTo>
                  <a:lnTo>
                    <a:pt x="398395" y="188713"/>
                  </a:lnTo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6849" y="5432795"/>
              <a:ext cx="157261" cy="1887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93714" y="5527152"/>
              <a:ext cx="252095" cy="252095"/>
            </a:xfrm>
            <a:custGeom>
              <a:avLst/>
              <a:gdLst/>
              <a:ahLst/>
              <a:cxnLst/>
              <a:rect l="l" t="t" r="r" b="b"/>
              <a:pathLst>
                <a:path w="252095" h="252095">
                  <a:moveTo>
                    <a:pt x="0" y="125809"/>
                  </a:moveTo>
                  <a:lnTo>
                    <a:pt x="9886" y="174779"/>
                  </a:lnTo>
                  <a:lnTo>
                    <a:pt x="36848" y="214769"/>
                  </a:lnTo>
                  <a:lnTo>
                    <a:pt x="76838" y="241731"/>
                  </a:lnTo>
                  <a:lnTo>
                    <a:pt x="125809" y="251618"/>
                  </a:lnTo>
                  <a:lnTo>
                    <a:pt x="174779" y="241731"/>
                  </a:lnTo>
                  <a:lnTo>
                    <a:pt x="214769" y="214769"/>
                  </a:lnTo>
                  <a:lnTo>
                    <a:pt x="241731" y="174779"/>
                  </a:lnTo>
                  <a:lnTo>
                    <a:pt x="251618" y="125809"/>
                  </a:lnTo>
                  <a:lnTo>
                    <a:pt x="241731" y="76838"/>
                  </a:lnTo>
                  <a:lnTo>
                    <a:pt x="214769" y="36848"/>
                  </a:lnTo>
                  <a:lnTo>
                    <a:pt x="174779" y="9886"/>
                  </a:lnTo>
                  <a:lnTo>
                    <a:pt x="125809" y="0"/>
                  </a:lnTo>
                  <a:lnTo>
                    <a:pt x="76838" y="9886"/>
                  </a:lnTo>
                  <a:lnTo>
                    <a:pt x="36848" y="36848"/>
                  </a:lnTo>
                  <a:lnTo>
                    <a:pt x="9886" y="76838"/>
                  </a:lnTo>
                  <a:lnTo>
                    <a:pt x="0" y="125809"/>
                  </a:lnTo>
                  <a:close/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9154" y="5605888"/>
              <a:ext cx="136922" cy="10876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310803" y="5301744"/>
              <a:ext cx="346075" cy="239395"/>
            </a:xfrm>
            <a:custGeom>
              <a:avLst/>
              <a:gdLst/>
              <a:ahLst/>
              <a:cxnLst/>
              <a:rect l="l" t="t" r="r" b="b"/>
              <a:pathLst>
                <a:path w="346075" h="239395">
                  <a:moveTo>
                    <a:pt x="20968" y="197101"/>
                  </a:moveTo>
                  <a:lnTo>
                    <a:pt x="12384" y="195594"/>
                  </a:lnTo>
                  <a:lnTo>
                    <a:pt x="5766" y="191334"/>
                  </a:lnTo>
                  <a:lnTo>
                    <a:pt x="1507" y="184716"/>
                  </a:lnTo>
                  <a:lnTo>
                    <a:pt x="0" y="176132"/>
                  </a:lnTo>
                  <a:lnTo>
                    <a:pt x="0" y="102744"/>
                  </a:lnTo>
                  <a:lnTo>
                    <a:pt x="1507" y="94160"/>
                  </a:lnTo>
                  <a:lnTo>
                    <a:pt x="5766" y="87542"/>
                  </a:lnTo>
                  <a:lnTo>
                    <a:pt x="12384" y="83282"/>
                  </a:lnTo>
                  <a:lnTo>
                    <a:pt x="20968" y="81775"/>
                  </a:lnTo>
                  <a:lnTo>
                    <a:pt x="52420" y="81775"/>
                  </a:lnTo>
                  <a:lnTo>
                    <a:pt x="61004" y="83282"/>
                  </a:lnTo>
                  <a:lnTo>
                    <a:pt x="67622" y="87542"/>
                  </a:lnTo>
                  <a:lnTo>
                    <a:pt x="71881" y="94160"/>
                  </a:lnTo>
                  <a:lnTo>
                    <a:pt x="73388" y="102744"/>
                  </a:lnTo>
                  <a:lnTo>
                    <a:pt x="73388" y="176132"/>
                  </a:lnTo>
                  <a:lnTo>
                    <a:pt x="71881" y="184716"/>
                  </a:lnTo>
                  <a:lnTo>
                    <a:pt x="67622" y="191334"/>
                  </a:lnTo>
                  <a:lnTo>
                    <a:pt x="61004" y="195594"/>
                  </a:lnTo>
                  <a:lnTo>
                    <a:pt x="52420" y="197101"/>
                  </a:lnTo>
                  <a:lnTo>
                    <a:pt x="20968" y="197101"/>
                  </a:lnTo>
                  <a:close/>
                </a:path>
                <a:path w="346075" h="239395">
                  <a:moveTo>
                    <a:pt x="36694" y="197101"/>
                  </a:moveTo>
                  <a:lnTo>
                    <a:pt x="36694" y="239037"/>
                  </a:lnTo>
                </a:path>
                <a:path w="346075" h="239395">
                  <a:moveTo>
                    <a:pt x="157261" y="150971"/>
                  </a:moveTo>
                  <a:lnTo>
                    <a:pt x="148677" y="149464"/>
                  </a:lnTo>
                  <a:lnTo>
                    <a:pt x="142059" y="145204"/>
                  </a:lnTo>
                  <a:lnTo>
                    <a:pt x="137800" y="138586"/>
                  </a:lnTo>
                  <a:lnTo>
                    <a:pt x="136293" y="130002"/>
                  </a:lnTo>
                  <a:lnTo>
                    <a:pt x="136293" y="20968"/>
                  </a:lnTo>
                  <a:lnTo>
                    <a:pt x="137800" y="12384"/>
                  </a:lnTo>
                  <a:lnTo>
                    <a:pt x="142059" y="5766"/>
                  </a:lnTo>
                  <a:lnTo>
                    <a:pt x="148677" y="1507"/>
                  </a:lnTo>
                  <a:lnTo>
                    <a:pt x="157261" y="0"/>
                  </a:lnTo>
                  <a:lnTo>
                    <a:pt x="188713" y="0"/>
                  </a:lnTo>
                  <a:lnTo>
                    <a:pt x="197297" y="1507"/>
                  </a:lnTo>
                  <a:lnTo>
                    <a:pt x="203915" y="5766"/>
                  </a:lnTo>
                  <a:lnTo>
                    <a:pt x="208174" y="12384"/>
                  </a:lnTo>
                  <a:lnTo>
                    <a:pt x="209682" y="20968"/>
                  </a:lnTo>
                  <a:lnTo>
                    <a:pt x="209682" y="130002"/>
                  </a:lnTo>
                  <a:lnTo>
                    <a:pt x="208174" y="138586"/>
                  </a:lnTo>
                  <a:lnTo>
                    <a:pt x="203915" y="145204"/>
                  </a:lnTo>
                  <a:lnTo>
                    <a:pt x="197297" y="149464"/>
                  </a:lnTo>
                  <a:lnTo>
                    <a:pt x="188713" y="150971"/>
                  </a:lnTo>
                  <a:lnTo>
                    <a:pt x="157261" y="150971"/>
                  </a:lnTo>
                  <a:close/>
                </a:path>
                <a:path w="346075" h="239395">
                  <a:moveTo>
                    <a:pt x="172987" y="150971"/>
                  </a:moveTo>
                  <a:lnTo>
                    <a:pt x="172987" y="176132"/>
                  </a:lnTo>
                </a:path>
                <a:path w="346075" h="239395">
                  <a:moveTo>
                    <a:pt x="293554" y="157261"/>
                  </a:moveTo>
                  <a:lnTo>
                    <a:pt x="284971" y="155754"/>
                  </a:lnTo>
                  <a:lnTo>
                    <a:pt x="278352" y="151495"/>
                  </a:lnTo>
                  <a:lnTo>
                    <a:pt x="274093" y="144877"/>
                  </a:lnTo>
                  <a:lnTo>
                    <a:pt x="272586" y="136293"/>
                  </a:lnTo>
                  <a:lnTo>
                    <a:pt x="272586" y="62904"/>
                  </a:lnTo>
                  <a:lnTo>
                    <a:pt x="274093" y="54320"/>
                  </a:lnTo>
                  <a:lnTo>
                    <a:pt x="278352" y="47702"/>
                  </a:lnTo>
                  <a:lnTo>
                    <a:pt x="284971" y="43443"/>
                  </a:lnTo>
                  <a:lnTo>
                    <a:pt x="293554" y="41936"/>
                  </a:lnTo>
                  <a:lnTo>
                    <a:pt x="325007" y="41936"/>
                  </a:lnTo>
                  <a:lnTo>
                    <a:pt x="333591" y="43443"/>
                  </a:lnTo>
                  <a:lnTo>
                    <a:pt x="340209" y="47702"/>
                  </a:lnTo>
                  <a:lnTo>
                    <a:pt x="344468" y="54320"/>
                  </a:lnTo>
                  <a:lnTo>
                    <a:pt x="345975" y="62904"/>
                  </a:lnTo>
                  <a:lnTo>
                    <a:pt x="345975" y="136293"/>
                  </a:lnTo>
                  <a:lnTo>
                    <a:pt x="344468" y="144877"/>
                  </a:lnTo>
                  <a:lnTo>
                    <a:pt x="340209" y="151495"/>
                  </a:lnTo>
                  <a:lnTo>
                    <a:pt x="333591" y="155754"/>
                  </a:lnTo>
                  <a:lnTo>
                    <a:pt x="325007" y="157261"/>
                  </a:lnTo>
                  <a:lnTo>
                    <a:pt x="293554" y="157261"/>
                  </a:lnTo>
                  <a:close/>
                </a:path>
                <a:path w="346075" h="239395">
                  <a:moveTo>
                    <a:pt x="309281" y="0"/>
                  </a:moveTo>
                  <a:lnTo>
                    <a:pt x="309281" y="41936"/>
                  </a:lnTo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9514" y="5530298"/>
              <a:ext cx="255812" cy="2537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184994" y="5301744"/>
              <a:ext cx="283210" cy="471805"/>
            </a:xfrm>
            <a:custGeom>
              <a:avLst/>
              <a:gdLst/>
              <a:ahLst/>
              <a:cxnLst/>
              <a:rect l="l" t="t" r="r" b="b"/>
              <a:pathLst>
                <a:path w="283209" h="471804">
                  <a:moveTo>
                    <a:pt x="272586" y="448719"/>
                  </a:moveTo>
                  <a:lnTo>
                    <a:pt x="263970" y="457631"/>
                  </a:lnTo>
                  <a:lnTo>
                    <a:pt x="253977" y="464970"/>
                  </a:lnTo>
                  <a:lnTo>
                    <a:pt x="242805" y="469949"/>
                  </a:lnTo>
                  <a:lnTo>
                    <a:pt x="230650" y="471784"/>
                  </a:lnTo>
                  <a:lnTo>
                    <a:pt x="52420" y="471784"/>
                  </a:lnTo>
                  <a:lnTo>
                    <a:pt x="31845" y="467722"/>
                  </a:lnTo>
                  <a:lnTo>
                    <a:pt x="15201" y="456582"/>
                  </a:lnTo>
                  <a:lnTo>
                    <a:pt x="4062" y="439939"/>
                  </a:lnTo>
                  <a:lnTo>
                    <a:pt x="0" y="419364"/>
                  </a:lnTo>
                  <a:lnTo>
                    <a:pt x="0" y="52420"/>
                  </a:lnTo>
                  <a:lnTo>
                    <a:pt x="4062" y="31845"/>
                  </a:lnTo>
                  <a:lnTo>
                    <a:pt x="15201" y="15201"/>
                  </a:lnTo>
                  <a:lnTo>
                    <a:pt x="31845" y="4062"/>
                  </a:lnTo>
                  <a:lnTo>
                    <a:pt x="52420" y="0"/>
                  </a:lnTo>
                  <a:lnTo>
                    <a:pt x="188713" y="0"/>
                  </a:lnTo>
                </a:path>
                <a:path w="283209" h="471804">
                  <a:moveTo>
                    <a:pt x="0" y="371137"/>
                  </a:moveTo>
                  <a:lnTo>
                    <a:pt x="207061" y="371137"/>
                  </a:lnTo>
                </a:path>
                <a:path w="283209" h="471804">
                  <a:moveTo>
                    <a:pt x="283070" y="345975"/>
                  </a:moveTo>
                  <a:lnTo>
                    <a:pt x="283070" y="239037"/>
                  </a:lnTo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11204" y="2799263"/>
              <a:ext cx="419734" cy="440690"/>
            </a:xfrm>
            <a:custGeom>
              <a:avLst/>
              <a:gdLst/>
              <a:ahLst/>
              <a:cxnLst/>
              <a:rect l="l" t="t" r="r" b="b"/>
              <a:pathLst>
                <a:path w="419734" h="440689">
                  <a:moveTo>
                    <a:pt x="42020" y="0"/>
                  </a:moveTo>
                  <a:lnTo>
                    <a:pt x="377511" y="0"/>
                  </a:lnTo>
                  <a:lnTo>
                    <a:pt x="384064" y="655"/>
                  </a:lnTo>
                  <a:lnTo>
                    <a:pt x="398479" y="5242"/>
                  </a:lnTo>
                  <a:lnTo>
                    <a:pt x="412895" y="17691"/>
                  </a:lnTo>
                  <a:lnTo>
                    <a:pt x="419448" y="41936"/>
                  </a:lnTo>
                  <a:lnTo>
                    <a:pt x="419448" y="398395"/>
                  </a:lnTo>
                  <a:lnTo>
                    <a:pt x="418792" y="404948"/>
                  </a:lnTo>
                  <a:lnTo>
                    <a:pt x="414205" y="419364"/>
                  </a:lnTo>
                  <a:lnTo>
                    <a:pt x="401756" y="433779"/>
                  </a:lnTo>
                  <a:lnTo>
                    <a:pt x="377511" y="440332"/>
                  </a:lnTo>
                  <a:lnTo>
                    <a:pt x="42020" y="440332"/>
                  </a:lnTo>
                  <a:lnTo>
                    <a:pt x="35467" y="439677"/>
                  </a:lnTo>
                  <a:lnTo>
                    <a:pt x="21052" y="435090"/>
                  </a:lnTo>
                  <a:lnTo>
                    <a:pt x="6636" y="422640"/>
                  </a:lnTo>
                  <a:lnTo>
                    <a:pt x="83" y="398395"/>
                  </a:lnTo>
                  <a:lnTo>
                    <a:pt x="83" y="41936"/>
                  </a:lnTo>
                  <a:lnTo>
                    <a:pt x="739" y="35383"/>
                  </a:lnTo>
                  <a:lnTo>
                    <a:pt x="5325" y="20968"/>
                  </a:lnTo>
                  <a:lnTo>
                    <a:pt x="17775" y="6552"/>
                  </a:lnTo>
                  <a:lnTo>
                    <a:pt x="42020" y="0"/>
                  </a:lnTo>
                </a:path>
                <a:path w="419734" h="440689">
                  <a:moveTo>
                    <a:pt x="0" y="272586"/>
                  </a:moveTo>
                  <a:lnTo>
                    <a:pt x="76638" y="188294"/>
                  </a:lnTo>
                  <a:lnTo>
                    <a:pt x="91075" y="177577"/>
                  </a:lnTo>
                  <a:lnTo>
                    <a:pt x="107670" y="171700"/>
                  </a:lnTo>
                  <a:lnTo>
                    <a:pt x="125256" y="170890"/>
                  </a:lnTo>
                  <a:lnTo>
                    <a:pt x="142667" y="175378"/>
                  </a:lnTo>
                  <a:lnTo>
                    <a:pt x="171855" y="189363"/>
                  </a:lnTo>
                  <a:lnTo>
                    <a:pt x="189840" y="194248"/>
                  </a:lnTo>
                  <a:lnTo>
                    <a:pt x="208189" y="194463"/>
                  </a:lnTo>
                  <a:lnTo>
                    <a:pt x="226016" y="190110"/>
                  </a:lnTo>
                  <a:lnTo>
                    <a:pt x="242434" y="181291"/>
                  </a:lnTo>
                  <a:lnTo>
                    <a:pt x="281770" y="149838"/>
                  </a:lnTo>
                  <a:lnTo>
                    <a:pt x="298846" y="138192"/>
                  </a:lnTo>
                  <a:lnTo>
                    <a:pt x="316806" y="128035"/>
                  </a:lnTo>
                  <a:lnTo>
                    <a:pt x="335554" y="119418"/>
                  </a:lnTo>
                  <a:lnTo>
                    <a:pt x="354991" y="112389"/>
                  </a:lnTo>
                  <a:lnTo>
                    <a:pt x="419364" y="94356"/>
                  </a:lnTo>
                </a:path>
                <a:path w="419734" h="440689">
                  <a:moveTo>
                    <a:pt x="104924" y="172316"/>
                  </a:moveTo>
                  <a:lnTo>
                    <a:pt x="104924" y="440332"/>
                  </a:lnTo>
                </a:path>
                <a:path w="419734" h="440689">
                  <a:moveTo>
                    <a:pt x="209765" y="194291"/>
                  </a:moveTo>
                  <a:lnTo>
                    <a:pt x="209765" y="440332"/>
                  </a:lnTo>
                </a:path>
                <a:path w="419734" h="440689">
                  <a:moveTo>
                    <a:pt x="314606" y="129227"/>
                  </a:moveTo>
                  <a:lnTo>
                    <a:pt x="314606" y="440332"/>
                  </a:lnTo>
                </a:path>
                <a:path w="419734" h="440689">
                  <a:moveTo>
                    <a:pt x="83" y="272586"/>
                  </a:moveTo>
                  <a:lnTo>
                    <a:pt x="419448" y="272586"/>
                  </a:lnTo>
                </a:path>
                <a:path w="419734" h="440689">
                  <a:moveTo>
                    <a:pt x="230063" y="188713"/>
                  </a:moveTo>
                  <a:lnTo>
                    <a:pt x="419448" y="188713"/>
                  </a:lnTo>
                </a:path>
                <a:path w="419734" h="440689">
                  <a:moveTo>
                    <a:pt x="83" y="356459"/>
                  </a:moveTo>
                  <a:lnTo>
                    <a:pt x="419448" y="356459"/>
                  </a:lnTo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5558" y="3040387"/>
              <a:ext cx="230784" cy="23066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63567" y="2967009"/>
              <a:ext cx="252095" cy="126364"/>
            </a:xfrm>
            <a:custGeom>
              <a:avLst/>
              <a:gdLst/>
              <a:ahLst/>
              <a:cxnLst/>
              <a:rect l="l" t="t" r="r" b="b"/>
              <a:pathLst>
                <a:path w="252095" h="126364">
                  <a:moveTo>
                    <a:pt x="0" y="125809"/>
                  </a:moveTo>
                  <a:lnTo>
                    <a:pt x="9576" y="77664"/>
                  </a:lnTo>
                  <a:lnTo>
                    <a:pt x="36848" y="36849"/>
                  </a:lnTo>
                  <a:lnTo>
                    <a:pt x="77664" y="9576"/>
                  </a:lnTo>
                  <a:lnTo>
                    <a:pt x="125809" y="0"/>
                  </a:lnTo>
                  <a:lnTo>
                    <a:pt x="150468" y="2439"/>
                  </a:lnTo>
                  <a:lnTo>
                    <a:pt x="195607" y="21137"/>
                  </a:lnTo>
                  <a:lnTo>
                    <a:pt x="230481" y="56010"/>
                  </a:lnTo>
                  <a:lnTo>
                    <a:pt x="249178" y="101150"/>
                  </a:lnTo>
                  <a:lnTo>
                    <a:pt x="251618" y="125809"/>
                  </a:lnTo>
                  <a:lnTo>
                    <a:pt x="0" y="125809"/>
                  </a:lnTo>
                  <a:close/>
                </a:path>
              </a:pathLst>
            </a:custGeom>
            <a:ln w="20968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0261" y="2767811"/>
              <a:ext cx="178229" cy="17822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99459" y="2767811"/>
              <a:ext cx="178229" cy="23284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390310" y="2682951"/>
            <a:ext cx="176085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DFCB14"/>
                </a:solidFill>
                <a:latin typeface="Roboto"/>
                <a:cs typeface="Roboto"/>
              </a:rPr>
              <a:t>Address</a:t>
            </a:r>
            <a:r>
              <a:rPr sz="1650" b="1" spc="30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DFCB14"/>
                </a:solidFill>
                <a:latin typeface="Roboto"/>
                <a:cs typeface="Roboto"/>
              </a:rPr>
              <a:t>Concerns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970"/>
              </a:spcBef>
            </a:pP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Concerns</a:t>
            </a:r>
            <a:r>
              <a:rPr sz="1200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about</a:t>
            </a:r>
            <a:r>
              <a:rPr sz="1200" spc="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bias</a:t>
            </a:r>
            <a:r>
              <a:rPr sz="1200" spc="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474747"/>
                </a:solidFill>
                <a:latin typeface="Roboto"/>
                <a:cs typeface="Roboto"/>
              </a:rPr>
              <a:t>and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regulation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64674" y="2494237"/>
            <a:ext cx="1528445" cy="103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195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1EABD9"/>
                </a:solidFill>
                <a:latin typeface="Roboto"/>
                <a:cs typeface="Roboto"/>
              </a:rPr>
              <a:t>Analyze</a:t>
            </a:r>
            <a:r>
              <a:rPr sz="1650" b="1" spc="20" dirty="0">
                <a:solidFill>
                  <a:srgbClr val="1EABD9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1EABD9"/>
                </a:solidFill>
                <a:latin typeface="Roboto"/>
                <a:cs typeface="Roboto"/>
              </a:rPr>
              <a:t>Market Trends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969"/>
              </a:spcBef>
            </a:pP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AI</a:t>
            </a:r>
            <a:r>
              <a:rPr sz="1200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algorithms</a:t>
            </a:r>
            <a:r>
              <a:rPr sz="1200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analyze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market</a:t>
            </a:r>
            <a:r>
              <a:rPr sz="1200" spc="5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06542" y="4758804"/>
            <a:ext cx="1955164" cy="103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025" marR="5080" indent="929005">
              <a:lnSpc>
                <a:spcPct val="100000"/>
              </a:lnSpc>
              <a:spcBef>
                <a:spcPts val="100"/>
              </a:spcBef>
            </a:pPr>
            <a:r>
              <a:rPr sz="1650" b="1" spc="-10" dirty="0">
                <a:solidFill>
                  <a:srgbClr val="92BD39"/>
                </a:solidFill>
                <a:latin typeface="Roboto"/>
                <a:cs typeface="Roboto"/>
              </a:rPr>
              <a:t>Assess Creditworthiness</a:t>
            </a:r>
            <a:endParaRPr sz="1650">
              <a:latin typeface="Roboto"/>
              <a:cs typeface="Roboto"/>
            </a:endParaRPr>
          </a:p>
          <a:p>
            <a:pPr marL="12700" marR="6985" indent="1085850">
              <a:lnSpc>
                <a:spcPct val="103200"/>
              </a:lnSpc>
              <a:spcBef>
                <a:spcPts val="969"/>
              </a:spcBef>
            </a:pP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AI</a:t>
            </a:r>
            <a:r>
              <a:rPr sz="1200" spc="4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assesses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creditworthiness</a:t>
            </a:r>
            <a:r>
              <a:rPr sz="1200" spc="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accurately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64674" y="4884613"/>
            <a:ext cx="183324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3BC583"/>
                </a:solidFill>
                <a:latin typeface="Roboto"/>
                <a:cs typeface="Roboto"/>
              </a:rPr>
              <a:t>Execute</a:t>
            </a:r>
            <a:r>
              <a:rPr sz="1650" b="1" spc="20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3BC583"/>
                </a:solidFill>
                <a:latin typeface="Roboto"/>
                <a:cs typeface="Roboto"/>
              </a:rPr>
              <a:t>Trades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970"/>
              </a:spcBef>
            </a:pP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AI</a:t>
            </a:r>
            <a:r>
              <a:rPr sz="1200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executes</a:t>
            </a:r>
            <a:r>
              <a:rPr sz="1200" spc="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trades</a:t>
            </a:r>
            <a:r>
              <a:rPr sz="1200" spc="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at</a:t>
            </a:r>
            <a:r>
              <a:rPr sz="1200" spc="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74747"/>
                </a:solidFill>
                <a:latin typeface="Roboto"/>
                <a:cs typeface="Roboto"/>
              </a:rPr>
              <a:t>high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speed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307" rIns="0" bIns="0" rtlCol="0">
            <a:spAutoFit/>
          </a:bodyPr>
          <a:lstStyle/>
          <a:p>
            <a:pPr marL="3235960">
              <a:lnSpc>
                <a:spcPct val="100000"/>
              </a:lnSpc>
              <a:spcBef>
                <a:spcPts val="110"/>
              </a:spcBef>
            </a:pPr>
            <a:r>
              <a:rPr sz="2050" dirty="0"/>
              <a:t>AI</a:t>
            </a:r>
            <a:r>
              <a:rPr sz="2050" spc="-5" dirty="0"/>
              <a:t> </a:t>
            </a:r>
            <a:r>
              <a:rPr sz="2050" dirty="0"/>
              <a:t>in</a:t>
            </a:r>
            <a:r>
              <a:rPr sz="2050" spc="10" dirty="0"/>
              <a:t> </a:t>
            </a:r>
            <a:r>
              <a:rPr sz="2050" dirty="0"/>
              <a:t>Finance</a:t>
            </a:r>
            <a:r>
              <a:rPr sz="2050" spc="5" dirty="0"/>
              <a:t> </a:t>
            </a:r>
            <a:r>
              <a:rPr sz="2050" spc="-10" dirty="0"/>
              <a:t>Cycle</a:t>
            </a:r>
            <a:endParaRPr sz="2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01700"/>
            <a:ext cx="4203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 smtClean="0"/>
              <a:t>AI in Transportation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78850" name="Picture 2" descr="C:\Users\Sreen\Downloads\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63700"/>
            <a:ext cx="121158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3012</Words>
  <Application>Microsoft Office PowerPoint</Application>
  <PresentationFormat>Custom</PresentationFormat>
  <Paragraphs>362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 to Artificial Intelligence</vt:lpstr>
      <vt:lpstr>What is Artificial Intelligence?</vt:lpstr>
      <vt:lpstr>Hierarchy of Artificial Intelligence</vt:lpstr>
      <vt:lpstr>Key Milestones in the Evolution of Artificial Intelligence</vt:lpstr>
      <vt:lpstr>Slide 5</vt:lpstr>
      <vt:lpstr>AI Applications Across Industries</vt:lpstr>
      <vt:lpstr>AI in Healthcare: Benefits and Challenges</vt:lpstr>
      <vt:lpstr>AI in Finance Cycle</vt:lpstr>
      <vt:lpstr>AI in Transportation</vt:lpstr>
      <vt:lpstr>AI in Customer Service</vt:lpstr>
      <vt:lpstr>Opportunities of AI Adoption</vt:lpstr>
      <vt:lpstr>AI Adoption</vt:lpstr>
      <vt:lpstr>Slide 13</vt:lpstr>
      <vt:lpstr>Slide 14</vt:lpstr>
      <vt:lpstr>Fundamentals of AI</vt:lpstr>
      <vt:lpstr>Slide 16</vt:lpstr>
      <vt:lpstr>1. Narrow AI (Weak AI)</vt:lpstr>
      <vt:lpstr>General AI Capabilities</vt:lpstr>
      <vt:lpstr>AI Intelligence Hierarchy</vt:lpstr>
      <vt:lpstr>Python Libraries for AI</vt:lpstr>
      <vt:lpstr>Essential Python Libraries for AI</vt:lpstr>
      <vt:lpstr>Components of NumPy</vt:lpstr>
      <vt:lpstr>Pandas Library Overview</vt:lpstr>
      <vt:lpstr>Scikit-Learn Hierarchy</vt:lpstr>
      <vt:lpstr>Compare TensorFlow and PyTorch for AI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Artificial Intelligence</dc:title>
  <cp:lastModifiedBy>Sreenath BR</cp:lastModifiedBy>
  <cp:revision>33</cp:revision>
  <dcterms:created xsi:type="dcterms:W3CDTF">2025-05-30T13:43:07Z</dcterms:created>
  <dcterms:modified xsi:type="dcterms:W3CDTF">2025-06-01T07:31:40Z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LastSaved">
    <vt:filetime>2025-05-30T00:00:00Z</vt:filetime>
  </property>
</Properties>
</file>