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7" r:id="rId3"/>
    <p:sldId id="256" r:id="rId4"/>
    <p:sldId id="260" r:id="rId5"/>
    <p:sldId id="280" r:id="rId6"/>
    <p:sldId id="261" r:id="rId7"/>
    <p:sldId id="262" r:id="rId8"/>
    <p:sldId id="258" r:id="rId9"/>
    <p:sldId id="263" r:id="rId10"/>
    <p:sldId id="275" r:id="rId11"/>
    <p:sldId id="274" r:id="rId12"/>
    <p:sldId id="271" r:id="rId13"/>
    <p:sldId id="272" r:id="rId14"/>
    <p:sldId id="273" r:id="rId15"/>
    <p:sldId id="276" r:id="rId16"/>
    <p:sldId id="277" r:id="rId17"/>
    <p:sldId id="278" r:id="rId18"/>
    <p:sldId id="279" r:id="rId19"/>
    <p:sldId id="264" r:id="rId20"/>
    <p:sldId id="265" r:id="rId21"/>
    <p:sldId id="266" r:id="rId22"/>
    <p:sldId id="267" r:id="rId23"/>
    <p:sldId id="268" r:id="rId24"/>
    <p:sldId id="27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56"/>
    <p:restoredTop sz="94694"/>
  </p:normalViewPr>
  <p:slideViewPr>
    <p:cSldViewPr snapToGrid="0">
      <p:cViewPr varScale="1">
        <p:scale>
          <a:sx n="89" d="100"/>
          <a:sy n="89" d="100"/>
        </p:scale>
        <p:origin x="19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96581-6C02-45D8-9A57-F95F1E72E36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679E405-4BDA-4B57-97C9-49991CAB23FF}">
      <dgm:prSet/>
      <dgm:spPr/>
      <dgm:t>
        <a:bodyPr/>
        <a:lstStyle/>
        <a:p>
          <a:r>
            <a:rPr lang="en-US"/>
            <a:t>The efficient frontier is the set of optimal portfolios that offer the highest expected return for a defined level of risk or the lowest risk for a given level of expected return.</a:t>
          </a:r>
        </a:p>
      </dgm:t>
    </dgm:pt>
    <dgm:pt modelId="{0863E773-583F-4A7D-86CD-93A2CE204ECA}" type="parTrans" cxnId="{6F81DB7F-2CFF-4FE1-89FB-8F551D1D439E}">
      <dgm:prSet/>
      <dgm:spPr/>
      <dgm:t>
        <a:bodyPr/>
        <a:lstStyle/>
        <a:p>
          <a:endParaRPr lang="en-US"/>
        </a:p>
      </dgm:t>
    </dgm:pt>
    <dgm:pt modelId="{D993EDA6-6726-4686-82E6-85856661D84C}" type="sibTrans" cxnId="{6F81DB7F-2CFF-4FE1-89FB-8F551D1D439E}">
      <dgm:prSet/>
      <dgm:spPr/>
      <dgm:t>
        <a:bodyPr/>
        <a:lstStyle/>
        <a:p>
          <a:endParaRPr lang="en-US"/>
        </a:p>
      </dgm:t>
    </dgm:pt>
    <dgm:pt modelId="{6595CFE8-816E-450A-A59E-67497089674E}">
      <dgm:prSet/>
      <dgm:spPr/>
      <dgm:t>
        <a:bodyPr/>
        <a:lstStyle/>
        <a:p>
          <a:r>
            <a:rPr lang="en-US"/>
            <a:t>Portfolios that lie below the efficient frontier are sub-optimal because they do not provide enough return for the level of risk.</a:t>
          </a:r>
        </a:p>
      </dgm:t>
    </dgm:pt>
    <dgm:pt modelId="{4AED1B67-83D2-41F2-ACA2-74ABA7DF5433}" type="parTrans" cxnId="{26FA4CBA-C91F-4F96-8187-B01EF7F3090E}">
      <dgm:prSet/>
      <dgm:spPr/>
      <dgm:t>
        <a:bodyPr/>
        <a:lstStyle/>
        <a:p>
          <a:endParaRPr lang="en-US"/>
        </a:p>
      </dgm:t>
    </dgm:pt>
    <dgm:pt modelId="{CBAC93D8-68C3-4679-AE93-6C5D13843250}" type="sibTrans" cxnId="{26FA4CBA-C91F-4F96-8187-B01EF7F3090E}">
      <dgm:prSet/>
      <dgm:spPr/>
      <dgm:t>
        <a:bodyPr/>
        <a:lstStyle/>
        <a:p>
          <a:endParaRPr lang="en-US"/>
        </a:p>
      </dgm:t>
    </dgm:pt>
    <dgm:pt modelId="{D73CB1A7-C5D4-4B51-87D1-9CBA6BFFB40D}">
      <dgm:prSet/>
      <dgm:spPr/>
      <dgm:t>
        <a:bodyPr/>
        <a:lstStyle/>
        <a:p>
          <a:r>
            <a:rPr lang="en-US"/>
            <a:t>Portfolios that cluster to the right of the efficient frontier are sub-optimal because they have a higher level of risk for the defined rate of return.</a:t>
          </a:r>
        </a:p>
      </dgm:t>
    </dgm:pt>
    <dgm:pt modelId="{6694A50F-3B40-4FF4-8BBD-141A484C784B}" type="parTrans" cxnId="{B1DA6FF9-92B4-4296-A090-A294B12851BA}">
      <dgm:prSet/>
      <dgm:spPr/>
      <dgm:t>
        <a:bodyPr/>
        <a:lstStyle/>
        <a:p>
          <a:endParaRPr lang="en-US"/>
        </a:p>
      </dgm:t>
    </dgm:pt>
    <dgm:pt modelId="{8696DCA1-5F99-40B3-88D9-29F756D56403}" type="sibTrans" cxnId="{B1DA6FF9-92B4-4296-A090-A294B12851BA}">
      <dgm:prSet/>
      <dgm:spPr/>
      <dgm:t>
        <a:bodyPr/>
        <a:lstStyle/>
        <a:p>
          <a:endParaRPr lang="en-US"/>
        </a:p>
      </dgm:t>
    </dgm:pt>
    <dgm:pt modelId="{F5B84F47-D98A-4B46-ABCB-2368B19CB4D8}" type="pres">
      <dgm:prSet presAssocID="{4EE96581-6C02-45D8-9A57-F95F1E72E360}" presName="root" presStyleCnt="0">
        <dgm:presLayoutVars>
          <dgm:dir/>
          <dgm:resizeHandles val="exact"/>
        </dgm:presLayoutVars>
      </dgm:prSet>
      <dgm:spPr/>
    </dgm:pt>
    <dgm:pt modelId="{19672FE2-09F1-4E22-9272-5D7C5D950361}" type="pres">
      <dgm:prSet presAssocID="{D679E405-4BDA-4B57-97C9-49991CAB23FF}" presName="compNode" presStyleCnt="0"/>
      <dgm:spPr/>
    </dgm:pt>
    <dgm:pt modelId="{A5A8B87F-6851-41F3-B20F-BDC47878F8AE}" type="pres">
      <dgm:prSet presAssocID="{D679E405-4BDA-4B57-97C9-49991CAB23FF}" presName="bgRect" presStyleLbl="bgShp" presStyleIdx="0" presStyleCnt="3"/>
      <dgm:spPr/>
    </dgm:pt>
    <dgm:pt modelId="{E937239B-583C-401A-8919-4D9589AD97D0}" type="pres">
      <dgm:prSet presAssocID="{D679E405-4BDA-4B57-97C9-49991CAB23F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AB0FEEBB-B449-4050-9A3E-25C771944080}" type="pres">
      <dgm:prSet presAssocID="{D679E405-4BDA-4B57-97C9-49991CAB23FF}" presName="spaceRect" presStyleCnt="0"/>
      <dgm:spPr/>
    </dgm:pt>
    <dgm:pt modelId="{F2944CAA-5FF7-4ECA-BCC7-172D3B789FB0}" type="pres">
      <dgm:prSet presAssocID="{D679E405-4BDA-4B57-97C9-49991CAB23FF}" presName="parTx" presStyleLbl="revTx" presStyleIdx="0" presStyleCnt="3">
        <dgm:presLayoutVars>
          <dgm:chMax val="0"/>
          <dgm:chPref val="0"/>
        </dgm:presLayoutVars>
      </dgm:prSet>
      <dgm:spPr/>
    </dgm:pt>
    <dgm:pt modelId="{C29321FA-AB60-4788-BFD4-E4BE446471D3}" type="pres">
      <dgm:prSet presAssocID="{D993EDA6-6726-4686-82E6-85856661D84C}" presName="sibTrans" presStyleCnt="0"/>
      <dgm:spPr/>
    </dgm:pt>
    <dgm:pt modelId="{3A1CA393-93C8-425D-9C08-6043F38662B1}" type="pres">
      <dgm:prSet presAssocID="{6595CFE8-816E-450A-A59E-67497089674E}" presName="compNode" presStyleCnt="0"/>
      <dgm:spPr/>
    </dgm:pt>
    <dgm:pt modelId="{90F91304-3E6F-4CAA-8121-D0F24D151ADE}" type="pres">
      <dgm:prSet presAssocID="{6595CFE8-816E-450A-A59E-67497089674E}" presName="bgRect" presStyleLbl="bgShp" presStyleIdx="1" presStyleCnt="3"/>
      <dgm:spPr/>
    </dgm:pt>
    <dgm:pt modelId="{B6ED894B-B41B-4124-A1C7-1C924EAB0D03}" type="pres">
      <dgm:prSet presAssocID="{6595CFE8-816E-450A-A59E-67497089674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E9745482-4690-4458-9BC3-7C593B01F3FA}" type="pres">
      <dgm:prSet presAssocID="{6595CFE8-816E-450A-A59E-67497089674E}" presName="spaceRect" presStyleCnt="0"/>
      <dgm:spPr/>
    </dgm:pt>
    <dgm:pt modelId="{86581993-45DD-4F46-A9C8-AF72CFE7D649}" type="pres">
      <dgm:prSet presAssocID="{6595CFE8-816E-450A-A59E-67497089674E}" presName="parTx" presStyleLbl="revTx" presStyleIdx="1" presStyleCnt="3">
        <dgm:presLayoutVars>
          <dgm:chMax val="0"/>
          <dgm:chPref val="0"/>
        </dgm:presLayoutVars>
      </dgm:prSet>
      <dgm:spPr/>
    </dgm:pt>
    <dgm:pt modelId="{5ED21726-1C2A-4EA9-B2BC-D275C93370CB}" type="pres">
      <dgm:prSet presAssocID="{CBAC93D8-68C3-4679-AE93-6C5D13843250}" presName="sibTrans" presStyleCnt="0"/>
      <dgm:spPr/>
    </dgm:pt>
    <dgm:pt modelId="{A67BE14E-8FF9-44EB-95AF-75F9C3573E69}" type="pres">
      <dgm:prSet presAssocID="{D73CB1A7-C5D4-4B51-87D1-9CBA6BFFB40D}" presName="compNode" presStyleCnt="0"/>
      <dgm:spPr/>
    </dgm:pt>
    <dgm:pt modelId="{0823FBA8-9F2C-43FB-8B66-20EEA0D432DA}" type="pres">
      <dgm:prSet presAssocID="{D73CB1A7-C5D4-4B51-87D1-9CBA6BFFB40D}" presName="bgRect" presStyleLbl="bgShp" presStyleIdx="2" presStyleCnt="3"/>
      <dgm:spPr/>
    </dgm:pt>
    <dgm:pt modelId="{BCDCBCC4-4785-4351-98EA-B01477FC0392}" type="pres">
      <dgm:prSet presAssocID="{D73CB1A7-C5D4-4B51-87D1-9CBA6BFFB40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653AA1D9-26E7-44F2-89A7-1597B5E98B96}" type="pres">
      <dgm:prSet presAssocID="{D73CB1A7-C5D4-4B51-87D1-9CBA6BFFB40D}" presName="spaceRect" presStyleCnt="0"/>
      <dgm:spPr/>
    </dgm:pt>
    <dgm:pt modelId="{4433C378-C10E-45D5-AFB3-5EB921F3B6C6}" type="pres">
      <dgm:prSet presAssocID="{D73CB1A7-C5D4-4B51-87D1-9CBA6BFFB40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F81DB7F-2CFF-4FE1-89FB-8F551D1D439E}" srcId="{4EE96581-6C02-45D8-9A57-F95F1E72E360}" destId="{D679E405-4BDA-4B57-97C9-49991CAB23FF}" srcOrd="0" destOrd="0" parTransId="{0863E773-583F-4A7D-86CD-93A2CE204ECA}" sibTransId="{D993EDA6-6726-4686-82E6-85856661D84C}"/>
    <dgm:cxn modelId="{B0822188-649B-4084-83AA-37E9C2F09C0E}" type="presOf" srcId="{4EE96581-6C02-45D8-9A57-F95F1E72E360}" destId="{F5B84F47-D98A-4B46-ABCB-2368B19CB4D8}" srcOrd="0" destOrd="0" presId="urn:microsoft.com/office/officeart/2018/2/layout/IconVerticalSolidList"/>
    <dgm:cxn modelId="{A604B2B0-7D82-401D-B30F-92BDB556FDA3}" type="presOf" srcId="{D679E405-4BDA-4B57-97C9-49991CAB23FF}" destId="{F2944CAA-5FF7-4ECA-BCC7-172D3B789FB0}" srcOrd="0" destOrd="0" presId="urn:microsoft.com/office/officeart/2018/2/layout/IconVerticalSolidList"/>
    <dgm:cxn modelId="{87B858B9-6B4A-4DFE-A07D-4AF6B74934D4}" type="presOf" srcId="{D73CB1A7-C5D4-4B51-87D1-9CBA6BFFB40D}" destId="{4433C378-C10E-45D5-AFB3-5EB921F3B6C6}" srcOrd="0" destOrd="0" presId="urn:microsoft.com/office/officeart/2018/2/layout/IconVerticalSolidList"/>
    <dgm:cxn modelId="{26FA4CBA-C91F-4F96-8187-B01EF7F3090E}" srcId="{4EE96581-6C02-45D8-9A57-F95F1E72E360}" destId="{6595CFE8-816E-450A-A59E-67497089674E}" srcOrd="1" destOrd="0" parTransId="{4AED1B67-83D2-41F2-ACA2-74ABA7DF5433}" sibTransId="{CBAC93D8-68C3-4679-AE93-6C5D13843250}"/>
    <dgm:cxn modelId="{CFE492E0-5AA2-4657-84E5-F0E576768D0E}" type="presOf" srcId="{6595CFE8-816E-450A-A59E-67497089674E}" destId="{86581993-45DD-4F46-A9C8-AF72CFE7D649}" srcOrd="0" destOrd="0" presId="urn:microsoft.com/office/officeart/2018/2/layout/IconVerticalSolidList"/>
    <dgm:cxn modelId="{B1DA6FF9-92B4-4296-A090-A294B12851BA}" srcId="{4EE96581-6C02-45D8-9A57-F95F1E72E360}" destId="{D73CB1A7-C5D4-4B51-87D1-9CBA6BFFB40D}" srcOrd="2" destOrd="0" parTransId="{6694A50F-3B40-4FF4-8BBD-141A484C784B}" sibTransId="{8696DCA1-5F99-40B3-88D9-29F756D56403}"/>
    <dgm:cxn modelId="{3D361DDA-55DB-4B0D-93CB-A23D34E6B7DF}" type="presParOf" srcId="{F5B84F47-D98A-4B46-ABCB-2368B19CB4D8}" destId="{19672FE2-09F1-4E22-9272-5D7C5D950361}" srcOrd="0" destOrd="0" presId="urn:microsoft.com/office/officeart/2018/2/layout/IconVerticalSolidList"/>
    <dgm:cxn modelId="{6245D412-EE57-4B72-B9EB-AFF4A12DFA57}" type="presParOf" srcId="{19672FE2-09F1-4E22-9272-5D7C5D950361}" destId="{A5A8B87F-6851-41F3-B20F-BDC47878F8AE}" srcOrd="0" destOrd="0" presId="urn:microsoft.com/office/officeart/2018/2/layout/IconVerticalSolidList"/>
    <dgm:cxn modelId="{A7730D88-BC44-431E-ACD4-24F2D9073ABC}" type="presParOf" srcId="{19672FE2-09F1-4E22-9272-5D7C5D950361}" destId="{E937239B-583C-401A-8919-4D9589AD97D0}" srcOrd="1" destOrd="0" presId="urn:microsoft.com/office/officeart/2018/2/layout/IconVerticalSolidList"/>
    <dgm:cxn modelId="{C3619FB2-0A5A-4D1A-A003-D56211EDB417}" type="presParOf" srcId="{19672FE2-09F1-4E22-9272-5D7C5D950361}" destId="{AB0FEEBB-B449-4050-9A3E-25C771944080}" srcOrd="2" destOrd="0" presId="urn:microsoft.com/office/officeart/2018/2/layout/IconVerticalSolidList"/>
    <dgm:cxn modelId="{D1938F39-1732-4DF3-A2F9-4AF9BA9576B5}" type="presParOf" srcId="{19672FE2-09F1-4E22-9272-5D7C5D950361}" destId="{F2944CAA-5FF7-4ECA-BCC7-172D3B789FB0}" srcOrd="3" destOrd="0" presId="urn:microsoft.com/office/officeart/2018/2/layout/IconVerticalSolidList"/>
    <dgm:cxn modelId="{987AF7A2-8D77-46CB-ACC0-2B82138598D6}" type="presParOf" srcId="{F5B84F47-D98A-4B46-ABCB-2368B19CB4D8}" destId="{C29321FA-AB60-4788-BFD4-E4BE446471D3}" srcOrd="1" destOrd="0" presId="urn:microsoft.com/office/officeart/2018/2/layout/IconVerticalSolidList"/>
    <dgm:cxn modelId="{E11E6633-7FB0-4B62-8DED-98E38C4BE0E8}" type="presParOf" srcId="{F5B84F47-D98A-4B46-ABCB-2368B19CB4D8}" destId="{3A1CA393-93C8-425D-9C08-6043F38662B1}" srcOrd="2" destOrd="0" presId="urn:microsoft.com/office/officeart/2018/2/layout/IconVerticalSolidList"/>
    <dgm:cxn modelId="{800D9B02-15D4-4CEE-BA86-39E32D326094}" type="presParOf" srcId="{3A1CA393-93C8-425D-9C08-6043F38662B1}" destId="{90F91304-3E6F-4CAA-8121-D0F24D151ADE}" srcOrd="0" destOrd="0" presId="urn:microsoft.com/office/officeart/2018/2/layout/IconVerticalSolidList"/>
    <dgm:cxn modelId="{CE94B114-D3F3-4383-BD27-81A126A97874}" type="presParOf" srcId="{3A1CA393-93C8-425D-9C08-6043F38662B1}" destId="{B6ED894B-B41B-4124-A1C7-1C924EAB0D03}" srcOrd="1" destOrd="0" presId="urn:microsoft.com/office/officeart/2018/2/layout/IconVerticalSolidList"/>
    <dgm:cxn modelId="{9821BD48-F808-4ECB-8C13-1DF4B387ED34}" type="presParOf" srcId="{3A1CA393-93C8-425D-9C08-6043F38662B1}" destId="{E9745482-4690-4458-9BC3-7C593B01F3FA}" srcOrd="2" destOrd="0" presId="urn:microsoft.com/office/officeart/2018/2/layout/IconVerticalSolidList"/>
    <dgm:cxn modelId="{698EE722-D13D-45BF-AA36-3757215AFAFB}" type="presParOf" srcId="{3A1CA393-93C8-425D-9C08-6043F38662B1}" destId="{86581993-45DD-4F46-A9C8-AF72CFE7D649}" srcOrd="3" destOrd="0" presId="urn:microsoft.com/office/officeart/2018/2/layout/IconVerticalSolidList"/>
    <dgm:cxn modelId="{9E033853-A78C-4ECE-9ECB-78782B35F838}" type="presParOf" srcId="{F5B84F47-D98A-4B46-ABCB-2368B19CB4D8}" destId="{5ED21726-1C2A-4EA9-B2BC-D275C93370CB}" srcOrd="3" destOrd="0" presId="urn:microsoft.com/office/officeart/2018/2/layout/IconVerticalSolidList"/>
    <dgm:cxn modelId="{C2C900A3-C5B3-4D62-A582-1EC194804E3A}" type="presParOf" srcId="{F5B84F47-D98A-4B46-ABCB-2368B19CB4D8}" destId="{A67BE14E-8FF9-44EB-95AF-75F9C3573E69}" srcOrd="4" destOrd="0" presId="urn:microsoft.com/office/officeart/2018/2/layout/IconVerticalSolidList"/>
    <dgm:cxn modelId="{919AA889-DBA3-4D43-B563-C6E49E68FA58}" type="presParOf" srcId="{A67BE14E-8FF9-44EB-95AF-75F9C3573E69}" destId="{0823FBA8-9F2C-43FB-8B66-20EEA0D432DA}" srcOrd="0" destOrd="0" presId="urn:microsoft.com/office/officeart/2018/2/layout/IconVerticalSolidList"/>
    <dgm:cxn modelId="{3FB527E8-1506-4B2E-B52B-F000B3F8B610}" type="presParOf" srcId="{A67BE14E-8FF9-44EB-95AF-75F9C3573E69}" destId="{BCDCBCC4-4785-4351-98EA-B01477FC0392}" srcOrd="1" destOrd="0" presId="urn:microsoft.com/office/officeart/2018/2/layout/IconVerticalSolidList"/>
    <dgm:cxn modelId="{5C9509BB-6CDD-4444-BA2E-0C47C0D445D2}" type="presParOf" srcId="{A67BE14E-8FF9-44EB-95AF-75F9C3573E69}" destId="{653AA1D9-26E7-44F2-89A7-1597B5E98B96}" srcOrd="2" destOrd="0" presId="urn:microsoft.com/office/officeart/2018/2/layout/IconVerticalSolidList"/>
    <dgm:cxn modelId="{4A29356D-C66C-40DC-B596-3FB49B115170}" type="presParOf" srcId="{A67BE14E-8FF9-44EB-95AF-75F9C3573E69}" destId="{4433C378-C10E-45D5-AFB3-5EB921F3B6C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2E4BA9-08D4-4F8A-9D28-E0083DF36DB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F8CB08A-EFF7-46C3-9D54-23788E5C18A2}">
      <dgm:prSet/>
      <dgm:spPr/>
      <dgm:t>
        <a:bodyPr/>
        <a:lstStyle/>
        <a:p>
          <a:r>
            <a:rPr lang="en-US"/>
            <a:t>Had to rearrange multiple sources of data</a:t>
          </a:r>
        </a:p>
      </dgm:t>
    </dgm:pt>
    <dgm:pt modelId="{AC95638F-D0B3-490B-8458-BD3E6600617F}" type="parTrans" cxnId="{DD6440E3-7F6F-4F58-A236-00EFDD5A6932}">
      <dgm:prSet/>
      <dgm:spPr/>
      <dgm:t>
        <a:bodyPr/>
        <a:lstStyle/>
        <a:p>
          <a:endParaRPr lang="en-US"/>
        </a:p>
      </dgm:t>
    </dgm:pt>
    <dgm:pt modelId="{69247C0B-9F14-4BED-9161-96E53D51F0DE}" type="sibTrans" cxnId="{DD6440E3-7F6F-4F58-A236-00EFDD5A6932}">
      <dgm:prSet/>
      <dgm:spPr/>
      <dgm:t>
        <a:bodyPr/>
        <a:lstStyle/>
        <a:p>
          <a:endParaRPr lang="en-US"/>
        </a:p>
      </dgm:t>
    </dgm:pt>
    <dgm:pt modelId="{C3354E02-F423-4507-8EBD-10BBEF6CE532}">
      <dgm:prSet/>
      <dgm:spPr/>
      <dgm:t>
        <a:bodyPr/>
        <a:lstStyle/>
        <a:p>
          <a:r>
            <a:rPr lang="en-US"/>
            <a:t>Alpaca API to PyPortfolioOpt</a:t>
          </a:r>
        </a:p>
      </dgm:t>
    </dgm:pt>
    <dgm:pt modelId="{6586F073-7CDF-4264-A535-FA3774FF8952}" type="parTrans" cxnId="{7EB61DCE-80F7-4917-A71F-675C090E9CBE}">
      <dgm:prSet/>
      <dgm:spPr/>
      <dgm:t>
        <a:bodyPr/>
        <a:lstStyle/>
        <a:p>
          <a:endParaRPr lang="en-US"/>
        </a:p>
      </dgm:t>
    </dgm:pt>
    <dgm:pt modelId="{C671E55D-E0B3-4BF6-9A0F-1F613DE9D002}" type="sibTrans" cxnId="{7EB61DCE-80F7-4917-A71F-675C090E9CBE}">
      <dgm:prSet/>
      <dgm:spPr/>
      <dgm:t>
        <a:bodyPr/>
        <a:lstStyle/>
        <a:p>
          <a:endParaRPr lang="en-US"/>
        </a:p>
      </dgm:t>
    </dgm:pt>
    <dgm:pt modelId="{99634D2D-D56D-4943-971A-D302F8DFBBBB}">
      <dgm:prSet/>
      <dgm:spPr/>
      <dgm:t>
        <a:bodyPr/>
        <a:lstStyle/>
        <a:p>
          <a:r>
            <a:rPr lang="en-US"/>
            <a:t>PyPortfolioOpt weighting dict to </a:t>
          </a:r>
        </a:p>
      </dgm:t>
    </dgm:pt>
    <dgm:pt modelId="{25584C0E-7EAF-46EF-8CA1-02157F000CE6}" type="parTrans" cxnId="{3A5EDF74-517F-456F-8982-07BDF0C4E08C}">
      <dgm:prSet/>
      <dgm:spPr/>
      <dgm:t>
        <a:bodyPr/>
        <a:lstStyle/>
        <a:p>
          <a:endParaRPr lang="en-US"/>
        </a:p>
      </dgm:t>
    </dgm:pt>
    <dgm:pt modelId="{B3C7331C-11E9-4762-AC96-6D12D17939EE}" type="sibTrans" cxnId="{3A5EDF74-517F-456F-8982-07BDF0C4E08C}">
      <dgm:prSet/>
      <dgm:spPr/>
      <dgm:t>
        <a:bodyPr/>
        <a:lstStyle/>
        <a:p>
          <a:endParaRPr lang="en-US"/>
        </a:p>
      </dgm:t>
    </dgm:pt>
    <dgm:pt modelId="{4CC42DC2-72D5-4B7D-94BA-16F7C22F6F56}">
      <dgm:prSet/>
      <dgm:spPr/>
      <dgm:t>
        <a:bodyPr/>
        <a:lstStyle/>
        <a:p>
          <a:r>
            <a:rPr lang="en-US"/>
            <a:t>Adjusting for Stock splits</a:t>
          </a:r>
        </a:p>
      </dgm:t>
    </dgm:pt>
    <dgm:pt modelId="{EB2C2719-BEA5-4B2B-9ADB-3BB4CB3A1FE7}" type="parTrans" cxnId="{64377697-1813-43D0-AB87-DC0D8209852D}">
      <dgm:prSet/>
      <dgm:spPr/>
      <dgm:t>
        <a:bodyPr/>
        <a:lstStyle/>
        <a:p>
          <a:endParaRPr lang="en-US"/>
        </a:p>
      </dgm:t>
    </dgm:pt>
    <dgm:pt modelId="{66114AF4-D7A1-4154-9505-D0516EDDB3EB}" type="sibTrans" cxnId="{64377697-1813-43D0-AB87-DC0D8209852D}">
      <dgm:prSet/>
      <dgm:spPr/>
      <dgm:t>
        <a:bodyPr/>
        <a:lstStyle/>
        <a:p>
          <a:endParaRPr lang="en-US"/>
        </a:p>
      </dgm:t>
    </dgm:pt>
    <dgm:pt modelId="{FA58047B-0B0E-4FF9-95BA-99FA121C9DFF}">
      <dgm:prSet/>
      <dgm:spPr/>
      <dgm:t>
        <a:bodyPr/>
        <a:lstStyle/>
        <a:p>
          <a:r>
            <a:rPr lang="en-US"/>
            <a:t>Caused confusion to algorithms used</a:t>
          </a:r>
        </a:p>
      </dgm:t>
    </dgm:pt>
    <dgm:pt modelId="{C35FF4F1-E247-4A37-8DD3-3CBED5DC0E13}" type="parTrans" cxnId="{16EA386D-A2C5-47E0-B944-DE0BED75C049}">
      <dgm:prSet/>
      <dgm:spPr/>
      <dgm:t>
        <a:bodyPr/>
        <a:lstStyle/>
        <a:p>
          <a:endParaRPr lang="en-US"/>
        </a:p>
      </dgm:t>
    </dgm:pt>
    <dgm:pt modelId="{DD2C23BA-EDAF-4D90-A494-3C9D169CAAF4}" type="sibTrans" cxnId="{16EA386D-A2C5-47E0-B944-DE0BED75C049}">
      <dgm:prSet/>
      <dgm:spPr/>
      <dgm:t>
        <a:bodyPr/>
        <a:lstStyle/>
        <a:p>
          <a:endParaRPr lang="en-US"/>
        </a:p>
      </dgm:t>
    </dgm:pt>
    <dgm:pt modelId="{84B87E45-D293-4B92-BEA4-BAA1C93B8524}">
      <dgm:prSet/>
      <dgm:spPr/>
      <dgm:t>
        <a:bodyPr/>
        <a:lstStyle/>
        <a:p>
          <a:r>
            <a:rPr lang="en-US"/>
            <a:t>A challenge: Future version of app to cater for this, by having stock split dates and ratios</a:t>
          </a:r>
        </a:p>
      </dgm:t>
    </dgm:pt>
    <dgm:pt modelId="{167916AC-FB9B-467B-B66B-F7F3441FE544}" type="parTrans" cxnId="{90FA700E-7B32-4AE5-8078-9E0AD0560165}">
      <dgm:prSet/>
      <dgm:spPr/>
      <dgm:t>
        <a:bodyPr/>
        <a:lstStyle/>
        <a:p>
          <a:endParaRPr lang="en-US"/>
        </a:p>
      </dgm:t>
    </dgm:pt>
    <dgm:pt modelId="{5CD6180A-1E79-4356-AB9F-8613CDF3FF60}" type="sibTrans" cxnId="{90FA700E-7B32-4AE5-8078-9E0AD0560165}">
      <dgm:prSet/>
      <dgm:spPr/>
      <dgm:t>
        <a:bodyPr/>
        <a:lstStyle/>
        <a:p>
          <a:endParaRPr lang="en-US"/>
        </a:p>
      </dgm:t>
    </dgm:pt>
    <dgm:pt modelId="{3200E504-CCB2-423B-860E-3AB3082AFB33}" type="pres">
      <dgm:prSet presAssocID="{D42E4BA9-08D4-4F8A-9D28-E0083DF36DB5}" presName="root" presStyleCnt="0">
        <dgm:presLayoutVars>
          <dgm:dir/>
          <dgm:resizeHandles val="exact"/>
        </dgm:presLayoutVars>
      </dgm:prSet>
      <dgm:spPr/>
    </dgm:pt>
    <dgm:pt modelId="{72028F7F-0735-4168-8DF8-2A0456E4BFC5}" type="pres">
      <dgm:prSet presAssocID="{0F8CB08A-EFF7-46C3-9D54-23788E5C18A2}" presName="compNode" presStyleCnt="0"/>
      <dgm:spPr/>
    </dgm:pt>
    <dgm:pt modelId="{03223287-44A0-43B5-B8AD-460798203408}" type="pres">
      <dgm:prSet presAssocID="{0F8CB08A-EFF7-46C3-9D54-23788E5C18A2}" presName="bgRect" presStyleLbl="bgShp" presStyleIdx="0" presStyleCnt="2"/>
      <dgm:spPr/>
    </dgm:pt>
    <dgm:pt modelId="{AE6970DF-E1B5-4F43-B9F1-5B31DC18D08E}" type="pres">
      <dgm:prSet presAssocID="{0F8CB08A-EFF7-46C3-9D54-23788E5C18A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7FE5816-ECB1-47A6-8C52-6B838D5B51AF}" type="pres">
      <dgm:prSet presAssocID="{0F8CB08A-EFF7-46C3-9D54-23788E5C18A2}" presName="spaceRect" presStyleCnt="0"/>
      <dgm:spPr/>
    </dgm:pt>
    <dgm:pt modelId="{4D68EC16-5ED4-43F2-8332-6E2C5FE19AE3}" type="pres">
      <dgm:prSet presAssocID="{0F8CB08A-EFF7-46C3-9D54-23788E5C18A2}" presName="parTx" presStyleLbl="revTx" presStyleIdx="0" presStyleCnt="4">
        <dgm:presLayoutVars>
          <dgm:chMax val="0"/>
          <dgm:chPref val="0"/>
        </dgm:presLayoutVars>
      </dgm:prSet>
      <dgm:spPr/>
    </dgm:pt>
    <dgm:pt modelId="{200FB49A-31FC-4A9B-B29F-2DA28A1CFFB0}" type="pres">
      <dgm:prSet presAssocID="{0F8CB08A-EFF7-46C3-9D54-23788E5C18A2}" presName="desTx" presStyleLbl="revTx" presStyleIdx="1" presStyleCnt="4">
        <dgm:presLayoutVars/>
      </dgm:prSet>
      <dgm:spPr/>
    </dgm:pt>
    <dgm:pt modelId="{1CD0AB68-3D6D-4AEE-9FCF-D1BA69C367E2}" type="pres">
      <dgm:prSet presAssocID="{69247C0B-9F14-4BED-9161-96E53D51F0DE}" presName="sibTrans" presStyleCnt="0"/>
      <dgm:spPr/>
    </dgm:pt>
    <dgm:pt modelId="{D3F9DD57-3A5B-46F0-9447-3B303FEFF55A}" type="pres">
      <dgm:prSet presAssocID="{4CC42DC2-72D5-4B7D-94BA-16F7C22F6F56}" presName="compNode" presStyleCnt="0"/>
      <dgm:spPr/>
    </dgm:pt>
    <dgm:pt modelId="{4A0CA8A0-1A95-4659-985F-ABF29B66F6CA}" type="pres">
      <dgm:prSet presAssocID="{4CC42DC2-72D5-4B7D-94BA-16F7C22F6F56}" presName="bgRect" presStyleLbl="bgShp" presStyleIdx="1" presStyleCnt="2"/>
      <dgm:spPr/>
    </dgm:pt>
    <dgm:pt modelId="{33BEF94C-2745-4C3F-A515-F7C313DB8A4F}" type="pres">
      <dgm:prSet presAssocID="{4CC42DC2-72D5-4B7D-94BA-16F7C22F6F5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2733CDBC-49D8-485E-BFB1-FD7E0F962AB2}" type="pres">
      <dgm:prSet presAssocID="{4CC42DC2-72D5-4B7D-94BA-16F7C22F6F56}" presName="spaceRect" presStyleCnt="0"/>
      <dgm:spPr/>
    </dgm:pt>
    <dgm:pt modelId="{C4DF1743-B2EB-4F82-9D14-8529CDF9192D}" type="pres">
      <dgm:prSet presAssocID="{4CC42DC2-72D5-4B7D-94BA-16F7C22F6F56}" presName="parTx" presStyleLbl="revTx" presStyleIdx="2" presStyleCnt="4">
        <dgm:presLayoutVars>
          <dgm:chMax val="0"/>
          <dgm:chPref val="0"/>
        </dgm:presLayoutVars>
      </dgm:prSet>
      <dgm:spPr/>
    </dgm:pt>
    <dgm:pt modelId="{F6DA6705-F268-45ED-BFFD-2F1FBA18FE7B}" type="pres">
      <dgm:prSet presAssocID="{4CC42DC2-72D5-4B7D-94BA-16F7C22F6F56}" presName="desTx" presStyleLbl="revTx" presStyleIdx="3" presStyleCnt="4">
        <dgm:presLayoutVars/>
      </dgm:prSet>
      <dgm:spPr/>
    </dgm:pt>
  </dgm:ptLst>
  <dgm:cxnLst>
    <dgm:cxn modelId="{90FA700E-7B32-4AE5-8078-9E0AD0560165}" srcId="{4CC42DC2-72D5-4B7D-94BA-16F7C22F6F56}" destId="{84B87E45-D293-4B92-BEA4-BAA1C93B8524}" srcOrd="1" destOrd="0" parTransId="{167916AC-FB9B-467B-B66B-F7F3441FE544}" sibTransId="{5CD6180A-1E79-4356-AB9F-8613CDF3FF60}"/>
    <dgm:cxn modelId="{8C395D3E-426A-4C3A-8F81-7DB4EE6EB167}" type="presOf" srcId="{0F8CB08A-EFF7-46C3-9D54-23788E5C18A2}" destId="{4D68EC16-5ED4-43F2-8332-6E2C5FE19AE3}" srcOrd="0" destOrd="0" presId="urn:microsoft.com/office/officeart/2018/2/layout/IconVerticalSolidList"/>
    <dgm:cxn modelId="{1AC94568-7ED4-4354-B974-9530548FE771}" type="presOf" srcId="{FA58047B-0B0E-4FF9-95BA-99FA121C9DFF}" destId="{F6DA6705-F268-45ED-BFFD-2F1FBA18FE7B}" srcOrd="0" destOrd="0" presId="urn:microsoft.com/office/officeart/2018/2/layout/IconVerticalSolidList"/>
    <dgm:cxn modelId="{16EA386D-A2C5-47E0-B944-DE0BED75C049}" srcId="{4CC42DC2-72D5-4B7D-94BA-16F7C22F6F56}" destId="{FA58047B-0B0E-4FF9-95BA-99FA121C9DFF}" srcOrd="0" destOrd="0" parTransId="{C35FF4F1-E247-4A37-8DD3-3CBED5DC0E13}" sibTransId="{DD2C23BA-EDAF-4D90-A494-3C9D169CAAF4}"/>
    <dgm:cxn modelId="{3A5EDF74-517F-456F-8982-07BDF0C4E08C}" srcId="{0F8CB08A-EFF7-46C3-9D54-23788E5C18A2}" destId="{99634D2D-D56D-4943-971A-D302F8DFBBBB}" srcOrd="1" destOrd="0" parTransId="{25584C0E-7EAF-46EF-8CA1-02157F000CE6}" sibTransId="{B3C7331C-11E9-4762-AC96-6D12D17939EE}"/>
    <dgm:cxn modelId="{808D6058-DAAB-42D2-9A22-9EEB97F6068B}" type="presOf" srcId="{C3354E02-F423-4507-8EBD-10BBEF6CE532}" destId="{200FB49A-31FC-4A9B-B29F-2DA28A1CFFB0}" srcOrd="0" destOrd="0" presId="urn:microsoft.com/office/officeart/2018/2/layout/IconVerticalSolidList"/>
    <dgm:cxn modelId="{E1D77A7A-706B-4138-A78A-39C0CF2A9171}" type="presOf" srcId="{4CC42DC2-72D5-4B7D-94BA-16F7C22F6F56}" destId="{C4DF1743-B2EB-4F82-9D14-8529CDF9192D}" srcOrd="0" destOrd="0" presId="urn:microsoft.com/office/officeart/2018/2/layout/IconVerticalSolidList"/>
    <dgm:cxn modelId="{7953427C-A993-4973-9891-612704870B7C}" type="presOf" srcId="{99634D2D-D56D-4943-971A-D302F8DFBBBB}" destId="{200FB49A-31FC-4A9B-B29F-2DA28A1CFFB0}" srcOrd="0" destOrd="1" presId="urn:microsoft.com/office/officeart/2018/2/layout/IconVerticalSolidList"/>
    <dgm:cxn modelId="{64377697-1813-43D0-AB87-DC0D8209852D}" srcId="{D42E4BA9-08D4-4F8A-9D28-E0083DF36DB5}" destId="{4CC42DC2-72D5-4B7D-94BA-16F7C22F6F56}" srcOrd="1" destOrd="0" parTransId="{EB2C2719-BEA5-4B2B-9ADB-3BB4CB3A1FE7}" sibTransId="{66114AF4-D7A1-4154-9505-D0516EDDB3EB}"/>
    <dgm:cxn modelId="{8E5F6FAD-8310-42AD-B404-A43580D92384}" type="presOf" srcId="{D42E4BA9-08D4-4F8A-9D28-E0083DF36DB5}" destId="{3200E504-CCB2-423B-860E-3AB3082AFB33}" srcOrd="0" destOrd="0" presId="urn:microsoft.com/office/officeart/2018/2/layout/IconVerticalSolidList"/>
    <dgm:cxn modelId="{7EB61DCE-80F7-4917-A71F-675C090E9CBE}" srcId="{0F8CB08A-EFF7-46C3-9D54-23788E5C18A2}" destId="{C3354E02-F423-4507-8EBD-10BBEF6CE532}" srcOrd="0" destOrd="0" parTransId="{6586F073-7CDF-4264-A535-FA3774FF8952}" sibTransId="{C671E55D-E0B3-4BF6-9A0F-1F613DE9D002}"/>
    <dgm:cxn modelId="{DD6440E3-7F6F-4F58-A236-00EFDD5A6932}" srcId="{D42E4BA9-08D4-4F8A-9D28-E0083DF36DB5}" destId="{0F8CB08A-EFF7-46C3-9D54-23788E5C18A2}" srcOrd="0" destOrd="0" parTransId="{AC95638F-D0B3-490B-8458-BD3E6600617F}" sibTransId="{69247C0B-9F14-4BED-9161-96E53D51F0DE}"/>
    <dgm:cxn modelId="{E01319E9-CBBD-4926-8513-E63B86AD70FA}" type="presOf" srcId="{84B87E45-D293-4B92-BEA4-BAA1C93B8524}" destId="{F6DA6705-F268-45ED-BFFD-2F1FBA18FE7B}" srcOrd="0" destOrd="1" presId="urn:microsoft.com/office/officeart/2018/2/layout/IconVerticalSolidList"/>
    <dgm:cxn modelId="{5B271FF3-F82A-4BB9-91D0-B12D495D1A20}" type="presParOf" srcId="{3200E504-CCB2-423B-860E-3AB3082AFB33}" destId="{72028F7F-0735-4168-8DF8-2A0456E4BFC5}" srcOrd="0" destOrd="0" presId="urn:microsoft.com/office/officeart/2018/2/layout/IconVerticalSolidList"/>
    <dgm:cxn modelId="{5135CBDE-9F46-4DD7-B6EC-F02077BFD884}" type="presParOf" srcId="{72028F7F-0735-4168-8DF8-2A0456E4BFC5}" destId="{03223287-44A0-43B5-B8AD-460798203408}" srcOrd="0" destOrd="0" presId="urn:microsoft.com/office/officeart/2018/2/layout/IconVerticalSolidList"/>
    <dgm:cxn modelId="{D099F49E-CAC3-4487-B4BB-4F8A743CB14D}" type="presParOf" srcId="{72028F7F-0735-4168-8DF8-2A0456E4BFC5}" destId="{AE6970DF-E1B5-4F43-B9F1-5B31DC18D08E}" srcOrd="1" destOrd="0" presId="urn:microsoft.com/office/officeart/2018/2/layout/IconVerticalSolidList"/>
    <dgm:cxn modelId="{DA323DE5-6F52-444F-8A75-95DCA88EF47C}" type="presParOf" srcId="{72028F7F-0735-4168-8DF8-2A0456E4BFC5}" destId="{57FE5816-ECB1-47A6-8C52-6B838D5B51AF}" srcOrd="2" destOrd="0" presId="urn:microsoft.com/office/officeart/2018/2/layout/IconVerticalSolidList"/>
    <dgm:cxn modelId="{0D78D755-8B5A-465B-8992-ED65E53F4716}" type="presParOf" srcId="{72028F7F-0735-4168-8DF8-2A0456E4BFC5}" destId="{4D68EC16-5ED4-43F2-8332-6E2C5FE19AE3}" srcOrd="3" destOrd="0" presId="urn:microsoft.com/office/officeart/2018/2/layout/IconVerticalSolidList"/>
    <dgm:cxn modelId="{4B434AF4-0AE6-4E42-A4B0-409CDE3D3B2C}" type="presParOf" srcId="{72028F7F-0735-4168-8DF8-2A0456E4BFC5}" destId="{200FB49A-31FC-4A9B-B29F-2DA28A1CFFB0}" srcOrd="4" destOrd="0" presId="urn:microsoft.com/office/officeart/2018/2/layout/IconVerticalSolidList"/>
    <dgm:cxn modelId="{E8B0A0ED-5130-4120-8E7B-612B5820FB3C}" type="presParOf" srcId="{3200E504-CCB2-423B-860E-3AB3082AFB33}" destId="{1CD0AB68-3D6D-4AEE-9FCF-D1BA69C367E2}" srcOrd="1" destOrd="0" presId="urn:microsoft.com/office/officeart/2018/2/layout/IconVerticalSolidList"/>
    <dgm:cxn modelId="{B4EA9755-10EE-4234-A6B6-5D78FCACAEBB}" type="presParOf" srcId="{3200E504-CCB2-423B-860E-3AB3082AFB33}" destId="{D3F9DD57-3A5B-46F0-9447-3B303FEFF55A}" srcOrd="2" destOrd="0" presId="urn:microsoft.com/office/officeart/2018/2/layout/IconVerticalSolidList"/>
    <dgm:cxn modelId="{A8CC42CD-CB55-44FC-9CCC-601BF4E2DA71}" type="presParOf" srcId="{D3F9DD57-3A5B-46F0-9447-3B303FEFF55A}" destId="{4A0CA8A0-1A95-4659-985F-ABF29B66F6CA}" srcOrd="0" destOrd="0" presId="urn:microsoft.com/office/officeart/2018/2/layout/IconVerticalSolidList"/>
    <dgm:cxn modelId="{8B886BB7-2CC4-47B4-BE17-F5D9420254F2}" type="presParOf" srcId="{D3F9DD57-3A5B-46F0-9447-3B303FEFF55A}" destId="{33BEF94C-2745-4C3F-A515-F7C313DB8A4F}" srcOrd="1" destOrd="0" presId="urn:microsoft.com/office/officeart/2018/2/layout/IconVerticalSolidList"/>
    <dgm:cxn modelId="{11CD9787-E0CA-4574-80AB-B6E2963177AF}" type="presParOf" srcId="{D3F9DD57-3A5B-46F0-9447-3B303FEFF55A}" destId="{2733CDBC-49D8-485E-BFB1-FD7E0F962AB2}" srcOrd="2" destOrd="0" presId="urn:microsoft.com/office/officeart/2018/2/layout/IconVerticalSolidList"/>
    <dgm:cxn modelId="{6C3C0A9D-E47C-4455-8C4B-7C9A5B5C4C37}" type="presParOf" srcId="{D3F9DD57-3A5B-46F0-9447-3B303FEFF55A}" destId="{C4DF1743-B2EB-4F82-9D14-8529CDF9192D}" srcOrd="3" destOrd="0" presId="urn:microsoft.com/office/officeart/2018/2/layout/IconVerticalSolidList"/>
    <dgm:cxn modelId="{5762E494-5946-4BA3-B7F4-226734F09F17}" type="presParOf" srcId="{D3F9DD57-3A5B-46F0-9447-3B303FEFF55A}" destId="{F6DA6705-F268-45ED-BFFD-2F1FBA18FE7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0F57A4-2122-4BFA-9D82-1ADD0C8CCE68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DCDEE14-D504-4819-9749-388C09D685DB}">
      <dgm:prSet/>
      <dgm:spPr/>
      <dgm:t>
        <a:bodyPr/>
        <a:lstStyle/>
        <a:p>
          <a:r>
            <a:rPr lang="en-US"/>
            <a:t>Discovered GOOG had a 20:1 stock split in July 2021</a:t>
          </a:r>
        </a:p>
      </dgm:t>
    </dgm:pt>
    <dgm:pt modelId="{968A5F53-1E01-4C1B-A79A-7A91349C5294}" type="parTrans" cxnId="{AC081408-0C58-4576-BD77-E144FCBF2C6D}">
      <dgm:prSet/>
      <dgm:spPr/>
      <dgm:t>
        <a:bodyPr/>
        <a:lstStyle/>
        <a:p>
          <a:endParaRPr lang="en-US"/>
        </a:p>
      </dgm:t>
    </dgm:pt>
    <dgm:pt modelId="{6CB7B5C9-27D7-40DC-8943-70021CF1F286}" type="sibTrans" cxnId="{AC081408-0C58-4576-BD77-E144FCBF2C6D}">
      <dgm:prSet/>
      <dgm:spPr/>
      <dgm:t>
        <a:bodyPr/>
        <a:lstStyle/>
        <a:p>
          <a:endParaRPr lang="en-US"/>
        </a:p>
      </dgm:t>
    </dgm:pt>
    <dgm:pt modelId="{7D632EBA-D6FF-49B2-BEE1-B5AEF9BC308A}">
      <dgm:prSet/>
      <dgm:spPr/>
      <dgm:t>
        <a:bodyPr/>
        <a:lstStyle/>
        <a:p>
          <a:r>
            <a:rPr lang="en-AU"/>
            <a:t>$10,000 invested over 10 years 95% confidence intervals Min &amp; Max:</a:t>
          </a:r>
          <a:endParaRPr lang="en-US"/>
        </a:p>
      </dgm:t>
    </dgm:pt>
    <dgm:pt modelId="{F77400A0-3C2E-4AF4-A651-648A876528EA}" type="parTrans" cxnId="{92D6430D-582A-4680-8F94-9DCD31A4C0DB}">
      <dgm:prSet/>
      <dgm:spPr/>
      <dgm:t>
        <a:bodyPr/>
        <a:lstStyle/>
        <a:p>
          <a:endParaRPr lang="en-US"/>
        </a:p>
      </dgm:t>
    </dgm:pt>
    <dgm:pt modelId="{FA4B9734-BF20-4790-9B38-0116EF512BE0}" type="sibTrans" cxnId="{92D6430D-582A-4680-8F94-9DCD31A4C0DB}">
      <dgm:prSet/>
      <dgm:spPr/>
      <dgm:t>
        <a:bodyPr/>
        <a:lstStyle/>
        <a:p>
          <a:endParaRPr lang="en-US"/>
        </a:p>
      </dgm:t>
    </dgm:pt>
    <dgm:pt modelId="{A35EA1FB-56B7-4F69-9839-5C4D71A1C964}">
      <dgm:prSet/>
      <dgm:spPr/>
      <dgm:t>
        <a:bodyPr/>
        <a:lstStyle/>
        <a:p>
          <a:r>
            <a:rPr lang="en-AU"/>
            <a:t>Own selection: $26,163.83 and $237,588.97 </a:t>
          </a:r>
          <a:endParaRPr lang="en-US"/>
        </a:p>
      </dgm:t>
    </dgm:pt>
    <dgm:pt modelId="{BBE4ADD2-D267-4824-AFBE-191A7D71074F}" type="parTrans" cxnId="{83E5E499-BBB1-4CDE-9FFD-44C882D55865}">
      <dgm:prSet/>
      <dgm:spPr/>
      <dgm:t>
        <a:bodyPr/>
        <a:lstStyle/>
        <a:p>
          <a:endParaRPr lang="en-US"/>
        </a:p>
      </dgm:t>
    </dgm:pt>
    <dgm:pt modelId="{13AC921F-880C-4ED8-9BA8-394A8DF5F6B8}" type="sibTrans" cxnId="{83E5E499-BBB1-4CDE-9FFD-44C882D55865}">
      <dgm:prSet/>
      <dgm:spPr/>
      <dgm:t>
        <a:bodyPr/>
        <a:lstStyle/>
        <a:p>
          <a:endParaRPr lang="en-US"/>
        </a:p>
      </dgm:t>
    </dgm:pt>
    <dgm:pt modelId="{C7A3F0DD-0549-4C29-A890-9964DF73A5F0}">
      <dgm:prSet/>
      <dgm:spPr/>
      <dgm:t>
        <a:bodyPr/>
        <a:lstStyle/>
        <a:p>
          <a:r>
            <a:rPr lang="en-AU"/>
            <a:t>Efficient Frontier: $26,682.14 and $276,645.14  (16.4% better top end)</a:t>
          </a:r>
          <a:endParaRPr lang="en-US"/>
        </a:p>
      </dgm:t>
    </dgm:pt>
    <dgm:pt modelId="{5E68A0F9-1108-448A-B8CD-01CFA7C7877F}" type="parTrans" cxnId="{61EA7C69-55CD-4827-8C31-E9A99E53DB71}">
      <dgm:prSet/>
      <dgm:spPr/>
      <dgm:t>
        <a:bodyPr/>
        <a:lstStyle/>
        <a:p>
          <a:endParaRPr lang="en-US"/>
        </a:p>
      </dgm:t>
    </dgm:pt>
    <dgm:pt modelId="{058C5960-0399-4D73-B35A-A8408C39934E}" type="sibTrans" cxnId="{61EA7C69-55CD-4827-8C31-E9A99E53DB71}">
      <dgm:prSet/>
      <dgm:spPr/>
      <dgm:t>
        <a:bodyPr/>
        <a:lstStyle/>
        <a:p>
          <a:endParaRPr lang="en-US"/>
        </a:p>
      </dgm:t>
    </dgm:pt>
    <dgm:pt modelId="{327B537C-14FF-EB43-8C26-DFE4F71D68B7}" type="pres">
      <dgm:prSet presAssocID="{370F57A4-2122-4BFA-9D82-1ADD0C8CCE68}" presName="Name0" presStyleCnt="0">
        <dgm:presLayoutVars>
          <dgm:dir/>
          <dgm:animLvl val="lvl"/>
          <dgm:resizeHandles val="exact"/>
        </dgm:presLayoutVars>
      </dgm:prSet>
      <dgm:spPr/>
    </dgm:pt>
    <dgm:pt modelId="{8BA91202-C2C4-9248-9D2E-087925EBE9AC}" type="pres">
      <dgm:prSet presAssocID="{7D632EBA-D6FF-49B2-BEE1-B5AEF9BC308A}" presName="boxAndChildren" presStyleCnt="0"/>
      <dgm:spPr/>
    </dgm:pt>
    <dgm:pt modelId="{7AD40B4D-92B9-284C-9DBC-4D1102E31424}" type="pres">
      <dgm:prSet presAssocID="{7D632EBA-D6FF-49B2-BEE1-B5AEF9BC308A}" presName="parentTextBox" presStyleLbl="node1" presStyleIdx="0" presStyleCnt="2"/>
      <dgm:spPr/>
    </dgm:pt>
    <dgm:pt modelId="{8C085C6F-D278-4442-AD4D-7023785B5F56}" type="pres">
      <dgm:prSet presAssocID="{7D632EBA-D6FF-49B2-BEE1-B5AEF9BC308A}" presName="entireBox" presStyleLbl="node1" presStyleIdx="0" presStyleCnt="2"/>
      <dgm:spPr/>
    </dgm:pt>
    <dgm:pt modelId="{DC5BC86F-3E8E-8A48-BA82-15D5E7A99574}" type="pres">
      <dgm:prSet presAssocID="{7D632EBA-D6FF-49B2-BEE1-B5AEF9BC308A}" presName="descendantBox" presStyleCnt="0"/>
      <dgm:spPr/>
    </dgm:pt>
    <dgm:pt modelId="{026C20B2-0C2A-8048-9D03-C98103ED6C5C}" type="pres">
      <dgm:prSet presAssocID="{A35EA1FB-56B7-4F69-9839-5C4D71A1C964}" presName="childTextBox" presStyleLbl="fgAccFollowNode1" presStyleIdx="0" presStyleCnt="2">
        <dgm:presLayoutVars>
          <dgm:bulletEnabled val="1"/>
        </dgm:presLayoutVars>
      </dgm:prSet>
      <dgm:spPr/>
    </dgm:pt>
    <dgm:pt modelId="{58B08E40-590F-A946-B7EC-162AE792ABE1}" type="pres">
      <dgm:prSet presAssocID="{C7A3F0DD-0549-4C29-A890-9964DF73A5F0}" presName="childTextBox" presStyleLbl="fgAccFollowNode1" presStyleIdx="1" presStyleCnt="2">
        <dgm:presLayoutVars>
          <dgm:bulletEnabled val="1"/>
        </dgm:presLayoutVars>
      </dgm:prSet>
      <dgm:spPr/>
    </dgm:pt>
    <dgm:pt modelId="{D1D3B636-3F4B-B34F-B35F-30F63C664E8D}" type="pres">
      <dgm:prSet presAssocID="{6CB7B5C9-27D7-40DC-8943-70021CF1F286}" presName="sp" presStyleCnt="0"/>
      <dgm:spPr/>
    </dgm:pt>
    <dgm:pt modelId="{47C52C21-4678-5247-A9EB-147E25E9F407}" type="pres">
      <dgm:prSet presAssocID="{FDCDEE14-D504-4819-9749-388C09D685DB}" presName="arrowAndChildren" presStyleCnt="0"/>
      <dgm:spPr/>
    </dgm:pt>
    <dgm:pt modelId="{DE858A5E-8C11-CF4F-81B7-417824DAD72C}" type="pres">
      <dgm:prSet presAssocID="{FDCDEE14-D504-4819-9749-388C09D685DB}" presName="parentTextArrow" presStyleLbl="node1" presStyleIdx="1" presStyleCnt="2"/>
      <dgm:spPr/>
    </dgm:pt>
  </dgm:ptLst>
  <dgm:cxnLst>
    <dgm:cxn modelId="{AC081408-0C58-4576-BD77-E144FCBF2C6D}" srcId="{370F57A4-2122-4BFA-9D82-1ADD0C8CCE68}" destId="{FDCDEE14-D504-4819-9749-388C09D685DB}" srcOrd="0" destOrd="0" parTransId="{968A5F53-1E01-4C1B-A79A-7A91349C5294}" sibTransId="{6CB7B5C9-27D7-40DC-8943-70021CF1F286}"/>
    <dgm:cxn modelId="{92D6430D-582A-4680-8F94-9DCD31A4C0DB}" srcId="{370F57A4-2122-4BFA-9D82-1ADD0C8CCE68}" destId="{7D632EBA-D6FF-49B2-BEE1-B5AEF9BC308A}" srcOrd="1" destOrd="0" parTransId="{F77400A0-3C2E-4AF4-A651-648A876528EA}" sibTransId="{FA4B9734-BF20-4790-9B38-0116EF512BE0}"/>
    <dgm:cxn modelId="{CDE42619-7C91-2E4B-8698-6F5CA4FEA5DE}" type="presOf" srcId="{FDCDEE14-D504-4819-9749-388C09D685DB}" destId="{DE858A5E-8C11-CF4F-81B7-417824DAD72C}" srcOrd="0" destOrd="0" presId="urn:microsoft.com/office/officeart/2005/8/layout/process4"/>
    <dgm:cxn modelId="{61EA7C69-55CD-4827-8C31-E9A99E53DB71}" srcId="{7D632EBA-D6FF-49B2-BEE1-B5AEF9BC308A}" destId="{C7A3F0DD-0549-4C29-A890-9964DF73A5F0}" srcOrd="1" destOrd="0" parTransId="{5E68A0F9-1108-448A-B8CD-01CFA7C7877F}" sibTransId="{058C5960-0399-4D73-B35A-A8408C39934E}"/>
    <dgm:cxn modelId="{A1D65C83-5CEF-8441-9605-54C7E0B8C9AA}" type="presOf" srcId="{370F57A4-2122-4BFA-9D82-1ADD0C8CCE68}" destId="{327B537C-14FF-EB43-8C26-DFE4F71D68B7}" srcOrd="0" destOrd="0" presId="urn:microsoft.com/office/officeart/2005/8/layout/process4"/>
    <dgm:cxn modelId="{77666799-9E31-744E-A622-53D8DE844C7A}" type="presOf" srcId="{7D632EBA-D6FF-49B2-BEE1-B5AEF9BC308A}" destId="{7AD40B4D-92B9-284C-9DBC-4D1102E31424}" srcOrd="0" destOrd="0" presId="urn:microsoft.com/office/officeart/2005/8/layout/process4"/>
    <dgm:cxn modelId="{83E5E499-BBB1-4CDE-9FFD-44C882D55865}" srcId="{7D632EBA-D6FF-49B2-BEE1-B5AEF9BC308A}" destId="{A35EA1FB-56B7-4F69-9839-5C4D71A1C964}" srcOrd="0" destOrd="0" parTransId="{BBE4ADD2-D267-4824-AFBE-191A7D71074F}" sibTransId="{13AC921F-880C-4ED8-9BA8-394A8DF5F6B8}"/>
    <dgm:cxn modelId="{C9D892B0-6B40-184D-A25D-2DABD49820AE}" type="presOf" srcId="{7D632EBA-D6FF-49B2-BEE1-B5AEF9BC308A}" destId="{8C085C6F-D278-4442-AD4D-7023785B5F56}" srcOrd="1" destOrd="0" presId="urn:microsoft.com/office/officeart/2005/8/layout/process4"/>
    <dgm:cxn modelId="{52055FC0-01C7-2046-BF4D-EFBA371A56DB}" type="presOf" srcId="{C7A3F0DD-0549-4C29-A890-9964DF73A5F0}" destId="{58B08E40-590F-A946-B7EC-162AE792ABE1}" srcOrd="0" destOrd="0" presId="urn:microsoft.com/office/officeart/2005/8/layout/process4"/>
    <dgm:cxn modelId="{06AAC5E4-3463-944E-BE49-EE5F9A5668C8}" type="presOf" srcId="{A35EA1FB-56B7-4F69-9839-5C4D71A1C964}" destId="{026C20B2-0C2A-8048-9D03-C98103ED6C5C}" srcOrd="0" destOrd="0" presId="urn:microsoft.com/office/officeart/2005/8/layout/process4"/>
    <dgm:cxn modelId="{A9FFD518-F7C3-1642-B627-7668708ED251}" type="presParOf" srcId="{327B537C-14FF-EB43-8C26-DFE4F71D68B7}" destId="{8BA91202-C2C4-9248-9D2E-087925EBE9AC}" srcOrd="0" destOrd="0" presId="urn:microsoft.com/office/officeart/2005/8/layout/process4"/>
    <dgm:cxn modelId="{09060ABF-3BA0-3A4C-B560-922CBC3582DF}" type="presParOf" srcId="{8BA91202-C2C4-9248-9D2E-087925EBE9AC}" destId="{7AD40B4D-92B9-284C-9DBC-4D1102E31424}" srcOrd="0" destOrd="0" presId="urn:microsoft.com/office/officeart/2005/8/layout/process4"/>
    <dgm:cxn modelId="{EA3E9AF5-A1A0-3944-A378-357C54A8FE42}" type="presParOf" srcId="{8BA91202-C2C4-9248-9D2E-087925EBE9AC}" destId="{8C085C6F-D278-4442-AD4D-7023785B5F56}" srcOrd="1" destOrd="0" presId="urn:microsoft.com/office/officeart/2005/8/layout/process4"/>
    <dgm:cxn modelId="{6BF3C51B-7F18-8845-A19E-6150EF21E3E5}" type="presParOf" srcId="{8BA91202-C2C4-9248-9D2E-087925EBE9AC}" destId="{DC5BC86F-3E8E-8A48-BA82-15D5E7A99574}" srcOrd="2" destOrd="0" presId="urn:microsoft.com/office/officeart/2005/8/layout/process4"/>
    <dgm:cxn modelId="{6FC4D4F9-E8E1-2946-8298-D986A7C3079B}" type="presParOf" srcId="{DC5BC86F-3E8E-8A48-BA82-15D5E7A99574}" destId="{026C20B2-0C2A-8048-9D03-C98103ED6C5C}" srcOrd="0" destOrd="0" presId="urn:microsoft.com/office/officeart/2005/8/layout/process4"/>
    <dgm:cxn modelId="{74F29A29-A966-994D-86E3-ECF1D7F13933}" type="presParOf" srcId="{DC5BC86F-3E8E-8A48-BA82-15D5E7A99574}" destId="{58B08E40-590F-A946-B7EC-162AE792ABE1}" srcOrd="1" destOrd="0" presId="urn:microsoft.com/office/officeart/2005/8/layout/process4"/>
    <dgm:cxn modelId="{FA0A79CA-FFCF-CF4A-9EBB-FE5643ECBB54}" type="presParOf" srcId="{327B537C-14FF-EB43-8C26-DFE4F71D68B7}" destId="{D1D3B636-3F4B-B34F-B35F-30F63C664E8D}" srcOrd="1" destOrd="0" presId="urn:microsoft.com/office/officeart/2005/8/layout/process4"/>
    <dgm:cxn modelId="{14868D77-D753-FB4A-8600-F16CB13BB43D}" type="presParOf" srcId="{327B537C-14FF-EB43-8C26-DFE4F71D68B7}" destId="{47C52C21-4678-5247-A9EB-147E25E9F407}" srcOrd="2" destOrd="0" presId="urn:microsoft.com/office/officeart/2005/8/layout/process4"/>
    <dgm:cxn modelId="{A79F20CF-38B5-ED49-9498-28687C09CDC0}" type="presParOf" srcId="{47C52C21-4678-5247-A9EB-147E25E9F407}" destId="{DE858A5E-8C11-CF4F-81B7-417824DAD72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A8B87F-6851-41F3-B20F-BDC47878F8AE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37239B-583C-401A-8919-4D9589AD97D0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944CAA-5FF7-4ECA-BCC7-172D3B789FB0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 efficient frontier is the set of optimal portfolios that offer the highest expected return for a defined level of risk or the lowest risk for a given level of expected return.</a:t>
          </a:r>
        </a:p>
      </dsp:txBody>
      <dsp:txXfrm>
        <a:off x="1437631" y="531"/>
        <a:ext cx="9077968" cy="1244702"/>
      </dsp:txXfrm>
    </dsp:sp>
    <dsp:sp modelId="{90F91304-3E6F-4CAA-8121-D0F24D151ADE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ED894B-B41B-4124-A1C7-1C924EAB0D03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581993-45DD-4F46-A9C8-AF72CFE7D649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Portfolios that lie below the efficient frontier are sub-optimal because they do not provide enough return for the level of risk.</a:t>
          </a:r>
        </a:p>
      </dsp:txBody>
      <dsp:txXfrm>
        <a:off x="1437631" y="1556410"/>
        <a:ext cx="9077968" cy="1244702"/>
      </dsp:txXfrm>
    </dsp:sp>
    <dsp:sp modelId="{0823FBA8-9F2C-43FB-8B66-20EEA0D432DA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DCBCC4-4785-4351-98EA-B01477FC0392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33C378-C10E-45D5-AFB3-5EB921F3B6C6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Portfolios that cluster to the right of the efficient frontier are sub-optimal because they have a higher level of risk for the defined rate of return.</a:t>
          </a:r>
        </a:p>
      </dsp:txBody>
      <dsp:txXfrm>
        <a:off x="1437631" y="3112289"/>
        <a:ext cx="9077968" cy="12447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223287-44A0-43B5-B8AD-460798203408}">
      <dsp:nvSpPr>
        <dsp:cNvPr id="0" name=""/>
        <dsp:cNvSpPr/>
      </dsp:nvSpPr>
      <dsp:spPr>
        <a:xfrm>
          <a:off x="0" y="899622"/>
          <a:ext cx="6900512" cy="16608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6970DF-E1B5-4F43-B9F1-5B31DC18D08E}">
      <dsp:nvSpPr>
        <dsp:cNvPr id="0" name=""/>
        <dsp:cNvSpPr/>
      </dsp:nvSpPr>
      <dsp:spPr>
        <a:xfrm>
          <a:off x="502404" y="1273312"/>
          <a:ext cx="913463" cy="9134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68EC16-5ED4-43F2-8332-6E2C5FE19AE3}">
      <dsp:nvSpPr>
        <dsp:cNvPr id="0" name=""/>
        <dsp:cNvSpPr/>
      </dsp:nvSpPr>
      <dsp:spPr>
        <a:xfrm>
          <a:off x="1918272" y="899622"/>
          <a:ext cx="3105230" cy="1660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772" tIns="175772" rIns="175772" bIns="17577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Had to rearrange multiple sources of data</a:t>
          </a:r>
        </a:p>
      </dsp:txBody>
      <dsp:txXfrm>
        <a:off x="1918272" y="899622"/>
        <a:ext cx="3105230" cy="1660842"/>
      </dsp:txXfrm>
    </dsp:sp>
    <dsp:sp modelId="{200FB49A-31FC-4A9B-B29F-2DA28A1CFFB0}">
      <dsp:nvSpPr>
        <dsp:cNvPr id="0" name=""/>
        <dsp:cNvSpPr/>
      </dsp:nvSpPr>
      <dsp:spPr>
        <a:xfrm>
          <a:off x="5023503" y="899622"/>
          <a:ext cx="1877008" cy="1660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772" tIns="175772" rIns="175772" bIns="175772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Alpaca API to PyPortfolioOpt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PyPortfolioOpt weighting dict to </a:t>
          </a:r>
        </a:p>
      </dsp:txBody>
      <dsp:txXfrm>
        <a:off x="5023503" y="899622"/>
        <a:ext cx="1877008" cy="1660842"/>
      </dsp:txXfrm>
    </dsp:sp>
    <dsp:sp modelId="{4A0CA8A0-1A95-4659-985F-ABF29B66F6CA}">
      <dsp:nvSpPr>
        <dsp:cNvPr id="0" name=""/>
        <dsp:cNvSpPr/>
      </dsp:nvSpPr>
      <dsp:spPr>
        <a:xfrm>
          <a:off x="0" y="2975675"/>
          <a:ext cx="6900512" cy="16608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BEF94C-2745-4C3F-A515-F7C313DB8A4F}">
      <dsp:nvSpPr>
        <dsp:cNvPr id="0" name=""/>
        <dsp:cNvSpPr/>
      </dsp:nvSpPr>
      <dsp:spPr>
        <a:xfrm>
          <a:off x="502404" y="3349365"/>
          <a:ext cx="913463" cy="9134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F1743-B2EB-4F82-9D14-8529CDF9192D}">
      <dsp:nvSpPr>
        <dsp:cNvPr id="0" name=""/>
        <dsp:cNvSpPr/>
      </dsp:nvSpPr>
      <dsp:spPr>
        <a:xfrm>
          <a:off x="1918272" y="2975675"/>
          <a:ext cx="3105230" cy="1660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772" tIns="175772" rIns="175772" bIns="17577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Adjusting for Stock splits</a:t>
          </a:r>
        </a:p>
      </dsp:txBody>
      <dsp:txXfrm>
        <a:off x="1918272" y="2975675"/>
        <a:ext cx="3105230" cy="1660842"/>
      </dsp:txXfrm>
    </dsp:sp>
    <dsp:sp modelId="{F6DA6705-F268-45ED-BFFD-2F1FBA18FE7B}">
      <dsp:nvSpPr>
        <dsp:cNvPr id="0" name=""/>
        <dsp:cNvSpPr/>
      </dsp:nvSpPr>
      <dsp:spPr>
        <a:xfrm>
          <a:off x="5023503" y="2975675"/>
          <a:ext cx="1877008" cy="1660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772" tIns="175772" rIns="175772" bIns="175772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Caused confusion to algorithms used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 challenge: Future version of app to cater for this, by having stock split dates and ratios</a:t>
          </a:r>
        </a:p>
      </dsp:txBody>
      <dsp:txXfrm>
        <a:off x="5023503" y="2975675"/>
        <a:ext cx="1877008" cy="16608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085C6F-D278-4442-AD4D-7023785B5F56}">
      <dsp:nvSpPr>
        <dsp:cNvPr id="0" name=""/>
        <dsp:cNvSpPr/>
      </dsp:nvSpPr>
      <dsp:spPr>
        <a:xfrm>
          <a:off x="0" y="3295221"/>
          <a:ext cx="7452360" cy="216202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700" kern="1200"/>
            <a:t>$10,000 invested over 10 years 95% confidence intervals Min &amp; Max:</a:t>
          </a:r>
          <a:endParaRPr lang="en-US" sz="2700" kern="1200"/>
        </a:p>
      </dsp:txBody>
      <dsp:txXfrm>
        <a:off x="0" y="3295221"/>
        <a:ext cx="7452360" cy="1167492"/>
      </dsp:txXfrm>
    </dsp:sp>
    <dsp:sp modelId="{026C20B2-0C2A-8048-9D03-C98103ED6C5C}">
      <dsp:nvSpPr>
        <dsp:cNvPr id="0" name=""/>
        <dsp:cNvSpPr/>
      </dsp:nvSpPr>
      <dsp:spPr>
        <a:xfrm>
          <a:off x="0" y="4419473"/>
          <a:ext cx="3726179" cy="99453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/>
            <a:t>Own selection: $26,163.83 and $237,588.97 </a:t>
          </a:r>
          <a:endParaRPr lang="en-US" sz="2200" kern="1200"/>
        </a:p>
      </dsp:txBody>
      <dsp:txXfrm>
        <a:off x="0" y="4419473"/>
        <a:ext cx="3726179" cy="994530"/>
      </dsp:txXfrm>
    </dsp:sp>
    <dsp:sp modelId="{58B08E40-590F-A946-B7EC-162AE792ABE1}">
      <dsp:nvSpPr>
        <dsp:cNvPr id="0" name=""/>
        <dsp:cNvSpPr/>
      </dsp:nvSpPr>
      <dsp:spPr>
        <a:xfrm>
          <a:off x="3726180" y="4419473"/>
          <a:ext cx="3726179" cy="994530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/>
            <a:t>Efficient Frontier: $26,682.14 and $276,645.14  (16.4% better top end)</a:t>
          </a:r>
          <a:endParaRPr lang="en-US" sz="2200" kern="1200"/>
        </a:p>
      </dsp:txBody>
      <dsp:txXfrm>
        <a:off x="3726180" y="4419473"/>
        <a:ext cx="3726179" cy="994530"/>
      </dsp:txXfrm>
    </dsp:sp>
    <dsp:sp modelId="{DE858A5E-8C11-CF4F-81B7-417824DAD72C}">
      <dsp:nvSpPr>
        <dsp:cNvPr id="0" name=""/>
        <dsp:cNvSpPr/>
      </dsp:nvSpPr>
      <dsp:spPr>
        <a:xfrm rot="10800000">
          <a:off x="0" y="2461"/>
          <a:ext cx="7452360" cy="3325190"/>
        </a:xfrm>
        <a:prstGeom prst="upArrowCallou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Discovered GOOG had a 20:1 stock split in July 2021</a:t>
          </a:r>
        </a:p>
      </dsp:txBody>
      <dsp:txXfrm rot="10800000">
        <a:off x="0" y="2461"/>
        <a:ext cx="7452360" cy="21606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FFD06-D4B8-D484-523C-58DA852335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89750-8AA1-B500-60F3-E4ECDED0CD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9C9A0-40A3-857A-31F1-D101A49AE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2F0D-EAA4-924B-9EA3-C54A8BF863F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5E8E9-EBAA-03B7-286E-D28A902A7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4D765-B6A8-179B-2F41-F1C8D833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6FA0E-65DD-4144-8710-7EA654FBA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67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1D231-B6E6-81CA-E3F9-6DAF6CDF2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ECC5B4-50B8-9E12-3581-446E1ED1E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5D7F4-BB66-7B56-191C-DA7883EDE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2F0D-EAA4-924B-9EA3-C54A8BF863F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254B9-0902-24D2-D85D-781258994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B2F2B-ED09-65FC-8769-443DEC16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6FA0E-65DD-4144-8710-7EA654FBA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12665C-A333-D95E-A429-EBF7AC1AF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9684B-D7AB-45AD-724F-D4CB0A42CA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98B4A-C23F-263B-B624-306D1075B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2F0D-EAA4-924B-9EA3-C54A8BF863F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14916-9F08-61E2-9112-0E8236734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8BC23-0404-B362-DD7A-F58BB490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6FA0E-65DD-4144-8710-7EA654FBA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55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331D7-1410-9097-6256-CAB844558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306FA-CFDA-21D4-A746-CFD1CFA7F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2850B-F129-47ED-5F61-51C89E8CF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2F0D-EAA4-924B-9EA3-C54A8BF863F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B684C-FB90-CE03-63BA-54B89358E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06279-5ECF-2FBD-B73A-06C935529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6FA0E-65DD-4144-8710-7EA654FBA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19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24F69-FFD4-B35D-3923-372E81987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31EFE-41C1-AA57-2571-002BFB9E2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FDA37-5858-0C2F-3ABB-844D77378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2F0D-EAA4-924B-9EA3-C54A8BF863F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A9054-80E2-7880-8D3B-F7C81B3E5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28562-FB13-4593-041A-A6334D2C2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6FA0E-65DD-4144-8710-7EA654FBA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16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8CCFF-47D6-3989-A61F-E1DF3B8CB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C8C4A-3DE1-914E-A1EA-15DAEAC04B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3B2E09-1DCC-F409-69C4-4362A47D0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42FA1-1620-A988-EFD7-E35AC9E29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2F0D-EAA4-924B-9EA3-C54A8BF863F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8297C-9EAC-1D3B-67DE-04FA8CBA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23003-D8F1-A36B-83B3-F83E67F53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6FA0E-65DD-4144-8710-7EA654FBA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46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B2392-291E-BC14-19ED-41C44E7F8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A0A51-6DF0-05C2-27A5-04A8226D7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5C11F7-19BB-23AA-3B33-C12971266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1DC44C-9DB0-857B-F8EF-FA3CC5402B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F24144-DAC6-3DFE-A77F-95A491575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339453-20C9-D955-412B-CFBC6B49F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2F0D-EAA4-924B-9EA3-C54A8BF863F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9F445D-C349-E045-9C5F-7486E703A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8DA738-E11A-B284-BE22-A9210E8C1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6FA0E-65DD-4144-8710-7EA654FBA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1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9F9CD-E1E1-8C34-4F43-90D3FFA30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D47E5-256E-D8E6-F4B8-CF390E47A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2F0D-EAA4-924B-9EA3-C54A8BF863F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ED1F7F-EA19-D18E-54F0-7A24F1E33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9F8E77-F3A8-69AE-C0B4-C7CEDE45F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6FA0E-65DD-4144-8710-7EA654FBA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04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5AA9DA-DBB3-C08B-94D2-498CFC3D7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2F0D-EAA4-924B-9EA3-C54A8BF863F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FEB82D-E0CF-505A-EFD5-42317C76C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20CA5-ABEF-D513-E9FC-D45FE3202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6FA0E-65DD-4144-8710-7EA654FBA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20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BADA9-E5A1-99E5-339A-58BD005FD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9AE55-2FA0-BF75-454F-FBF08FAA1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0FE064-510D-F7C9-553F-29C5C2371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88A38-4D40-F550-F55A-17CC098C0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2F0D-EAA4-924B-9EA3-C54A8BF863F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652C7-AD2B-EC53-E8B5-13EAA2E44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63184-2C34-B641-C304-BA8687114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6FA0E-65DD-4144-8710-7EA654FBA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92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26C29-A4CC-ADD8-336F-3E9292A6A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EB1FB8-A2E7-EB91-A3B3-D712D9CB21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79F30C-3C96-63E6-32A3-63AB37AA6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579C2-454F-6839-9EC6-DDFA6605B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2F0D-EAA4-924B-9EA3-C54A8BF863F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DE288-6E2F-640C-B41F-428291D18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A916B-36E5-ED42-CAFE-F84355E9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6FA0E-65DD-4144-8710-7EA654FBA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6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44343F-CC13-E036-F2A4-FCDF1F542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65B58-FFA8-2EAA-4094-2DB8F8EA8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43216-3CA9-9BCB-EA6F-C041E1B096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92F0D-EAA4-924B-9EA3-C54A8BF863F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19328-C9BC-8E6D-C3DB-58142B361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36BAE-A1CD-5D21-7FDA-0F627D677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6FA0E-65DD-4144-8710-7EA654FBA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BF4DF2C-F028-4921-9C23-41303F650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9F30E4-1BD8-0AFD-278B-9A8183C8E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598246"/>
            <a:ext cx="4678635" cy="3653376"/>
          </a:xfrm>
        </p:spPr>
        <p:txBody>
          <a:bodyPr anchor="t">
            <a:normAutofit/>
          </a:bodyPr>
          <a:lstStyle/>
          <a:p>
            <a:pPr algn="r"/>
            <a:r>
              <a:rPr lang="en-US" sz="6200" dirty="0">
                <a:solidFill>
                  <a:srgbClr val="FFFFFF"/>
                </a:solidFill>
              </a:rPr>
              <a:t>Portfolio Analysis and </a:t>
            </a:r>
            <a:r>
              <a:rPr lang="en-US" sz="6200" dirty="0" err="1">
                <a:solidFill>
                  <a:srgbClr val="FFFFFF"/>
                </a:solidFill>
              </a:rPr>
              <a:t>Optimisation</a:t>
            </a:r>
            <a:endParaRPr lang="en-US" sz="6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A711FA-E565-1447-F90D-A4D76C43C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5350213"/>
            <a:ext cx="4412417" cy="1031537"/>
          </a:xfrm>
        </p:spPr>
        <p:txBody>
          <a:bodyPr>
            <a:normAutofit/>
          </a:bodyPr>
          <a:lstStyle/>
          <a:p>
            <a:pPr algn="r"/>
            <a:r>
              <a:rPr lang="en-US" sz="3200">
                <a:solidFill>
                  <a:srgbClr val="FFFFFF"/>
                </a:solidFill>
              </a:rPr>
              <a:t>Claire’s Journey of portfolio Analysis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Bank Solid">
            <a:extLst>
              <a:ext uri="{FF2B5EF4-FFF2-40B4-BE49-F238E27FC236}">
                <a16:creationId xmlns:a16="http://schemas.microsoft.com/office/drawing/2014/main" id="{D7B0D19D-1350-52FD-844C-E53DEA297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59114" y="1598246"/>
            <a:ext cx="4719754" cy="471975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92B7B61-D701-474B-AE8F-EA238B550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12034" y="1267063"/>
            <a:ext cx="368480" cy="519967"/>
            <a:chOff x="11512034" y="1267063"/>
            <a:chExt cx="368480" cy="519967"/>
          </a:xfrm>
          <a:solidFill>
            <a:srgbClr val="FFFFFF"/>
          </a:solidFill>
        </p:grpSpPr>
        <p:sp>
          <p:nvSpPr>
            <p:cNvPr id="17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12034" y="1267063"/>
              <a:ext cx="139037" cy="139039"/>
            </a:xfrm>
            <a:custGeom>
              <a:avLst/>
              <a:gdLst>
                <a:gd name="connsiteX0" fmla="*/ 129600 w 139037"/>
                <a:gd name="connsiteY0" fmla="*/ 60082 h 139039"/>
                <a:gd name="connsiteX1" fmla="*/ 78955 w 139037"/>
                <a:gd name="connsiteY1" fmla="*/ 60082 h 139039"/>
                <a:gd name="connsiteX2" fmla="*/ 78955 w 139037"/>
                <a:gd name="connsiteY2" fmla="*/ 9437 h 139039"/>
                <a:gd name="connsiteX3" fmla="*/ 69519 w 139037"/>
                <a:gd name="connsiteY3" fmla="*/ 0 h 139039"/>
                <a:gd name="connsiteX4" fmla="*/ 60082 w 139037"/>
                <a:gd name="connsiteY4" fmla="*/ 9437 h 139039"/>
                <a:gd name="connsiteX5" fmla="*/ 60082 w 139037"/>
                <a:gd name="connsiteY5" fmla="*/ 60082 h 139039"/>
                <a:gd name="connsiteX6" fmla="*/ 9437 w 139037"/>
                <a:gd name="connsiteY6" fmla="*/ 60082 h 139039"/>
                <a:gd name="connsiteX7" fmla="*/ 0 w 139037"/>
                <a:gd name="connsiteY7" fmla="*/ 69520 h 139039"/>
                <a:gd name="connsiteX8" fmla="*/ 9437 w 139037"/>
                <a:gd name="connsiteY8" fmla="*/ 78957 h 139039"/>
                <a:gd name="connsiteX9" fmla="*/ 60082 w 139037"/>
                <a:gd name="connsiteY9" fmla="*/ 78957 h 139039"/>
                <a:gd name="connsiteX10" fmla="*/ 60082 w 139037"/>
                <a:gd name="connsiteY10" fmla="*/ 129602 h 139039"/>
                <a:gd name="connsiteX11" fmla="*/ 69519 w 139037"/>
                <a:gd name="connsiteY11" fmla="*/ 139039 h 139039"/>
                <a:gd name="connsiteX12" fmla="*/ 78955 w 139037"/>
                <a:gd name="connsiteY12" fmla="*/ 129602 h 139039"/>
                <a:gd name="connsiteX13" fmla="*/ 78955 w 139037"/>
                <a:gd name="connsiteY13" fmla="*/ 78957 h 139039"/>
                <a:gd name="connsiteX14" fmla="*/ 129600 w 139037"/>
                <a:gd name="connsiteY14" fmla="*/ 78957 h 139039"/>
                <a:gd name="connsiteX15" fmla="*/ 139037 w 139037"/>
                <a:gd name="connsiteY15" fmla="*/ 69520 h 139039"/>
                <a:gd name="connsiteX16" fmla="*/ 129600 w 139037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7" h="139039">
                  <a:moveTo>
                    <a:pt x="129600" y="60082"/>
                  </a:moveTo>
                  <a:lnTo>
                    <a:pt x="78955" y="60082"/>
                  </a:lnTo>
                  <a:lnTo>
                    <a:pt x="78955" y="9437"/>
                  </a:lnTo>
                  <a:cubicBezTo>
                    <a:pt x="78955" y="4225"/>
                    <a:pt x="74730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7" y="139039"/>
                    <a:pt x="69519" y="139039"/>
                  </a:cubicBezTo>
                  <a:cubicBezTo>
                    <a:pt x="74730" y="139039"/>
                    <a:pt x="78955" y="134814"/>
                    <a:pt x="78955" y="129602"/>
                  </a:cubicBezTo>
                  <a:lnTo>
                    <a:pt x="78955" y="78957"/>
                  </a:lnTo>
                  <a:lnTo>
                    <a:pt x="129600" y="78957"/>
                  </a:lnTo>
                  <a:cubicBezTo>
                    <a:pt x="134812" y="78957"/>
                    <a:pt x="139037" y="74731"/>
                    <a:pt x="139037" y="69520"/>
                  </a:cubicBezTo>
                  <a:cubicBezTo>
                    <a:pt x="139037" y="64308"/>
                    <a:pt x="134812" y="60082"/>
                    <a:pt x="129600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2801" y="1659316"/>
              <a:ext cx="127713" cy="127714"/>
            </a:xfrm>
            <a:custGeom>
              <a:avLst/>
              <a:gdLst>
                <a:gd name="connsiteX0" fmla="*/ 63857 w 127713"/>
                <a:gd name="connsiteY0" fmla="*/ 18874 h 127714"/>
                <a:gd name="connsiteX1" fmla="*/ 108839 w 127713"/>
                <a:gd name="connsiteY1" fmla="*/ 63857 h 127714"/>
                <a:gd name="connsiteX2" fmla="*/ 63857 w 127713"/>
                <a:gd name="connsiteY2" fmla="*/ 108840 h 127714"/>
                <a:gd name="connsiteX3" fmla="*/ 18874 w 127713"/>
                <a:gd name="connsiteY3" fmla="*/ 63857 h 127714"/>
                <a:gd name="connsiteX4" fmla="*/ 63857 w 127713"/>
                <a:gd name="connsiteY4" fmla="*/ 18874 h 127714"/>
                <a:gd name="connsiteX5" fmla="*/ 63857 w 127713"/>
                <a:gd name="connsiteY5" fmla="*/ 0 h 127714"/>
                <a:gd name="connsiteX6" fmla="*/ 0 w 127713"/>
                <a:gd name="connsiteY6" fmla="*/ 63857 h 127714"/>
                <a:gd name="connsiteX7" fmla="*/ 63857 w 127713"/>
                <a:gd name="connsiteY7" fmla="*/ 127714 h 127714"/>
                <a:gd name="connsiteX8" fmla="*/ 127713 w 127713"/>
                <a:gd name="connsiteY8" fmla="*/ 63857 h 127714"/>
                <a:gd name="connsiteX9" fmla="*/ 63857 w 127713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4">
                  <a:moveTo>
                    <a:pt x="63857" y="18874"/>
                  </a:moveTo>
                  <a:cubicBezTo>
                    <a:pt x="88700" y="18874"/>
                    <a:pt x="108839" y="39014"/>
                    <a:pt x="108839" y="63857"/>
                  </a:cubicBezTo>
                  <a:cubicBezTo>
                    <a:pt x="108839" y="88700"/>
                    <a:pt x="88700" y="108840"/>
                    <a:pt x="63857" y="108840"/>
                  </a:cubicBezTo>
                  <a:cubicBezTo>
                    <a:pt x="39013" y="108840"/>
                    <a:pt x="18874" y="88700"/>
                    <a:pt x="18874" y="63857"/>
                  </a:cubicBezTo>
                  <a:cubicBezTo>
                    <a:pt x="18898" y="39024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214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F34CC2-8691-9EF1-DB9B-1A4E4AC4E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56" y="2269387"/>
            <a:ext cx="10747633" cy="23192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749FF9-124F-4377-9D56-CC9EAE2E11F3}"/>
              </a:ext>
            </a:extLst>
          </p:cNvPr>
          <p:cNvSpPr txBox="1"/>
          <p:nvPr/>
        </p:nvSpPr>
        <p:spPr>
          <a:xfrm>
            <a:off x="466956" y="515367"/>
            <a:ext cx="6796345" cy="123608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2500"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latin typeface="+mj-lt"/>
                <a:ea typeface="+mj-ea"/>
                <a:cs typeface="+mj-cs"/>
              </a:rPr>
              <a:t>Portfolio performance</a:t>
            </a:r>
          </a:p>
        </p:txBody>
      </p:sp>
    </p:spTree>
    <p:extLst>
      <p:ext uri="{BB962C8B-B14F-4D97-AF65-F5344CB8AC3E}">
        <p14:creationId xmlns:p14="http://schemas.microsoft.com/office/powerpoint/2010/main" val="1762099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9D27D2-8511-C3F9-2DFE-F383820D4C13}"/>
              </a:ext>
            </a:extLst>
          </p:cNvPr>
          <p:cNvSpPr txBox="1"/>
          <p:nvPr/>
        </p:nvSpPr>
        <p:spPr>
          <a:xfrm>
            <a:off x="748311" y="5282442"/>
            <a:ext cx="6384010" cy="91440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latin typeface="+mj-lt"/>
                <a:ea typeface="+mj-ea"/>
                <a:cs typeface="+mj-cs"/>
              </a:rPr>
              <a:t>Investment Growth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D2EEB5-F5B4-4BDA-8293-9A997C129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827285" y="5121601"/>
            <a:ext cx="0" cy="91440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graph showing a line&#10;&#10;Description automatically generated with medium confidence">
            <a:extLst>
              <a:ext uri="{FF2B5EF4-FFF2-40B4-BE49-F238E27FC236}">
                <a16:creationId xmlns:a16="http://schemas.microsoft.com/office/drawing/2014/main" id="{C2154872-1CB9-593E-EF29-FBA202F0C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81" y="188966"/>
            <a:ext cx="9432347" cy="47933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8D7A3D-89E5-1CA6-A721-FA8FAA009981}"/>
              </a:ext>
            </a:extLst>
          </p:cNvPr>
          <p:cNvSpPr txBox="1"/>
          <p:nvPr/>
        </p:nvSpPr>
        <p:spPr>
          <a:xfrm>
            <a:off x="7807569" y="5373858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468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D437460-575A-ADA2-F4F2-A71C1B5D1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400" y="571500"/>
            <a:ext cx="70612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931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9D27D2-8511-C3F9-2DFE-F383820D4C13}"/>
              </a:ext>
            </a:extLst>
          </p:cNvPr>
          <p:cNvSpPr txBox="1"/>
          <p:nvPr/>
        </p:nvSpPr>
        <p:spPr>
          <a:xfrm>
            <a:off x="838200" y="184805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Sharp Ratio</a:t>
            </a:r>
          </a:p>
        </p:txBody>
      </p:sp>
      <p:pic>
        <p:nvPicPr>
          <p:cNvPr id="5" name="Picture 4" descr="A blue and white rectangular shapes&#10;&#10;Description automatically generated">
            <a:extLst>
              <a:ext uri="{FF2B5EF4-FFF2-40B4-BE49-F238E27FC236}">
                <a16:creationId xmlns:a16="http://schemas.microsoft.com/office/drawing/2014/main" id="{6B27E335-4B20-3497-76AE-DF46EF214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801" y="1690688"/>
            <a:ext cx="10010960" cy="460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475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9D27D2-8511-C3F9-2DFE-F383820D4C13}"/>
              </a:ext>
            </a:extLst>
          </p:cNvPr>
          <p:cNvSpPr txBox="1"/>
          <p:nvPr/>
        </p:nvSpPr>
        <p:spPr>
          <a:xfrm>
            <a:off x="838200" y="184805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Portfolio return v Market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 descr="A graph of a graph showing the value of a stock market&#10;&#10;Description automatically generated with medium confidence">
            <a:extLst>
              <a:ext uri="{FF2B5EF4-FFF2-40B4-BE49-F238E27FC236}">
                <a16:creationId xmlns:a16="http://schemas.microsoft.com/office/drawing/2014/main" id="{60F2CD45-F9BD-9612-76EF-7035CCA57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6738"/>
            <a:ext cx="10515600" cy="538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784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538EBC2-0B11-4732-8715-799409C4A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7CED2B-4668-32C0-A613-E1C561704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043" y="590062"/>
            <a:ext cx="5309140" cy="2838938"/>
          </a:xfrm>
        </p:spPr>
        <p:txBody>
          <a:bodyPr>
            <a:normAutofit/>
          </a:bodyPr>
          <a:lstStyle/>
          <a:p>
            <a:pPr algn="l"/>
            <a:r>
              <a:rPr lang="en-US" sz="5600" dirty="0">
                <a:solidFill>
                  <a:srgbClr val="FFFFFF"/>
                </a:solidFill>
              </a:rPr>
              <a:t>What Future Holds for Claire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3" descr="Woman in black skirt">
            <a:extLst>
              <a:ext uri="{FF2B5EF4-FFF2-40B4-BE49-F238E27FC236}">
                <a16:creationId xmlns:a16="http://schemas.microsoft.com/office/drawing/2014/main" id="{B4FDEF97-013E-4EC0-01FE-E553DB315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4384" y="2364538"/>
            <a:ext cx="1758678" cy="3948572"/>
          </a:xfrm>
          <a:prstGeom prst="rect">
            <a:avLst/>
          </a:prstGeom>
        </p:spPr>
      </p:pic>
      <p:sp>
        <p:nvSpPr>
          <p:cNvPr id="32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20768" y="229592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4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9518" y="275600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6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8003" y="634483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476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D4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with a purple line&#10;&#10;Description automatically generated">
            <a:extLst>
              <a:ext uri="{FF2B5EF4-FFF2-40B4-BE49-F238E27FC236}">
                <a16:creationId xmlns:a16="http://schemas.microsoft.com/office/drawing/2014/main" id="{EEDE09B0-4278-C35F-0600-90235B8B8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943184"/>
            <a:ext cx="10905066" cy="297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17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D4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D16911-AD96-1FC6-D8F7-C467F5DC7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669" y="1943374"/>
            <a:ext cx="10165891" cy="296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626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9233E8-EB06-AE44-ED75-B4066E501281}"/>
              </a:ext>
            </a:extLst>
          </p:cNvPr>
          <p:cNvSpPr txBox="1"/>
          <p:nvPr/>
        </p:nvSpPr>
        <p:spPr>
          <a:xfrm>
            <a:off x="638881" y="417576"/>
            <a:ext cx="10909640" cy="1249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probabilistic outcome for Claire portfolio is below based on analysis conducted by the system</a:t>
            </a:r>
          </a:p>
        </p:txBody>
      </p:sp>
      <p:sp>
        <p:nvSpPr>
          <p:cNvPr id="36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C586EC-1931-5120-C67F-8D9393CA3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65" y="2733181"/>
            <a:ext cx="11548872" cy="297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41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CC576F5-7843-40F6-31D5-D8E61DB7A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/>
              <a:t>What Is the Efficient Frontier?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3DCE9130-FCD7-FC0D-F593-277FFD7803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7980739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61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C46B2449-FF07-47FC-AA19-DB68D98F3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716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E09F5B-BBD6-490B-E568-62C8F2A0D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043" y="590062"/>
            <a:ext cx="5347266" cy="2838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Meet Claire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6052961-5ADC-4465-9B95-E6D4A490D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3696" y="1606411"/>
            <a:ext cx="465456" cy="581432"/>
            <a:chOff x="653696" y="1606411"/>
            <a:chExt cx="465456" cy="581432"/>
          </a:xfrm>
          <a:solidFill>
            <a:srgbClr val="FFFFFF"/>
          </a:solidFill>
        </p:grpSpPr>
        <p:sp>
          <p:nvSpPr>
            <p:cNvPr id="55" name="Graphic 13">
              <a:extLst>
                <a:ext uri="{FF2B5EF4-FFF2-40B4-BE49-F238E27FC236}">
                  <a16:creationId xmlns:a16="http://schemas.microsoft.com/office/drawing/2014/main" id="{C5CB530E-515E-412C-9DF1-5F8FFBD6F3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9236" y="1606411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6" name="Graphic 12">
              <a:extLst>
                <a:ext uri="{FF2B5EF4-FFF2-40B4-BE49-F238E27FC236}">
                  <a16:creationId xmlns:a16="http://schemas.microsoft.com/office/drawing/2014/main" id="{712D4376-A578-4FF1-94FC-245E7A6A4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014" y="1835705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7" name="Graphic 15">
              <a:extLst>
                <a:ext uri="{FF2B5EF4-FFF2-40B4-BE49-F238E27FC236}">
                  <a16:creationId xmlns:a16="http://schemas.microsoft.com/office/drawing/2014/main" id="{AEA7509D-F04F-40CB-A0B3-EEF16499C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3696" y="2060130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Woman in black skirt">
            <a:extLst>
              <a:ext uri="{FF2B5EF4-FFF2-40B4-BE49-F238E27FC236}">
                <a16:creationId xmlns:a16="http://schemas.microsoft.com/office/drawing/2014/main" id="{55A9744E-DC14-C5D5-F298-9F435CB132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6453" y="540000"/>
            <a:ext cx="2573498" cy="5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895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4DD7A1-1A0A-D918-A1FB-A18B5436C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Efficient Frontier Plot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72D51D-7D52-CB4B-B386-7345D9AC5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818023"/>
            <a:ext cx="7214616" cy="519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29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D9C7B0-8506-8ED5-8609-0C39ACD9E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Data Cleanup</a:t>
            </a:r>
            <a:endParaRPr lang="en-AU" sz="5400"/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9">
            <a:extLst>
              <a:ext uri="{FF2B5EF4-FFF2-40B4-BE49-F238E27FC236}">
                <a16:creationId xmlns:a16="http://schemas.microsoft.com/office/drawing/2014/main" id="{B9592496-6C3C-FADF-F144-8EBDA95AA9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1922674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0752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C68A55F-7B32-44D8-AEE5-1AF405326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0B88A5-56A2-7EFE-24AC-C194C6008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429030"/>
            <a:ext cx="2834640" cy="5457589"/>
          </a:xfrm>
        </p:spPr>
        <p:txBody>
          <a:bodyPr anchor="ctr">
            <a:normAutofit/>
          </a:bodyPr>
          <a:lstStyle/>
          <a:p>
            <a:r>
              <a:rPr lang="en-US" sz="4000"/>
              <a:t>Data Analysis</a:t>
            </a:r>
            <a:endParaRPr lang="en-AU" sz="4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320" y="6112341"/>
            <a:ext cx="10835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045208" y="4686084"/>
            <a:ext cx="54864" cy="2834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FD7A4C-B83F-47B5-A437-7BD411C991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8020308"/>
              </p:ext>
            </p:extLst>
          </p:nvPr>
        </p:nvGraphicFramePr>
        <p:xfrm>
          <a:off x="4041648" y="429030"/>
          <a:ext cx="745236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5505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145C62-2499-B2C7-A98D-66BC8FCC0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/>
              <a:t>Could have…but ran out of time</a:t>
            </a:r>
            <a:endParaRPr lang="en-AU" sz="50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5745E-966A-9DF3-0BE7-CD5EB2354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/>
              <a:t>Fetched more data on each stock</a:t>
            </a:r>
          </a:p>
          <a:p>
            <a:r>
              <a:rPr lang="en-US" sz="2200"/>
              <a:t>Integrated more of the PyPortfolioOpt functions</a:t>
            </a:r>
          </a:p>
          <a:p>
            <a:pPr lvl="1"/>
            <a:endParaRPr lang="en-US" sz="2200"/>
          </a:p>
          <a:p>
            <a:pPr lvl="2"/>
            <a:endParaRPr lang="en-AU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6B4ADF-2D96-2EB8-72F1-D31806587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733917"/>
            <a:ext cx="5458968" cy="339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772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E09F5B-BBD6-490B-E568-62C8F2A0D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030" y="1209220"/>
            <a:ext cx="9147940" cy="23372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 - Kay</a:t>
            </a:r>
            <a:endParaRPr lang="en-US" sz="5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09318AB-D266-31B1-3D2E-C7C00E7E1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030" y="3605577"/>
            <a:ext cx="9147940" cy="13243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37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9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1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3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5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7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787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BF4DF2C-F028-4921-9C23-41303F650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7CED2B-4668-32C0-A613-E1C561704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598246"/>
            <a:ext cx="4412419" cy="3626217"/>
          </a:xfrm>
        </p:spPr>
        <p:txBody>
          <a:bodyPr anchor="t">
            <a:normAutofit/>
          </a:bodyPr>
          <a:lstStyle/>
          <a:p>
            <a:pPr algn="r"/>
            <a:r>
              <a:rPr lang="en-US" sz="8000" dirty="0">
                <a:solidFill>
                  <a:srgbClr val="FFFFFF"/>
                </a:solidFill>
              </a:rPr>
              <a:t>The Man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Man wearing hat and suit">
            <a:extLst>
              <a:ext uri="{FF2B5EF4-FFF2-40B4-BE49-F238E27FC236}">
                <a16:creationId xmlns:a16="http://schemas.microsoft.com/office/drawing/2014/main" id="{7BC8A36C-8FB9-9C2A-21F4-4FDFD08C6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07153" y="1598246"/>
            <a:ext cx="1623676" cy="4719754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892B7B61-D701-474B-AE8F-EA238B550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12034" y="1267063"/>
            <a:ext cx="368480" cy="519967"/>
            <a:chOff x="11512034" y="1267063"/>
            <a:chExt cx="368480" cy="519967"/>
          </a:xfrm>
          <a:solidFill>
            <a:srgbClr val="FFFFFF"/>
          </a:solidFill>
        </p:grpSpPr>
        <p:sp>
          <p:nvSpPr>
            <p:cNvPr id="34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12034" y="1267063"/>
              <a:ext cx="139037" cy="139039"/>
            </a:xfrm>
            <a:custGeom>
              <a:avLst/>
              <a:gdLst>
                <a:gd name="connsiteX0" fmla="*/ 129600 w 139037"/>
                <a:gd name="connsiteY0" fmla="*/ 60082 h 139039"/>
                <a:gd name="connsiteX1" fmla="*/ 78955 w 139037"/>
                <a:gd name="connsiteY1" fmla="*/ 60082 h 139039"/>
                <a:gd name="connsiteX2" fmla="*/ 78955 w 139037"/>
                <a:gd name="connsiteY2" fmla="*/ 9437 h 139039"/>
                <a:gd name="connsiteX3" fmla="*/ 69519 w 139037"/>
                <a:gd name="connsiteY3" fmla="*/ 0 h 139039"/>
                <a:gd name="connsiteX4" fmla="*/ 60082 w 139037"/>
                <a:gd name="connsiteY4" fmla="*/ 9437 h 139039"/>
                <a:gd name="connsiteX5" fmla="*/ 60082 w 139037"/>
                <a:gd name="connsiteY5" fmla="*/ 60082 h 139039"/>
                <a:gd name="connsiteX6" fmla="*/ 9437 w 139037"/>
                <a:gd name="connsiteY6" fmla="*/ 60082 h 139039"/>
                <a:gd name="connsiteX7" fmla="*/ 0 w 139037"/>
                <a:gd name="connsiteY7" fmla="*/ 69520 h 139039"/>
                <a:gd name="connsiteX8" fmla="*/ 9437 w 139037"/>
                <a:gd name="connsiteY8" fmla="*/ 78957 h 139039"/>
                <a:gd name="connsiteX9" fmla="*/ 60082 w 139037"/>
                <a:gd name="connsiteY9" fmla="*/ 78957 h 139039"/>
                <a:gd name="connsiteX10" fmla="*/ 60082 w 139037"/>
                <a:gd name="connsiteY10" fmla="*/ 129602 h 139039"/>
                <a:gd name="connsiteX11" fmla="*/ 69519 w 139037"/>
                <a:gd name="connsiteY11" fmla="*/ 139039 h 139039"/>
                <a:gd name="connsiteX12" fmla="*/ 78955 w 139037"/>
                <a:gd name="connsiteY12" fmla="*/ 129602 h 139039"/>
                <a:gd name="connsiteX13" fmla="*/ 78955 w 139037"/>
                <a:gd name="connsiteY13" fmla="*/ 78957 h 139039"/>
                <a:gd name="connsiteX14" fmla="*/ 129600 w 139037"/>
                <a:gd name="connsiteY14" fmla="*/ 78957 h 139039"/>
                <a:gd name="connsiteX15" fmla="*/ 139037 w 139037"/>
                <a:gd name="connsiteY15" fmla="*/ 69520 h 139039"/>
                <a:gd name="connsiteX16" fmla="*/ 129600 w 139037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7" h="139039">
                  <a:moveTo>
                    <a:pt x="129600" y="60082"/>
                  </a:moveTo>
                  <a:lnTo>
                    <a:pt x="78955" y="60082"/>
                  </a:lnTo>
                  <a:lnTo>
                    <a:pt x="78955" y="9437"/>
                  </a:lnTo>
                  <a:cubicBezTo>
                    <a:pt x="78955" y="4225"/>
                    <a:pt x="74730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7" y="139039"/>
                    <a:pt x="69519" y="139039"/>
                  </a:cubicBezTo>
                  <a:cubicBezTo>
                    <a:pt x="74730" y="139039"/>
                    <a:pt x="78955" y="134814"/>
                    <a:pt x="78955" y="129602"/>
                  </a:cubicBezTo>
                  <a:lnTo>
                    <a:pt x="78955" y="78957"/>
                  </a:lnTo>
                  <a:lnTo>
                    <a:pt x="129600" y="78957"/>
                  </a:lnTo>
                  <a:cubicBezTo>
                    <a:pt x="134812" y="78957"/>
                    <a:pt x="139037" y="74731"/>
                    <a:pt x="139037" y="69520"/>
                  </a:cubicBezTo>
                  <a:cubicBezTo>
                    <a:pt x="139037" y="64308"/>
                    <a:pt x="134812" y="60082"/>
                    <a:pt x="129600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2801" y="1659316"/>
              <a:ext cx="127713" cy="127714"/>
            </a:xfrm>
            <a:custGeom>
              <a:avLst/>
              <a:gdLst>
                <a:gd name="connsiteX0" fmla="*/ 63857 w 127713"/>
                <a:gd name="connsiteY0" fmla="*/ 18874 h 127714"/>
                <a:gd name="connsiteX1" fmla="*/ 108839 w 127713"/>
                <a:gd name="connsiteY1" fmla="*/ 63857 h 127714"/>
                <a:gd name="connsiteX2" fmla="*/ 63857 w 127713"/>
                <a:gd name="connsiteY2" fmla="*/ 108840 h 127714"/>
                <a:gd name="connsiteX3" fmla="*/ 18874 w 127713"/>
                <a:gd name="connsiteY3" fmla="*/ 63857 h 127714"/>
                <a:gd name="connsiteX4" fmla="*/ 63857 w 127713"/>
                <a:gd name="connsiteY4" fmla="*/ 18874 h 127714"/>
                <a:gd name="connsiteX5" fmla="*/ 63857 w 127713"/>
                <a:gd name="connsiteY5" fmla="*/ 0 h 127714"/>
                <a:gd name="connsiteX6" fmla="*/ 0 w 127713"/>
                <a:gd name="connsiteY6" fmla="*/ 63857 h 127714"/>
                <a:gd name="connsiteX7" fmla="*/ 63857 w 127713"/>
                <a:gd name="connsiteY7" fmla="*/ 127714 h 127714"/>
                <a:gd name="connsiteX8" fmla="*/ 127713 w 127713"/>
                <a:gd name="connsiteY8" fmla="*/ 63857 h 127714"/>
                <a:gd name="connsiteX9" fmla="*/ 63857 w 127713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4">
                  <a:moveTo>
                    <a:pt x="63857" y="18874"/>
                  </a:moveTo>
                  <a:cubicBezTo>
                    <a:pt x="88700" y="18874"/>
                    <a:pt x="108839" y="39014"/>
                    <a:pt x="108839" y="63857"/>
                  </a:cubicBezTo>
                  <a:cubicBezTo>
                    <a:pt x="108839" y="88700"/>
                    <a:pt x="88700" y="108840"/>
                    <a:pt x="63857" y="108840"/>
                  </a:cubicBezTo>
                  <a:cubicBezTo>
                    <a:pt x="39013" y="108840"/>
                    <a:pt x="18874" y="88700"/>
                    <a:pt x="18874" y="63857"/>
                  </a:cubicBezTo>
                  <a:cubicBezTo>
                    <a:pt x="18898" y="39024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5000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0B504DB-2CA0-0008-B756-CDCA1713F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48E256A-4AB9-7FA1-6480-C4C71EC729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7A330FB-EFE5-07CB-6D4F-CA8A2D33B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4363FB0-F6C5-4382-BAE0-D6D74E58D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C94E1E9-6FDE-5A39-D6BC-56F1E4A84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1" y="301843"/>
            <a:ext cx="10477109" cy="1003532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What is Claire thinking?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9747D0E-655E-C52F-76C3-304B78A56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2" y="2202287"/>
            <a:ext cx="4114800" cy="3810595"/>
          </a:xfrm>
        </p:spPr>
        <p:txBody>
          <a:bodyPr anchor="ctr">
            <a:normAutofit lnSpcReduction="10000"/>
          </a:bodyPr>
          <a:lstStyle/>
          <a:p>
            <a:r>
              <a:rPr lang="en-US" sz="2000" dirty="0"/>
              <a:t>Claire wants to avoid paying ”The Man” and want to take control of her portfolio to </a:t>
            </a:r>
            <a:r>
              <a:rPr lang="en-US" sz="2000" dirty="0" err="1"/>
              <a:t>maximise</a:t>
            </a:r>
            <a:r>
              <a:rPr lang="en-US" sz="2000" dirty="0"/>
              <a:t> returns.</a:t>
            </a:r>
          </a:p>
          <a:p>
            <a:r>
              <a:rPr lang="en-US" sz="2000" dirty="0"/>
              <a:t>To </a:t>
            </a:r>
            <a:r>
              <a:rPr lang="en-US" sz="2000" dirty="0" err="1"/>
              <a:t>maximise</a:t>
            </a:r>
            <a:r>
              <a:rPr lang="en-US" sz="2000" dirty="0"/>
              <a:t> her return she needs to know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How she is performing v market?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How she can generate a better risk-adjusted return?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future holds for her portfolio?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Can she optimize her portfolio for better returns?</a:t>
            </a:r>
          </a:p>
        </p:txBody>
      </p:sp>
      <p:pic>
        <p:nvPicPr>
          <p:cNvPr id="8" name="Content Placeholder 3" descr="Woman in black skirt">
            <a:extLst>
              <a:ext uri="{FF2B5EF4-FFF2-40B4-BE49-F238E27FC236}">
                <a16:creationId xmlns:a16="http://schemas.microsoft.com/office/drawing/2014/main" id="{0BDC0AC7-CF7B-AC04-DD61-C40D03476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9134" y="2202287"/>
            <a:ext cx="1638598" cy="3678969"/>
          </a:xfrm>
          <a:prstGeom prst="rect">
            <a:avLst/>
          </a:prstGeom>
        </p:spPr>
      </p:pic>
      <p:pic>
        <p:nvPicPr>
          <p:cNvPr id="7" name="Content Placeholder 6" descr="A cloud though bubble">
            <a:extLst>
              <a:ext uri="{FF2B5EF4-FFF2-40B4-BE49-F238E27FC236}">
                <a16:creationId xmlns:a16="http://schemas.microsoft.com/office/drawing/2014/main" id="{077C1B26-62E0-C7FB-5630-EC20F273F6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72223" y="1055404"/>
            <a:ext cx="1398431" cy="124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976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BF4DF2C-F028-4921-9C23-41303F650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7CED2B-4668-32C0-A613-E1C561704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598246"/>
            <a:ext cx="4412419" cy="3626217"/>
          </a:xfrm>
        </p:spPr>
        <p:txBody>
          <a:bodyPr anchor="t">
            <a:normAutofit/>
          </a:bodyPr>
          <a:lstStyle/>
          <a:p>
            <a:pPr algn="r"/>
            <a:r>
              <a:rPr lang="en-US" sz="8000" dirty="0">
                <a:solidFill>
                  <a:srgbClr val="FFFFFF"/>
                </a:solidFill>
              </a:rPr>
              <a:t>Portfolio analysis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92B7B61-D701-474B-AE8F-EA238B550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12034" y="1267063"/>
            <a:ext cx="368480" cy="519967"/>
            <a:chOff x="11512034" y="1267063"/>
            <a:chExt cx="368480" cy="519967"/>
          </a:xfrm>
          <a:solidFill>
            <a:srgbClr val="FFFFFF"/>
          </a:solidFill>
        </p:grpSpPr>
        <p:sp>
          <p:nvSpPr>
            <p:cNvPr id="19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12034" y="1267063"/>
              <a:ext cx="139037" cy="139039"/>
            </a:xfrm>
            <a:custGeom>
              <a:avLst/>
              <a:gdLst>
                <a:gd name="connsiteX0" fmla="*/ 129600 w 139037"/>
                <a:gd name="connsiteY0" fmla="*/ 60082 h 139039"/>
                <a:gd name="connsiteX1" fmla="*/ 78955 w 139037"/>
                <a:gd name="connsiteY1" fmla="*/ 60082 h 139039"/>
                <a:gd name="connsiteX2" fmla="*/ 78955 w 139037"/>
                <a:gd name="connsiteY2" fmla="*/ 9437 h 139039"/>
                <a:gd name="connsiteX3" fmla="*/ 69519 w 139037"/>
                <a:gd name="connsiteY3" fmla="*/ 0 h 139039"/>
                <a:gd name="connsiteX4" fmla="*/ 60082 w 139037"/>
                <a:gd name="connsiteY4" fmla="*/ 9437 h 139039"/>
                <a:gd name="connsiteX5" fmla="*/ 60082 w 139037"/>
                <a:gd name="connsiteY5" fmla="*/ 60082 h 139039"/>
                <a:gd name="connsiteX6" fmla="*/ 9437 w 139037"/>
                <a:gd name="connsiteY6" fmla="*/ 60082 h 139039"/>
                <a:gd name="connsiteX7" fmla="*/ 0 w 139037"/>
                <a:gd name="connsiteY7" fmla="*/ 69520 h 139039"/>
                <a:gd name="connsiteX8" fmla="*/ 9437 w 139037"/>
                <a:gd name="connsiteY8" fmla="*/ 78957 h 139039"/>
                <a:gd name="connsiteX9" fmla="*/ 60082 w 139037"/>
                <a:gd name="connsiteY9" fmla="*/ 78957 h 139039"/>
                <a:gd name="connsiteX10" fmla="*/ 60082 w 139037"/>
                <a:gd name="connsiteY10" fmla="*/ 129602 h 139039"/>
                <a:gd name="connsiteX11" fmla="*/ 69519 w 139037"/>
                <a:gd name="connsiteY11" fmla="*/ 139039 h 139039"/>
                <a:gd name="connsiteX12" fmla="*/ 78955 w 139037"/>
                <a:gd name="connsiteY12" fmla="*/ 129602 h 139039"/>
                <a:gd name="connsiteX13" fmla="*/ 78955 w 139037"/>
                <a:gd name="connsiteY13" fmla="*/ 78957 h 139039"/>
                <a:gd name="connsiteX14" fmla="*/ 129600 w 139037"/>
                <a:gd name="connsiteY14" fmla="*/ 78957 h 139039"/>
                <a:gd name="connsiteX15" fmla="*/ 139037 w 139037"/>
                <a:gd name="connsiteY15" fmla="*/ 69520 h 139039"/>
                <a:gd name="connsiteX16" fmla="*/ 129600 w 139037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7" h="139039">
                  <a:moveTo>
                    <a:pt x="129600" y="60082"/>
                  </a:moveTo>
                  <a:lnTo>
                    <a:pt x="78955" y="60082"/>
                  </a:lnTo>
                  <a:lnTo>
                    <a:pt x="78955" y="9437"/>
                  </a:lnTo>
                  <a:cubicBezTo>
                    <a:pt x="78955" y="4225"/>
                    <a:pt x="74730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7" y="139039"/>
                    <a:pt x="69519" y="139039"/>
                  </a:cubicBezTo>
                  <a:cubicBezTo>
                    <a:pt x="74730" y="139039"/>
                    <a:pt x="78955" y="134814"/>
                    <a:pt x="78955" y="129602"/>
                  </a:cubicBezTo>
                  <a:lnTo>
                    <a:pt x="78955" y="78957"/>
                  </a:lnTo>
                  <a:lnTo>
                    <a:pt x="129600" y="78957"/>
                  </a:lnTo>
                  <a:cubicBezTo>
                    <a:pt x="134812" y="78957"/>
                    <a:pt x="139037" y="74731"/>
                    <a:pt x="139037" y="69520"/>
                  </a:cubicBezTo>
                  <a:cubicBezTo>
                    <a:pt x="139037" y="64308"/>
                    <a:pt x="134812" y="60082"/>
                    <a:pt x="129600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2801" y="1659316"/>
              <a:ext cx="127713" cy="127714"/>
            </a:xfrm>
            <a:custGeom>
              <a:avLst/>
              <a:gdLst>
                <a:gd name="connsiteX0" fmla="*/ 63857 w 127713"/>
                <a:gd name="connsiteY0" fmla="*/ 18874 h 127714"/>
                <a:gd name="connsiteX1" fmla="*/ 108839 w 127713"/>
                <a:gd name="connsiteY1" fmla="*/ 63857 h 127714"/>
                <a:gd name="connsiteX2" fmla="*/ 63857 w 127713"/>
                <a:gd name="connsiteY2" fmla="*/ 108840 h 127714"/>
                <a:gd name="connsiteX3" fmla="*/ 18874 w 127713"/>
                <a:gd name="connsiteY3" fmla="*/ 63857 h 127714"/>
                <a:gd name="connsiteX4" fmla="*/ 63857 w 127713"/>
                <a:gd name="connsiteY4" fmla="*/ 18874 h 127714"/>
                <a:gd name="connsiteX5" fmla="*/ 63857 w 127713"/>
                <a:gd name="connsiteY5" fmla="*/ 0 h 127714"/>
                <a:gd name="connsiteX6" fmla="*/ 0 w 127713"/>
                <a:gd name="connsiteY6" fmla="*/ 63857 h 127714"/>
                <a:gd name="connsiteX7" fmla="*/ 63857 w 127713"/>
                <a:gd name="connsiteY7" fmla="*/ 127714 h 127714"/>
                <a:gd name="connsiteX8" fmla="*/ 127713 w 127713"/>
                <a:gd name="connsiteY8" fmla="*/ 63857 h 127714"/>
                <a:gd name="connsiteX9" fmla="*/ 63857 w 127713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4">
                  <a:moveTo>
                    <a:pt x="63857" y="18874"/>
                  </a:moveTo>
                  <a:cubicBezTo>
                    <a:pt x="88700" y="18874"/>
                    <a:pt x="108839" y="39014"/>
                    <a:pt x="108839" y="63857"/>
                  </a:cubicBezTo>
                  <a:cubicBezTo>
                    <a:pt x="108839" y="88700"/>
                    <a:pt x="88700" y="108840"/>
                    <a:pt x="63857" y="108840"/>
                  </a:cubicBezTo>
                  <a:cubicBezTo>
                    <a:pt x="39013" y="108840"/>
                    <a:pt x="18874" y="88700"/>
                    <a:pt x="18874" y="63857"/>
                  </a:cubicBezTo>
                  <a:cubicBezTo>
                    <a:pt x="18898" y="39024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9374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A3B9CF-276A-7B8B-6EAA-FBEDE76A9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866" y="228600"/>
            <a:ext cx="10480068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109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217C45-518C-3CB5-FD5F-9AFE0F36E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347" y="228600"/>
            <a:ext cx="651710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372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268AF1-9F4D-4F5F-401A-A2D533B0C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180" y="228600"/>
            <a:ext cx="4609439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347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700774-C849-A7E1-2DF8-FF5919436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152" y="1075996"/>
            <a:ext cx="8211696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678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</TotalTime>
  <Words>320</Words>
  <Application>Microsoft Office PowerPoint</Application>
  <PresentationFormat>Widescreen</PresentationFormat>
  <Paragraphs>40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Portfolio Analysis and Optimisation</vt:lpstr>
      <vt:lpstr>Meet Claire</vt:lpstr>
      <vt:lpstr>The Man</vt:lpstr>
      <vt:lpstr>What is Claire thinking?</vt:lpstr>
      <vt:lpstr>Portfolio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Future Holds for Claire</vt:lpstr>
      <vt:lpstr>PowerPoint Presentation</vt:lpstr>
      <vt:lpstr>PowerPoint Presentation</vt:lpstr>
      <vt:lpstr>PowerPoint Presentation</vt:lpstr>
      <vt:lpstr>What Is the Efficient Frontier?</vt:lpstr>
      <vt:lpstr>Efficient Frontier Plot</vt:lpstr>
      <vt:lpstr>Data Cleanup</vt:lpstr>
      <vt:lpstr>Data Analysis</vt:lpstr>
      <vt:lpstr>Could have…but ran out of time</vt:lpstr>
      <vt:lpstr>Demo - Kay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wajahat khan</dc:creator>
  <cp:lastModifiedBy>Bruno Ivasic</cp:lastModifiedBy>
  <cp:revision>7</cp:revision>
  <dcterms:created xsi:type="dcterms:W3CDTF">2023-10-19T08:50:57Z</dcterms:created>
  <dcterms:modified xsi:type="dcterms:W3CDTF">2023-10-23T03:31:52Z</dcterms:modified>
</cp:coreProperties>
</file>