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257" r:id="rId5"/>
    <p:sldId id="258" r:id="rId6"/>
    <p:sldId id="259" r:id="rId7"/>
    <p:sldId id="262" r:id="rId8"/>
    <p:sldId id="261" r:id="rId9"/>
    <p:sldId id="269" r:id="rId10"/>
    <p:sldId id="260" r:id="rId11"/>
    <p:sldId id="270" r:id="rId12"/>
    <p:sldId id="265" r:id="rId13"/>
    <p:sldId id="271" r:id="rId14"/>
    <p:sldId id="272" r:id="rId15"/>
    <p:sldId id="273" r:id="rId16"/>
    <p:sldId id="274" r:id="rId17"/>
    <p:sldId id="275" r:id="rId18"/>
    <p:sldId id="268" r:id="rId19"/>
    <p:sldId id="276" r:id="rId20"/>
    <p:sldId id="277" r:id="rId21"/>
    <p:sldId id="278" r:id="rId22"/>
    <p:sldId id="279" r:id="rId23"/>
    <p:sldId id="280" r:id="rId24"/>
    <p:sldId id="281" r:id="rId25"/>
    <p:sldId id="266" r:id="rId26"/>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EBD8"/>
    <a:srgbClr val="8335E5"/>
    <a:srgbClr val="6B8DE1"/>
    <a:srgbClr val="6C92E1"/>
    <a:srgbClr val="6313DC"/>
    <a:srgbClr val="1E3ADA"/>
    <a:srgbClr val="030553"/>
    <a:srgbClr val="7D4BC9"/>
    <a:srgbClr val="16286E"/>
    <a:srgbClr val="6524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9064" autoAdjust="0"/>
  </p:normalViewPr>
  <p:slideViewPr>
    <p:cSldViewPr snapToGrid="0" showGuides="1">
      <p:cViewPr varScale="1">
        <p:scale>
          <a:sx n="90" d="100"/>
          <a:sy n="90" d="100"/>
        </p:scale>
        <p:origin x="1392" y="96"/>
      </p:cViewPr>
      <p:guideLst>
        <p:guide orient="horz" pos="2064"/>
        <p:guide pos="3840"/>
        <p:guide pos="456"/>
        <p:guide pos="720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5" d="100"/>
          <a:sy n="85" d="100"/>
        </p:scale>
        <p:origin x="312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2AF506F9-91AB-457B-A321-BA32DFC452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EE71BC67-B9B6-41AE-BB4E-51234F2098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DF644B1-1E87-4333-8C55-CFDD3E0AE1B5}" type="datetime1">
              <a:rPr lang="fr-FR" smtClean="0"/>
              <a:t>02/05/2022</a:t>
            </a:fld>
            <a:endParaRPr lang="fr-FR" dirty="0"/>
          </a:p>
        </p:txBody>
      </p:sp>
      <p:sp>
        <p:nvSpPr>
          <p:cNvPr id="4" name="Espace réservé du pied de page 3">
            <a:extLst>
              <a:ext uri="{FF2B5EF4-FFF2-40B4-BE49-F238E27FC236}">
                <a16:creationId xmlns:a16="http://schemas.microsoft.com/office/drawing/2014/main" id="{A0E2BB79-F5ED-4C7F-A869-D9A323F2CA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A40207CB-184F-4400-BBE4-E0B71DE062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328996C-DF1E-45F4-80FD-86472FDB10B8}" type="slidenum">
              <a:rPr lang="fr-FR" smtClean="0"/>
              <a:t>‹N°›</a:t>
            </a:fld>
            <a:endParaRPr lang="fr-FR"/>
          </a:p>
        </p:txBody>
      </p:sp>
    </p:spTree>
    <p:extLst>
      <p:ext uri="{BB962C8B-B14F-4D97-AF65-F5344CB8AC3E}">
        <p14:creationId xmlns:p14="http://schemas.microsoft.com/office/powerpoint/2010/main" val="1401684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916703-749E-46C2-B133-201898FBD47C}" type="datetime1">
              <a:rPr lang="fr-FR" smtClean="0"/>
              <a:pPr/>
              <a:t>02/05/2022</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DF8F48A-6110-47DA-8521-A1D1FFD22FEF}" type="slidenum">
              <a:rPr lang="fr-FR" noProof="0" smtClean="0"/>
              <a:t>‹N°›</a:t>
            </a:fld>
            <a:endParaRPr lang="fr-FR" noProof="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google.com/search?q=Welcome+To+The+Jungle&amp;rlz=1C1AVNE_enFR675FR687&amp;oq=Welcome+To+The+Jungle&amp;aqs=chrome..69i57j0i512l6j0i433i512j0i512l2.480j0j15&amp;sourceid=chrome&amp;ie=UTF-8"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thinkwithgoogle.com/intl/fr-fr/feature/testmysite/"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gtmetrix.com/"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noProof="0" dirty="0"/>
          </a:p>
        </p:txBody>
      </p:sp>
      <p:sp>
        <p:nvSpPr>
          <p:cNvPr id="4" name="Espace réservé du numéro de diapositive 3"/>
          <p:cNvSpPr>
            <a:spLocks noGrp="1"/>
          </p:cNvSpPr>
          <p:nvPr>
            <p:ph type="sldNum" sz="quarter" idx="5"/>
          </p:nvPr>
        </p:nvSpPr>
        <p:spPr/>
        <p:txBody>
          <a:bodyPr rtlCol="0"/>
          <a:lstStyle/>
          <a:p>
            <a:pPr rtl="0"/>
            <a:fld id="{6DF8F48A-6110-47DA-8521-A1D1FFD22FEF}" type="slidenum">
              <a:rPr lang="fr-FR" smtClean="0"/>
              <a:t>1</a:t>
            </a:fld>
            <a:endParaRPr lang="fr-FR"/>
          </a:p>
        </p:txBody>
      </p:sp>
    </p:spTree>
    <p:extLst>
      <p:ext uri="{BB962C8B-B14F-4D97-AF65-F5344CB8AC3E}">
        <p14:creationId xmlns:p14="http://schemas.microsoft.com/office/powerpoint/2010/main" val="467909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 Avec les mots clés utilisés :</a:t>
            </a:r>
          </a:p>
          <a:p>
            <a:pPr marL="742950" lvl="1" indent="-285750" rtl="0" fontAlgn="ctr">
              <a:spcBef>
                <a:spcPts val="0"/>
              </a:spcBef>
              <a:spcAft>
                <a:spcPts val="0"/>
              </a:spcAft>
              <a:buFont typeface="Courier New" panose="02070309020205020404" pitchFamily="49" charset="0"/>
              <a:buChar char="o"/>
            </a:pPr>
            <a:r>
              <a:rPr lang="fr-FR" sz="1100" dirty="0">
                <a:effectLst/>
                <a:latin typeface="Calibri" panose="020F0502020204030204" pitchFamily="34" charset="0"/>
              </a:rPr>
              <a:t>De marque</a:t>
            </a:r>
          </a:p>
          <a:p>
            <a:pPr marL="1143000" lvl="2" indent="-228600"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Ex : Site de recrutement </a:t>
            </a:r>
            <a:r>
              <a:rPr lang="fr-FR" sz="1100" dirty="0" err="1">
                <a:effectLst/>
                <a:latin typeface="Calibri" panose="020F0502020204030204" pitchFamily="34" charset="0"/>
              </a:rPr>
              <a:t>Welcome</a:t>
            </a:r>
            <a:r>
              <a:rPr lang="fr-FR" sz="1100" dirty="0">
                <a:effectLst/>
                <a:latin typeface="Calibri" panose="020F0502020204030204" pitchFamily="34" charset="0"/>
              </a:rPr>
              <a:t> to the jungle </a:t>
            </a:r>
          </a:p>
          <a:p>
            <a:pPr marL="1143000" lvl="2" indent="-228600"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hlinkClick r:id="rId3"/>
              </a:rPr>
              <a:t>https://www.google.com/</a:t>
            </a:r>
            <a:r>
              <a:rPr lang="fr-FR" sz="1100" dirty="0" err="1">
                <a:effectLst/>
                <a:latin typeface="Calibri" panose="020F0502020204030204" pitchFamily="34" charset="0"/>
                <a:hlinkClick r:id="rId3"/>
              </a:rPr>
              <a:t>search?q</a:t>
            </a:r>
            <a:r>
              <a:rPr lang="fr-FR" sz="1100" dirty="0">
                <a:effectLst/>
                <a:latin typeface="Calibri" panose="020F0502020204030204" pitchFamily="34" charset="0"/>
                <a:hlinkClick r:id="rId3"/>
              </a:rPr>
              <a:t>=</a:t>
            </a:r>
            <a:r>
              <a:rPr lang="fr-FR" sz="1100" dirty="0" err="1">
                <a:effectLst/>
                <a:latin typeface="Calibri" panose="020F0502020204030204" pitchFamily="34" charset="0"/>
                <a:hlinkClick r:id="rId3"/>
              </a:rPr>
              <a:t>Welcome+To+The+Jungle&amp;rlz</a:t>
            </a:r>
            <a:r>
              <a:rPr lang="fr-FR" sz="1100" dirty="0">
                <a:effectLst/>
                <a:latin typeface="Calibri" panose="020F0502020204030204" pitchFamily="34" charset="0"/>
                <a:hlinkClick r:id="rId3"/>
              </a:rPr>
              <a:t>=1C1AVNE_enFR675FR687&amp;oq=</a:t>
            </a:r>
            <a:r>
              <a:rPr lang="fr-FR" sz="1100" dirty="0" err="1">
                <a:effectLst/>
                <a:latin typeface="Calibri" panose="020F0502020204030204" pitchFamily="34" charset="0"/>
                <a:hlinkClick r:id="rId3"/>
              </a:rPr>
              <a:t>Welcome+To+The+Jungle&amp;aqs</a:t>
            </a:r>
            <a:r>
              <a:rPr lang="fr-FR" sz="1100" dirty="0">
                <a:effectLst/>
                <a:latin typeface="Calibri" panose="020F0502020204030204" pitchFamily="34" charset="0"/>
                <a:hlinkClick r:id="rId3"/>
              </a:rPr>
              <a:t>=chrome..69i57j0i512l6j0i433i512j0i512l2.480j0j15&amp;sourceid=</a:t>
            </a:r>
            <a:r>
              <a:rPr lang="fr-FR" sz="1100" dirty="0" err="1">
                <a:effectLst/>
                <a:latin typeface="Calibri" panose="020F0502020204030204" pitchFamily="34" charset="0"/>
                <a:hlinkClick r:id="rId3"/>
              </a:rPr>
              <a:t>chrome&amp;ie</a:t>
            </a:r>
            <a:r>
              <a:rPr lang="fr-FR" sz="1100" dirty="0">
                <a:effectLst/>
                <a:latin typeface="Calibri" panose="020F0502020204030204" pitchFamily="34" charset="0"/>
                <a:hlinkClick r:id="rId3"/>
              </a:rPr>
              <a:t>=UTF-8</a:t>
            </a:r>
            <a:endParaRPr lang="fr-FR" sz="1100" dirty="0">
              <a:effectLst/>
              <a:latin typeface="Calibri" panose="020F0502020204030204" pitchFamily="34" charset="0"/>
            </a:endParaRPr>
          </a:p>
          <a:p>
            <a:pPr marL="1143000" lvl="2" indent="-228600"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Musique très connue des guns n'roses</a:t>
            </a:r>
          </a:p>
          <a:p>
            <a:pPr marL="742950" lvl="1" indent="-285750" rtl="0" fontAlgn="ctr">
              <a:spcBef>
                <a:spcPts val="0"/>
              </a:spcBef>
              <a:spcAft>
                <a:spcPts val="0"/>
              </a:spcAft>
              <a:buFont typeface="Courier New" panose="02070309020205020404" pitchFamily="49" charset="0"/>
              <a:buChar char="o"/>
            </a:pPr>
            <a:r>
              <a:rPr lang="fr-FR" sz="1100" dirty="0">
                <a:effectLst/>
                <a:latin typeface="Calibri" panose="020F0502020204030204" pitchFamily="34" charset="0"/>
              </a:rPr>
              <a:t>Généraliste</a:t>
            </a:r>
          </a:p>
          <a:p>
            <a:pPr marL="1143000" lvl="2" indent="-228600"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Pour </a:t>
            </a:r>
            <a:r>
              <a:rPr lang="fr-FR" sz="1100" dirty="0" err="1">
                <a:effectLst/>
                <a:latin typeface="Calibri" panose="020F0502020204030204" pitchFamily="34" charset="0"/>
              </a:rPr>
              <a:t>ubisoft</a:t>
            </a:r>
            <a:r>
              <a:rPr lang="fr-FR" sz="1100" dirty="0">
                <a:effectLst/>
                <a:latin typeface="Calibri" panose="020F0502020204030204" pitchFamily="34" charset="0"/>
              </a:rPr>
              <a:t>, jeux vidéos</a:t>
            </a:r>
          </a:p>
          <a:p>
            <a:pPr marL="742950" lvl="1" indent="-285750" rtl="0" fontAlgn="ctr">
              <a:spcBef>
                <a:spcPts val="0"/>
              </a:spcBef>
              <a:spcAft>
                <a:spcPts val="0"/>
              </a:spcAft>
              <a:buFont typeface="Courier New" panose="02070309020205020404" pitchFamily="49" charset="0"/>
              <a:buChar char="o"/>
            </a:pPr>
            <a:r>
              <a:rPr lang="fr-FR" sz="1100" dirty="0">
                <a:effectLst/>
                <a:latin typeface="Calibri" panose="020F0502020204030204" pitchFamily="34" charset="0"/>
              </a:rPr>
              <a:t>D'information</a:t>
            </a:r>
          </a:p>
          <a:p>
            <a:pPr marL="1143000" lvl="2" indent="-228600"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Sous forme de questions, suivi du mot définition</a:t>
            </a:r>
          </a:p>
          <a:p>
            <a:pPr marL="1600200" lvl="3" indent="-228600"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Concurrence moins importante, permet de créer une image d'expert, une relation de confiance</a:t>
            </a:r>
          </a:p>
          <a:p>
            <a:pPr marL="742950" lvl="1" indent="-285750" rtl="0" fontAlgn="ctr">
              <a:spcBef>
                <a:spcPts val="0"/>
              </a:spcBef>
              <a:spcAft>
                <a:spcPts val="0"/>
              </a:spcAft>
              <a:buFont typeface="Courier New" panose="02070309020205020404" pitchFamily="49" charset="0"/>
              <a:buChar char="o"/>
            </a:pPr>
            <a:r>
              <a:rPr lang="fr-FR" sz="1100" dirty="0">
                <a:effectLst/>
                <a:latin typeface="Calibri" panose="020F0502020204030204" pitchFamily="34" charset="0"/>
              </a:rPr>
              <a:t>D'intention</a:t>
            </a:r>
          </a:p>
          <a:p>
            <a:pPr marL="1143000" lvl="2" indent="-228600"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Commence par des verbe d'intention (acheter, trouver, réserver</a:t>
            </a:r>
          </a:p>
          <a:p>
            <a:pPr marL="1600200" lvl="3" indent="-228600"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Pour la recherche de futurs clients</a:t>
            </a:r>
          </a:p>
          <a:p>
            <a:pPr marL="1600200" lvl="3" indent="-228600"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Mais moins de volume de recherche, souvent concurrentiels, avec beaucoup d'annonce payante</a:t>
            </a:r>
          </a:p>
          <a:p>
            <a:pPr marL="2057400" lvl="4" indent="-228600"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Exemple : pour </a:t>
            </a:r>
            <a:r>
              <a:rPr lang="fr-FR" sz="1100" dirty="0" err="1">
                <a:effectLst/>
                <a:latin typeface="Calibri" panose="020F0502020204030204" pitchFamily="34" charset="0"/>
              </a:rPr>
              <a:t>ubisoft</a:t>
            </a:r>
            <a:r>
              <a:rPr lang="fr-FR" sz="1100" dirty="0">
                <a:effectLst/>
                <a:latin typeface="Calibri" panose="020F0502020204030204" pitchFamily="34" charset="0"/>
              </a:rPr>
              <a:t> : "achat </a:t>
            </a:r>
            <a:r>
              <a:rPr lang="fr-FR" sz="1100" dirty="0" err="1">
                <a:effectLst/>
                <a:latin typeface="Calibri" panose="020F0502020204030204" pitchFamily="34" charset="0"/>
              </a:rPr>
              <a:t>assassin's</a:t>
            </a:r>
            <a:r>
              <a:rPr lang="fr-FR" sz="1100" dirty="0">
                <a:effectLst/>
                <a:latin typeface="Calibri" panose="020F0502020204030204" pitchFamily="34" charset="0"/>
              </a:rPr>
              <a:t> </a:t>
            </a:r>
            <a:r>
              <a:rPr lang="fr-FR" sz="1100" dirty="0" err="1">
                <a:effectLst/>
                <a:latin typeface="Calibri" panose="020F0502020204030204" pitchFamily="34" charset="0"/>
              </a:rPr>
              <a:t>creed</a:t>
            </a:r>
            <a:r>
              <a:rPr lang="fr-FR" sz="1100" dirty="0">
                <a:effectLst/>
                <a:latin typeface="Calibri" panose="020F0502020204030204" pitchFamily="34" charset="0"/>
              </a:rPr>
              <a:t> "</a:t>
            </a:r>
          </a:p>
          <a:p>
            <a:pPr marL="742950" lvl="1" indent="-285750" rtl="0" fontAlgn="ctr">
              <a:spcBef>
                <a:spcPts val="0"/>
              </a:spcBef>
              <a:spcAft>
                <a:spcPts val="0"/>
              </a:spcAft>
              <a:buFont typeface="Courier New" panose="02070309020205020404" pitchFamily="49" charset="0"/>
              <a:buChar char="o"/>
            </a:pPr>
            <a:r>
              <a:rPr lang="fr-FR" sz="1100" dirty="0">
                <a:effectLst/>
                <a:latin typeface="Calibri" panose="020F0502020204030204" pitchFamily="34" charset="0"/>
              </a:rPr>
              <a:t>Locaux ou de navigation</a:t>
            </a:r>
          </a:p>
          <a:p>
            <a:pPr marL="1143000" lvl="2" indent="-228600"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Zone géographique ou le désir de se déplacer</a:t>
            </a:r>
          </a:p>
          <a:p>
            <a:pPr marL="1143000" lvl="2" indent="-228600"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Pour des enseignes ayant des locaux, boutiques</a:t>
            </a:r>
          </a:p>
          <a:p>
            <a:pPr marL="1600200" lvl="3" indent="-228600"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Exemple : </a:t>
            </a:r>
            <a:r>
              <a:rPr lang="fr-FR" sz="1100" dirty="0" err="1">
                <a:effectLst/>
                <a:latin typeface="Calibri" panose="020F0502020204030204" pitchFamily="34" charset="0"/>
              </a:rPr>
              <a:t>ubisoft</a:t>
            </a:r>
            <a:r>
              <a:rPr lang="fr-FR" sz="1100" dirty="0">
                <a:effectLst/>
                <a:latin typeface="Calibri" panose="020F0502020204030204" pitchFamily="34" charset="0"/>
              </a:rPr>
              <a:t>, "achat </a:t>
            </a:r>
            <a:r>
              <a:rPr lang="fr-FR" sz="1100" dirty="0" err="1">
                <a:effectLst/>
                <a:latin typeface="Calibri" panose="020F0502020204030204" pitchFamily="34" charset="0"/>
              </a:rPr>
              <a:t>assassin's</a:t>
            </a:r>
            <a:r>
              <a:rPr lang="fr-FR" sz="1100" dirty="0">
                <a:effectLst/>
                <a:latin typeface="Calibri" panose="020F0502020204030204" pitchFamily="34" charset="0"/>
              </a:rPr>
              <a:t> </a:t>
            </a:r>
            <a:r>
              <a:rPr lang="fr-FR" sz="1100" dirty="0" err="1">
                <a:effectLst/>
                <a:latin typeface="Calibri" panose="020F0502020204030204" pitchFamily="34" charset="0"/>
              </a:rPr>
              <a:t>creed</a:t>
            </a:r>
            <a:r>
              <a:rPr lang="fr-FR" sz="1100" dirty="0">
                <a:effectLst/>
                <a:latin typeface="Calibri" panose="020F0502020204030204" pitchFamily="34" charset="0"/>
              </a:rPr>
              <a:t> à proximité "</a:t>
            </a:r>
          </a:p>
          <a:p>
            <a:pPr marL="685800" marR="0">
              <a:spcBef>
                <a:spcPts val="0"/>
              </a:spcBef>
              <a:spcAft>
                <a:spcPts val="0"/>
              </a:spcAft>
            </a:pPr>
            <a:r>
              <a:rPr lang="fr-FR" sz="1100" dirty="0">
                <a:effectLst/>
                <a:latin typeface="Calibri" panose="020F0502020204030204" pitchFamily="34" charset="0"/>
              </a:rPr>
              <a:t> </a:t>
            </a:r>
          </a:p>
          <a:p>
            <a:pPr rtl="0"/>
            <a:endParaRPr lang="fr-FR" noProof="0" dirty="0"/>
          </a:p>
        </p:txBody>
      </p:sp>
      <p:sp>
        <p:nvSpPr>
          <p:cNvPr id="4" name="Espace réservé du numéro de diapositive 3"/>
          <p:cNvSpPr>
            <a:spLocks noGrp="1"/>
          </p:cNvSpPr>
          <p:nvPr>
            <p:ph type="sldNum" sz="quarter" idx="10"/>
          </p:nvPr>
        </p:nvSpPr>
        <p:spPr/>
        <p:txBody>
          <a:bodyPr rtlCol="0"/>
          <a:lstStyle/>
          <a:p>
            <a:pPr rtl="0"/>
            <a:fld id="{6DF8F48A-6110-47DA-8521-A1D1FFD22FEF}" type="slidenum">
              <a:rPr lang="fr-FR" smtClean="0"/>
              <a:t>10</a:t>
            </a:fld>
            <a:endParaRPr lang="fr-FR"/>
          </a:p>
        </p:txBody>
      </p:sp>
    </p:spTree>
    <p:extLst>
      <p:ext uri="{BB962C8B-B14F-4D97-AF65-F5344CB8AC3E}">
        <p14:creationId xmlns:p14="http://schemas.microsoft.com/office/powerpoint/2010/main" val="3007701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ctr" latinLnBrk="0" hangingPunct="1">
              <a:lnSpc>
                <a:spcPct val="100000"/>
              </a:lnSpc>
              <a:spcBef>
                <a:spcPts val="0"/>
              </a:spcBef>
              <a:spcAft>
                <a:spcPts val="0"/>
              </a:spcAft>
              <a:buClrTx/>
              <a:buSzTx/>
              <a:buFont typeface="Courier New" panose="02070309020205020404" pitchFamily="49" charset="0"/>
              <a:buChar char="o"/>
              <a:tabLst/>
              <a:defRPr/>
            </a:pPr>
            <a:r>
              <a:rPr lang="fr-FR" sz="1100" dirty="0">
                <a:effectLst/>
                <a:latin typeface="Calibri" panose="020F0502020204030204" pitchFamily="34" charset="0"/>
              </a:rPr>
              <a:t> Le contenu rédactionnel :</a:t>
            </a:r>
          </a:p>
          <a:p>
            <a:pPr lvl="1" rtl="0" fontAlgn="ctr">
              <a:spcBef>
                <a:spcPts val="0"/>
              </a:spcBef>
              <a:spcAft>
                <a:spcPts val="0"/>
              </a:spcAft>
              <a:buFont typeface="Courier New" panose="02070309020205020404" pitchFamily="49" charset="0"/>
              <a:buChar char="o"/>
            </a:pPr>
            <a:r>
              <a:rPr lang="fr-FR" sz="1100" dirty="0">
                <a:effectLst/>
                <a:latin typeface="Calibri" panose="020F0502020204030204" pitchFamily="34" charset="0"/>
              </a:rPr>
              <a:t> </a:t>
            </a:r>
            <a:r>
              <a:rPr lang="fr-FR" sz="1100" dirty="0" err="1">
                <a:effectLst/>
                <a:latin typeface="Calibri" panose="020F0502020204030204" pitchFamily="34" charset="0"/>
              </a:rPr>
              <a:t>Hn</a:t>
            </a:r>
            <a:endParaRPr lang="fr-FR" sz="1100" dirty="0">
              <a:effectLst/>
              <a:latin typeface="Calibri" panose="020F0502020204030204" pitchFamily="34" charset="0"/>
            </a:endParaRPr>
          </a:p>
          <a:p>
            <a:pPr marL="1200150" lvl="2" indent="-285750"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Importance de la hiérarchie</a:t>
            </a:r>
          </a:p>
          <a:p>
            <a:pPr lvl="1" rtl="0" fontAlgn="ctr">
              <a:spcBef>
                <a:spcPts val="0"/>
              </a:spcBef>
              <a:spcAft>
                <a:spcPts val="0"/>
              </a:spcAft>
              <a:buFont typeface="Courier New" panose="02070309020205020404" pitchFamily="49" charset="0"/>
              <a:buChar char="o"/>
            </a:pPr>
            <a:r>
              <a:rPr lang="fr-FR" sz="1100" dirty="0">
                <a:effectLst/>
                <a:latin typeface="Calibri" panose="020F0502020204030204" pitchFamily="34" charset="0"/>
              </a:rPr>
              <a:t> Les liens externes</a:t>
            </a:r>
          </a:p>
          <a:p>
            <a:pPr lvl="1" rtl="0" fontAlgn="ctr">
              <a:spcBef>
                <a:spcPts val="0"/>
              </a:spcBef>
              <a:spcAft>
                <a:spcPts val="0"/>
              </a:spcAft>
              <a:buFont typeface="Courier New" panose="02070309020205020404" pitchFamily="49" charset="0"/>
              <a:buChar char="o"/>
            </a:pPr>
            <a:r>
              <a:rPr lang="fr-FR" sz="1100" dirty="0">
                <a:effectLst/>
                <a:latin typeface="Calibri" panose="020F0502020204030204" pitchFamily="34" charset="0"/>
              </a:rPr>
              <a:t> La répétition des mots clés choisis, plusieurs fois dans les pages (intro, titre, contenu)</a:t>
            </a:r>
          </a:p>
          <a:p>
            <a:pPr lvl="1" rtl="0" fontAlgn="ctr">
              <a:spcBef>
                <a:spcPts val="0"/>
              </a:spcBef>
              <a:spcAft>
                <a:spcPts val="0"/>
              </a:spcAft>
              <a:buFont typeface="Courier New" panose="02070309020205020404" pitchFamily="49" charset="0"/>
              <a:buChar char="o"/>
            </a:pPr>
            <a:r>
              <a:rPr lang="fr-FR" sz="1100" dirty="0">
                <a:effectLst/>
                <a:latin typeface="Calibri" panose="020F0502020204030204" pitchFamily="34" charset="0"/>
              </a:rPr>
              <a:t> Les balises (avec les </a:t>
            </a:r>
            <a:r>
              <a:rPr lang="fr-FR" sz="1100" dirty="0" err="1">
                <a:effectLst/>
                <a:latin typeface="Calibri" panose="020F0502020204030204" pitchFamily="34" charset="0"/>
              </a:rPr>
              <a:t>meta</a:t>
            </a:r>
            <a:r>
              <a:rPr lang="fr-FR" sz="1100" dirty="0">
                <a:effectLst/>
                <a:latin typeface="Calibri" panose="020F0502020204030204" pitchFamily="34" charset="0"/>
              </a:rPr>
              <a:t> </a:t>
            </a:r>
            <a:r>
              <a:rPr lang="fr-FR" sz="1100" dirty="0" err="1">
                <a:effectLst/>
                <a:latin typeface="Calibri" panose="020F0502020204030204" pitchFamily="34" charset="0"/>
              </a:rPr>
              <a:t>title</a:t>
            </a:r>
            <a:r>
              <a:rPr lang="fr-FR" sz="1100" dirty="0">
                <a:effectLst/>
                <a:latin typeface="Calibri" panose="020F0502020204030204" pitchFamily="34" charset="0"/>
              </a:rPr>
              <a:t>, les </a:t>
            </a:r>
            <a:r>
              <a:rPr lang="fr-FR" sz="1100" dirty="0" err="1">
                <a:effectLst/>
                <a:latin typeface="Calibri" panose="020F0502020204030204" pitchFamily="34" charset="0"/>
              </a:rPr>
              <a:t>meta</a:t>
            </a:r>
            <a:r>
              <a:rPr lang="fr-FR" sz="1100" dirty="0">
                <a:effectLst/>
                <a:latin typeface="Calibri" panose="020F0502020204030204" pitchFamily="34" charset="0"/>
              </a:rPr>
              <a:t> description, les alt)</a:t>
            </a:r>
          </a:p>
          <a:p>
            <a:pPr lvl="1" rtl="0" fontAlgn="ctr">
              <a:spcBef>
                <a:spcPts val="0"/>
              </a:spcBef>
              <a:spcAft>
                <a:spcPts val="0"/>
              </a:spcAft>
              <a:buFont typeface="Courier New" panose="02070309020205020404" pitchFamily="49" charset="0"/>
              <a:buChar char="o"/>
            </a:pPr>
            <a:r>
              <a:rPr lang="fr-FR" sz="1100" dirty="0">
                <a:effectLst/>
                <a:latin typeface="Calibri" panose="020F0502020204030204" pitchFamily="34" charset="0"/>
              </a:rPr>
              <a:t> Longueur des textes qui doit être de 300 mots minimum.</a:t>
            </a:r>
          </a:p>
          <a:p>
            <a:pPr rtl="0"/>
            <a:endParaRPr lang="fr-FR" noProof="0" dirty="0"/>
          </a:p>
        </p:txBody>
      </p:sp>
      <p:sp>
        <p:nvSpPr>
          <p:cNvPr id="4" name="Espace réservé du numéro de diapositive 3"/>
          <p:cNvSpPr>
            <a:spLocks noGrp="1"/>
          </p:cNvSpPr>
          <p:nvPr>
            <p:ph type="sldNum" sz="quarter" idx="10"/>
          </p:nvPr>
        </p:nvSpPr>
        <p:spPr/>
        <p:txBody>
          <a:bodyPr rtlCol="0"/>
          <a:lstStyle/>
          <a:p>
            <a:pPr rtl="0"/>
            <a:fld id="{6DF8F48A-6110-47DA-8521-A1D1FFD22FEF}" type="slidenum">
              <a:rPr lang="fr-FR" smtClean="0"/>
              <a:t>11</a:t>
            </a:fld>
            <a:endParaRPr lang="fr-FR"/>
          </a:p>
        </p:txBody>
      </p:sp>
    </p:spTree>
    <p:extLst>
      <p:ext uri="{BB962C8B-B14F-4D97-AF65-F5344CB8AC3E}">
        <p14:creationId xmlns:p14="http://schemas.microsoft.com/office/powerpoint/2010/main" val="3000822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noProof="0" dirty="0"/>
          </a:p>
        </p:txBody>
      </p:sp>
      <p:sp>
        <p:nvSpPr>
          <p:cNvPr id="4" name="Espace réservé du numéro de diapositive 3"/>
          <p:cNvSpPr>
            <a:spLocks noGrp="1"/>
          </p:cNvSpPr>
          <p:nvPr>
            <p:ph type="sldNum" sz="quarter" idx="5"/>
          </p:nvPr>
        </p:nvSpPr>
        <p:spPr/>
        <p:txBody>
          <a:bodyPr rtlCol="0"/>
          <a:lstStyle/>
          <a:p>
            <a:pPr rtl="0"/>
            <a:fld id="{6DF8F48A-6110-47DA-8521-A1D1FFD22FEF}" type="slidenum">
              <a:rPr lang="fr-FR" smtClean="0"/>
              <a:t>13</a:t>
            </a:fld>
            <a:endParaRPr lang="fr-FR"/>
          </a:p>
        </p:txBody>
      </p:sp>
    </p:spTree>
    <p:extLst>
      <p:ext uri="{BB962C8B-B14F-4D97-AF65-F5344CB8AC3E}">
        <p14:creationId xmlns:p14="http://schemas.microsoft.com/office/powerpoint/2010/main" val="2859496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342900" marR="0">
              <a:spcBef>
                <a:spcPts val="0"/>
              </a:spcBef>
              <a:spcAft>
                <a:spcPts val="0"/>
              </a:spcAft>
            </a:pPr>
            <a:r>
              <a:rPr lang="fr-FR" sz="1800" dirty="0">
                <a:effectLst/>
                <a:latin typeface="Calibri" panose="020F0502020204030204" pitchFamily="34" charset="0"/>
              </a:rPr>
              <a:t>La SEO-off page couvre toutes les tactiques SEO qui ont lieux en dehors du site. </a:t>
            </a:r>
          </a:p>
          <a:p>
            <a:pPr marL="342900" marR="0">
              <a:spcBef>
                <a:spcPts val="0"/>
              </a:spcBef>
              <a:spcAft>
                <a:spcPts val="0"/>
              </a:spcAft>
            </a:pPr>
            <a:r>
              <a:rPr lang="fr-FR" sz="1800" dirty="0">
                <a:effectLst/>
                <a:latin typeface="Calibri" panose="020F0502020204030204" pitchFamily="34" charset="0"/>
              </a:rPr>
              <a:t> </a:t>
            </a:r>
          </a:p>
          <a:p>
            <a:pPr marL="342900" marR="0">
              <a:spcBef>
                <a:spcPts val="0"/>
              </a:spcBef>
              <a:spcAft>
                <a:spcPts val="0"/>
              </a:spcAft>
            </a:pPr>
            <a:r>
              <a:rPr lang="fr-FR" sz="1800" dirty="0">
                <a:effectLst/>
                <a:latin typeface="Calibri" panose="020F0502020204030204" pitchFamily="34" charset="0"/>
              </a:rPr>
              <a:t>Il s'agit plus de marketing, de développement hors site de votre site. Elle joue un rôle tout aussi important dans la stratégie globale de référencement naturel. On peut parler de la construction de l'autorité du site, qui va souvent de paire avec la construction d'une marque. </a:t>
            </a:r>
          </a:p>
          <a:p>
            <a:pPr rtl="0"/>
            <a:endParaRPr lang="fr-FR" noProof="0" dirty="0"/>
          </a:p>
        </p:txBody>
      </p:sp>
      <p:sp>
        <p:nvSpPr>
          <p:cNvPr id="4" name="Espace réservé du numéro de diapositive 3"/>
          <p:cNvSpPr>
            <a:spLocks noGrp="1"/>
          </p:cNvSpPr>
          <p:nvPr>
            <p:ph type="sldNum" sz="quarter" idx="5"/>
          </p:nvPr>
        </p:nvSpPr>
        <p:spPr/>
        <p:txBody>
          <a:bodyPr rtlCol="0"/>
          <a:lstStyle/>
          <a:p>
            <a:pPr rtl="0"/>
            <a:fld id="{6DF8F48A-6110-47DA-8521-A1D1FFD22FEF}" type="slidenum">
              <a:rPr lang="fr-FR" smtClean="0"/>
              <a:t>14</a:t>
            </a:fld>
            <a:endParaRPr lang="fr-FR"/>
          </a:p>
        </p:txBody>
      </p:sp>
    </p:spTree>
    <p:extLst>
      <p:ext uri="{BB962C8B-B14F-4D97-AF65-F5344CB8AC3E}">
        <p14:creationId xmlns:p14="http://schemas.microsoft.com/office/powerpoint/2010/main" val="3294795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342900" marR="0">
              <a:spcBef>
                <a:spcPts val="0"/>
              </a:spcBef>
              <a:spcAft>
                <a:spcPts val="0"/>
              </a:spcAft>
            </a:pPr>
            <a:r>
              <a:rPr lang="fr-FR" sz="1100" dirty="0">
                <a:effectLst/>
                <a:latin typeface="Calibri" panose="020F0502020204030204" pitchFamily="34" charset="0"/>
              </a:rPr>
              <a:t>Elle inclue : </a:t>
            </a:r>
          </a:p>
          <a:p>
            <a:pPr rtl="0" fontAlgn="ctr">
              <a:spcBef>
                <a:spcPts val="0"/>
              </a:spcBef>
              <a:spcAft>
                <a:spcPts val="0"/>
              </a:spcAft>
              <a:buFont typeface="Courier New" panose="02070309020205020404" pitchFamily="49" charset="0"/>
              <a:buChar char="o"/>
            </a:pPr>
            <a:r>
              <a:rPr lang="fr-FR" sz="1100" dirty="0">
                <a:effectLst/>
                <a:latin typeface="Calibri" panose="020F0502020204030204" pitchFamily="34" charset="0"/>
              </a:rPr>
              <a:t> La construction des liens </a:t>
            </a:r>
          </a:p>
          <a:p>
            <a:pPr marL="742950" lvl="1" indent="-285750"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Avoir des liens de site qui font autorité, augmente la légitimité</a:t>
            </a:r>
          </a:p>
          <a:p>
            <a:pPr marL="742950" lvl="1" indent="-285750"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Et donc sa propre autorité.</a:t>
            </a:r>
          </a:p>
          <a:p>
            <a:pPr marL="742950" lvl="1" indent="-285750"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Importance du </a:t>
            </a:r>
            <a:r>
              <a:rPr lang="fr-FR" sz="1100" dirty="0" err="1">
                <a:effectLst/>
                <a:latin typeface="Calibri" panose="020F0502020204030204" pitchFamily="34" charset="0"/>
              </a:rPr>
              <a:t>backlink</a:t>
            </a:r>
            <a:endParaRPr lang="fr-FR" sz="1100" dirty="0">
              <a:effectLst/>
              <a:latin typeface="Calibri" panose="020F0502020204030204" pitchFamily="34" charset="0"/>
            </a:endParaRPr>
          </a:p>
          <a:p>
            <a:pPr marL="1143000" lvl="2" indent="-228600"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Liens qui pointe d'un site vers un autre</a:t>
            </a:r>
          </a:p>
          <a:p>
            <a:pPr marL="1143000" lvl="2" indent="-228600"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Notion de confiance et de popularité</a:t>
            </a:r>
          </a:p>
          <a:p>
            <a:pPr marL="742950" lvl="1" indent="-285750"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Outils : Analyse de </a:t>
            </a:r>
            <a:r>
              <a:rPr lang="fr-FR" sz="1100" dirty="0" err="1">
                <a:effectLst/>
                <a:latin typeface="Calibri" panose="020F0502020204030204" pitchFamily="34" charset="0"/>
              </a:rPr>
              <a:t>backlink</a:t>
            </a:r>
            <a:r>
              <a:rPr lang="fr-FR" sz="1100" dirty="0">
                <a:effectLst/>
                <a:latin typeface="Calibri" panose="020F0502020204030204" pitchFamily="34" charset="0"/>
              </a:rPr>
              <a:t>, des Link building..</a:t>
            </a:r>
          </a:p>
          <a:p>
            <a:pPr rtl="0" fontAlgn="ctr">
              <a:spcBef>
                <a:spcPts val="0"/>
              </a:spcBef>
              <a:spcAft>
                <a:spcPts val="0"/>
              </a:spcAft>
              <a:buFont typeface="Courier New" panose="02070309020205020404" pitchFamily="49" charset="0"/>
              <a:buChar char="o"/>
            </a:pPr>
            <a:r>
              <a:rPr lang="fr-FR" sz="1100" dirty="0">
                <a:effectLst/>
                <a:latin typeface="Calibri" panose="020F0502020204030204" pitchFamily="34" charset="0"/>
              </a:rPr>
              <a:t> Le brand building</a:t>
            </a:r>
          </a:p>
          <a:p>
            <a:pPr marL="742950" lvl="1" indent="-285750"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Construction d'une marque</a:t>
            </a:r>
          </a:p>
          <a:p>
            <a:pPr marL="742950" lvl="1" indent="-285750"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Google récompense les marques</a:t>
            </a:r>
          </a:p>
          <a:p>
            <a:pPr marL="685800" marR="0">
              <a:spcBef>
                <a:spcPts val="0"/>
              </a:spcBef>
              <a:spcAft>
                <a:spcPts val="0"/>
              </a:spcAft>
            </a:pPr>
            <a:r>
              <a:rPr lang="fr-FR" sz="1100" dirty="0">
                <a:effectLst/>
                <a:latin typeface="Calibri" panose="020F0502020204030204" pitchFamily="34" charset="0"/>
              </a:rPr>
              <a:t> </a:t>
            </a:r>
          </a:p>
          <a:p>
            <a:pPr rtl="0" fontAlgn="ctr">
              <a:spcBef>
                <a:spcPts val="0"/>
              </a:spcBef>
              <a:spcAft>
                <a:spcPts val="0"/>
              </a:spcAft>
              <a:buFont typeface="Courier New" panose="02070309020205020404" pitchFamily="49" charset="0"/>
              <a:buChar char="o"/>
            </a:pPr>
            <a:r>
              <a:rPr lang="fr-FR" sz="1100" dirty="0">
                <a:effectLst/>
                <a:latin typeface="Calibri" panose="020F0502020204030204" pitchFamily="34" charset="0"/>
              </a:rPr>
              <a:t> Le content marketing</a:t>
            </a:r>
          </a:p>
          <a:p>
            <a:pPr marL="742950" lvl="1" indent="-285750"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Création et diffusion de contenu de valeur, utile et informatif pour développer sa visibilité</a:t>
            </a:r>
          </a:p>
          <a:p>
            <a:pPr marL="742950" lvl="1" indent="-285750"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Pour attirer les utilisateurs vers son site web</a:t>
            </a:r>
          </a:p>
          <a:p>
            <a:pPr marL="742950" lvl="1" indent="-285750"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Techniques qui fonctionnent le mieux : </a:t>
            </a:r>
          </a:p>
          <a:p>
            <a:pPr marL="1143000" lvl="2" indent="-228600"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Articles de blog</a:t>
            </a:r>
          </a:p>
          <a:p>
            <a:pPr marL="1143000" lvl="2" indent="-228600"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Infographies</a:t>
            </a:r>
          </a:p>
          <a:p>
            <a:pPr marL="1143000" lvl="2" indent="-228600"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Sondages, études et recherches</a:t>
            </a:r>
          </a:p>
          <a:p>
            <a:pPr marL="1143000" lvl="2" indent="-228600"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Livres blancs (guide pratique pour lecteur) et ebooks</a:t>
            </a:r>
          </a:p>
          <a:p>
            <a:pPr rtl="0" fontAlgn="ctr">
              <a:spcBef>
                <a:spcPts val="0"/>
              </a:spcBef>
              <a:spcAft>
                <a:spcPts val="0"/>
              </a:spcAft>
              <a:buFont typeface="Courier New" panose="02070309020205020404" pitchFamily="49" charset="0"/>
              <a:buChar char="o"/>
            </a:pPr>
            <a:r>
              <a:rPr lang="fr-FR" sz="1100" dirty="0">
                <a:effectLst/>
                <a:latin typeface="Calibri" panose="020F0502020204030204" pitchFamily="34" charset="0"/>
              </a:rPr>
              <a:t> Les réseaux sociaux</a:t>
            </a:r>
          </a:p>
          <a:p>
            <a:pPr marL="742950" lvl="1" indent="-285750"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De la communication</a:t>
            </a:r>
          </a:p>
          <a:p>
            <a:pPr marL="742950" lvl="1" indent="-285750"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Les réseaux sociaux sont utilisés comme un type de moteur de recherche</a:t>
            </a:r>
          </a:p>
          <a:p>
            <a:pPr marL="742950" lvl="1" indent="-285750"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Peut contribuer à se faire connaitre auprès de clients potentiels</a:t>
            </a:r>
          </a:p>
          <a:p>
            <a:pPr marL="742950" lvl="1" indent="-285750"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Souvent utilisé comme plateforme de service client</a:t>
            </a:r>
          </a:p>
          <a:p>
            <a:pPr rtl="0" fontAlgn="ctr">
              <a:spcBef>
                <a:spcPts val="0"/>
              </a:spcBef>
              <a:spcAft>
                <a:spcPts val="0"/>
              </a:spcAft>
              <a:buFont typeface="Courier New" panose="02070309020205020404" pitchFamily="49" charset="0"/>
              <a:buChar char="o"/>
            </a:pPr>
            <a:r>
              <a:rPr lang="fr-FR" sz="1100" dirty="0">
                <a:effectLst/>
                <a:latin typeface="Calibri" panose="020F0502020204030204" pitchFamily="34" charset="0"/>
              </a:rPr>
              <a:t> Les forums</a:t>
            </a:r>
          </a:p>
          <a:p>
            <a:pPr marL="742950" lvl="1" indent="-285750"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Permet d'avoir des discussions ouvertes avec des clients potentiels qui posent des questions</a:t>
            </a:r>
          </a:p>
          <a:p>
            <a:pPr marL="742950" lvl="1" indent="-285750"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Permet de susciter la confiance.</a:t>
            </a:r>
          </a:p>
          <a:p>
            <a:pPr rtl="0" fontAlgn="ctr">
              <a:spcBef>
                <a:spcPts val="0"/>
              </a:spcBef>
              <a:spcAft>
                <a:spcPts val="0"/>
              </a:spcAft>
              <a:buFont typeface="Courier New" panose="02070309020205020404" pitchFamily="49" charset="0"/>
              <a:buChar char="o"/>
            </a:pPr>
            <a:r>
              <a:rPr lang="fr-FR" sz="1100" dirty="0">
                <a:effectLst/>
                <a:latin typeface="Calibri" panose="020F0502020204030204" pitchFamily="34" charset="0"/>
              </a:rPr>
              <a:t> Les avis</a:t>
            </a:r>
          </a:p>
          <a:p>
            <a:pPr marL="685800" marR="0">
              <a:spcBef>
                <a:spcPts val="0"/>
              </a:spcBef>
              <a:spcAft>
                <a:spcPts val="0"/>
              </a:spcAft>
            </a:pPr>
            <a:r>
              <a:rPr lang="fr-FR" sz="1100" dirty="0">
                <a:effectLst/>
                <a:latin typeface="Calibri" panose="020F0502020204030204" pitchFamily="34" charset="0"/>
              </a:rPr>
              <a:t> </a:t>
            </a:r>
          </a:p>
          <a:p>
            <a:pPr lvl="1"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 Avis google sur un resto : plus d'étoile plus de chance de visite</a:t>
            </a:r>
          </a:p>
          <a:p>
            <a:pPr lvl="1"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 Importance de la réputation</a:t>
            </a:r>
          </a:p>
          <a:p>
            <a:pPr lvl="1"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 93% des gens affirment que les avis en ligne affectent leurs décisions d'achats</a:t>
            </a:r>
          </a:p>
          <a:p>
            <a:pPr rtl="0" fontAlgn="ctr">
              <a:spcBef>
                <a:spcPts val="0"/>
              </a:spcBef>
              <a:spcAft>
                <a:spcPts val="0"/>
              </a:spcAft>
              <a:buFont typeface="Courier New" panose="02070309020205020404" pitchFamily="49" charset="0"/>
              <a:buChar char="o"/>
            </a:pPr>
            <a:r>
              <a:rPr lang="fr-FR" sz="1100" dirty="0">
                <a:effectLst/>
                <a:latin typeface="Calibri" panose="020F0502020204030204" pitchFamily="34" charset="0"/>
              </a:rPr>
              <a:t> La génération de citations locales : SEO local</a:t>
            </a:r>
          </a:p>
          <a:p>
            <a:pPr marL="742950" lvl="1" indent="-285750"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Recherches locales : 4 / 5 consommateurs utilisent les moteurs de recherche pour trouver des informations locale</a:t>
            </a:r>
          </a:p>
          <a:p>
            <a:pPr marL="742950" lvl="1" indent="-285750"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Passer par Google </a:t>
            </a:r>
            <a:r>
              <a:rPr lang="fr-FR" sz="1100" dirty="0" err="1">
                <a:effectLst/>
                <a:latin typeface="Calibri" panose="020F0502020204030204" pitchFamily="34" charset="0"/>
              </a:rPr>
              <a:t>my</a:t>
            </a:r>
            <a:r>
              <a:rPr lang="fr-FR" sz="1100" dirty="0">
                <a:effectLst/>
                <a:latin typeface="Calibri" panose="020F0502020204030204" pitchFamily="34" charset="0"/>
              </a:rPr>
              <a:t> business</a:t>
            </a:r>
          </a:p>
          <a:p>
            <a:pPr rtl="0"/>
            <a:endParaRPr lang="fr-FR" noProof="0" dirty="0"/>
          </a:p>
        </p:txBody>
      </p:sp>
      <p:sp>
        <p:nvSpPr>
          <p:cNvPr id="4" name="Espace réservé du numéro de diapositive 3"/>
          <p:cNvSpPr>
            <a:spLocks noGrp="1"/>
          </p:cNvSpPr>
          <p:nvPr>
            <p:ph type="sldNum" sz="quarter" idx="5"/>
          </p:nvPr>
        </p:nvSpPr>
        <p:spPr/>
        <p:txBody>
          <a:bodyPr rtlCol="0"/>
          <a:lstStyle/>
          <a:p>
            <a:pPr rtl="0"/>
            <a:fld id="{6DF8F48A-6110-47DA-8521-A1D1FFD22FEF}" type="slidenum">
              <a:rPr lang="fr-FR" smtClean="0"/>
              <a:t>15</a:t>
            </a:fld>
            <a:endParaRPr lang="fr-FR"/>
          </a:p>
        </p:txBody>
      </p:sp>
    </p:spTree>
    <p:extLst>
      <p:ext uri="{BB962C8B-B14F-4D97-AF65-F5344CB8AC3E}">
        <p14:creationId xmlns:p14="http://schemas.microsoft.com/office/powerpoint/2010/main" val="699103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noProof="0" dirty="0"/>
          </a:p>
        </p:txBody>
      </p:sp>
      <p:sp>
        <p:nvSpPr>
          <p:cNvPr id="4" name="Espace réservé du numéro de diapositive 3"/>
          <p:cNvSpPr>
            <a:spLocks noGrp="1"/>
          </p:cNvSpPr>
          <p:nvPr>
            <p:ph type="sldNum" sz="quarter" idx="5"/>
          </p:nvPr>
        </p:nvSpPr>
        <p:spPr/>
        <p:txBody>
          <a:bodyPr rtlCol="0"/>
          <a:lstStyle/>
          <a:p>
            <a:pPr rtl="0"/>
            <a:fld id="{6DF8F48A-6110-47DA-8521-A1D1FFD22FEF}" type="slidenum">
              <a:rPr lang="fr-FR" smtClean="0"/>
              <a:t>20</a:t>
            </a:fld>
            <a:endParaRPr lang="fr-FR"/>
          </a:p>
        </p:txBody>
      </p:sp>
    </p:spTree>
    <p:extLst>
      <p:ext uri="{BB962C8B-B14F-4D97-AF65-F5344CB8AC3E}">
        <p14:creationId xmlns:p14="http://schemas.microsoft.com/office/powerpoint/2010/main" val="1406270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noProof="0" dirty="0"/>
          </a:p>
        </p:txBody>
      </p:sp>
      <p:sp>
        <p:nvSpPr>
          <p:cNvPr id="4" name="Espace réservé du numéro de diapositive 3"/>
          <p:cNvSpPr>
            <a:spLocks noGrp="1"/>
          </p:cNvSpPr>
          <p:nvPr>
            <p:ph type="sldNum" sz="quarter" idx="5"/>
          </p:nvPr>
        </p:nvSpPr>
        <p:spPr/>
        <p:txBody>
          <a:bodyPr rtlCol="0"/>
          <a:lstStyle/>
          <a:p>
            <a:pPr rtl="0"/>
            <a:fld id="{6DF8F48A-6110-47DA-8521-A1D1FFD22FEF}" type="slidenum">
              <a:rPr lang="fr-FR" smtClean="0"/>
              <a:t>22</a:t>
            </a:fld>
            <a:endParaRPr lang="fr-FR"/>
          </a:p>
        </p:txBody>
      </p:sp>
    </p:spTree>
    <p:extLst>
      <p:ext uri="{BB962C8B-B14F-4D97-AF65-F5344CB8AC3E}">
        <p14:creationId xmlns:p14="http://schemas.microsoft.com/office/powerpoint/2010/main" val="4262007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 </a:t>
            </a:r>
          </a:p>
        </p:txBody>
      </p:sp>
      <p:sp>
        <p:nvSpPr>
          <p:cNvPr id="4" name="Espace réservé du numéro de diapositive 3"/>
          <p:cNvSpPr>
            <a:spLocks noGrp="1"/>
          </p:cNvSpPr>
          <p:nvPr>
            <p:ph type="sldNum" sz="quarter" idx="10"/>
          </p:nvPr>
        </p:nvSpPr>
        <p:spPr/>
        <p:txBody>
          <a:bodyPr rtlCol="0"/>
          <a:lstStyle/>
          <a:p>
            <a:pPr rtl="0"/>
            <a:fld id="{6DF8F48A-6110-47DA-8521-A1D1FFD22FEF}" type="slidenum">
              <a:rPr lang="fr-FR" smtClean="0"/>
              <a:t>2</a:t>
            </a:fld>
            <a:endParaRPr lang="fr-FR"/>
          </a:p>
        </p:txBody>
      </p:sp>
    </p:spTree>
    <p:extLst>
      <p:ext uri="{BB962C8B-B14F-4D97-AF65-F5344CB8AC3E}">
        <p14:creationId xmlns:p14="http://schemas.microsoft.com/office/powerpoint/2010/main" val="2042023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a:spcBef>
                <a:spcPts val="0"/>
              </a:spcBef>
              <a:spcAft>
                <a:spcPts val="0"/>
              </a:spcAft>
            </a:pPr>
            <a:r>
              <a:rPr lang="fr-FR" sz="1600" b="1" dirty="0">
                <a:solidFill>
                  <a:srgbClr val="1E4E79"/>
                </a:solidFill>
                <a:effectLst/>
                <a:latin typeface="Calibri" panose="020F0502020204030204" pitchFamily="34" charset="0"/>
              </a:rPr>
              <a:t>Quelques chiffres a propos de google : </a:t>
            </a:r>
          </a:p>
          <a:p>
            <a:pPr marL="0" marR="0">
              <a:spcBef>
                <a:spcPts val="0"/>
              </a:spcBef>
              <a:spcAft>
                <a:spcPts val="0"/>
              </a:spcAft>
            </a:pPr>
            <a:r>
              <a:rPr lang="fr-FR" sz="1100" dirty="0">
                <a:effectLst/>
                <a:latin typeface="Calibri" panose="020F0502020204030204" pitchFamily="34" charset="0"/>
              </a:rPr>
              <a:t> </a:t>
            </a:r>
          </a:p>
          <a:p>
            <a:pPr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 Pourquoi le référencement naturel ? </a:t>
            </a:r>
          </a:p>
          <a:p>
            <a:pPr marL="742950" lvl="1" indent="-285750" rtl="0" fontAlgn="ctr">
              <a:spcBef>
                <a:spcPts val="0"/>
              </a:spcBef>
              <a:spcAft>
                <a:spcPts val="0"/>
              </a:spcAft>
              <a:buFont typeface="Courier New" panose="02070309020205020404" pitchFamily="49" charset="0"/>
              <a:buChar char="o"/>
            </a:pPr>
            <a:r>
              <a:rPr lang="fr-FR" sz="1100" dirty="0">
                <a:effectLst/>
                <a:latin typeface="Calibri" panose="020F0502020204030204" pitchFamily="34" charset="0"/>
              </a:rPr>
              <a:t>Parce que 80% des utilisateurs de google ignorent ses annonces</a:t>
            </a:r>
          </a:p>
          <a:p>
            <a:pPr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 Lors de la panne de google de 5 min en 2013 : </a:t>
            </a:r>
          </a:p>
          <a:p>
            <a:pPr marL="742950" lvl="1" indent="-285750" rtl="0" fontAlgn="ctr">
              <a:spcBef>
                <a:spcPts val="0"/>
              </a:spcBef>
              <a:spcAft>
                <a:spcPts val="0"/>
              </a:spcAft>
              <a:buFont typeface="Courier New" panose="02070309020205020404" pitchFamily="49" charset="0"/>
              <a:buChar char="o"/>
            </a:pPr>
            <a:r>
              <a:rPr lang="fr-FR" sz="1100" dirty="0">
                <a:effectLst/>
                <a:latin typeface="Calibri" panose="020F0502020204030204" pitchFamily="34" charset="0"/>
              </a:rPr>
              <a:t>Baisse de 40% du trafic internet.</a:t>
            </a:r>
          </a:p>
          <a:p>
            <a:pPr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 93 % des expériences en ligne commencent avec un moteur de recherche.</a:t>
            </a:r>
          </a:p>
          <a:p>
            <a:pPr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 96% du trafic de recherche mobile se fait via Google</a:t>
            </a:r>
          </a:p>
          <a:p>
            <a:pPr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 Les moteurs de recherche génèrent 300% plus de trafic vers les sites de contenu que les réseaux sociaux.</a:t>
            </a:r>
          </a:p>
          <a:p>
            <a:pPr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 60% des utilisateurs cliquent sur l'un des trois premiers résultats de recherche.</a:t>
            </a:r>
          </a:p>
          <a:p>
            <a:pPr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 Seulement 7% des utilisateurs iront à la troisième page des résultats de recherche.</a:t>
            </a:r>
          </a:p>
          <a:p>
            <a:pPr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 L’algorithme de Google change plus de 500 fois par an.</a:t>
            </a:r>
          </a:p>
          <a:p>
            <a:pPr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 Google, traite par jour au moins 5,8 milliards de requêtes de recherche dans le monde. </a:t>
            </a:r>
          </a:p>
          <a:p>
            <a:pPr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 En moyenne, Google reçoit plus de 63 000 requêtes de recherche par seconde.</a:t>
            </a:r>
          </a:p>
          <a:p>
            <a:pPr marL="0" marR="0">
              <a:spcBef>
                <a:spcPts val="0"/>
              </a:spcBef>
              <a:spcAft>
                <a:spcPts val="0"/>
              </a:spcAft>
            </a:pPr>
            <a:r>
              <a:rPr lang="fr-FR" sz="1100" dirty="0">
                <a:effectLst/>
                <a:latin typeface="Calibri" panose="020F0502020204030204" pitchFamily="34" charset="0"/>
              </a:rPr>
              <a:t> </a:t>
            </a:r>
          </a:p>
          <a:p>
            <a:pPr marL="0" marR="0">
              <a:spcBef>
                <a:spcPts val="0"/>
              </a:spcBef>
              <a:spcAft>
                <a:spcPts val="0"/>
              </a:spcAft>
            </a:pPr>
            <a:r>
              <a:rPr lang="fr-FR" sz="1100" dirty="0">
                <a:effectLst/>
                <a:latin typeface="Calibri" panose="020F0502020204030204" pitchFamily="34" charset="0"/>
              </a:rPr>
              <a:t>Et sinon : </a:t>
            </a:r>
          </a:p>
          <a:p>
            <a:pPr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 Google, c'est 162 milliard de CA.</a:t>
            </a:r>
          </a:p>
          <a:p>
            <a:pPr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 34 milliard de bénéfice.</a:t>
            </a:r>
          </a:p>
          <a:p>
            <a:pPr rtl="0"/>
            <a:endParaRPr lang="fr-FR" noProof="0" dirty="0"/>
          </a:p>
        </p:txBody>
      </p:sp>
      <p:sp>
        <p:nvSpPr>
          <p:cNvPr id="4" name="Espace réservé du numéro de diapositive 3"/>
          <p:cNvSpPr>
            <a:spLocks noGrp="1"/>
          </p:cNvSpPr>
          <p:nvPr>
            <p:ph type="sldNum" sz="quarter" idx="5"/>
          </p:nvPr>
        </p:nvSpPr>
        <p:spPr/>
        <p:txBody>
          <a:bodyPr rtlCol="0"/>
          <a:lstStyle/>
          <a:p>
            <a:pPr rtl="0"/>
            <a:fld id="{6DF8F48A-6110-47DA-8521-A1D1FFD22FEF}" type="slidenum">
              <a:rPr lang="fr-FR" smtClean="0"/>
              <a:t>3</a:t>
            </a:fld>
            <a:endParaRPr lang="fr-FR"/>
          </a:p>
        </p:txBody>
      </p:sp>
    </p:spTree>
    <p:extLst>
      <p:ext uri="{BB962C8B-B14F-4D97-AF65-F5344CB8AC3E}">
        <p14:creationId xmlns:p14="http://schemas.microsoft.com/office/powerpoint/2010/main" val="671800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a:spcBef>
                <a:spcPts val="0"/>
              </a:spcBef>
              <a:spcAft>
                <a:spcPts val="0"/>
              </a:spcAft>
            </a:pPr>
            <a:r>
              <a:rPr lang="fr-FR" sz="1800" dirty="0">
                <a:effectLst/>
                <a:latin typeface="Calibri" panose="020F0502020204030204" pitchFamily="34" charset="0"/>
              </a:rPr>
              <a:t>SEO (</a:t>
            </a:r>
            <a:r>
              <a:rPr lang="fr-FR" sz="1800" b="1" dirty="0" err="1">
                <a:effectLst/>
                <a:latin typeface="Calibri" panose="020F0502020204030204" pitchFamily="34" charset="0"/>
              </a:rPr>
              <a:t>Search</a:t>
            </a:r>
            <a:r>
              <a:rPr lang="fr-FR" sz="1800" b="1" dirty="0">
                <a:effectLst/>
                <a:latin typeface="Calibri" panose="020F0502020204030204" pitchFamily="34" charset="0"/>
              </a:rPr>
              <a:t> Engine </a:t>
            </a:r>
            <a:r>
              <a:rPr lang="fr-FR" sz="1800" b="1" dirty="0" err="1">
                <a:effectLst/>
                <a:latin typeface="Calibri" panose="020F0502020204030204" pitchFamily="34" charset="0"/>
              </a:rPr>
              <a:t>Optimization</a:t>
            </a:r>
            <a:r>
              <a:rPr lang="fr-FR" sz="1800" dirty="0">
                <a:effectLst/>
                <a:latin typeface="Calibri" panose="020F0502020204030204" pitchFamily="34" charset="0"/>
              </a:rPr>
              <a:t>) signifie en français : « Optimisation pour les moteurs de recherche ».</a:t>
            </a:r>
          </a:p>
          <a:p>
            <a:pPr marL="0" marR="0">
              <a:spcBef>
                <a:spcPts val="0"/>
              </a:spcBef>
              <a:spcAft>
                <a:spcPts val="0"/>
              </a:spcAft>
            </a:pPr>
            <a:r>
              <a:rPr lang="fr-FR" sz="1800" dirty="0">
                <a:effectLst/>
                <a:latin typeface="Calibri" panose="020F0502020204030204" pitchFamily="34" charset="0"/>
              </a:rPr>
              <a:t>Ce terme défini l’ensemble des techniques mises en œuvre pour améliorer la position d’un site web sur les pages de résultats des moteurs de recherche. On l’appelle aussi référencement naturel. On dit qu’un site est bien optimisé ou référencé s’il se trouve dans les premières position d’un moteur de recherche sur les requêtes souhaitées.</a:t>
            </a:r>
          </a:p>
          <a:p>
            <a:pPr marL="0" marR="0">
              <a:spcBef>
                <a:spcPts val="0"/>
              </a:spcBef>
              <a:spcAft>
                <a:spcPts val="0"/>
              </a:spcAft>
            </a:pPr>
            <a:r>
              <a:rPr lang="fr-FR" sz="1800" dirty="0">
                <a:effectLst/>
                <a:latin typeface="Calibri" panose="020F0502020204030204" pitchFamily="34" charset="0"/>
              </a:rPr>
              <a:t> </a:t>
            </a:r>
          </a:p>
          <a:p>
            <a:pPr marL="0" marR="0">
              <a:spcBef>
                <a:spcPts val="0"/>
              </a:spcBef>
              <a:spcAft>
                <a:spcPts val="0"/>
              </a:spcAft>
            </a:pPr>
            <a:r>
              <a:rPr lang="fr-FR" sz="1800" dirty="0">
                <a:effectLst/>
                <a:latin typeface="Calibri" panose="020F0502020204030204" pitchFamily="34" charset="0"/>
              </a:rPr>
              <a:t>Pour faire simple, le moteur de recherche Google est un robot, appelé " spider " ou " crawler " en anglais qui parcours le web en suivant les liens présents sur les sites internet. </a:t>
            </a:r>
          </a:p>
          <a:p>
            <a:pPr marL="0" marR="0">
              <a:spcBef>
                <a:spcPts val="0"/>
              </a:spcBef>
              <a:spcAft>
                <a:spcPts val="0"/>
              </a:spcAft>
            </a:pPr>
            <a:r>
              <a:rPr lang="fr-FR" sz="1800" dirty="0">
                <a:effectLst/>
                <a:latin typeface="Calibri" panose="020F0502020204030204" pitchFamily="34" charset="0"/>
              </a:rPr>
              <a:t>A chaque fois qu'il arrive sur une nouvelle page, il lit puis l'enregistre grâce à un procédé appelé le " </a:t>
            </a:r>
            <a:r>
              <a:rPr lang="fr-FR" sz="1800" dirty="0" err="1">
                <a:effectLst/>
                <a:latin typeface="Calibri" panose="020F0502020204030204" pitchFamily="34" charset="0"/>
              </a:rPr>
              <a:t>scraping</a:t>
            </a:r>
            <a:r>
              <a:rPr lang="fr-FR" sz="1800" dirty="0">
                <a:effectLst/>
                <a:latin typeface="Calibri" panose="020F0502020204030204" pitchFamily="34" charset="0"/>
              </a:rPr>
              <a:t> ". </a:t>
            </a:r>
          </a:p>
          <a:p>
            <a:pPr marL="0" marR="0">
              <a:spcBef>
                <a:spcPts val="0"/>
              </a:spcBef>
              <a:spcAft>
                <a:spcPts val="0"/>
              </a:spcAft>
            </a:pPr>
            <a:r>
              <a:rPr lang="fr-FR" sz="1800" dirty="0">
                <a:effectLst/>
                <a:latin typeface="Calibri" panose="020F0502020204030204" pitchFamily="34" charset="0"/>
              </a:rPr>
              <a:t>Google extrait tout le texte d'un site web existant, on parle alors de l'indexation d'une page web. </a:t>
            </a:r>
          </a:p>
          <a:p>
            <a:pPr marL="0" marR="0">
              <a:spcBef>
                <a:spcPts val="0"/>
              </a:spcBef>
              <a:spcAft>
                <a:spcPts val="0"/>
              </a:spcAft>
            </a:pPr>
            <a:r>
              <a:rPr lang="fr-FR" sz="1800" dirty="0">
                <a:effectLst/>
                <a:latin typeface="Calibri" panose="020F0502020204030204" pitchFamily="34" charset="0"/>
              </a:rPr>
              <a:t> </a:t>
            </a:r>
          </a:p>
          <a:p>
            <a:pPr marL="0" marR="0">
              <a:spcBef>
                <a:spcPts val="0"/>
              </a:spcBef>
              <a:spcAft>
                <a:spcPts val="0"/>
              </a:spcAft>
            </a:pPr>
            <a:r>
              <a:rPr lang="fr-FR" sz="1800" dirty="0">
                <a:effectLst/>
                <a:latin typeface="Calibri" panose="020F0502020204030204" pitchFamily="34" charset="0"/>
              </a:rPr>
              <a:t>Le véritable enjeu et la véritable difficulté consiste a convaincre google que le site est plus pertinents que ses concurrents grâce à des mots clés stratégiques.</a:t>
            </a:r>
          </a:p>
          <a:p>
            <a:pPr rtl="0"/>
            <a:endParaRPr lang="fr-FR" noProof="0" dirty="0"/>
          </a:p>
        </p:txBody>
      </p:sp>
      <p:sp>
        <p:nvSpPr>
          <p:cNvPr id="4" name="Espace réservé du numéro de diapositive 3"/>
          <p:cNvSpPr>
            <a:spLocks noGrp="1"/>
          </p:cNvSpPr>
          <p:nvPr>
            <p:ph type="sldNum" sz="quarter" idx="5"/>
          </p:nvPr>
        </p:nvSpPr>
        <p:spPr/>
        <p:txBody>
          <a:bodyPr rtlCol="0"/>
          <a:lstStyle/>
          <a:p>
            <a:pPr rtl="0"/>
            <a:fld id="{6DF8F48A-6110-47DA-8521-A1D1FFD22FEF}" type="slidenum">
              <a:rPr lang="fr-FR" smtClean="0"/>
              <a:t>4</a:t>
            </a:fld>
            <a:endParaRPr lang="fr-FR"/>
          </a:p>
        </p:txBody>
      </p:sp>
    </p:spTree>
    <p:extLst>
      <p:ext uri="{BB962C8B-B14F-4D97-AF65-F5344CB8AC3E}">
        <p14:creationId xmlns:p14="http://schemas.microsoft.com/office/powerpoint/2010/main" val="2209875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noProof="0" dirty="0"/>
          </a:p>
        </p:txBody>
      </p:sp>
      <p:sp>
        <p:nvSpPr>
          <p:cNvPr id="4" name="Espace réservé du numéro de diapositive 3"/>
          <p:cNvSpPr>
            <a:spLocks noGrp="1"/>
          </p:cNvSpPr>
          <p:nvPr>
            <p:ph type="sldNum" sz="quarter" idx="5"/>
          </p:nvPr>
        </p:nvSpPr>
        <p:spPr/>
        <p:txBody>
          <a:bodyPr rtlCol="0"/>
          <a:lstStyle/>
          <a:p>
            <a:pPr rtl="0"/>
            <a:fld id="{6DF8F48A-6110-47DA-8521-A1D1FFD22FEF}" type="slidenum">
              <a:rPr lang="fr-FR" smtClean="0"/>
              <a:t>5</a:t>
            </a:fld>
            <a:endParaRPr lang="fr-FR"/>
          </a:p>
        </p:txBody>
      </p:sp>
    </p:spTree>
    <p:extLst>
      <p:ext uri="{BB962C8B-B14F-4D97-AF65-F5344CB8AC3E}">
        <p14:creationId xmlns:p14="http://schemas.microsoft.com/office/powerpoint/2010/main" val="3708814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b="0" i="0" dirty="0">
                <a:solidFill>
                  <a:srgbClr val="BDC1C6"/>
                </a:solidFill>
                <a:effectLst/>
                <a:latin typeface="arial" panose="020B0604020202020204" pitchFamily="34" charset="0"/>
              </a:rPr>
              <a:t>L'expression de </a:t>
            </a:r>
            <a:r>
              <a:rPr lang="fr-FR" b="1" i="0" dirty="0">
                <a:solidFill>
                  <a:srgbClr val="BDC1C6"/>
                </a:solidFill>
                <a:effectLst/>
                <a:latin typeface="arial" panose="020B0604020202020204" pitchFamily="34" charset="0"/>
              </a:rPr>
              <a:t>SEO technique</a:t>
            </a:r>
            <a:r>
              <a:rPr lang="fr-FR" b="0" i="0" dirty="0">
                <a:solidFill>
                  <a:srgbClr val="BDC1C6"/>
                </a:solidFill>
                <a:effectLst/>
                <a:latin typeface="arial" panose="020B0604020202020204" pitchFamily="34" charset="0"/>
              </a:rPr>
              <a:t> désigne généralement les actions d'optimisation du référencement naturel qui visent à s'assurer que tous les éléments </a:t>
            </a:r>
            <a:r>
              <a:rPr lang="fr-FR" b="1" i="0" dirty="0">
                <a:solidFill>
                  <a:srgbClr val="BDC1C6"/>
                </a:solidFill>
                <a:effectLst/>
                <a:latin typeface="arial" panose="020B0604020202020204" pitchFamily="34" charset="0"/>
              </a:rPr>
              <a:t>techniques</a:t>
            </a:r>
            <a:r>
              <a:rPr lang="fr-FR" b="0" i="0" dirty="0">
                <a:solidFill>
                  <a:srgbClr val="BDC1C6"/>
                </a:solidFill>
                <a:effectLst/>
                <a:latin typeface="arial" panose="020B0604020202020204" pitchFamily="34" charset="0"/>
              </a:rPr>
              <a:t> nécessaires sont mis en place de manière globale pour assurer la meilleure indexation et le meilleur positionnement possible d'un site web.</a:t>
            </a:r>
            <a:endParaRPr lang="fr-FR" noProof="0" dirty="0"/>
          </a:p>
        </p:txBody>
      </p:sp>
      <p:sp>
        <p:nvSpPr>
          <p:cNvPr id="4" name="Espace réservé du numéro de diapositive 3"/>
          <p:cNvSpPr>
            <a:spLocks noGrp="1"/>
          </p:cNvSpPr>
          <p:nvPr>
            <p:ph type="sldNum" sz="quarter" idx="5"/>
          </p:nvPr>
        </p:nvSpPr>
        <p:spPr/>
        <p:txBody>
          <a:bodyPr rtlCol="0"/>
          <a:lstStyle/>
          <a:p>
            <a:pPr rtl="0"/>
            <a:fld id="{6DF8F48A-6110-47DA-8521-A1D1FFD22FEF}" type="slidenum">
              <a:rPr lang="fr-FR" smtClean="0"/>
              <a:t>6</a:t>
            </a:fld>
            <a:endParaRPr lang="fr-FR"/>
          </a:p>
        </p:txBody>
      </p:sp>
    </p:spTree>
    <p:extLst>
      <p:ext uri="{BB962C8B-B14F-4D97-AF65-F5344CB8AC3E}">
        <p14:creationId xmlns:p14="http://schemas.microsoft.com/office/powerpoint/2010/main" val="780727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 Coder en mobile first : </a:t>
            </a:r>
          </a:p>
          <a:p>
            <a:pPr marL="742950" lvl="1" indent="-285750" rtl="0" fontAlgn="ctr">
              <a:spcBef>
                <a:spcPts val="0"/>
              </a:spcBef>
              <a:spcAft>
                <a:spcPts val="0"/>
              </a:spcAft>
              <a:buFont typeface="Courier New" panose="02070309020205020404" pitchFamily="49" charset="0"/>
              <a:buChar char="o"/>
            </a:pPr>
            <a:r>
              <a:rPr lang="fr-FR" sz="1100" dirty="0">
                <a:effectLst/>
                <a:latin typeface="Calibri" panose="020F0502020204030204" pitchFamily="34" charset="0"/>
              </a:rPr>
              <a:t>Parce que plus de 50% des navigations sur internet se font désormais sur portable. </a:t>
            </a:r>
          </a:p>
          <a:p>
            <a:pPr marL="742950" lvl="1" indent="-285750" rtl="0" fontAlgn="ctr">
              <a:spcBef>
                <a:spcPts val="0"/>
              </a:spcBef>
              <a:spcAft>
                <a:spcPts val="0"/>
              </a:spcAft>
              <a:buFont typeface="Courier New" panose="02070309020205020404" pitchFamily="49" charset="0"/>
              <a:buChar char="o"/>
            </a:pPr>
            <a:r>
              <a:rPr lang="fr-FR" sz="1100" dirty="0">
                <a:effectLst/>
                <a:latin typeface="Calibri" panose="020F0502020204030204" pitchFamily="34" charset="0"/>
              </a:rPr>
              <a:t>Le site doit se charger en moins de 6 secondes avec une connexion 3G. </a:t>
            </a:r>
          </a:p>
          <a:p>
            <a:pPr marL="742950" lvl="1" indent="-285750" rtl="0" fontAlgn="ctr">
              <a:spcBef>
                <a:spcPts val="0"/>
              </a:spcBef>
              <a:spcAft>
                <a:spcPts val="0"/>
              </a:spcAft>
              <a:buFont typeface="Courier New" panose="02070309020205020404" pitchFamily="49" charset="0"/>
              <a:buChar char="o"/>
            </a:pPr>
            <a:r>
              <a:rPr lang="fr-FR" sz="1100" dirty="0">
                <a:effectLst/>
                <a:latin typeface="Calibri" panose="020F0502020204030204" pitchFamily="34" charset="0"/>
              </a:rPr>
              <a:t>Pour le vérifier : </a:t>
            </a:r>
            <a:r>
              <a:rPr lang="fr-FR" sz="1100" dirty="0">
                <a:effectLst/>
                <a:latin typeface="Calibri" panose="020F0502020204030204" pitchFamily="34" charset="0"/>
                <a:hlinkClick r:id="rId3"/>
              </a:rPr>
              <a:t>https://www.thinkwithgoogle.com/intl/fr-fr/feature/testmysite/</a:t>
            </a:r>
            <a:r>
              <a:rPr lang="fr-FR" sz="1100" dirty="0">
                <a:effectLst/>
                <a:latin typeface="Calibri" panose="020F0502020204030204" pitchFamily="34" charset="0"/>
              </a:rPr>
              <a:t> (outils de google pour l'optimisation)</a:t>
            </a:r>
          </a:p>
          <a:p>
            <a:pPr marL="742950" lvl="1" indent="-285750" rtl="0" fontAlgn="ctr">
              <a:spcBef>
                <a:spcPts val="0"/>
              </a:spcBef>
              <a:spcAft>
                <a:spcPts val="0"/>
              </a:spcAft>
              <a:buFont typeface="Courier New" panose="02070309020205020404" pitchFamily="49" charset="0"/>
              <a:buChar char="o"/>
            </a:pPr>
            <a:r>
              <a:rPr lang="fr-FR" sz="1100" dirty="0">
                <a:effectLst/>
                <a:latin typeface="Calibri" panose="020F0502020204030204" pitchFamily="34" charset="0"/>
              </a:rPr>
              <a:t>Eviter les pop up sur mobile, penser au menu burger, et faire des boutons facilement </a:t>
            </a:r>
            <a:r>
              <a:rPr lang="fr-FR" sz="1100" dirty="0" err="1">
                <a:effectLst/>
                <a:latin typeface="Calibri" panose="020F0502020204030204" pitchFamily="34" charset="0"/>
              </a:rPr>
              <a:t>clicables</a:t>
            </a:r>
            <a:r>
              <a:rPr lang="fr-FR" sz="1100" dirty="0">
                <a:effectLst/>
                <a:latin typeface="Calibri" panose="020F0502020204030204" pitchFamily="34" charset="0"/>
              </a:rPr>
              <a:t>.</a:t>
            </a:r>
          </a:p>
          <a:p>
            <a:pPr marL="685800" marR="0">
              <a:spcBef>
                <a:spcPts val="0"/>
              </a:spcBef>
              <a:spcAft>
                <a:spcPts val="0"/>
              </a:spcAft>
            </a:pPr>
            <a:r>
              <a:rPr lang="fr-FR" sz="1100" dirty="0">
                <a:effectLst/>
                <a:latin typeface="Calibri" panose="020F0502020204030204" pitchFamily="34" charset="0"/>
              </a:rPr>
              <a:t> </a:t>
            </a:r>
          </a:p>
          <a:p>
            <a:pPr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 Coder avec des balises sémantiques et optimiser la structure des </a:t>
            </a:r>
            <a:r>
              <a:rPr lang="fr-FR" sz="1100" dirty="0" err="1">
                <a:effectLst/>
                <a:latin typeface="Calibri" panose="020F0502020204030204" pitchFamily="34" charset="0"/>
              </a:rPr>
              <a:t>urls</a:t>
            </a:r>
            <a:r>
              <a:rPr lang="fr-FR" sz="1100" dirty="0">
                <a:effectLst/>
                <a:latin typeface="Calibri" panose="020F0502020204030204" pitchFamily="34" charset="0"/>
              </a:rPr>
              <a:t> : </a:t>
            </a:r>
          </a:p>
          <a:p>
            <a:pPr marL="742950" lvl="1" indent="-285750" rtl="0" fontAlgn="ctr">
              <a:spcBef>
                <a:spcPts val="0"/>
              </a:spcBef>
              <a:spcAft>
                <a:spcPts val="0"/>
              </a:spcAft>
              <a:buFont typeface="Courier New" panose="02070309020205020404" pitchFamily="49" charset="0"/>
              <a:buChar char="o"/>
            </a:pPr>
            <a:r>
              <a:rPr lang="fr-FR" sz="1100" dirty="0">
                <a:effectLst/>
                <a:latin typeface="Calibri" panose="020F0502020204030204" pitchFamily="34" charset="0"/>
              </a:rPr>
              <a:t>Pour favoriser le passage et la compréhension des robots google et donc accroitre la qualité du référencement. </a:t>
            </a:r>
          </a:p>
          <a:p>
            <a:pPr marL="742950" lvl="1" indent="-285750" rtl="0" fontAlgn="ctr">
              <a:spcBef>
                <a:spcPts val="0"/>
              </a:spcBef>
              <a:spcAft>
                <a:spcPts val="0"/>
              </a:spcAft>
              <a:buFont typeface="Courier New" panose="02070309020205020404" pitchFamily="49" charset="0"/>
              <a:buChar char="o"/>
            </a:pPr>
            <a:r>
              <a:rPr lang="fr-FR" sz="1100" dirty="0">
                <a:effectLst/>
                <a:latin typeface="Calibri" panose="020F0502020204030204" pitchFamily="34" charset="0"/>
              </a:rPr>
              <a:t>Avec les balises header, </a:t>
            </a:r>
            <a:r>
              <a:rPr lang="fr-FR" sz="1100" dirty="0" err="1">
                <a:effectLst/>
                <a:latin typeface="Calibri" panose="020F0502020204030204" pitchFamily="34" charset="0"/>
              </a:rPr>
              <a:t>nav</a:t>
            </a:r>
            <a:r>
              <a:rPr lang="fr-FR" sz="1100" dirty="0">
                <a:effectLst/>
                <a:latin typeface="Calibri" panose="020F0502020204030204" pitchFamily="34" charset="0"/>
              </a:rPr>
              <a:t>, main, section, </a:t>
            </a:r>
            <a:r>
              <a:rPr lang="fr-FR" sz="1100" dirty="0" err="1">
                <a:effectLst/>
                <a:latin typeface="Calibri" panose="020F0502020204030204" pitchFamily="34" charset="0"/>
              </a:rPr>
              <a:t>footer</a:t>
            </a:r>
            <a:r>
              <a:rPr lang="fr-FR" sz="1100" dirty="0">
                <a:effectLst/>
                <a:latin typeface="Calibri" panose="020F0502020204030204" pitchFamily="34" charset="0"/>
              </a:rPr>
              <a:t>, </a:t>
            </a:r>
            <a:r>
              <a:rPr lang="fr-FR" sz="1100" dirty="0" err="1">
                <a:effectLst/>
                <a:latin typeface="Calibri" panose="020F0502020204030204" pitchFamily="34" charset="0"/>
              </a:rPr>
              <a:t>aside</a:t>
            </a:r>
            <a:r>
              <a:rPr lang="fr-FR" sz="1100" dirty="0">
                <a:effectLst/>
                <a:latin typeface="Calibri" panose="020F0502020204030204" pitchFamily="34" charset="0"/>
              </a:rPr>
              <a:t>, p, article..</a:t>
            </a:r>
          </a:p>
          <a:p>
            <a:pPr marL="742950" lvl="1" indent="-285750" rtl="0" fontAlgn="ctr">
              <a:spcBef>
                <a:spcPts val="0"/>
              </a:spcBef>
              <a:spcAft>
                <a:spcPts val="0"/>
              </a:spcAft>
              <a:buFont typeface="Courier New" panose="02070309020205020404" pitchFamily="49" charset="0"/>
              <a:buChar char="o"/>
            </a:pPr>
            <a:r>
              <a:rPr lang="fr-FR" sz="1100" dirty="0">
                <a:effectLst/>
                <a:latin typeface="Calibri" panose="020F0502020204030204" pitchFamily="34" charset="0"/>
              </a:rPr>
              <a:t>Mais aussi les balises </a:t>
            </a:r>
          </a:p>
          <a:p>
            <a:pPr marL="1143000" lvl="2" indent="-228600" rtl="0" fontAlgn="ctr">
              <a:spcBef>
                <a:spcPts val="0"/>
              </a:spcBef>
              <a:spcAft>
                <a:spcPts val="0"/>
              </a:spcAft>
              <a:buFont typeface="Arial" panose="020B0604020202020204" pitchFamily="34" charset="0"/>
              <a:buChar char="§"/>
            </a:pPr>
            <a:r>
              <a:rPr lang="fr-FR" sz="1100" dirty="0" err="1">
                <a:effectLst/>
                <a:latin typeface="Calibri" panose="020F0502020204030204" pitchFamily="34" charset="0"/>
              </a:rPr>
              <a:t>Hn</a:t>
            </a:r>
            <a:r>
              <a:rPr lang="fr-FR" sz="1100" dirty="0">
                <a:effectLst/>
                <a:latin typeface="Calibri" panose="020F0502020204030204" pitchFamily="34" charset="0"/>
              </a:rPr>
              <a:t> : pour les titres.</a:t>
            </a:r>
          </a:p>
          <a:p>
            <a:pPr marL="1143000" lvl="2" indent="-228600"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Alt : pour la description des images.</a:t>
            </a:r>
          </a:p>
          <a:p>
            <a:pPr marL="1143000" lvl="2" indent="-228600"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L'optimisation des images et leur dimension : pour la fluidité. </a:t>
            </a:r>
          </a:p>
          <a:p>
            <a:pPr marL="1143000" lvl="2" indent="-228600"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Les balises de mise en forme de texte : Strong, </a:t>
            </a:r>
            <a:r>
              <a:rPr lang="fr-FR" sz="1100" dirty="0" err="1">
                <a:effectLst/>
                <a:latin typeface="Calibri" panose="020F0502020204030204" pitchFamily="34" charset="0"/>
              </a:rPr>
              <a:t>em</a:t>
            </a:r>
            <a:r>
              <a:rPr lang="fr-FR" sz="1100" dirty="0">
                <a:effectLst/>
                <a:latin typeface="Calibri" panose="020F0502020204030204" pitchFamily="34" charset="0"/>
              </a:rPr>
              <a:t> (pour l'emphase)</a:t>
            </a:r>
          </a:p>
          <a:p>
            <a:pPr marL="1143000" lvl="2" indent="-228600"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Et pour vérifier tout ça : sur le site de la w3c.</a:t>
            </a:r>
          </a:p>
          <a:p>
            <a:pPr marL="1028700" marR="0">
              <a:spcBef>
                <a:spcPts val="0"/>
              </a:spcBef>
              <a:spcAft>
                <a:spcPts val="0"/>
              </a:spcAft>
            </a:pPr>
            <a:r>
              <a:rPr lang="fr-FR" sz="1100" dirty="0">
                <a:effectLst/>
                <a:latin typeface="Calibri" panose="020F0502020204030204" pitchFamily="34" charset="0"/>
              </a:rPr>
              <a:t> </a:t>
            </a:r>
          </a:p>
          <a:p>
            <a:pPr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 Migrer en https pour sécuriser les pages web, et optimiser la rapidité de son serveur.</a:t>
            </a:r>
          </a:p>
          <a:p>
            <a:pPr marL="742950" lvl="1" indent="-285750" rtl="0" fontAlgn="ctr">
              <a:spcBef>
                <a:spcPts val="0"/>
              </a:spcBef>
              <a:spcAft>
                <a:spcPts val="0"/>
              </a:spcAft>
              <a:buFont typeface="Courier New" panose="02070309020205020404" pitchFamily="49" charset="0"/>
              <a:buChar char="o"/>
            </a:pPr>
            <a:r>
              <a:rPr lang="fr-FR" sz="1100" dirty="0">
                <a:effectLst/>
                <a:latin typeface="Calibri" panose="020F0502020204030204" pitchFamily="34" charset="0"/>
              </a:rPr>
              <a:t>A tester avec </a:t>
            </a:r>
            <a:r>
              <a:rPr lang="fr-FR" sz="1100" dirty="0">
                <a:effectLst/>
                <a:latin typeface="Calibri" panose="020F0502020204030204" pitchFamily="34" charset="0"/>
                <a:hlinkClick r:id="rId4"/>
              </a:rPr>
              <a:t>https://gtmetrix.com/</a:t>
            </a:r>
            <a:endParaRPr lang="fr-FR" sz="1100" dirty="0">
              <a:effectLst/>
              <a:latin typeface="Calibri" panose="020F0502020204030204" pitchFamily="34" charset="0"/>
            </a:endParaRPr>
          </a:p>
          <a:p>
            <a:pPr marL="685800" marR="0">
              <a:spcBef>
                <a:spcPts val="0"/>
              </a:spcBef>
              <a:spcAft>
                <a:spcPts val="0"/>
              </a:spcAft>
            </a:pPr>
            <a:r>
              <a:rPr lang="fr-FR" sz="1100" dirty="0">
                <a:effectLst/>
                <a:latin typeface="Calibri" panose="020F0502020204030204" pitchFamily="34" charset="0"/>
              </a:rPr>
              <a:t> </a:t>
            </a:r>
          </a:p>
          <a:p>
            <a:pPr rtl="0" fontAlgn="ctr">
              <a:spcBef>
                <a:spcPts val="0"/>
              </a:spcBef>
              <a:spcAft>
                <a:spcPts val="0"/>
              </a:spcAft>
              <a:buFont typeface="Arial" panose="020B0604020202020204" pitchFamily="34" charset="0"/>
              <a:buChar char="•"/>
            </a:pPr>
            <a:r>
              <a:rPr lang="fr-FR" sz="1100" dirty="0">
                <a:effectLst/>
                <a:latin typeface="Calibri" panose="020F0502020204030204" pitchFamily="34" charset="0"/>
              </a:rPr>
              <a:t> Organiser ses </a:t>
            </a:r>
            <a:r>
              <a:rPr lang="fr-FR" sz="1100" dirty="0" err="1">
                <a:effectLst/>
                <a:latin typeface="Calibri" panose="020F0502020204030204" pitchFamily="34" charset="0"/>
              </a:rPr>
              <a:t>urls</a:t>
            </a:r>
            <a:r>
              <a:rPr lang="fr-FR" sz="1100" dirty="0">
                <a:effectLst/>
                <a:latin typeface="Calibri" panose="020F0502020204030204" pitchFamily="34" charset="0"/>
              </a:rPr>
              <a:t> : </a:t>
            </a:r>
          </a:p>
          <a:p>
            <a:pPr marL="742950" lvl="1" indent="-285750" rtl="0" fontAlgn="ctr">
              <a:spcBef>
                <a:spcPts val="0"/>
              </a:spcBef>
              <a:spcAft>
                <a:spcPts val="0"/>
              </a:spcAft>
              <a:buFont typeface="Courier New" panose="02070309020205020404" pitchFamily="49" charset="0"/>
              <a:buChar char="o"/>
            </a:pPr>
            <a:r>
              <a:rPr lang="fr-FR" sz="1100" dirty="0">
                <a:effectLst/>
                <a:latin typeface="Calibri" panose="020F0502020204030204" pitchFamily="34" charset="0"/>
              </a:rPr>
              <a:t>En les rendant lisibles pour tout le monde. </a:t>
            </a:r>
          </a:p>
          <a:p>
            <a:pPr marL="742950" lvl="1" indent="-285750" rtl="0" fontAlgn="ctr">
              <a:spcBef>
                <a:spcPts val="0"/>
              </a:spcBef>
              <a:spcAft>
                <a:spcPts val="0"/>
              </a:spcAft>
              <a:buFont typeface="Courier New" panose="02070309020205020404" pitchFamily="49" charset="0"/>
              <a:buChar char="o"/>
            </a:pPr>
            <a:r>
              <a:rPr lang="fr-FR" sz="1100" dirty="0">
                <a:effectLst/>
                <a:latin typeface="Calibri" panose="020F0502020204030204" pitchFamily="34" charset="0"/>
              </a:rPr>
              <a:t>En organisation le contenu. </a:t>
            </a:r>
          </a:p>
          <a:p>
            <a:pPr marL="742950" lvl="1" indent="-285750" rtl="0" fontAlgn="ctr">
              <a:spcBef>
                <a:spcPts val="0"/>
              </a:spcBef>
              <a:spcAft>
                <a:spcPts val="0"/>
              </a:spcAft>
              <a:buFont typeface="Courier New" panose="02070309020205020404" pitchFamily="49" charset="0"/>
              <a:buChar char="o"/>
            </a:pPr>
            <a:r>
              <a:rPr lang="fr-FR" sz="1100" dirty="0">
                <a:effectLst/>
                <a:latin typeface="Calibri" panose="020F0502020204030204" pitchFamily="34" charset="0"/>
              </a:rPr>
              <a:t>En n'utilisant pas de majuscule (qui peut créer la confusion)</a:t>
            </a:r>
          </a:p>
          <a:p>
            <a:pPr marL="742950" lvl="1" indent="-285750" rtl="0" fontAlgn="ctr">
              <a:spcBef>
                <a:spcPts val="0"/>
              </a:spcBef>
              <a:spcAft>
                <a:spcPts val="0"/>
              </a:spcAft>
              <a:buFont typeface="Courier New" panose="02070309020205020404" pitchFamily="49" charset="0"/>
              <a:buChar char="o"/>
            </a:pPr>
            <a:r>
              <a:rPr lang="fr-FR" sz="1100" dirty="0">
                <a:effectLst/>
                <a:latin typeface="Calibri" panose="020F0502020204030204" pitchFamily="34" charset="0"/>
              </a:rPr>
              <a:t>Préférer les tirer du bas aux </a:t>
            </a:r>
            <a:r>
              <a:rPr lang="fr-FR" sz="1100" dirty="0" err="1">
                <a:effectLst/>
                <a:latin typeface="Calibri" panose="020F0502020204030204" pitchFamily="34" charset="0"/>
              </a:rPr>
              <a:t>underscores</a:t>
            </a:r>
            <a:r>
              <a:rPr lang="fr-FR" sz="1100" dirty="0">
                <a:effectLst/>
                <a:latin typeface="Calibri" panose="020F0502020204030204" pitchFamily="34" charset="0"/>
              </a:rPr>
              <a:t>. </a:t>
            </a:r>
          </a:p>
          <a:p>
            <a:pPr marL="742950" lvl="1" indent="-285750" rtl="0" fontAlgn="ctr">
              <a:spcBef>
                <a:spcPts val="0"/>
              </a:spcBef>
              <a:spcAft>
                <a:spcPts val="0"/>
              </a:spcAft>
              <a:buFont typeface="Courier New" panose="02070309020205020404" pitchFamily="49" charset="0"/>
              <a:buChar char="o"/>
            </a:pPr>
            <a:r>
              <a:rPr lang="fr-FR" sz="1100" dirty="0">
                <a:effectLst/>
                <a:latin typeface="Calibri" panose="020F0502020204030204" pitchFamily="34" charset="0"/>
              </a:rPr>
              <a:t>Créer un plan du site xml pour l'envoyer à google </a:t>
            </a:r>
            <a:r>
              <a:rPr lang="fr-FR" sz="1100" dirty="0" err="1">
                <a:effectLst/>
                <a:latin typeface="Calibri" panose="020F0502020204030204" pitchFamily="34" charset="0"/>
              </a:rPr>
              <a:t>search</a:t>
            </a:r>
            <a:r>
              <a:rPr lang="fr-FR" sz="1100" dirty="0">
                <a:effectLst/>
                <a:latin typeface="Calibri" panose="020F0502020204030204" pitchFamily="34" charset="0"/>
              </a:rPr>
              <a:t> console (pour indiquer aux robots google la liste des pages à faire indexer, le suivi se fait depuis Google </a:t>
            </a:r>
            <a:r>
              <a:rPr lang="fr-FR" sz="1100" dirty="0" err="1">
                <a:effectLst/>
                <a:latin typeface="Calibri" panose="020F0502020204030204" pitchFamily="34" charset="0"/>
              </a:rPr>
              <a:t>search</a:t>
            </a:r>
            <a:r>
              <a:rPr lang="fr-FR" sz="1100" dirty="0">
                <a:effectLst/>
                <a:latin typeface="Calibri" panose="020F0502020204030204" pitchFamily="34" charset="0"/>
              </a:rPr>
              <a:t> console)</a:t>
            </a:r>
          </a:p>
          <a:p>
            <a:pPr marL="742950" lvl="1" indent="-285750" rtl="0" fontAlgn="ctr">
              <a:spcBef>
                <a:spcPts val="0"/>
              </a:spcBef>
              <a:spcAft>
                <a:spcPts val="0"/>
              </a:spcAft>
              <a:buFont typeface="Courier New" panose="02070309020205020404" pitchFamily="49" charset="0"/>
              <a:buChar char="o"/>
            </a:pPr>
            <a:r>
              <a:rPr lang="fr-FR" sz="1100" dirty="0">
                <a:effectLst/>
                <a:latin typeface="Calibri" panose="020F0502020204030204" pitchFamily="34" charset="0"/>
              </a:rPr>
              <a:t>Toujours faire une redirection 301 pour les </a:t>
            </a:r>
            <a:r>
              <a:rPr lang="fr-FR" sz="1100" dirty="0" err="1">
                <a:effectLst/>
                <a:latin typeface="Calibri" panose="020F0502020204030204" pitchFamily="34" charset="0"/>
              </a:rPr>
              <a:t>urls</a:t>
            </a:r>
            <a:r>
              <a:rPr lang="fr-FR" sz="1100" dirty="0">
                <a:effectLst/>
                <a:latin typeface="Calibri" panose="020F0502020204030204" pitchFamily="34" charset="0"/>
              </a:rPr>
              <a:t> cassés. </a:t>
            </a:r>
          </a:p>
          <a:p>
            <a:pPr marL="742950" lvl="1" indent="-285750" rtl="0" fontAlgn="ctr">
              <a:spcBef>
                <a:spcPts val="0"/>
              </a:spcBef>
              <a:spcAft>
                <a:spcPts val="0"/>
              </a:spcAft>
              <a:buFont typeface="Courier New" panose="02070309020205020404" pitchFamily="49" charset="0"/>
              <a:buChar char="o"/>
            </a:pPr>
            <a:r>
              <a:rPr lang="fr-FR" sz="1100" dirty="0">
                <a:effectLst/>
                <a:latin typeface="Calibri" panose="020F0502020204030204" pitchFamily="34" charset="0"/>
              </a:rPr>
              <a:t>Ajouter un favicon : pour mettre en avant la marque de son site et augmenter le taux de clics des internautes.</a:t>
            </a:r>
          </a:p>
          <a:p>
            <a:pPr marL="0" marR="0">
              <a:spcBef>
                <a:spcPts val="0"/>
              </a:spcBef>
              <a:spcAft>
                <a:spcPts val="0"/>
              </a:spcAft>
            </a:pPr>
            <a:r>
              <a:rPr lang="fr-FR" sz="1100" dirty="0">
                <a:effectLst/>
                <a:latin typeface="Calibri" panose="020F0502020204030204" pitchFamily="34" charset="0"/>
              </a:rPr>
              <a:t> </a:t>
            </a:r>
          </a:p>
          <a:p>
            <a:pPr rtl="0"/>
            <a:endParaRPr lang="fr-FR" noProof="0" dirty="0"/>
          </a:p>
        </p:txBody>
      </p:sp>
      <p:sp>
        <p:nvSpPr>
          <p:cNvPr id="4" name="Espace réservé du numéro de diapositive 3"/>
          <p:cNvSpPr>
            <a:spLocks noGrp="1"/>
          </p:cNvSpPr>
          <p:nvPr>
            <p:ph type="sldNum" sz="quarter" idx="5"/>
          </p:nvPr>
        </p:nvSpPr>
        <p:spPr/>
        <p:txBody>
          <a:bodyPr rtlCol="0"/>
          <a:lstStyle/>
          <a:p>
            <a:pPr rtl="0"/>
            <a:fld id="{6DF8F48A-6110-47DA-8521-A1D1FFD22FEF}" type="slidenum">
              <a:rPr lang="fr-FR" smtClean="0"/>
              <a:t>7</a:t>
            </a:fld>
            <a:endParaRPr lang="fr-FR"/>
          </a:p>
        </p:txBody>
      </p:sp>
    </p:spTree>
    <p:extLst>
      <p:ext uri="{BB962C8B-B14F-4D97-AF65-F5344CB8AC3E}">
        <p14:creationId xmlns:p14="http://schemas.microsoft.com/office/powerpoint/2010/main" val="2369867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noProof="0" dirty="0"/>
          </a:p>
        </p:txBody>
      </p:sp>
      <p:sp>
        <p:nvSpPr>
          <p:cNvPr id="4" name="Espace réservé du numéro de diapositive 3"/>
          <p:cNvSpPr>
            <a:spLocks noGrp="1"/>
          </p:cNvSpPr>
          <p:nvPr>
            <p:ph type="sldNum" sz="quarter" idx="5"/>
          </p:nvPr>
        </p:nvSpPr>
        <p:spPr/>
        <p:txBody>
          <a:bodyPr rtlCol="0"/>
          <a:lstStyle/>
          <a:p>
            <a:pPr rtl="0"/>
            <a:fld id="{6DF8F48A-6110-47DA-8521-A1D1FFD22FEF}" type="slidenum">
              <a:rPr lang="fr-FR" smtClean="0"/>
              <a:t>8</a:t>
            </a:fld>
            <a:endParaRPr lang="fr-FR"/>
          </a:p>
        </p:txBody>
      </p:sp>
    </p:spTree>
    <p:extLst>
      <p:ext uri="{BB962C8B-B14F-4D97-AF65-F5344CB8AC3E}">
        <p14:creationId xmlns:p14="http://schemas.microsoft.com/office/powerpoint/2010/main" val="3295677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a:spcBef>
                <a:spcPts val="0"/>
              </a:spcBef>
              <a:spcAft>
                <a:spcPts val="0"/>
              </a:spcAft>
            </a:pPr>
            <a:r>
              <a:rPr lang="fr-FR" sz="1800" dirty="0">
                <a:effectLst/>
                <a:latin typeface="Calibri" panose="020F0502020204030204" pitchFamily="34" charset="0"/>
              </a:rPr>
              <a:t>Le SEO on-page ou SEO on-site, est la pratique qui consiste à optimiser le contenu d'un site (à la fois le texte écrit et le code source HTML) pour le rendre le plus visible possible.</a:t>
            </a:r>
          </a:p>
          <a:p>
            <a:pPr marL="0" marR="0">
              <a:spcBef>
                <a:spcPts val="0"/>
              </a:spcBef>
              <a:spcAft>
                <a:spcPts val="0"/>
              </a:spcAft>
            </a:pPr>
            <a:r>
              <a:rPr lang="fr-FR" sz="1800" dirty="0">
                <a:effectLst/>
                <a:latin typeface="Calibri" panose="020F0502020204030204" pitchFamily="34" charset="0"/>
              </a:rPr>
              <a:t> </a:t>
            </a:r>
          </a:p>
          <a:p>
            <a:pPr marL="0" marR="0">
              <a:spcBef>
                <a:spcPts val="0"/>
              </a:spcBef>
              <a:spcAft>
                <a:spcPts val="0"/>
              </a:spcAft>
            </a:pPr>
            <a:r>
              <a:rPr lang="fr-FR" sz="1800" dirty="0">
                <a:effectLst/>
                <a:latin typeface="Calibri" panose="020F0502020204030204" pitchFamily="34" charset="0"/>
              </a:rPr>
              <a:t>Une stratégie de SEO on-page organise le contenu de la page de manière à ce que les robots des moteurs de recherche qui explorent le matériel sachent ce qu'ils examinent et puissent catégoriser la page de manière appropriée.</a:t>
            </a:r>
          </a:p>
          <a:p>
            <a:pPr marL="0" marR="0">
              <a:spcBef>
                <a:spcPts val="0"/>
              </a:spcBef>
              <a:spcAft>
                <a:spcPts val="0"/>
              </a:spcAft>
            </a:pPr>
            <a:r>
              <a:rPr lang="fr-FR" sz="1800" dirty="0">
                <a:effectLst/>
                <a:latin typeface="Calibri" panose="020F0502020204030204" pitchFamily="34" charset="0"/>
              </a:rPr>
              <a:t> </a:t>
            </a:r>
          </a:p>
          <a:p>
            <a:pPr rtl="0"/>
            <a:endParaRPr lang="fr-FR" noProof="0" dirty="0"/>
          </a:p>
        </p:txBody>
      </p:sp>
      <p:sp>
        <p:nvSpPr>
          <p:cNvPr id="4" name="Espace réservé du numéro de diapositive 3"/>
          <p:cNvSpPr>
            <a:spLocks noGrp="1"/>
          </p:cNvSpPr>
          <p:nvPr>
            <p:ph type="sldNum" sz="quarter" idx="10"/>
          </p:nvPr>
        </p:nvSpPr>
        <p:spPr/>
        <p:txBody>
          <a:bodyPr rtlCol="0"/>
          <a:lstStyle/>
          <a:p>
            <a:pPr rtl="0"/>
            <a:fld id="{6DF8F48A-6110-47DA-8521-A1D1FFD22FEF}" type="slidenum">
              <a:rPr lang="fr-FR" smtClean="0"/>
              <a:t>9</a:t>
            </a:fld>
            <a:endParaRPr lang="fr-FR"/>
          </a:p>
        </p:txBody>
      </p:sp>
    </p:spTree>
    <p:extLst>
      <p:ext uri="{BB962C8B-B14F-4D97-AF65-F5344CB8AC3E}">
        <p14:creationId xmlns:p14="http://schemas.microsoft.com/office/powerpoint/2010/main" val="1857885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fr-FR" noProof="0"/>
              <a:t>Modifiez le style du titre</a:t>
            </a:r>
          </a:p>
        </p:txBody>
      </p:sp>
      <p:sp>
        <p:nvSpPr>
          <p:cNvPr id="3" name="Sous-titre 2">
            <a:extLst>
              <a:ext uri="{FF2B5EF4-FFF2-40B4-BE49-F238E27FC236}">
                <a16:creationId xmlns:a16="http://schemas.microsoft.com/office/drawing/2014/main" id="{58207C41-C17D-4E84-B9CC-CA142B94C10D}"/>
              </a:ext>
            </a:extLst>
          </p:cNvPr>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sp>
        <p:nvSpPr>
          <p:cNvPr id="4" name="Espace réservé de la date 3">
            <a:extLst>
              <a:ext uri="{FF2B5EF4-FFF2-40B4-BE49-F238E27FC236}">
                <a16:creationId xmlns:a16="http://schemas.microsoft.com/office/drawing/2014/main" id="{7245F25D-6082-47DE-9B2C-675944DD1812}"/>
              </a:ext>
            </a:extLst>
          </p:cNvPr>
          <p:cNvSpPr>
            <a:spLocks noGrp="1"/>
          </p:cNvSpPr>
          <p:nvPr>
            <p:ph type="dt" sz="half" idx="10"/>
          </p:nvPr>
        </p:nvSpPr>
        <p:spPr/>
        <p:txBody>
          <a:bodyPr rtlCol="0"/>
          <a:lstStyle/>
          <a:p>
            <a:pPr rtl="0"/>
            <a:fld id="{D90A3ECB-7E7F-4253-B6A9-87B1960CF1CC}" type="datetime1">
              <a:rPr lang="fr-FR" noProof="0" smtClean="0"/>
              <a:t>02/05/2022</a:t>
            </a:fld>
            <a:endParaRPr lang="fr-FR" noProof="0"/>
          </a:p>
        </p:txBody>
      </p:sp>
      <p:sp>
        <p:nvSpPr>
          <p:cNvPr id="5" name="Espace réservé du pied de page 4">
            <a:extLst>
              <a:ext uri="{FF2B5EF4-FFF2-40B4-BE49-F238E27FC236}">
                <a16:creationId xmlns:a16="http://schemas.microsoft.com/office/drawing/2014/main" id="{5E24B0FF-3B25-4E5C-A0A7-4E1636362153}"/>
              </a:ext>
            </a:extLst>
          </p:cNvPr>
          <p:cNvSpPr>
            <a:spLocks noGrp="1"/>
          </p:cNvSpPr>
          <p:nvPr>
            <p:ph type="ftr" sz="quarter" idx="11"/>
          </p:nvPr>
        </p:nvSpPr>
        <p:spPr/>
        <p:txBody>
          <a:bodyPr rtlCol="0"/>
          <a:lstStyle/>
          <a:p>
            <a:pPr rtl="0"/>
            <a:endParaRPr lang="fr-FR" noProof="0"/>
          </a:p>
        </p:txBody>
      </p:sp>
      <p:sp>
        <p:nvSpPr>
          <p:cNvPr id="6" name="Espace réservé du numéro de diapositive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a:p>
        </p:txBody>
      </p:sp>
    </p:spTree>
    <p:extLst>
      <p:ext uri="{BB962C8B-B14F-4D97-AF65-F5344CB8AC3E}">
        <p14:creationId xmlns:p14="http://schemas.microsoft.com/office/powerpoint/2010/main" val="116996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081C24-32F4-4208-B651-CDCBFCD0312A}"/>
              </a:ext>
            </a:extLst>
          </p:cNvPr>
          <p:cNvSpPr>
            <a:spLocks noGrp="1"/>
          </p:cNvSpPr>
          <p:nvPr>
            <p:ph type="title"/>
          </p:nvPr>
        </p:nvSpPr>
        <p:spPr/>
        <p:txBody>
          <a:bodyPr rtlCol="0"/>
          <a:lstStyle/>
          <a:p>
            <a:pPr rtl="0"/>
            <a:r>
              <a:rPr lang="fr-FR" noProof="0"/>
              <a:t>Modifiez le style du titre</a:t>
            </a:r>
          </a:p>
        </p:txBody>
      </p:sp>
      <p:sp>
        <p:nvSpPr>
          <p:cNvPr id="3" name="Espace réservé du texte vertical 2">
            <a:extLst>
              <a:ext uri="{FF2B5EF4-FFF2-40B4-BE49-F238E27FC236}">
                <a16:creationId xmlns:a16="http://schemas.microsoft.com/office/drawing/2014/main" id="{48B74779-B577-461F-A409-71F6A5A11A01}"/>
              </a:ext>
            </a:extLst>
          </p:cNvPr>
          <p:cNvSpPr>
            <a:spLocks noGrp="1"/>
          </p:cNvSpPr>
          <p:nvPr>
            <p:ph type="body" orient="vert" idx="1" hasCustomPrompt="1"/>
          </p:nvPr>
        </p:nvSpPr>
        <p:spPr/>
        <p:txBody>
          <a:bodyPr vert="eaVert"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89B044BD-4FA0-432C-95D7-517D2DE8C4B6}"/>
              </a:ext>
            </a:extLst>
          </p:cNvPr>
          <p:cNvSpPr>
            <a:spLocks noGrp="1"/>
          </p:cNvSpPr>
          <p:nvPr>
            <p:ph type="dt" sz="half" idx="10"/>
          </p:nvPr>
        </p:nvSpPr>
        <p:spPr/>
        <p:txBody>
          <a:bodyPr rtlCol="0"/>
          <a:lstStyle/>
          <a:p>
            <a:pPr rtl="0"/>
            <a:fld id="{D88E571F-1CDE-4493-A2DF-0D1BD101B1ED}" type="datetime1">
              <a:rPr lang="fr-FR" noProof="0" smtClean="0"/>
              <a:t>02/05/2022</a:t>
            </a:fld>
            <a:endParaRPr lang="fr-FR" noProof="0"/>
          </a:p>
        </p:txBody>
      </p:sp>
      <p:sp>
        <p:nvSpPr>
          <p:cNvPr id="5" name="Espace réservé du pied de page 4">
            <a:extLst>
              <a:ext uri="{FF2B5EF4-FFF2-40B4-BE49-F238E27FC236}">
                <a16:creationId xmlns:a16="http://schemas.microsoft.com/office/drawing/2014/main" id="{AD17F283-FE61-4C9A-9E39-74D429C582C2}"/>
              </a:ext>
            </a:extLst>
          </p:cNvPr>
          <p:cNvSpPr>
            <a:spLocks noGrp="1"/>
          </p:cNvSpPr>
          <p:nvPr>
            <p:ph type="ftr" sz="quarter" idx="11"/>
          </p:nvPr>
        </p:nvSpPr>
        <p:spPr/>
        <p:txBody>
          <a:bodyPr rtlCol="0"/>
          <a:lstStyle/>
          <a:p>
            <a:pPr rtl="0"/>
            <a:endParaRPr lang="fr-FR" noProof="0"/>
          </a:p>
        </p:txBody>
      </p:sp>
      <p:sp>
        <p:nvSpPr>
          <p:cNvPr id="6" name="Espace réservé du numéro de diapositive 5">
            <a:extLst>
              <a:ext uri="{FF2B5EF4-FFF2-40B4-BE49-F238E27FC236}">
                <a16:creationId xmlns:a16="http://schemas.microsoft.com/office/drawing/2014/main" id="{69F9B807-6FE9-4E47-846B-BCB39B7AE2D5}"/>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a:p>
        </p:txBody>
      </p:sp>
    </p:spTree>
    <p:extLst>
      <p:ext uri="{BB962C8B-B14F-4D97-AF65-F5344CB8AC3E}">
        <p14:creationId xmlns:p14="http://schemas.microsoft.com/office/powerpoint/2010/main" val="310398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42594DD-FFD4-4AA9-BCDA-0BA87C146391}"/>
              </a:ext>
            </a:extLst>
          </p:cNvPr>
          <p:cNvSpPr>
            <a:spLocks noGrp="1"/>
          </p:cNvSpPr>
          <p:nvPr>
            <p:ph type="title" orient="vert"/>
          </p:nvPr>
        </p:nvSpPr>
        <p:spPr>
          <a:xfrm>
            <a:off x="8724900" y="365125"/>
            <a:ext cx="2628900" cy="5811838"/>
          </a:xfrm>
        </p:spPr>
        <p:txBody>
          <a:bodyPr vert="eaVert" rtlCol="0"/>
          <a:lstStyle/>
          <a:p>
            <a:pPr rtl="0"/>
            <a:r>
              <a:rPr lang="fr-FR" noProof="0"/>
              <a:t>Modifiez le style du titre</a:t>
            </a:r>
          </a:p>
        </p:txBody>
      </p:sp>
      <p:sp>
        <p:nvSpPr>
          <p:cNvPr id="3" name="Espace réservé du texte vertical 2">
            <a:extLst>
              <a:ext uri="{FF2B5EF4-FFF2-40B4-BE49-F238E27FC236}">
                <a16:creationId xmlns:a16="http://schemas.microsoft.com/office/drawing/2014/main" id="{B79C2B6E-24EB-42CE-8B4D-3178D08C7EB8}"/>
              </a:ext>
            </a:extLst>
          </p:cNvPr>
          <p:cNvSpPr>
            <a:spLocks noGrp="1"/>
          </p:cNvSpPr>
          <p:nvPr>
            <p:ph type="body" orient="vert" idx="1" hasCustomPrompt="1"/>
          </p:nvPr>
        </p:nvSpPr>
        <p:spPr>
          <a:xfrm>
            <a:off x="838200" y="365125"/>
            <a:ext cx="7734300" cy="5811838"/>
          </a:xfrm>
        </p:spPr>
        <p:txBody>
          <a:bodyPr vert="eaVert"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34C92C56-63F3-4246-AAEE-2FBC89E80248}"/>
              </a:ext>
            </a:extLst>
          </p:cNvPr>
          <p:cNvSpPr>
            <a:spLocks noGrp="1"/>
          </p:cNvSpPr>
          <p:nvPr>
            <p:ph type="dt" sz="half" idx="10"/>
          </p:nvPr>
        </p:nvSpPr>
        <p:spPr/>
        <p:txBody>
          <a:bodyPr rtlCol="0"/>
          <a:lstStyle/>
          <a:p>
            <a:pPr rtl="0"/>
            <a:fld id="{67897319-8419-4A0B-BEFF-CD6E1C57FADE}" type="datetime1">
              <a:rPr lang="fr-FR" noProof="0" smtClean="0"/>
              <a:t>02/05/2022</a:t>
            </a:fld>
            <a:endParaRPr lang="fr-FR" noProof="0"/>
          </a:p>
        </p:txBody>
      </p:sp>
      <p:sp>
        <p:nvSpPr>
          <p:cNvPr id="5" name="Espace réservé du pied de page 4">
            <a:extLst>
              <a:ext uri="{FF2B5EF4-FFF2-40B4-BE49-F238E27FC236}">
                <a16:creationId xmlns:a16="http://schemas.microsoft.com/office/drawing/2014/main" id="{35C10319-C816-40EC-B1D0-FD9748E41D78}"/>
              </a:ext>
            </a:extLst>
          </p:cNvPr>
          <p:cNvSpPr>
            <a:spLocks noGrp="1"/>
          </p:cNvSpPr>
          <p:nvPr>
            <p:ph type="ftr" sz="quarter" idx="11"/>
          </p:nvPr>
        </p:nvSpPr>
        <p:spPr/>
        <p:txBody>
          <a:bodyPr rtlCol="0"/>
          <a:lstStyle/>
          <a:p>
            <a:pPr rtl="0"/>
            <a:endParaRPr lang="fr-FR" noProof="0"/>
          </a:p>
        </p:txBody>
      </p:sp>
      <p:sp>
        <p:nvSpPr>
          <p:cNvPr id="6" name="Espace réservé du numéro de diapositive 5">
            <a:extLst>
              <a:ext uri="{FF2B5EF4-FFF2-40B4-BE49-F238E27FC236}">
                <a16:creationId xmlns:a16="http://schemas.microsoft.com/office/drawing/2014/main" id="{3854E9AB-6952-407A-9F06-2EB917172FBD}"/>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a:p>
        </p:txBody>
      </p:sp>
    </p:spTree>
    <p:extLst>
      <p:ext uri="{BB962C8B-B14F-4D97-AF65-F5344CB8AC3E}">
        <p14:creationId xmlns:p14="http://schemas.microsoft.com/office/powerpoint/2010/main" val="36037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DADCE2-978E-4923-B0E9-4C966B6798C3}"/>
              </a:ext>
            </a:extLst>
          </p:cNvPr>
          <p:cNvSpPr>
            <a:spLocks noGrp="1"/>
          </p:cNvSpPr>
          <p:nvPr>
            <p:ph type="title"/>
          </p:nvPr>
        </p:nvSpPr>
        <p:spPr/>
        <p:txBody>
          <a:bodyPr rtlCol="0"/>
          <a:lstStyle/>
          <a:p>
            <a:pPr rtl="0"/>
            <a:r>
              <a:rPr lang="fr-FR" noProof="0"/>
              <a:t>Modifiez le style du titre</a:t>
            </a:r>
          </a:p>
        </p:txBody>
      </p:sp>
      <p:sp>
        <p:nvSpPr>
          <p:cNvPr id="3" name="Espace réservé du contenu 2">
            <a:extLst>
              <a:ext uri="{FF2B5EF4-FFF2-40B4-BE49-F238E27FC236}">
                <a16:creationId xmlns:a16="http://schemas.microsoft.com/office/drawing/2014/main" id="{6CEB0BD6-F012-4C6D-BDAD-9E90ED25A387}"/>
              </a:ext>
            </a:extLst>
          </p:cNvPr>
          <p:cNvSpPr>
            <a:spLocks noGrp="1"/>
          </p:cNvSpPr>
          <p:nvPr>
            <p:ph idx="1" hasCustomPrompt="1"/>
          </p:nvPr>
        </p:nvSpPr>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DEE2F9E5-192C-4E88-9147-D263893B1842}"/>
              </a:ext>
            </a:extLst>
          </p:cNvPr>
          <p:cNvSpPr>
            <a:spLocks noGrp="1"/>
          </p:cNvSpPr>
          <p:nvPr>
            <p:ph type="dt" sz="half" idx="10"/>
          </p:nvPr>
        </p:nvSpPr>
        <p:spPr/>
        <p:txBody>
          <a:bodyPr rtlCol="0"/>
          <a:lstStyle/>
          <a:p>
            <a:pPr rtl="0"/>
            <a:fld id="{7F731B79-D1FC-4AE5-B3D8-ADEC4102991F}" type="datetime1">
              <a:rPr lang="fr-FR" noProof="0" smtClean="0"/>
              <a:t>02/05/2022</a:t>
            </a:fld>
            <a:endParaRPr lang="fr-FR" noProof="0"/>
          </a:p>
        </p:txBody>
      </p:sp>
      <p:sp>
        <p:nvSpPr>
          <p:cNvPr id="5" name="Espace réservé du pied de page 4">
            <a:extLst>
              <a:ext uri="{FF2B5EF4-FFF2-40B4-BE49-F238E27FC236}">
                <a16:creationId xmlns:a16="http://schemas.microsoft.com/office/drawing/2014/main" id="{794A7138-3EAF-4C9D-903E-55D9BC040272}"/>
              </a:ext>
            </a:extLst>
          </p:cNvPr>
          <p:cNvSpPr>
            <a:spLocks noGrp="1"/>
          </p:cNvSpPr>
          <p:nvPr>
            <p:ph type="ftr" sz="quarter" idx="11"/>
          </p:nvPr>
        </p:nvSpPr>
        <p:spPr/>
        <p:txBody>
          <a:bodyPr rtlCol="0"/>
          <a:lstStyle/>
          <a:p>
            <a:pPr rtl="0"/>
            <a:endParaRPr lang="fr-FR" noProof="0"/>
          </a:p>
        </p:txBody>
      </p:sp>
      <p:sp>
        <p:nvSpPr>
          <p:cNvPr id="6" name="Espace réservé du numéro de diapositive 5">
            <a:extLst>
              <a:ext uri="{FF2B5EF4-FFF2-40B4-BE49-F238E27FC236}">
                <a16:creationId xmlns:a16="http://schemas.microsoft.com/office/drawing/2014/main" id="{F8DB0B82-496D-45C3-A682-7AF9AFFB9693}"/>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a:p>
        </p:txBody>
      </p:sp>
    </p:spTree>
    <p:extLst>
      <p:ext uri="{BB962C8B-B14F-4D97-AF65-F5344CB8AC3E}">
        <p14:creationId xmlns:p14="http://schemas.microsoft.com/office/powerpoint/2010/main" val="351512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93DAD0-5F6F-47DA-A010-1C4A30C88AB4}"/>
              </a:ext>
            </a:extLst>
          </p:cNvPr>
          <p:cNvSpPr>
            <a:spLocks noGrp="1"/>
          </p:cNvSpPr>
          <p:nvPr>
            <p:ph type="title"/>
          </p:nvPr>
        </p:nvSpPr>
        <p:spPr>
          <a:xfrm>
            <a:off x="831850" y="1709738"/>
            <a:ext cx="10515600" cy="2852737"/>
          </a:xfrm>
        </p:spPr>
        <p:txBody>
          <a:bodyPr rtlCol="0" anchor="b"/>
          <a:lstStyle>
            <a:lvl1pPr>
              <a:defRPr sz="6000"/>
            </a:lvl1pPr>
          </a:lstStyle>
          <a:p>
            <a:pPr rtl="0"/>
            <a:r>
              <a:rPr lang="fr-FR" noProof="0"/>
              <a:t>Modifiez le style du titre</a:t>
            </a:r>
          </a:p>
        </p:txBody>
      </p:sp>
      <p:sp>
        <p:nvSpPr>
          <p:cNvPr id="3" name="Espace réservé du texte 2">
            <a:extLst>
              <a:ext uri="{FF2B5EF4-FFF2-40B4-BE49-F238E27FC236}">
                <a16:creationId xmlns:a16="http://schemas.microsoft.com/office/drawing/2014/main" id="{AC8EFA6E-A768-42A8-B2C3-F100D82609A2}"/>
              </a:ext>
            </a:extLst>
          </p:cNvPr>
          <p:cNvSpPr>
            <a:spLocks noGrp="1"/>
          </p:cNvSpPr>
          <p:nvPr>
            <p:ph type="body" idx="1" hasCustomPrompt="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 du masque</a:t>
            </a:r>
          </a:p>
        </p:txBody>
      </p:sp>
      <p:sp>
        <p:nvSpPr>
          <p:cNvPr id="4" name="Espace réservé de la date 3">
            <a:extLst>
              <a:ext uri="{FF2B5EF4-FFF2-40B4-BE49-F238E27FC236}">
                <a16:creationId xmlns:a16="http://schemas.microsoft.com/office/drawing/2014/main" id="{A2F46640-E89E-47CE-984D-0C0ECF7CF529}"/>
              </a:ext>
            </a:extLst>
          </p:cNvPr>
          <p:cNvSpPr>
            <a:spLocks noGrp="1"/>
          </p:cNvSpPr>
          <p:nvPr>
            <p:ph type="dt" sz="half" idx="10"/>
          </p:nvPr>
        </p:nvSpPr>
        <p:spPr/>
        <p:txBody>
          <a:bodyPr rtlCol="0"/>
          <a:lstStyle/>
          <a:p>
            <a:pPr rtl="0"/>
            <a:fld id="{5EDD4244-8594-471D-9700-6B9D0C9DFF09}" type="datetime1">
              <a:rPr lang="fr-FR" noProof="0" smtClean="0"/>
              <a:t>02/05/2022</a:t>
            </a:fld>
            <a:endParaRPr lang="fr-FR" noProof="0"/>
          </a:p>
        </p:txBody>
      </p:sp>
      <p:sp>
        <p:nvSpPr>
          <p:cNvPr id="5" name="Espace réservé du pied de page 4">
            <a:extLst>
              <a:ext uri="{FF2B5EF4-FFF2-40B4-BE49-F238E27FC236}">
                <a16:creationId xmlns:a16="http://schemas.microsoft.com/office/drawing/2014/main" id="{F4177A8F-F167-4C43-AEE7-45067080142F}"/>
              </a:ext>
            </a:extLst>
          </p:cNvPr>
          <p:cNvSpPr>
            <a:spLocks noGrp="1"/>
          </p:cNvSpPr>
          <p:nvPr>
            <p:ph type="ftr" sz="quarter" idx="11"/>
          </p:nvPr>
        </p:nvSpPr>
        <p:spPr/>
        <p:txBody>
          <a:bodyPr rtlCol="0"/>
          <a:lstStyle/>
          <a:p>
            <a:pPr rtl="0"/>
            <a:endParaRPr lang="fr-FR" noProof="0"/>
          </a:p>
        </p:txBody>
      </p:sp>
      <p:sp>
        <p:nvSpPr>
          <p:cNvPr id="6" name="Espace réservé du numéro de diapositive 5">
            <a:extLst>
              <a:ext uri="{FF2B5EF4-FFF2-40B4-BE49-F238E27FC236}">
                <a16:creationId xmlns:a16="http://schemas.microsoft.com/office/drawing/2014/main" id="{EA1DA754-ED79-4909-833D-55BF9A5D80BB}"/>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a:p>
        </p:txBody>
      </p:sp>
    </p:spTree>
    <p:extLst>
      <p:ext uri="{BB962C8B-B14F-4D97-AF65-F5344CB8AC3E}">
        <p14:creationId xmlns:p14="http://schemas.microsoft.com/office/powerpoint/2010/main" val="316008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9AA026-BFE6-4D2A-9ABF-C593B5666574}"/>
              </a:ext>
            </a:extLst>
          </p:cNvPr>
          <p:cNvSpPr>
            <a:spLocks noGrp="1"/>
          </p:cNvSpPr>
          <p:nvPr>
            <p:ph type="title"/>
          </p:nvPr>
        </p:nvSpPr>
        <p:spPr/>
        <p:txBody>
          <a:bodyPr rtlCol="0"/>
          <a:lstStyle/>
          <a:p>
            <a:pPr rtl="0"/>
            <a:r>
              <a:rPr lang="fr-FR" noProof="0"/>
              <a:t>Modifiez le style du titre</a:t>
            </a:r>
          </a:p>
        </p:txBody>
      </p:sp>
      <p:sp>
        <p:nvSpPr>
          <p:cNvPr id="3" name="Espace réservé du contenu 2">
            <a:extLst>
              <a:ext uri="{FF2B5EF4-FFF2-40B4-BE49-F238E27FC236}">
                <a16:creationId xmlns:a16="http://schemas.microsoft.com/office/drawing/2014/main" id="{214747E8-A36B-4B4A-B2A4-B5283152AB22}"/>
              </a:ext>
            </a:extLst>
          </p:cNvPr>
          <p:cNvSpPr>
            <a:spLocks noGrp="1"/>
          </p:cNvSpPr>
          <p:nvPr>
            <p:ph sz="half" idx="1" hasCustomPrompt="1"/>
          </p:nvPr>
        </p:nvSpPr>
        <p:spPr>
          <a:xfrm>
            <a:off x="838200" y="1825625"/>
            <a:ext cx="5181600" cy="4351338"/>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a:extLst>
              <a:ext uri="{FF2B5EF4-FFF2-40B4-BE49-F238E27FC236}">
                <a16:creationId xmlns:a16="http://schemas.microsoft.com/office/drawing/2014/main" id="{D6C6B59D-87BD-4F32-B9BC-31F9B1A5D7AD}"/>
              </a:ext>
            </a:extLst>
          </p:cNvPr>
          <p:cNvSpPr>
            <a:spLocks noGrp="1"/>
          </p:cNvSpPr>
          <p:nvPr>
            <p:ph sz="half" idx="2" hasCustomPrompt="1"/>
          </p:nvPr>
        </p:nvSpPr>
        <p:spPr>
          <a:xfrm>
            <a:off x="6172200" y="1825625"/>
            <a:ext cx="5181600" cy="4351338"/>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a:extLst>
              <a:ext uri="{FF2B5EF4-FFF2-40B4-BE49-F238E27FC236}">
                <a16:creationId xmlns:a16="http://schemas.microsoft.com/office/drawing/2014/main" id="{85C49B47-0C41-4DCC-9902-126916D9C448}"/>
              </a:ext>
            </a:extLst>
          </p:cNvPr>
          <p:cNvSpPr>
            <a:spLocks noGrp="1"/>
          </p:cNvSpPr>
          <p:nvPr>
            <p:ph type="dt" sz="half" idx="10"/>
          </p:nvPr>
        </p:nvSpPr>
        <p:spPr/>
        <p:txBody>
          <a:bodyPr rtlCol="0"/>
          <a:lstStyle/>
          <a:p>
            <a:pPr rtl="0"/>
            <a:fld id="{37157F01-9DA2-4A37-B86D-BF5807BDAC3F}" type="datetime1">
              <a:rPr lang="fr-FR" noProof="0" smtClean="0"/>
              <a:t>02/05/2022</a:t>
            </a:fld>
            <a:endParaRPr lang="fr-FR" noProof="0"/>
          </a:p>
        </p:txBody>
      </p:sp>
      <p:sp>
        <p:nvSpPr>
          <p:cNvPr id="6" name="Espace réservé du pied de page 5">
            <a:extLst>
              <a:ext uri="{FF2B5EF4-FFF2-40B4-BE49-F238E27FC236}">
                <a16:creationId xmlns:a16="http://schemas.microsoft.com/office/drawing/2014/main" id="{B7CD28B7-2F2D-4E80-A107-C1F266C63064}"/>
              </a:ext>
            </a:extLst>
          </p:cNvPr>
          <p:cNvSpPr>
            <a:spLocks noGrp="1"/>
          </p:cNvSpPr>
          <p:nvPr>
            <p:ph type="ftr" sz="quarter" idx="11"/>
          </p:nvPr>
        </p:nvSpPr>
        <p:spPr/>
        <p:txBody>
          <a:bodyPr rtlCol="0"/>
          <a:lstStyle/>
          <a:p>
            <a:pPr rtl="0"/>
            <a:endParaRPr lang="fr-FR" noProof="0"/>
          </a:p>
        </p:txBody>
      </p:sp>
      <p:sp>
        <p:nvSpPr>
          <p:cNvPr id="7" name="Espace réservé du numéro de diapositive 6">
            <a:extLst>
              <a:ext uri="{FF2B5EF4-FFF2-40B4-BE49-F238E27FC236}">
                <a16:creationId xmlns:a16="http://schemas.microsoft.com/office/drawing/2014/main" id="{835D650A-4D0F-46AE-A132-267FCD921E82}"/>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a:p>
        </p:txBody>
      </p:sp>
    </p:spTree>
    <p:extLst>
      <p:ext uri="{BB962C8B-B14F-4D97-AF65-F5344CB8AC3E}">
        <p14:creationId xmlns:p14="http://schemas.microsoft.com/office/powerpoint/2010/main" val="121987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64C6F9-F6F6-4EA1-98AA-81B84F7CC05D}"/>
              </a:ext>
            </a:extLst>
          </p:cNvPr>
          <p:cNvSpPr>
            <a:spLocks noGrp="1"/>
          </p:cNvSpPr>
          <p:nvPr>
            <p:ph type="title"/>
          </p:nvPr>
        </p:nvSpPr>
        <p:spPr>
          <a:xfrm>
            <a:off x="839788" y="365125"/>
            <a:ext cx="10515600" cy="1325563"/>
          </a:xfrm>
        </p:spPr>
        <p:txBody>
          <a:bodyPr rtlCol="0"/>
          <a:lstStyle/>
          <a:p>
            <a:pPr rtl="0"/>
            <a:r>
              <a:rPr lang="fr-FR" noProof="0"/>
              <a:t>Modifiez le style du titre</a:t>
            </a:r>
          </a:p>
        </p:txBody>
      </p:sp>
      <p:sp>
        <p:nvSpPr>
          <p:cNvPr id="3" name="Espace réservé du texte 2">
            <a:extLst>
              <a:ext uri="{FF2B5EF4-FFF2-40B4-BE49-F238E27FC236}">
                <a16:creationId xmlns:a16="http://schemas.microsoft.com/office/drawing/2014/main" id="{31B8B83E-B37C-46C9-8284-D6EBA0033C90}"/>
              </a:ext>
            </a:extLst>
          </p:cNvPr>
          <p:cNvSpPr>
            <a:spLocks noGrp="1"/>
          </p:cNvSpPr>
          <p:nvPr>
            <p:ph type="body" idx="1" hasCustomPrompt="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a:extLst>
              <a:ext uri="{FF2B5EF4-FFF2-40B4-BE49-F238E27FC236}">
                <a16:creationId xmlns:a16="http://schemas.microsoft.com/office/drawing/2014/main" id="{19A150B8-0288-44AC-9CE7-E7BD9FB32EF9}"/>
              </a:ext>
            </a:extLst>
          </p:cNvPr>
          <p:cNvSpPr>
            <a:spLocks noGrp="1"/>
          </p:cNvSpPr>
          <p:nvPr>
            <p:ph sz="half" idx="2" hasCustomPrompt="1"/>
          </p:nvPr>
        </p:nvSpPr>
        <p:spPr>
          <a:xfrm>
            <a:off x="839788" y="2505075"/>
            <a:ext cx="5157787" cy="3684588"/>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DCF5DCAE-6027-49B9-A818-F45FADE27B27}"/>
              </a:ext>
            </a:extLst>
          </p:cNvPr>
          <p:cNvSpPr>
            <a:spLocks noGrp="1"/>
          </p:cNvSpPr>
          <p:nvPr>
            <p:ph type="body" sz="quarter" idx="3" hasCustomPrompt="1"/>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6" name="Espace réservé du contenu 5">
            <a:extLst>
              <a:ext uri="{FF2B5EF4-FFF2-40B4-BE49-F238E27FC236}">
                <a16:creationId xmlns:a16="http://schemas.microsoft.com/office/drawing/2014/main" id="{684FAE16-DBCB-4A42-BFFC-053F2D529ABA}"/>
              </a:ext>
            </a:extLst>
          </p:cNvPr>
          <p:cNvSpPr>
            <a:spLocks noGrp="1"/>
          </p:cNvSpPr>
          <p:nvPr>
            <p:ph sz="quarter" idx="4" hasCustomPrompt="1"/>
          </p:nvPr>
        </p:nvSpPr>
        <p:spPr>
          <a:xfrm>
            <a:off x="6172200" y="2505075"/>
            <a:ext cx="5183188" cy="3684588"/>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a:extLst>
              <a:ext uri="{FF2B5EF4-FFF2-40B4-BE49-F238E27FC236}">
                <a16:creationId xmlns:a16="http://schemas.microsoft.com/office/drawing/2014/main" id="{46E8C038-E6A1-499D-9E24-FA5980421C81}"/>
              </a:ext>
            </a:extLst>
          </p:cNvPr>
          <p:cNvSpPr>
            <a:spLocks noGrp="1"/>
          </p:cNvSpPr>
          <p:nvPr>
            <p:ph type="dt" sz="half" idx="10"/>
          </p:nvPr>
        </p:nvSpPr>
        <p:spPr/>
        <p:txBody>
          <a:bodyPr rtlCol="0"/>
          <a:lstStyle/>
          <a:p>
            <a:pPr rtl="0"/>
            <a:fld id="{58DDF6AC-3C54-455D-AE7D-DA13D23FF1E6}" type="datetime1">
              <a:rPr lang="fr-FR" noProof="0" smtClean="0"/>
              <a:t>02/05/2022</a:t>
            </a:fld>
            <a:endParaRPr lang="fr-FR" noProof="0"/>
          </a:p>
        </p:txBody>
      </p:sp>
      <p:sp>
        <p:nvSpPr>
          <p:cNvPr id="8" name="Espace réservé du pied de page 7">
            <a:extLst>
              <a:ext uri="{FF2B5EF4-FFF2-40B4-BE49-F238E27FC236}">
                <a16:creationId xmlns:a16="http://schemas.microsoft.com/office/drawing/2014/main" id="{F9F911B6-A759-487E-8CB6-CF9EF737F076}"/>
              </a:ext>
            </a:extLst>
          </p:cNvPr>
          <p:cNvSpPr>
            <a:spLocks noGrp="1"/>
          </p:cNvSpPr>
          <p:nvPr>
            <p:ph type="ftr" sz="quarter" idx="11"/>
          </p:nvPr>
        </p:nvSpPr>
        <p:spPr/>
        <p:txBody>
          <a:bodyPr rtlCol="0"/>
          <a:lstStyle/>
          <a:p>
            <a:pPr rtl="0"/>
            <a:endParaRPr lang="fr-FR" noProof="0"/>
          </a:p>
        </p:txBody>
      </p:sp>
      <p:sp>
        <p:nvSpPr>
          <p:cNvPr id="9" name="Espace réservé du numéro de diapositive 8">
            <a:extLst>
              <a:ext uri="{FF2B5EF4-FFF2-40B4-BE49-F238E27FC236}">
                <a16:creationId xmlns:a16="http://schemas.microsoft.com/office/drawing/2014/main" id="{EA906EC0-369D-4138-8D70-148CFDEE55EE}"/>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a:p>
        </p:txBody>
      </p:sp>
    </p:spTree>
    <p:extLst>
      <p:ext uri="{BB962C8B-B14F-4D97-AF65-F5344CB8AC3E}">
        <p14:creationId xmlns:p14="http://schemas.microsoft.com/office/powerpoint/2010/main" val="28245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E02F8A-97AC-456C-B9E3-45A7D520C5DA}"/>
              </a:ext>
            </a:extLst>
          </p:cNvPr>
          <p:cNvSpPr>
            <a:spLocks noGrp="1"/>
          </p:cNvSpPr>
          <p:nvPr>
            <p:ph type="title"/>
          </p:nvPr>
        </p:nvSpPr>
        <p:spPr/>
        <p:txBody>
          <a:bodyPr rtlCol="0"/>
          <a:lstStyle/>
          <a:p>
            <a:pPr rtl="0"/>
            <a:r>
              <a:rPr lang="fr-FR" noProof="0"/>
              <a:t>Modifiez le style du titre</a:t>
            </a:r>
          </a:p>
        </p:txBody>
      </p:sp>
      <p:sp>
        <p:nvSpPr>
          <p:cNvPr id="3" name="Espace réservé de la date 2">
            <a:extLst>
              <a:ext uri="{FF2B5EF4-FFF2-40B4-BE49-F238E27FC236}">
                <a16:creationId xmlns:a16="http://schemas.microsoft.com/office/drawing/2014/main" id="{8340F483-F2B9-47A3-9B5C-8C264B7016BD}"/>
              </a:ext>
            </a:extLst>
          </p:cNvPr>
          <p:cNvSpPr>
            <a:spLocks noGrp="1"/>
          </p:cNvSpPr>
          <p:nvPr>
            <p:ph type="dt" sz="half" idx="10"/>
          </p:nvPr>
        </p:nvSpPr>
        <p:spPr/>
        <p:txBody>
          <a:bodyPr rtlCol="0"/>
          <a:lstStyle/>
          <a:p>
            <a:pPr rtl="0"/>
            <a:fld id="{1D969DB3-7138-4135-A047-3722D040BA3A}" type="datetime1">
              <a:rPr lang="fr-FR" noProof="0" smtClean="0"/>
              <a:t>02/05/2022</a:t>
            </a:fld>
            <a:endParaRPr lang="fr-FR" noProof="0"/>
          </a:p>
        </p:txBody>
      </p:sp>
      <p:sp>
        <p:nvSpPr>
          <p:cNvPr id="4" name="Espace réservé du pied de page 3">
            <a:extLst>
              <a:ext uri="{FF2B5EF4-FFF2-40B4-BE49-F238E27FC236}">
                <a16:creationId xmlns:a16="http://schemas.microsoft.com/office/drawing/2014/main" id="{25849874-9D9B-4597-B20D-33D6F58BCA32}"/>
              </a:ext>
            </a:extLst>
          </p:cNvPr>
          <p:cNvSpPr>
            <a:spLocks noGrp="1"/>
          </p:cNvSpPr>
          <p:nvPr>
            <p:ph type="ftr" sz="quarter" idx="11"/>
          </p:nvPr>
        </p:nvSpPr>
        <p:spPr/>
        <p:txBody>
          <a:bodyPr rtlCol="0"/>
          <a:lstStyle/>
          <a:p>
            <a:pPr rtl="0"/>
            <a:endParaRPr lang="fr-FR" noProof="0"/>
          </a:p>
        </p:txBody>
      </p:sp>
      <p:sp>
        <p:nvSpPr>
          <p:cNvPr id="5" name="Espace réservé du numéro de diapositive 4">
            <a:extLst>
              <a:ext uri="{FF2B5EF4-FFF2-40B4-BE49-F238E27FC236}">
                <a16:creationId xmlns:a16="http://schemas.microsoft.com/office/drawing/2014/main" id="{5B35894C-9062-435A-9758-82ED9C6D787E}"/>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a:p>
        </p:txBody>
      </p:sp>
    </p:spTree>
    <p:extLst>
      <p:ext uri="{BB962C8B-B14F-4D97-AF65-F5344CB8AC3E}">
        <p14:creationId xmlns:p14="http://schemas.microsoft.com/office/powerpoint/2010/main" val="268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6A3F6AD-4D61-4238-AB7D-613625BFF81F}"/>
              </a:ext>
            </a:extLst>
          </p:cNvPr>
          <p:cNvSpPr>
            <a:spLocks noGrp="1"/>
          </p:cNvSpPr>
          <p:nvPr>
            <p:ph type="dt" sz="half" idx="10"/>
          </p:nvPr>
        </p:nvSpPr>
        <p:spPr/>
        <p:txBody>
          <a:bodyPr rtlCol="0"/>
          <a:lstStyle/>
          <a:p>
            <a:pPr rtl="0"/>
            <a:fld id="{32A3D48F-53ED-411F-8624-A6DF2F2827DF}" type="datetime1">
              <a:rPr lang="fr-FR" noProof="0" smtClean="0"/>
              <a:t>02/05/2022</a:t>
            </a:fld>
            <a:endParaRPr lang="fr-FR" noProof="0"/>
          </a:p>
        </p:txBody>
      </p:sp>
      <p:sp>
        <p:nvSpPr>
          <p:cNvPr id="3" name="Espace réservé du pied de page 2">
            <a:extLst>
              <a:ext uri="{FF2B5EF4-FFF2-40B4-BE49-F238E27FC236}">
                <a16:creationId xmlns:a16="http://schemas.microsoft.com/office/drawing/2014/main" id="{D8AACDC9-944D-47C6-B286-82C86AD94318}"/>
              </a:ext>
            </a:extLst>
          </p:cNvPr>
          <p:cNvSpPr>
            <a:spLocks noGrp="1"/>
          </p:cNvSpPr>
          <p:nvPr>
            <p:ph type="ftr" sz="quarter" idx="11"/>
          </p:nvPr>
        </p:nvSpPr>
        <p:spPr/>
        <p:txBody>
          <a:bodyPr rtlCol="0"/>
          <a:lstStyle/>
          <a:p>
            <a:pPr rtl="0"/>
            <a:endParaRPr lang="fr-FR" noProof="0"/>
          </a:p>
        </p:txBody>
      </p:sp>
      <p:sp>
        <p:nvSpPr>
          <p:cNvPr id="4" name="Espace réservé du numéro de diapositive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a:p>
        </p:txBody>
      </p:sp>
    </p:spTree>
    <p:extLst>
      <p:ext uri="{BB962C8B-B14F-4D97-AF65-F5344CB8AC3E}">
        <p14:creationId xmlns:p14="http://schemas.microsoft.com/office/powerpoint/2010/main" val="28213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6F4779-0336-4AFA-B9A7-259EE8BEC151}"/>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DB82F449-DDC3-4694-81E5-91A4B8F433ED}"/>
              </a:ext>
            </a:extLst>
          </p:cNvPr>
          <p:cNvSpPr>
            <a:spLocks noGrp="1"/>
          </p:cNvSpPr>
          <p:nvPr>
            <p:ph idx="1" hasCustomPrompt="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a:extLst>
              <a:ext uri="{FF2B5EF4-FFF2-40B4-BE49-F238E27FC236}">
                <a16:creationId xmlns:a16="http://schemas.microsoft.com/office/drawing/2014/main" id="{CF00A2C4-3B2E-46AC-9605-73F5B2CC1F56}"/>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a:extLst>
              <a:ext uri="{FF2B5EF4-FFF2-40B4-BE49-F238E27FC236}">
                <a16:creationId xmlns:a16="http://schemas.microsoft.com/office/drawing/2014/main" id="{46909769-F5A5-4635-BD0C-D6049DEB9632}"/>
              </a:ext>
            </a:extLst>
          </p:cNvPr>
          <p:cNvSpPr>
            <a:spLocks noGrp="1"/>
          </p:cNvSpPr>
          <p:nvPr>
            <p:ph type="dt" sz="half" idx="10"/>
          </p:nvPr>
        </p:nvSpPr>
        <p:spPr/>
        <p:txBody>
          <a:bodyPr rtlCol="0"/>
          <a:lstStyle/>
          <a:p>
            <a:pPr rtl="0"/>
            <a:fld id="{4DB82E25-FDB2-4AD1-9F82-01EAE491A649}" type="datetime1">
              <a:rPr lang="fr-FR" noProof="0" smtClean="0"/>
              <a:t>02/05/2022</a:t>
            </a:fld>
            <a:endParaRPr lang="fr-FR" noProof="0"/>
          </a:p>
        </p:txBody>
      </p:sp>
      <p:sp>
        <p:nvSpPr>
          <p:cNvPr id="6" name="Espace réservé du pied de page 5">
            <a:extLst>
              <a:ext uri="{FF2B5EF4-FFF2-40B4-BE49-F238E27FC236}">
                <a16:creationId xmlns:a16="http://schemas.microsoft.com/office/drawing/2014/main" id="{F9252DC3-D3D7-446F-A866-D7820B7BF876}"/>
              </a:ext>
            </a:extLst>
          </p:cNvPr>
          <p:cNvSpPr>
            <a:spLocks noGrp="1"/>
          </p:cNvSpPr>
          <p:nvPr>
            <p:ph type="ftr" sz="quarter" idx="11"/>
          </p:nvPr>
        </p:nvSpPr>
        <p:spPr/>
        <p:txBody>
          <a:bodyPr rtlCol="0"/>
          <a:lstStyle/>
          <a:p>
            <a:pPr rtl="0"/>
            <a:endParaRPr lang="fr-FR" noProof="0"/>
          </a:p>
        </p:txBody>
      </p:sp>
      <p:sp>
        <p:nvSpPr>
          <p:cNvPr id="7" name="Espace réservé du numéro de diapositive 6">
            <a:extLst>
              <a:ext uri="{FF2B5EF4-FFF2-40B4-BE49-F238E27FC236}">
                <a16:creationId xmlns:a16="http://schemas.microsoft.com/office/drawing/2014/main" id="{471CDB00-5218-4567-902B-845073BE8753}"/>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a:p>
        </p:txBody>
      </p:sp>
    </p:spTree>
    <p:extLst>
      <p:ext uri="{BB962C8B-B14F-4D97-AF65-F5344CB8AC3E}">
        <p14:creationId xmlns:p14="http://schemas.microsoft.com/office/powerpoint/2010/main" val="177612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F661E4-9FF7-494B-A1C9-C9A1DD7052F7}"/>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p>
        </p:txBody>
      </p:sp>
      <p:sp>
        <p:nvSpPr>
          <p:cNvPr id="3" name="Espace réservé d’image 2">
            <a:extLst>
              <a:ext uri="{FF2B5EF4-FFF2-40B4-BE49-F238E27FC236}">
                <a16:creationId xmlns:a16="http://schemas.microsoft.com/office/drawing/2014/main" id="{5D245657-DA21-4769-84F8-88DC644508E0}"/>
              </a:ext>
            </a:extLst>
          </p:cNvPr>
          <p:cNvSpPr>
            <a:spLocks noGrp="1"/>
          </p:cNvSpPr>
          <p:nvPr>
            <p:ph type="pic" idx="1" hasCustomPrompt="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4" name="Espace réservé du texte 3">
            <a:extLst>
              <a:ext uri="{FF2B5EF4-FFF2-40B4-BE49-F238E27FC236}">
                <a16:creationId xmlns:a16="http://schemas.microsoft.com/office/drawing/2014/main" id="{A167B310-6692-4981-9CB8-FE79A091FF56}"/>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a:extLst>
              <a:ext uri="{FF2B5EF4-FFF2-40B4-BE49-F238E27FC236}">
                <a16:creationId xmlns:a16="http://schemas.microsoft.com/office/drawing/2014/main" id="{E7DA2C9E-A9AD-4BB9-A691-90BB84F58CE9}"/>
              </a:ext>
            </a:extLst>
          </p:cNvPr>
          <p:cNvSpPr>
            <a:spLocks noGrp="1"/>
          </p:cNvSpPr>
          <p:nvPr>
            <p:ph type="dt" sz="half" idx="10"/>
          </p:nvPr>
        </p:nvSpPr>
        <p:spPr/>
        <p:txBody>
          <a:bodyPr rtlCol="0"/>
          <a:lstStyle/>
          <a:p>
            <a:pPr rtl="0"/>
            <a:fld id="{B4E8DDBF-D1AA-4C34-8CA7-F23658003606}" type="datetime1">
              <a:rPr lang="fr-FR" noProof="0" smtClean="0"/>
              <a:t>02/05/2022</a:t>
            </a:fld>
            <a:endParaRPr lang="fr-FR" noProof="0"/>
          </a:p>
        </p:txBody>
      </p:sp>
      <p:sp>
        <p:nvSpPr>
          <p:cNvPr id="6" name="Espace réservé du pied de page 5">
            <a:extLst>
              <a:ext uri="{FF2B5EF4-FFF2-40B4-BE49-F238E27FC236}">
                <a16:creationId xmlns:a16="http://schemas.microsoft.com/office/drawing/2014/main" id="{F4B3D45D-C826-4846-BBFC-A0D98B7E7A2C}"/>
              </a:ext>
            </a:extLst>
          </p:cNvPr>
          <p:cNvSpPr>
            <a:spLocks noGrp="1"/>
          </p:cNvSpPr>
          <p:nvPr>
            <p:ph type="ftr" sz="quarter" idx="11"/>
          </p:nvPr>
        </p:nvSpPr>
        <p:spPr/>
        <p:txBody>
          <a:bodyPr rtlCol="0"/>
          <a:lstStyle/>
          <a:p>
            <a:pPr rtl="0"/>
            <a:endParaRPr lang="fr-FR" noProof="0"/>
          </a:p>
        </p:txBody>
      </p:sp>
      <p:sp>
        <p:nvSpPr>
          <p:cNvPr id="7" name="Espace réservé du numéro de diapositive 6">
            <a:extLst>
              <a:ext uri="{FF2B5EF4-FFF2-40B4-BE49-F238E27FC236}">
                <a16:creationId xmlns:a16="http://schemas.microsoft.com/office/drawing/2014/main" id="{93516961-40DC-443E-9DB8-3A987DF499A9}"/>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a:p>
        </p:txBody>
      </p:sp>
    </p:spTree>
    <p:extLst>
      <p:ext uri="{BB962C8B-B14F-4D97-AF65-F5344CB8AC3E}">
        <p14:creationId xmlns:p14="http://schemas.microsoft.com/office/powerpoint/2010/main" val="263133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pPr rtl="0"/>
            <a:r>
              <a:rPr lang="fr-FR" noProof="0"/>
              <a:t>Modifiez le style du titre</a:t>
            </a:r>
          </a:p>
        </p:txBody>
      </p:sp>
      <p:sp>
        <p:nvSpPr>
          <p:cNvPr id="3" name="Espace réservé du texte 2">
            <a:extLst>
              <a:ext uri="{FF2B5EF4-FFF2-40B4-BE49-F238E27FC236}">
                <a16:creationId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6ABB09DE-AA20-4A79-8847-7BE42C585921}" type="datetime1">
              <a:rPr lang="fr-FR" noProof="0" smtClean="0"/>
              <a:t>02/05/2022</a:t>
            </a:fld>
            <a:endParaRPr lang="fr-FR" noProof="0"/>
          </a:p>
        </p:txBody>
      </p:sp>
      <p:sp>
        <p:nvSpPr>
          <p:cNvPr id="5" name="Espace réservé du pied de page 4">
            <a:extLst>
              <a:ext uri="{FF2B5EF4-FFF2-40B4-BE49-F238E27FC236}">
                <a16:creationId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fr-FR" noProof="0"/>
          </a:p>
        </p:txBody>
      </p:sp>
      <p:sp>
        <p:nvSpPr>
          <p:cNvPr id="6" name="Espace réservé du numéro de diapositive 5">
            <a:extLst>
              <a:ext uri="{FF2B5EF4-FFF2-40B4-BE49-F238E27FC236}">
                <a16:creationId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ED6580AB-5C3C-4B4F-8E2A-8B7A0A8CE695}" type="slidenum">
              <a:rPr lang="fr-FR" noProof="0" smtClean="0"/>
              <a:t>‹N°›</a:t>
            </a:fld>
            <a:endParaRPr lang="fr-FR" noProof="0"/>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hidden="1">
            <a:extLst>
              <a:ext uri="{FF2B5EF4-FFF2-40B4-BE49-F238E27FC236}">
                <a16:creationId xmlns:a16="http://schemas.microsoft.com/office/drawing/2014/main" id="{016C325E-5B69-4D07-BBFB-7DB217A69D48}"/>
              </a:ext>
            </a:extLst>
          </p:cNvPr>
          <p:cNvSpPr>
            <a:spLocks noGrp="1"/>
          </p:cNvSpPr>
          <p:nvPr>
            <p:ph type="ctrTitle"/>
          </p:nvPr>
        </p:nvSpPr>
        <p:spPr/>
        <p:txBody>
          <a:bodyPr rtlCol="0"/>
          <a:lstStyle/>
          <a:p>
            <a:pPr rtl="0"/>
            <a:r>
              <a:rPr lang="fr-FR" dirty="0"/>
              <a:t>Ressources humaines : diapositive 1</a:t>
            </a:r>
          </a:p>
        </p:txBody>
      </p:sp>
      <p:sp>
        <p:nvSpPr>
          <p:cNvPr id="24" name="Zone de texte 23">
            <a:extLst>
              <a:ext uri="{FF2B5EF4-FFF2-40B4-BE49-F238E27FC236}">
                <a16:creationId xmlns:a16="http://schemas.microsoft.com/office/drawing/2014/main" id="{C1165547-DF3A-4694-9097-2BDAF2003713}"/>
              </a:ext>
            </a:extLst>
          </p:cNvPr>
          <p:cNvSpPr txBox="1"/>
          <p:nvPr/>
        </p:nvSpPr>
        <p:spPr>
          <a:xfrm>
            <a:off x="143531" y="4365010"/>
            <a:ext cx="8299713" cy="2492990"/>
          </a:xfrm>
          <a:prstGeom prst="rect">
            <a:avLst/>
          </a:prstGeom>
          <a:noFill/>
        </p:spPr>
        <p:txBody>
          <a:bodyPr wrap="square" lIns="0" tIns="0" rIns="0" bIns="0" rtlCol="0">
            <a:spAutoFit/>
          </a:bodyPr>
          <a:lstStyle/>
          <a:p>
            <a:pPr rtl="0"/>
            <a:r>
              <a:rPr lang="fr-FR" sz="5400" b="1" dirty="0">
                <a:solidFill>
                  <a:srgbClr val="002060"/>
                </a:solidFill>
                <a:latin typeface="Segoe UI" panose="020B0502040204020203" pitchFamily="34" charset="0"/>
                <a:cs typeface="Segoe UI" panose="020B0502040204020203" pitchFamily="34" charset="0"/>
              </a:rPr>
              <a:t>LE </a:t>
            </a:r>
          </a:p>
          <a:p>
            <a:pPr rtl="0"/>
            <a:r>
              <a:rPr lang="fr-FR" sz="5400" b="1" dirty="0">
                <a:solidFill>
                  <a:srgbClr val="002060"/>
                </a:solidFill>
                <a:latin typeface="Segoe UI" panose="020B0502040204020203" pitchFamily="34" charset="0"/>
                <a:cs typeface="Segoe UI" panose="020B0502040204020203" pitchFamily="34" charset="0"/>
              </a:rPr>
              <a:t>REFERENCEMENT NATUREL</a:t>
            </a:r>
          </a:p>
        </p:txBody>
      </p:sp>
      <p:grpSp>
        <p:nvGrpSpPr>
          <p:cNvPr id="2" name="Groupe 1">
            <a:extLst>
              <a:ext uri="{FF2B5EF4-FFF2-40B4-BE49-F238E27FC236}">
                <a16:creationId xmlns:a16="http://schemas.microsoft.com/office/drawing/2014/main" id="{8E504344-8563-476C-9EF9-4200B272FDC1}"/>
              </a:ext>
              <a:ext uri="{C183D7F6-B498-43B3-948B-1728B52AA6E4}">
                <adec:decorative xmlns:adec="http://schemas.microsoft.com/office/drawing/2017/decorative" val="1"/>
              </a:ext>
            </a:extLst>
          </p:cNvPr>
          <p:cNvGrpSpPr/>
          <p:nvPr/>
        </p:nvGrpSpPr>
        <p:grpSpPr>
          <a:xfrm>
            <a:off x="6385814" y="-3237912"/>
            <a:ext cx="8948964" cy="12105059"/>
            <a:chOff x="4855953" y="-2833465"/>
            <a:chExt cx="8948964" cy="12105059"/>
          </a:xfrm>
        </p:grpSpPr>
        <p:sp>
          <p:nvSpPr>
            <p:cNvPr id="18" name="Forme libre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19" name="Forme libre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20" name="Forme libre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grpSp>
      <p:pic>
        <p:nvPicPr>
          <p:cNvPr id="1026" name="Picture 2" descr="RÉFÉRENCEMENT SEO - DEV IN FRANCE">
            <a:extLst>
              <a:ext uri="{FF2B5EF4-FFF2-40B4-BE49-F238E27FC236}">
                <a16:creationId xmlns:a16="http://schemas.microsoft.com/office/drawing/2014/main" id="{D17F861C-A724-42C7-A6A0-681514767E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6003" y="0"/>
            <a:ext cx="78470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35632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re 52" hidden="1">
            <a:extLst>
              <a:ext uri="{FF2B5EF4-FFF2-40B4-BE49-F238E27FC236}">
                <a16:creationId xmlns:a16="http://schemas.microsoft.com/office/drawing/2014/main" id="{6BCAF586-A14B-4A3B-A249-655ADDBB3A4C}"/>
              </a:ext>
            </a:extLst>
          </p:cNvPr>
          <p:cNvSpPr>
            <a:spLocks noGrp="1"/>
          </p:cNvSpPr>
          <p:nvPr>
            <p:ph type="title"/>
          </p:nvPr>
        </p:nvSpPr>
        <p:spPr/>
        <p:txBody>
          <a:bodyPr rtlCol="0"/>
          <a:lstStyle/>
          <a:p>
            <a:pPr rtl="0"/>
            <a:r>
              <a:rPr lang="fr-FR" dirty="0"/>
              <a:t>Ressources humaines : diapositive 8</a:t>
            </a:r>
          </a:p>
        </p:txBody>
      </p:sp>
      <p:sp>
        <p:nvSpPr>
          <p:cNvPr id="3" name="Zone de texte 2">
            <a:extLst>
              <a:ext uri="{FF2B5EF4-FFF2-40B4-BE49-F238E27FC236}">
                <a16:creationId xmlns:a16="http://schemas.microsoft.com/office/drawing/2014/main" id="{CE6AF7FE-5978-4B5F-90E1-044AC25EC230}"/>
              </a:ext>
            </a:extLst>
          </p:cNvPr>
          <p:cNvSpPr txBox="1"/>
          <p:nvPr/>
        </p:nvSpPr>
        <p:spPr>
          <a:xfrm>
            <a:off x="726781" y="273553"/>
            <a:ext cx="5369219" cy="1050037"/>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fr-FR" sz="3200" dirty="0"/>
              <a:t>Les mots clés..</a:t>
            </a:r>
          </a:p>
        </p:txBody>
      </p:sp>
      <p:pic>
        <p:nvPicPr>
          <p:cNvPr id="163" name="Image 162" descr="Cette image de deux jeux de mains assemblant un puzzle. ">
            <a:extLst>
              <a:ext uri="{FF2B5EF4-FFF2-40B4-BE49-F238E27FC236}">
                <a16:creationId xmlns:a16="http://schemas.microsoft.com/office/drawing/2014/main" id="{AB835B29-19DB-41C9-9C29-FB52358C44C7}"/>
              </a:ext>
            </a:extLst>
          </p:cNvPr>
          <p:cNvPicPr>
            <a:picLocks noChangeAspect="1"/>
          </p:cNvPicPr>
          <p:nvPr/>
        </p:nvPicPr>
        <p:blipFill rotWithShape="1">
          <a:blip r:embed="rId3"/>
          <a:srcRect r="15224"/>
          <a:stretch/>
        </p:blipFill>
        <p:spPr>
          <a:xfrm>
            <a:off x="7548019" y="0"/>
            <a:ext cx="4643982" cy="6858000"/>
          </a:xfrm>
          <a:prstGeom prst="rect">
            <a:avLst/>
          </a:prstGeom>
        </p:spPr>
      </p:pic>
      <p:sp>
        <p:nvSpPr>
          <p:cNvPr id="63" name="Rectangle : Coins arrondis 117">
            <a:extLst>
              <a:ext uri="{FF2B5EF4-FFF2-40B4-BE49-F238E27FC236}">
                <a16:creationId xmlns:a16="http://schemas.microsoft.com/office/drawing/2014/main" id="{958D3A94-7566-4BF7-8AD7-93F852187083}"/>
              </a:ext>
              <a:ext uri="{C183D7F6-B498-43B3-948B-1728B52AA6E4}">
                <adec:decorative xmlns:adec="http://schemas.microsoft.com/office/drawing/2017/decorative" val="1"/>
              </a:ext>
            </a:extLst>
          </p:cNvPr>
          <p:cNvSpPr/>
          <p:nvPr/>
        </p:nvSpPr>
        <p:spPr>
          <a:xfrm>
            <a:off x="726781" y="1541306"/>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64" name="Rectangle : Coins arrondis 117">
            <a:extLst>
              <a:ext uri="{FF2B5EF4-FFF2-40B4-BE49-F238E27FC236}">
                <a16:creationId xmlns:a16="http://schemas.microsoft.com/office/drawing/2014/main" id="{D615839D-4101-4E5E-AEED-C5A301F80F29}"/>
              </a:ext>
              <a:ext uri="{C183D7F6-B498-43B3-948B-1728B52AA6E4}">
                <adec:decorative xmlns:adec="http://schemas.microsoft.com/office/drawing/2017/decorative" val="1"/>
              </a:ext>
            </a:extLst>
          </p:cNvPr>
          <p:cNvSpPr/>
          <p:nvPr/>
        </p:nvSpPr>
        <p:spPr>
          <a:xfrm>
            <a:off x="726781" y="4894212"/>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65" name="Zone de texte 4">
            <a:extLst>
              <a:ext uri="{FF2B5EF4-FFF2-40B4-BE49-F238E27FC236}">
                <a16:creationId xmlns:a16="http://schemas.microsoft.com/office/drawing/2014/main" id="{3A665007-126A-4438-A982-5541D8C21929}"/>
              </a:ext>
            </a:extLst>
          </p:cNvPr>
          <p:cNvSpPr txBox="1"/>
          <p:nvPr/>
        </p:nvSpPr>
        <p:spPr>
          <a:xfrm>
            <a:off x="1367137" y="2692202"/>
            <a:ext cx="5369219" cy="276999"/>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sz="1800" i="0" dirty="0"/>
              <a:t>Généralistes</a:t>
            </a:r>
            <a:endParaRPr lang="fr-FR" sz="1800" dirty="0"/>
          </a:p>
        </p:txBody>
      </p:sp>
      <p:sp>
        <p:nvSpPr>
          <p:cNvPr id="66" name="Zone de texte 4">
            <a:extLst>
              <a:ext uri="{FF2B5EF4-FFF2-40B4-BE49-F238E27FC236}">
                <a16:creationId xmlns:a16="http://schemas.microsoft.com/office/drawing/2014/main" id="{C7069C43-CE97-431C-A92E-102F47FB5C9B}"/>
              </a:ext>
            </a:extLst>
          </p:cNvPr>
          <p:cNvSpPr txBox="1"/>
          <p:nvPr/>
        </p:nvSpPr>
        <p:spPr>
          <a:xfrm>
            <a:off x="1367138" y="1534343"/>
            <a:ext cx="5369219" cy="276999"/>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sz="1800" i="0" dirty="0"/>
              <a:t>De marques</a:t>
            </a:r>
            <a:endParaRPr lang="fr-FR" sz="1800" dirty="0"/>
          </a:p>
        </p:txBody>
      </p:sp>
      <p:sp>
        <p:nvSpPr>
          <p:cNvPr id="12" name="Rectangle : Coins arrondis 117">
            <a:extLst>
              <a:ext uri="{FF2B5EF4-FFF2-40B4-BE49-F238E27FC236}">
                <a16:creationId xmlns:a16="http://schemas.microsoft.com/office/drawing/2014/main" id="{01D1E43C-8403-49D5-B2A1-BC4F67F58A0C}"/>
              </a:ext>
              <a:ext uri="{C183D7F6-B498-43B3-948B-1728B52AA6E4}">
                <adec:decorative xmlns:adec="http://schemas.microsoft.com/office/drawing/2017/decorative" val="1"/>
              </a:ext>
            </a:extLst>
          </p:cNvPr>
          <p:cNvSpPr/>
          <p:nvPr/>
        </p:nvSpPr>
        <p:spPr>
          <a:xfrm>
            <a:off x="726781" y="3734976"/>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3" name="Rectangle : Coins arrondis 117">
            <a:extLst>
              <a:ext uri="{FF2B5EF4-FFF2-40B4-BE49-F238E27FC236}">
                <a16:creationId xmlns:a16="http://schemas.microsoft.com/office/drawing/2014/main" id="{D32CF9FE-C312-49D5-83EE-6517B183FB7F}"/>
              </a:ext>
              <a:ext uri="{C183D7F6-B498-43B3-948B-1728B52AA6E4}">
                <adec:decorative xmlns:adec="http://schemas.microsoft.com/office/drawing/2017/decorative" val="1"/>
              </a:ext>
            </a:extLst>
          </p:cNvPr>
          <p:cNvSpPr/>
          <p:nvPr/>
        </p:nvSpPr>
        <p:spPr>
          <a:xfrm>
            <a:off x="726781" y="593730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4" name="Rectangle : Coins arrondis 117">
            <a:extLst>
              <a:ext uri="{FF2B5EF4-FFF2-40B4-BE49-F238E27FC236}">
                <a16:creationId xmlns:a16="http://schemas.microsoft.com/office/drawing/2014/main" id="{30543259-410E-4EEE-AFF6-D6DBEE383C0D}"/>
              </a:ext>
              <a:ext uri="{C183D7F6-B498-43B3-948B-1728B52AA6E4}">
                <adec:decorative xmlns:adec="http://schemas.microsoft.com/office/drawing/2017/decorative" val="1"/>
              </a:ext>
            </a:extLst>
          </p:cNvPr>
          <p:cNvSpPr/>
          <p:nvPr/>
        </p:nvSpPr>
        <p:spPr>
          <a:xfrm>
            <a:off x="726781" y="271390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5" name="Zone de texte 4">
            <a:extLst>
              <a:ext uri="{FF2B5EF4-FFF2-40B4-BE49-F238E27FC236}">
                <a16:creationId xmlns:a16="http://schemas.microsoft.com/office/drawing/2014/main" id="{1C9554B7-315E-4E72-8FF5-0C807339E1C3}"/>
              </a:ext>
            </a:extLst>
          </p:cNvPr>
          <p:cNvSpPr txBox="1"/>
          <p:nvPr/>
        </p:nvSpPr>
        <p:spPr>
          <a:xfrm>
            <a:off x="1367136" y="3710217"/>
            <a:ext cx="5369219" cy="276999"/>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sz="1800" i="0" dirty="0"/>
              <a:t>D’information</a:t>
            </a:r>
            <a:endParaRPr lang="fr-FR" sz="1800" dirty="0"/>
          </a:p>
        </p:txBody>
      </p:sp>
      <p:sp>
        <p:nvSpPr>
          <p:cNvPr id="16" name="Zone de texte 4">
            <a:extLst>
              <a:ext uri="{FF2B5EF4-FFF2-40B4-BE49-F238E27FC236}">
                <a16:creationId xmlns:a16="http://schemas.microsoft.com/office/drawing/2014/main" id="{53BE2A2D-F495-4491-9D7C-AA33A5E9C2FF}"/>
              </a:ext>
            </a:extLst>
          </p:cNvPr>
          <p:cNvSpPr txBox="1"/>
          <p:nvPr/>
        </p:nvSpPr>
        <p:spPr>
          <a:xfrm>
            <a:off x="1367135" y="4894212"/>
            <a:ext cx="5369219" cy="276999"/>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sz="1800" i="0" dirty="0"/>
              <a:t>D’intention</a:t>
            </a:r>
            <a:endParaRPr lang="fr-FR" sz="1800" dirty="0"/>
          </a:p>
        </p:txBody>
      </p:sp>
      <p:sp>
        <p:nvSpPr>
          <p:cNvPr id="17" name="Zone de texte 4">
            <a:extLst>
              <a:ext uri="{FF2B5EF4-FFF2-40B4-BE49-F238E27FC236}">
                <a16:creationId xmlns:a16="http://schemas.microsoft.com/office/drawing/2014/main" id="{3FE47108-C454-48D7-9FFB-7F4A856137BF}"/>
              </a:ext>
            </a:extLst>
          </p:cNvPr>
          <p:cNvSpPr txBox="1"/>
          <p:nvPr/>
        </p:nvSpPr>
        <p:spPr>
          <a:xfrm>
            <a:off x="1367135" y="5886091"/>
            <a:ext cx="5369219" cy="276999"/>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sz="1800" i="0" dirty="0"/>
              <a:t>Locaux ou de navigation</a:t>
            </a:r>
            <a:endParaRPr lang="fr-FR" sz="1800" dirty="0"/>
          </a:p>
        </p:txBody>
      </p:sp>
    </p:spTree>
    <p:extLst>
      <p:ext uri="{BB962C8B-B14F-4D97-AF65-F5344CB8AC3E}">
        <p14:creationId xmlns:p14="http://schemas.microsoft.com/office/powerpoint/2010/main" val="214650983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e 17" descr="Cette image est d’une forme abstraite. ">
            <a:extLst>
              <a:ext uri="{FF2B5EF4-FFF2-40B4-BE49-F238E27FC236}">
                <a16:creationId xmlns:a16="http://schemas.microsoft.com/office/drawing/2014/main" id="{C0DF3DF7-8A05-4BF1-8BC4-E191E5F796F6}"/>
              </a:ext>
            </a:extLst>
          </p:cNvPr>
          <p:cNvGrpSpPr/>
          <p:nvPr/>
        </p:nvGrpSpPr>
        <p:grpSpPr>
          <a:xfrm>
            <a:off x="4855953" y="-2833465"/>
            <a:ext cx="8948964" cy="12105059"/>
            <a:chOff x="4855953" y="-2833465"/>
            <a:chExt cx="8948964" cy="12105059"/>
          </a:xfrm>
        </p:grpSpPr>
        <p:sp>
          <p:nvSpPr>
            <p:cNvPr id="19" name="Forme libre 10">
              <a:extLst>
                <a:ext uri="{FF2B5EF4-FFF2-40B4-BE49-F238E27FC236}">
                  <a16:creationId xmlns:a16="http://schemas.microsoft.com/office/drawing/2014/main" id="{890CEAF4-D3F8-4279-B122-DACED4B83464}"/>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20" name="Forme libre 11">
              <a:extLst>
                <a:ext uri="{FF2B5EF4-FFF2-40B4-BE49-F238E27FC236}">
                  <a16:creationId xmlns:a16="http://schemas.microsoft.com/office/drawing/2014/main" id="{CE696177-51D9-4E28-A791-84A1EEDB76D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21" name="Forme libre 12">
              <a:extLst>
                <a:ext uri="{FF2B5EF4-FFF2-40B4-BE49-F238E27FC236}">
                  <a16:creationId xmlns:a16="http://schemas.microsoft.com/office/drawing/2014/main" id="{CAEB450D-3A32-4B9B-A7A3-CB506AD747E5}"/>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53" name="Titre 52" hidden="1">
            <a:extLst>
              <a:ext uri="{FF2B5EF4-FFF2-40B4-BE49-F238E27FC236}">
                <a16:creationId xmlns:a16="http://schemas.microsoft.com/office/drawing/2014/main" id="{6BCAF586-A14B-4A3B-A249-655ADDBB3A4C}"/>
              </a:ext>
            </a:extLst>
          </p:cNvPr>
          <p:cNvSpPr>
            <a:spLocks noGrp="1"/>
          </p:cNvSpPr>
          <p:nvPr>
            <p:ph type="title"/>
          </p:nvPr>
        </p:nvSpPr>
        <p:spPr/>
        <p:txBody>
          <a:bodyPr rtlCol="0"/>
          <a:lstStyle/>
          <a:p>
            <a:pPr rtl="0"/>
            <a:r>
              <a:rPr lang="fr-FR" dirty="0"/>
              <a:t>Ressources humaines : diapositive 8</a:t>
            </a:r>
          </a:p>
        </p:txBody>
      </p:sp>
      <p:sp>
        <p:nvSpPr>
          <p:cNvPr id="3" name="Zone de texte 2">
            <a:extLst>
              <a:ext uri="{FF2B5EF4-FFF2-40B4-BE49-F238E27FC236}">
                <a16:creationId xmlns:a16="http://schemas.microsoft.com/office/drawing/2014/main" id="{CE6AF7FE-5978-4B5F-90E1-044AC25EC230}"/>
              </a:ext>
            </a:extLst>
          </p:cNvPr>
          <p:cNvSpPr txBox="1"/>
          <p:nvPr/>
        </p:nvSpPr>
        <p:spPr>
          <a:xfrm>
            <a:off x="726781" y="273553"/>
            <a:ext cx="5369219" cy="1050037"/>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fr-FR" sz="3200" dirty="0"/>
              <a:t>Le contenu rédactionnel</a:t>
            </a:r>
          </a:p>
        </p:txBody>
      </p:sp>
      <p:sp>
        <p:nvSpPr>
          <p:cNvPr id="63" name="Rectangle : Coins arrondis 117">
            <a:extLst>
              <a:ext uri="{FF2B5EF4-FFF2-40B4-BE49-F238E27FC236}">
                <a16:creationId xmlns:a16="http://schemas.microsoft.com/office/drawing/2014/main" id="{958D3A94-7566-4BF7-8AD7-93F852187083}"/>
              </a:ext>
              <a:ext uri="{C183D7F6-B498-43B3-948B-1728B52AA6E4}">
                <adec:decorative xmlns:adec="http://schemas.microsoft.com/office/drawing/2017/decorative" val="1"/>
              </a:ext>
            </a:extLst>
          </p:cNvPr>
          <p:cNvSpPr/>
          <p:nvPr/>
        </p:nvSpPr>
        <p:spPr>
          <a:xfrm>
            <a:off x="726781" y="1541306"/>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64" name="Rectangle : Coins arrondis 117">
            <a:extLst>
              <a:ext uri="{FF2B5EF4-FFF2-40B4-BE49-F238E27FC236}">
                <a16:creationId xmlns:a16="http://schemas.microsoft.com/office/drawing/2014/main" id="{D615839D-4101-4E5E-AEED-C5A301F80F29}"/>
              </a:ext>
              <a:ext uri="{C183D7F6-B498-43B3-948B-1728B52AA6E4}">
                <adec:decorative xmlns:adec="http://schemas.microsoft.com/office/drawing/2017/decorative" val="1"/>
              </a:ext>
            </a:extLst>
          </p:cNvPr>
          <p:cNvSpPr/>
          <p:nvPr/>
        </p:nvSpPr>
        <p:spPr>
          <a:xfrm>
            <a:off x="726781" y="4894212"/>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65" name="Zone de texte 4">
            <a:extLst>
              <a:ext uri="{FF2B5EF4-FFF2-40B4-BE49-F238E27FC236}">
                <a16:creationId xmlns:a16="http://schemas.microsoft.com/office/drawing/2014/main" id="{3A665007-126A-4438-A982-5541D8C21929}"/>
              </a:ext>
            </a:extLst>
          </p:cNvPr>
          <p:cNvSpPr txBox="1"/>
          <p:nvPr/>
        </p:nvSpPr>
        <p:spPr>
          <a:xfrm>
            <a:off x="1367137" y="2692202"/>
            <a:ext cx="5369219" cy="276999"/>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sz="1800" i="0" dirty="0"/>
              <a:t>De la hiérarchisation des titres</a:t>
            </a:r>
            <a:endParaRPr lang="fr-FR" sz="1800" dirty="0"/>
          </a:p>
        </p:txBody>
      </p:sp>
      <p:sp>
        <p:nvSpPr>
          <p:cNvPr id="66" name="Zone de texte 4">
            <a:extLst>
              <a:ext uri="{FF2B5EF4-FFF2-40B4-BE49-F238E27FC236}">
                <a16:creationId xmlns:a16="http://schemas.microsoft.com/office/drawing/2014/main" id="{C7069C43-CE97-431C-A92E-102F47FB5C9B}"/>
              </a:ext>
            </a:extLst>
          </p:cNvPr>
          <p:cNvSpPr txBox="1"/>
          <p:nvPr/>
        </p:nvSpPr>
        <p:spPr>
          <a:xfrm>
            <a:off x="1367138" y="1534343"/>
            <a:ext cx="5369219" cy="276999"/>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sz="1800" i="0" dirty="0"/>
              <a:t>Importance des balises utilisées</a:t>
            </a:r>
            <a:endParaRPr lang="fr-FR" sz="1800" dirty="0"/>
          </a:p>
        </p:txBody>
      </p:sp>
      <p:sp>
        <p:nvSpPr>
          <p:cNvPr id="12" name="Rectangle : Coins arrondis 117">
            <a:extLst>
              <a:ext uri="{FF2B5EF4-FFF2-40B4-BE49-F238E27FC236}">
                <a16:creationId xmlns:a16="http://schemas.microsoft.com/office/drawing/2014/main" id="{01D1E43C-8403-49D5-B2A1-BC4F67F58A0C}"/>
              </a:ext>
              <a:ext uri="{C183D7F6-B498-43B3-948B-1728B52AA6E4}">
                <adec:decorative xmlns:adec="http://schemas.microsoft.com/office/drawing/2017/decorative" val="1"/>
              </a:ext>
            </a:extLst>
          </p:cNvPr>
          <p:cNvSpPr/>
          <p:nvPr/>
        </p:nvSpPr>
        <p:spPr>
          <a:xfrm>
            <a:off x="726781" y="3734976"/>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3" name="Rectangle : Coins arrondis 117">
            <a:extLst>
              <a:ext uri="{FF2B5EF4-FFF2-40B4-BE49-F238E27FC236}">
                <a16:creationId xmlns:a16="http://schemas.microsoft.com/office/drawing/2014/main" id="{D32CF9FE-C312-49D5-83EE-6517B183FB7F}"/>
              </a:ext>
              <a:ext uri="{C183D7F6-B498-43B3-948B-1728B52AA6E4}">
                <adec:decorative xmlns:adec="http://schemas.microsoft.com/office/drawing/2017/decorative" val="1"/>
              </a:ext>
            </a:extLst>
          </p:cNvPr>
          <p:cNvSpPr/>
          <p:nvPr/>
        </p:nvSpPr>
        <p:spPr>
          <a:xfrm>
            <a:off x="726781" y="593730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4" name="Rectangle : Coins arrondis 117">
            <a:extLst>
              <a:ext uri="{FF2B5EF4-FFF2-40B4-BE49-F238E27FC236}">
                <a16:creationId xmlns:a16="http://schemas.microsoft.com/office/drawing/2014/main" id="{30543259-410E-4EEE-AFF6-D6DBEE383C0D}"/>
              </a:ext>
              <a:ext uri="{C183D7F6-B498-43B3-948B-1728B52AA6E4}">
                <adec:decorative xmlns:adec="http://schemas.microsoft.com/office/drawing/2017/decorative" val="1"/>
              </a:ext>
            </a:extLst>
          </p:cNvPr>
          <p:cNvSpPr/>
          <p:nvPr/>
        </p:nvSpPr>
        <p:spPr>
          <a:xfrm>
            <a:off x="726781" y="271390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5" name="Zone de texte 4">
            <a:extLst>
              <a:ext uri="{FF2B5EF4-FFF2-40B4-BE49-F238E27FC236}">
                <a16:creationId xmlns:a16="http://schemas.microsoft.com/office/drawing/2014/main" id="{1C9554B7-315E-4E72-8FF5-0C807339E1C3}"/>
              </a:ext>
            </a:extLst>
          </p:cNvPr>
          <p:cNvSpPr txBox="1"/>
          <p:nvPr/>
        </p:nvSpPr>
        <p:spPr>
          <a:xfrm>
            <a:off x="1367137" y="3710217"/>
            <a:ext cx="3646402" cy="830997"/>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sz="1800" i="0" dirty="0"/>
              <a:t>De la répétition des mots clés, plusieurs fois</a:t>
            </a:r>
          </a:p>
          <a:p>
            <a:pPr rtl="0"/>
            <a:r>
              <a:rPr lang="fr-FR" sz="1800" i="0" dirty="0"/>
              <a:t>dans la page.</a:t>
            </a:r>
            <a:endParaRPr lang="fr-FR" sz="1800" dirty="0"/>
          </a:p>
        </p:txBody>
      </p:sp>
      <p:sp>
        <p:nvSpPr>
          <p:cNvPr id="16" name="Zone de texte 4">
            <a:extLst>
              <a:ext uri="{FF2B5EF4-FFF2-40B4-BE49-F238E27FC236}">
                <a16:creationId xmlns:a16="http://schemas.microsoft.com/office/drawing/2014/main" id="{53BE2A2D-F495-4491-9D7C-AA33A5E9C2FF}"/>
              </a:ext>
            </a:extLst>
          </p:cNvPr>
          <p:cNvSpPr txBox="1"/>
          <p:nvPr/>
        </p:nvSpPr>
        <p:spPr>
          <a:xfrm>
            <a:off x="1367135" y="4894212"/>
            <a:ext cx="5369219" cy="276999"/>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sz="1800" i="0" dirty="0"/>
              <a:t>Les liens externes </a:t>
            </a:r>
            <a:endParaRPr lang="fr-FR" sz="1800" dirty="0"/>
          </a:p>
        </p:txBody>
      </p:sp>
      <p:sp>
        <p:nvSpPr>
          <p:cNvPr id="17" name="Zone de texte 4">
            <a:extLst>
              <a:ext uri="{FF2B5EF4-FFF2-40B4-BE49-F238E27FC236}">
                <a16:creationId xmlns:a16="http://schemas.microsoft.com/office/drawing/2014/main" id="{3FE47108-C454-48D7-9FFB-7F4A856137BF}"/>
              </a:ext>
            </a:extLst>
          </p:cNvPr>
          <p:cNvSpPr txBox="1"/>
          <p:nvPr/>
        </p:nvSpPr>
        <p:spPr>
          <a:xfrm>
            <a:off x="1367135" y="5886091"/>
            <a:ext cx="5369219" cy="276999"/>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sz="1800" i="0" dirty="0"/>
              <a:t>La longueur des textes (300 mots minimum)</a:t>
            </a:r>
            <a:endParaRPr lang="fr-FR" sz="1800" dirty="0"/>
          </a:p>
        </p:txBody>
      </p:sp>
      <p:pic>
        <p:nvPicPr>
          <p:cNvPr id="4098" name="Picture 2" descr="Sémantique | smnarnold">
            <a:extLst>
              <a:ext uri="{FF2B5EF4-FFF2-40B4-BE49-F238E27FC236}">
                <a16:creationId xmlns:a16="http://schemas.microsoft.com/office/drawing/2014/main" id="{25998279-5FAE-4C37-B6F5-AAC4A820D4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0303" y="1606742"/>
            <a:ext cx="6791022" cy="3644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25729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 de texte 2">
            <a:extLst>
              <a:ext uri="{FF2B5EF4-FFF2-40B4-BE49-F238E27FC236}">
                <a16:creationId xmlns:a16="http://schemas.microsoft.com/office/drawing/2014/main" id="{3394F644-B863-4E4E-85FD-8DC5AEBEA7CA}"/>
              </a:ext>
            </a:extLst>
          </p:cNvPr>
          <p:cNvSpPr txBox="1"/>
          <p:nvPr/>
        </p:nvSpPr>
        <p:spPr>
          <a:xfrm>
            <a:off x="726781" y="273553"/>
            <a:ext cx="5369219" cy="1050037"/>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fr-FR" sz="3200" dirty="0"/>
              <a:t>Le contenu rédactionnel</a:t>
            </a:r>
          </a:p>
        </p:txBody>
      </p:sp>
      <p:grpSp>
        <p:nvGrpSpPr>
          <p:cNvPr id="4" name="Groupe 3" descr="Cette image est d’une forme abstraite. ">
            <a:extLst>
              <a:ext uri="{FF2B5EF4-FFF2-40B4-BE49-F238E27FC236}">
                <a16:creationId xmlns:a16="http://schemas.microsoft.com/office/drawing/2014/main" id="{D82A38B4-A0C6-4B5C-83C5-22734BCAC44F}"/>
              </a:ext>
            </a:extLst>
          </p:cNvPr>
          <p:cNvGrpSpPr/>
          <p:nvPr/>
        </p:nvGrpSpPr>
        <p:grpSpPr>
          <a:xfrm>
            <a:off x="6334376" y="-2816373"/>
            <a:ext cx="8948964" cy="12105059"/>
            <a:chOff x="4855953" y="-2833465"/>
            <a:chExt cx="8948964" cy="12105059"/>
          </a:xfrm>
        </p:grpSpPr>
        <p:sp>
          <p:nvSpPr>
            <p:cNvPr id="5" name="Forme libre 10">
              <a:extLst>
                <a:ext uri="{FF2B5EF4-FFF2-40B4-BE49-F238E27FC236}">
                  <a16:creationId xmlns:a16="http://schemas.microsoft.com/office/drawing/2014/main" id="{BE8E5908-B31F-4466-8EC3-D8F036A4C393}"/>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6" name="Forme libre 11">
              <a:extLst>
                <a:ext uri="{FF2B5EF4-FFF2-40B4-BE49-F238E27FC236}">
                  <a16:creationId xmlns:a16="http://schemas.microsoft.com/office/drawing/2014/main" id="{AC95E9A9-A3CE-4368-ADDD-C71BE9D1FA0C}"/>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7" name="Forme libre 12">
              <a:extLst>
                <a:ext uri="{FF2B5EF4-FFF2-40B4-BE49-F238E27FC236}">
                  <a16:creationId xmlns:a16="http://schemas.microsoft.com/office/drawing/2014/main" id="{E5AB8936-4C71-4480-9DDC-5117953FCB20}"/>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grpSp>
      <p:pic>
        <p:nvPicPr>
          <p:cNvPr id="5122" name="Picture 2" descr="Comment utiliser le HTML sémantique pour structurer votre page web">
            <a:extLst>
              <a:ext uri="{FF2B5EF4-FFF2-40B4-BE49-F238E27FC236}">
                <a16:creationId xmlns:a16="http://schemas.microsoft.com/office/drawing/2014/main" id="{07FFE0AE-0036-4F0F-9DA2-0F6C00A365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59" y="798571"/>
            <a:ext cx="91138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196237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hidden="1">
            <a:extLst>
              <a:ext uri="{FF2B5EF4-FFF2-40B4-BE49-F238E27FC236}">
                <a16:creationId xmlns:a16="http://schemas.microsoft.com/office/drawing/2014/main" id="{24922840-A8AD-427F-889C-2B79CACC872F}"/>
              </a:ext>
            </a:extLst>
          </p:cNvPr>
          <p:cNvSpPr>
            <a:spLocks noGrp="1"/>
          </p:cNvSpPr>
          <p:nvPr>
            <p:ph type="title"/>
          </p:nvPr>
        </p:nvSpPr>
        <p:spPr/>
        <p:txBody>
          <a:bodyPr rtlCol="0"/>
          <a:lstStyle/>
          <a:p>
            <a:pPr rtl="0"/>
            <a:r>
              <a:rPr lang="fr-FR" dirty="0"/>
              <a:t>Ressources humaines : diapositive 10</a:t>
            </a:r>
          </a:p>
        </p:txBody>
      </p:sp>
      <p:sp>
        <p:nvSpPr>
          <p:cNvPr id="3" name="Zone de texte 2">
            <a:extLst>
              <a:ext uri="{FF2B5EF4-FFF2-40B4-BE49-F238E27FC236}">
                <a16:creationId xmlns:a16="http://schemas.microsoft.com/office/drawing/2014/main" id="{9436B850-15F2-41BC-A54E-6E0F332F011D}"/>
              </a:ext>
            </a:extLst>
          </p:cNvPr>
          <p:cNvSpPr txBox="1"/>
          <p:nvPr/>
        </p:nvSpPr>
        <p:spPr>
          <a:xfrm>
            <a:off x="605004" y="3696403"/>
            <a:ext cx="6522187" cy="1661993"/>
          </a:xfrm>
          <a:prstGeom prst="rect">
            <a:avLst/>
          </a:prstGeom>
          <a:noFill/>
        </p:spPr>
        <p:txBody>
          <a:bodyPr wrap="square" lIns="0" tIns="0" rIns="0" bIns="0" rtlCol="0">
            <a:spAutoFit/>
          </a:bodyPr>
          <a:lstStyle/>
          <a:p>
            <a:pPr rtl="0"/>
            <a:r>
              <a:rPr lang="fr-FR" sz="5400" b="1" dirty="0">
                <a:solidFill>
                  <a:srgbClr val="002060"/>
                </a:solidFill>
                <a:latin typeface="Segoe UI" panose="020B0502040204020203" pitchFamily="34" charset="0"/>
                <a:cs typeface="Segoe UI" panose="020B0502040204020203" pitchFamily="34" charset="0"/>
              </a:rPr>
              <a:t>LA SEO </a:t>
            </a:r>
          </a:p>
          <a:p>
            <a:pPr rtl="0"/>
            <a:r>
              <a:rPr lang="fr-FR" sz="5400" b="1" dirty="0">
                <a:solidFill>
                  <a:srgbClr val="002060"/>
                </a:solidFill>
                <a:latin typeface="Segoe UI" panose="020B0502040204020203" pitchFamily="34" charset="0"/>
                <a:cs typeface="Segoe UI" panose="020B0502040204020203" pitchFamily="34" charset="0"/>
              </a:rPr>
              <a:t>OFF-PAGE</a:t>
            </a:r>
          </a:p>
        </p:txBody>
      </p:sp>
      <p:sp>
        <p:nvSpPr>
          <p:cNvPr id="4" name="Rectangle 3">
            <a:extLst>
              <a:ext uri="{FF2B5EF4-FFF2-40B4-BE49-F238E27FC236}">
                <a16:creationId xmlns:a16="http://schemas.microsoft.com/office/drawing/2014/main" id="{A9B74FAF-1757-48A8-BBFB-722E8E1D6FA4}"/>
              </a:ext>
            </a:extLst>
          </p:cNvPr>
          <p:cNvSpPr/>
          <p:nvPr/>
        </p:nvSpPr>
        <p:spPr>
          <a:xfrm>
            <a:off x="733192" y="5358396"/>
            <a:ext cx="3536195" cy="246221"/>
          </a:xfrm>
          <a:prstGeom prst="rect">
            <a:avLst/>
          </a:prstGeom>
        </p:spPr>
        <p:txBody>
          <a:bodyPr wrap="square" lIns="0" tIns="0" rIns="0" bIns="0" rtlCol="0">
            <a:spAutoFit/>
          </a:bodyPr>
          <a:lstStyle/>
          <a:p>
            <a:pPr rtl="0"/>
            <a:r>
              <a:rPr lang="fr-FR" sz="1600" dirty="0">
                <a:latin typeface="+mj-lt"/>
              </a:rPr>
              <a:t>La reconnaissance</a:t>
            </a:r>
            <a:endParaRPr lang="fr-FR" sz="1600" i="1" dirty="0">
              <a:solidFill>
                <a:srgbClr val="002060"/>
              </a:solidFill>
              <a:latin typeface="+mj-lt"/>
              <a:cs typeface="Segoe UI" panose="020B0502040204020203" pitchFamily="34" charset="0"/>
            </a:endParaRPr>
          </a:p>
        </p:txBody>
      </p:sp>
      <p:grpSp>
        <p:nvGrpSpPr>
          <p:cNvPr id="23" name="Groupe 22" descr="Cette image est d’une forme abstraite. ">
            <a:extLst>
              <a:ext uri="{FF2B5EF4-FFF2-40B4-BE49-F238E27FC236}">
                <a16:creationId xmlns:a16="http://schemas.microsoft.com/office/drawing/2014/main" id="{C5C1EC81-7459-4B76-B0C8-CF221BB21A2F}"/>
              </a:ext>
            </a:extLst>
          </p:cNvPr>
          <p:cNvGrpSpPr/>
          <p:nvPr/>
        </p:nvGrpSpPr>
        <p:grpSpPr>
          <a:xfrm>
            <a:off x="4855953" y="-2833465"/>
            <a:ext cx="8948964" cy="12105059"/>
            <a:chOff x="4855953" y="-2833465"/>
            <a:chExt cx="8948964" cy="12105059"/>
          </a:xfrm>
        </p:grpSpPr>
        <p:sp>
          <p:nvSpPr>
            <p:cNvPr id="20" name="Forme libre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21" name="Forme libre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22" name="Forme libre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grpSp>
    </p:spTree>
    <p:extLst>
      <p:ext uri="{BB962C8B-B14F-4D97-AF65-F5344CB8AC3E}">
        <p14:creationId xmlns:p14="http://schemas.microsoft.com/office/powerpoint/2010/main" val="3765118479"/>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Off Page SEO | On Page SEO | SEO in Goa | Digital Marketing">
            <a:extLst>
              <a:ext uri="{FF2B5EF4-FFF2-40B4-BE49-F238E27FC236}">
                <a16:creationId xmlns:a16="http://schemas.microsoft.com/office/drawing/2014/main" id="{D3D80253-BF8C-4BF1-8E80-7EEFB716A2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1753" y="786514"/>
            <a:ext cx="6614249" cy="5317338"/>
          </a:xfrm>
          <a:prstGeom prst="rect">
            <a:avLst/>
          </a:prstGeom>
          <a:noFill/>
          <a:extLst>
            <a:ext uri="{909E8E84-426E-40DD-AFC4-6F175D3DCCD1}">
              <a14:hiddenFill xmlns:a14="http://schemas.microsoft.com/office/drawing/2010/main">
                <a:solidFill>
                  <a:srgbClr val="FFFFFF"/>
                </a:solidFill>
              </a14:hiddenFill>
            </a:ext>
          </a:extLst>
        </p:spPr>
      </p:pic>
      <p:sp>
        <p:nvSpPr>
          <p:cNvPr id="98" name="Titre 97" hidden="1">
            <a:extLst>
              <a:ext uri="{FF2B5EF4-FFF2-40B4-BE49-F238E27FC236}">
                <a16:creationId xmlns:a16="http://schemas.microsoft.com/office/drawing/2014/main" id="{D69146DD-53CC-4FD6-9456-3F49560FC114}"/>
              </a:ext>
            </a:extLst>
          </p:cNvPr>
          <p:cNvSpPr>
            <a:spLocks noGrp="1"/>
          </p:cNvSpPr>
          <p:nvPr>
            <p:ph type="title"/>
          </p:nvPr>
        </p:nvSpPr>
        <p:spPr/>
        <p:txBody>
          <a:bodyPr rtlCol="0"/>
          <a:lstStyle/>
          <a:p>
            <a:pPr rtl="0"/>
            <a:r>
              <a:rPr lang="fr-FR" dirty="0"/>
              <a:t>Ressources humaines : diapositive 9</a:t>
            </a:r>
          </a:p>
        </p:txBody>
      </p:sp>
      <p:sp>
        <p:nvSpPr>
          <p:cNvPr id="87" name="Rectangle : Coins arrondis 86">
            <a:extLst>
              <a:ext uri="{FF2B5EF4-FFF2-40B4-BE49-F238E27FC236}">
                <a16:creationId xmlns:a16="http://schemas.microsoft.com/office/drawing/2014/main" id="{A8111457-D9DC-4BEB-BBB9-82FD4783D0EE}"/>
              </a:ext>
              <a:ext uri="{C183D7F6-B498-43B3-948B-1728B52AA6E4}">
                <adec:decorative xmlns:adec="http://schemas.microsoft.com/office/drawing/2017/decorative" val="1"/>
              </a:ext>
            </a:extLst>
          </p:cNvPr>
          <p:cNvSpPr/>
          <p:nvPr/>
        </p:nvSpPr>
        <p:spPr>
          <a:xfrm>
            <a:off x="-221796" y="160637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67" name="Zone de texte 66">
            <a:extLst>
              <a:ext uri="{FF2B5EF4-FFF2-40B4-BE49-F238E27FC236}">
                <a16:creationId xmlns:a16="http://schemas.microsoft.com/office/drawing/2014/main" id="{EFA5AF66-F428-4EBE-A3A8-9F827101F023}"/>
              </a:ext>
            </a:extLst>
          </p:cNvPr>
          <p:cNvSpPr txBox="1"/>
          <p:nvPr/>
        </p:nvSpPr>
        <p:spPr>
          <a:xfrm>
            <a:off x="726781" y="273553"/>
            <a:ext cx="5474803"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fr-FR" dirty="0"/>
              <a:t>La reconnaissance</a:t>
            </a:r>
          </a:p>
        </p:txBody>
      </p:sp>
      <p:sp>
        <p:nvSpPr>
          <p:cNvPr id="66" name="Zone de texte 65">
            <a:extLst>
              <a:ext uri="{FF2B5EF4-FFF2-40B4-BE49-F238E27FC236}">
                <a16:creationId xmlns:a16="http://schemas.microsoft.com/office/drawing/2014/main" id="{40F0350B-A0DF-49BC-B925-C3FFA8BF02C7}"/>
              </a:ext>
            </a:extLst>
          </p:cNvPr>
          <p:cNvSpPr txBox="1"/>
          <p:nvPr/>
        </p:nvSpPr>
        <p:spPr>
          <a:xfrm>
            <a:off x="726781" y="865651"/>
            <a:ext cx="6224717" cy="246221"/>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dirty="0"/>
              <a:t>La SEO off-page couvre toutes les tactiques SEO qui ont lieux hors du site.</a:t>
            </a:r>
          </a:p>
        </p:txBody>
      </p:sp>
      <p:sp>
        <p:nvSpPr>
          <p:cNvPr id="68" name="Zone de texte 67">
            <a:extLst>
              <a:ext uri="{FF2B5EF4-FFF2-40B4-BE49-F238E27FC236}">
                <a16:creationId xmlns:a16="http://schemas.microsoft.com/office/drawing/2014/main" id="{7994E089-025A-4C69-B940-7F951870B5E4}"/>
              </a:ext>
            </a:extLst>
          </p:cNvPr>
          <p:cNvSpPr txBox="1"/>
          <p:nvPr/>
        </p:nvSpPr>
        <p:spPr>
          <a:xfrm>
            <a:off x="726780" y="1608218"/>
            <a:ext cx="3651221" cy="246221"/>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b="1" dirty="0">
                <a:latin typeface="Segoe UI" panose="020B0502040204020203" pitchFamily="34" charset="0"/>
              </a:rPr>
              <a:t>La construction de l’autorité du site</a:t>
            </a:r>
          </a:p>
        </p:txBody>
      </p:sp>
      <p:sp>
        <p:nvSpPr>
          <p:cNvPr id="69" name="Zone de texte 68">
            <a:extLst>
              <a:ext uri="{FF2B5EF4-FFF2-40B4-BE49-F238E27FC236}">
                <a16:creationId xmlns:a16="http://schemas.microsoft.com/office/drawing/2014/main" id="{4A424134-52BB-4183-A9FC-3CBBA75DCD28}"/>
              </a:ext>
            </a:extLst>
          </p:cNvPr>
          <p:cNvSpPr txBox="1"/>
          <p:nvPr/>
        </p:nvSpPr>
        <p:spPr>
          <a:xfrm>
            <a:off x="726781" y="2245248"/>
            <a:ext cx="3878062" cy="2462213"/>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sz="2000" i="0" dirty="0"/>
              <a:t>Il s'agit plus de </a:t>
            </a:r>
            <a:r>
              <a:rPr lang="fr-FR" sz="2000" b="1" i="0" dirty="0"/>
              <a:t>marketing</a:t>
            </a:r>
            <a:r>
              <a:rPr lang="fr-FR" sz="2000" i="0" dirty="0"/>
              <a:t>, de développement </a:t>
            </a:r>
            <a:r>
              <a:rPr lang="fr-FR" sz="2000" b="1" i="0" dirty="0"/>
              <a:t>hors site</a:t>
            </a:r>
            <a:r>
              <a:rPr lang="fr-FR" sz="2000" i="0" dirty="0"/>
              <a:t> de votre site. Elle joue un rôle tout aussi important dans la stratégie globale de référencement naturel.</a:t>
            </a:r>
          </a:p>
          <a:p>
            <a:pPr rtl="0"/>
            <a:endParaRPr lang="fr-FR" sz="2000" i="0" dirty="0"/>
          </a:p>
          <a:p>
            <a:pPr rtl="0"/>
            <a:r>
              <a:rPr lang="fr-FR" sz="2000" i="0" dirty="0"/>
              <a:t>Elle va de paire avec la construction d’une marque</a:t>
            </a:r>
            <a:endParaRPr lang="fr-FR" sz="2000" dirty="0"/>
          </a:p>
        </p:txBody>
      </p:sp>
      <p:grpSp>
        <p:nvGrpSpPr>
          <p:cNvPr id="94" name="Groupe 93" descr="Cette image est d’une forme abstraite.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Forme libre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a:p>
          </p:txBody>
        </p:sp>
        <p:sp>
          <p:nvSpPr>
            <p:cNvPr id="96" name="Forme libre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a:p>
          </p:txBody>
        </p:sp>
        <p:sp>
          <p:nvSpPr>
            <p:cNvPr id="97" name="Forme libre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a:p>
          </p:txBody>
        </p:sp>
      </p:grpSp>
    </p:spTree>
    <p:extLst>
      <p:ext uri="{BB962C8B-B14F-4D97-AF65-F5344CB8AC3E}">
        <p14:creationId xmlns:p14="http://schemas.microsoft.com/office/powerpoint/2010/main" val="3552556887"/>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 name="Picture 2" descr="Off Page SEO | On Page SEO | SEO in Goa | Digital Marketing">
            <a:extLst>
              <a:ext uri="{FF2B5EF4-FFF2-40B4-BE49-F238E27FC236}">
                <a16:creationId xmlns:a16="http://schemas.microsoft.com/office/drawing/2014/main" id="{A2C1D01A-ABB2-434E-96CB-2643465911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70331"/>
            <a:ext cx="6614249" cy="5317338"/>
          </a:xfrm>
          <a:prstGeom prst="rect">
            <a:avLst/>
          </a:prstGeom>
          <a:noFill/>
          <a:extLst>
            <a:ext uri="{909E8E84-426E-40DD-AFC4-6F175D3DCCD1}">
              <a14:hiddenFill xmlns:a14="http://schemas.microsoft.com/office/drawing/2010/main">
                <a:solidFill>
                  <a:srgbClr val="FFFFFF"/>
                </a:solidFill>
              </a14:hiddenFill>
            </a:ext>
          </a:extLst>
        </p:spPr>
      </p:pic>
      <p:sp>
        <p:nvSpPr>
          <p:cNvPr id="4" name="Titre 3" hidden="1">
            <a:extLst>
              <a:ext uri="{FF2B5EF4-FFF2-40B4-BE49-F238E27FC236}">
                <a16:creationId xmlns:a16="http://schemas.microsoft.com/office/drawing/2014/main" id="{2784E464-B64A-4614-9350-2C88DBD46AB5}"/>
              </a:ext>
            </a:extLst>
          </p:cNvPr>
          <p:cNvSpPr>
            <a:spLocks noGrp="1"/>
          </p:cNvSpPr>
          <p:nvPr>
            <p:ph type="title"/>
          </p:nvPr>
        </p:nvSpPr>
        <p:spPr/>
        <p:txBody>
          <a:bodyPr rtlCol="0"/>
          <a:lstStyle/>
          <a:p>
            <a:pPr rtl="0"/>
            <a:r>
              <a:rPr lang="fr-FR" dirty="0"/>
              <a:t>Ressources humaines : diapositive 5</a:t>
            </a:r>
          </a:p>
        </p:txBody>
      </p:sp>
      <p:cxnSp>
        <p:nvCxnSpPr>
          <p:cNvPr id="110" name="Connecteur droit 109">
            <a:extLst>
              <a:ext uri="{FF2B5EF4-FFF2-40B4-BE49-F238E27FC236}">
                <a16:creationId xmlns:a16="http://schemas.microsoft.com/office/drawing/2014/main" id="{6D08E99A-0644-4757-9F3A-BBA1A4F39081}"/>
              </a:ext>
              <a:ext uri="{C183D7F6-B498-43B3-948B-1728B52AA6E4}">
                <adec:decorative xmlns:adec="http://schemas.microsoft.com/office/drawing/2017/decorative" val="1"/>
              </a:ext>
            </a:extLst>
          </p:cNvPr>
          <p:cNvCxnSpPr/>
          <p:nvPr/>
        </p:nvCxnSpPr>
        <p:spPr>
          <a:xfrm>
            <a:off x="6751014"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4" name="Ovale 123">
            <a:extLst>
              <a:ext uri="{FF2B5EF4-FFF2-40B4-BE49-F238E27FC236}">
                <a16:creationId xmlns:a16="http://schemas.microsoft.com/office/drawing/2014/main" id="{0B8C9A86-3574-4A2E-BC62-481A2BE7FBED}"/>
              </a:ext>
              <a:ext uri="{C183D7F6-B498-43B3-948B-1728B52AA6E4}">
                <adec:decorative xmlns:adec="http://schemas.microsoft.com/office/drawing/2017/decorative" val="1"/>
              </a:ext>
            </a:extLst>
          </p:cNvPr>
          <p:cNvSpPr/>
          <p:nvPr/>
        </p:nvSpPr>
        <p:spPr>
          <a:xfrm>
            <a:off x="6724637"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18" name="Rectangle : Coins arrondis 117">
            <a:extLst>
              <a:ext uri="{FF2B5EF4-FFF2-40B4-BE49-F238E27FC236}">
                <a16:creationId xmlns:a16="http://schemas.microsoft.com/office/drawing/2014/main" id="{A21B85DB-181D-46E7-A9DF-F92B1DF032FD}"/>
              </a:ext>
              <a:ext uri="{C183D7F6-B498-43B3-948B-1728B52AA6E4}">
                <adec:decorative xmlns:adec="http://schemas.microsoft.com/office/drawing/2017/decorative" val="1"/>
              </a:ext>
            </a:extLst>
          </p:cNvPr>
          <p:cNvSpPr/>
          <p:nvPr/>
        </p:nvSpPr>
        <p:spPr>
          <a:xfrm>
            <a:off x="6529218" y="2798158"/>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07" name="Zone de texte 106">
            <a:extLst>
              <a:ext uri="{FF2B5EF4-FFF2-40B4-BE49-F238E27FC236}">
                <a16:creationId xmlns:a16="http://schemas.microsoft.com/office/drawing/2014/main" id="{54EA7ED5-6E34-4D47-91B6-F78F5F8B4C6E}"/>
              </a:ext>
            </a:extLst>
          </p:cNvPr>
          <p:cNvSpPr txBox="1"/>
          <p:nvPr/>
        </p:nvSpPr>
        <p:spPr>
          <a:xfrm>
            <a:off x="7313768" y="1459746"/>
            <a:ext cx="3603287" cy="1025922"/>
          </a:xfrm>
          <a:prstGeom prst="rect">
            <a:avLst/>
          </a:prstGeom>
          <a:noFill/>
        </p:spPr>
        <p:txBody>
          <a:bodyPr wrap="square" lIns="0" tIns="0" rIns="0" bIns="0" rtlCol="0">
            <a:spAutoFit/>
          </a:bodyPr>
          <a:lstStyle/>
          <a:p>
            <a:pPr rtl="0">
              <a:lnSpc>
                <a:spcPts val="4000"/>
              </a:lnSpc>
            </a:pPr>
            <a:r>
              <a:rPr lang="fr-FR" sz="4400" b="1" dirty="0">
                <a:solidFill>
                  <a:srgbClr val="002060"/>
                </a:solidFill>
                <a:latin typeface="Segoe UI" panose="020B0502040204020203" pitchFamily="34" charset="0"/>
                <a:cs typeface="Segoe UI" panose="020B0502040204020203" pitchFamily="34" charset="0"/>
              </a:rPr>
              <a:t>SEO OFF-PAGE</a:t>
            </a:r>
          </a:p>
        </p:txBody>
      </p:sp>
      <p:sp>
        <p:nvSpPr>
          <p:cNvPr id="119" name="Rectangle 118">
            <a:extLst>
              <a:ext uri="{FF2B5EF4-FFF2-40B4-BE49-F238E27FC236}">
                <a16:creationId xmlns:a16="http://schemas.microsoft.com/office/drawing/2014/main" id="{EE9F5B85-E2F5-4C15-9A02-657F53EEE3BD}"/>
              </a:ext>
            </a:extLst>
          </p:cNvPr>
          <p:cNvSpPr/>
          <p:nvPr/>
        </p:nvSpPr>
        <p:spPr>
          <a:xfrm>
            <a:off x="7347313" y="2668085"/>
            <a:ext cx="3536195" cy="246221"/>
          </a:xfrm>
          <a:prstGeom prst="rect">
            <a:avLst/>
          </a:prstGeom>
        </p:spPr>
        <p:txBody>
          <a:bodyPr wrap="square" lIns="0" tIns="0" rIns="0" bIns="0" rtlCol="0">
            <a:spAutoFit/>
          </a:bodyPr>
          <a:lstStyle/>
          <a:p>
            <a:pPr rtl="0"/>
            <a:r>
              <a:rPr lang="fr-FR" sz="1600" i="1" dirty="0">
                <a:solidFill>
                  <a:srgbClr val="002060"/>
                </a:solidFill>
                <a:latin typeface="+mj-lt"/>
                <a:cs typeface="Segoe UI" panose="020B0502040204020203" pitchFamily="34" charset="0"/>
              </a:rPr>
              <a:t>La reconnaissance inclue .. </a:t>
            </a:r>
          </a:p>
        </p:txBody>
      </p:sp>
      <p:grpSp>
        <p:nvGrpSpPr>
          <p:cNvPr id="204" name="Groupe 203" descr="Cette image est une icône de trois personnes et un symbole qui représente la connexion à internet. ">
            <a:extLst>
              <a:ext uri="{FF2B5EF4-FFF2-40B4-BE49-F238E27FC236}">
                <a16:creationId xmlns:a16="http://schemas.microsoft.com/office/drawing/2014/main" id="{BCE3CAEB-5C3F-4903-9D74-1EC0A2984EE9}"/>
              </a:ext>
            </a:extLst>
          </p:cNvPr>
          <p:cNvGrpSpPr/>
          <p:nvPr/>
        </p:nvGrpSpPr>
        <p:grpSpPr>
          <a:xfrm>
            <a:off x="7179533" y="3640823"/>
            <a:ext cx="4278066" cy="2531079"/>
            <a:chOff x="7999616" y="5630472"/>
            <a:chExt cx="3054470" cy="1922501"/>
          </a:xfrm>
        </p:grpSpPr>
        <p:grpSp>
          <p:nvGrpSpPr>
            <p:cNvPr id="163" name="Groupe 162">
              <a:extLst>
                <a:ext uri="{FF2B5EF4-FFF2-40B4-BE49-F238E27FC236}">
                  <a16:creationId xmlns:a16="http://schemas.microsoft.com/office/drawing/2014/main" id="{E79FB62D-7154-40A3-BB31-9A0934208E2F}"/>
                </a:ext>
              </a:extLst>
            </p:cNvPr>
            <p:cNvGrpSpPr/>
            <p:nvPr/>
          </p:nvGrpSpPr>
          <p:grpSpPr>
            <a:xfrm>
              <a:off x="7999616" y="5630472"/>
              <a:ext cx="330200" cy="315913"/>
              <a:chOff x="4127500" y="2909888"/>
              <a:chExt cx="330200" cy="315913"/>
            </a:xfrm>
          </p:grpSpPr>
          <p:sp>
            <p:nvSpPr>
              <p:cNvPr id="165" name="Ovale 268">
                <a:extLst>
                  <a:ext uri="{FF2B5EF4-FFF2-40B4-BE49-F238E27FC236}">
                    <a16:creationId xmlns:a16="http://schemas.microsoft.com/office/drawing/2014/main" id="{BD72EF5D-EE26-4982-B3AB-9CF584441806}"/>
                  </a:ext>
                </a:extLst>
              </p:cNvPr>
              <p:cNvSpPr>
                <a:spLocks noChangeArrowheads="1"/>
              </p:cNvSpPr>
              <p:nvPr/>
            </p:nvSpPr>
            <p:spPr bwMode="auto">
              <a:xfrm>
                <a:off x="4149725" y="3060701"/>
                <a:ext cx="76200" cy="74613"/>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solidFill>
                    <a:srgbClr val="002060"/>
                  </a:solidFill>
                </a:endParaRPr>
              </a:p>
            </p:txBody>
          </p:sp>
          <p:sp>
            <p:nvSpPr>
              <p:cNvPr id="166" name="Forme libre 269">
                <a:extLst>
                  <a:ext uri="{FF2B5EF4-FFF2-40B4-BE49-F238E27FC236}">
                    <a16:creationId xmlns:a16="http://schemas.microsoft.com/office/drawing/2014/main" id="{D9F3CD5B-3BA2-4D51-A0BD-6E802941FDCF}"/>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solidFill>
                    <a:srgbClr val="002060"/>
                  </a:solidFill>
                </a:endParaRPr>
              </a:p>
            </p:txBody>
          </p:sp>
          <p:sp>
            <p:nvSpPr>
              <p:cNvPr id="167" name="Ovale 270">
                <a:extLst>
                  <a:ext uri="{FF2B5EF4-FFF2-40B4-BE49-F238E27FC236}">
                    <a16:creationId xmlns:a16="http://schemas.microsoft.com/office/drawing/2014/main" id="{85B43E76-36A9-4667-852E-AD239EC04C43}"/>
                  </a:ext>
                </a:extLst>
              </p:cNvPr>
              <p:cNvSpPr>
                <a:spLocks noChangeArrowheads="1"/>
              </p:cNvSpPr>
              <p:nvPr/>
            </p:nvSpPr>
            <p:spPr bwMode="auto">
              <a:xfrm>
                <a:off x="4360863" y="3060701"/>
                <a:ext cx="74613" cy="74613"/>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solidFill>
                    <a:srgbClr val="002060"/>
                  </a:solidFill>
                </a:endParaRPr>
              </a:p>
            </p:txBody>
          </p:sp>
          <p:sp>
            <p:nvSpPr>
              <p:cNvPr id="168" name="Forme libre 271">
                <a:extLst>
                  <a:ext uri="{FF2B5EF4-FFF2-40B4-BE49-F238E27FC236}">
                    <a16:creationId xmlns:a16="http://schemas.microsoft.com/office/drawing/2014/main" id="{DFF4B198-89FE-47D5-B7B7-8C893ABCC5FF}"/>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solidFill>
                    <a:srgbClr val="002060"/>
                  </a:solidFill>
                </a:endParaRPr>
              </a:p>
            </p:txBody>
          </p:sp>
          <p:sp>
            <p:nvSpPr>
              <p:cNvPr id="169" name="Ovale 272">
                <a:extLst>
                  <a:ext uri="{FF2B5EF4-FFF2-40B4-BE49-F238E27FC236}">
                    <a16:creationId xmlns:a16="http://schemas.microsoft.com/office/drawing/2014/main" id="{CE8C1F83-6F38-4A0B-8E08-4398BEC1DDBB}"/>
                  </a:ext>
                </a:extLst>
              </p:cNvPr>
              <p:cNvSpPr>
                <a:spLocks noChangeArrowheads="1"/>
              </p:cNvSpPr>
              <p:nvPr/>
            </p:nvSpPr>
            <p:spPr bwMode="auto">
              <a:xfrm>
                <a:off x="4240213" y="3030538"/>
                <a:ext cx="104775" cy="1095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solidFill>
                    <a:srgbClr val="002060"/>
                  </a:solidFill>
                </a:endParaRPr>
              </a:p>
            </p:txBody>
          </p:sp>
          <p:sp>
            <p:nvSpPr>
              <p:cNvPr id="170" name="Forme libre 273">
                <a:extLst>
                  <a:ext uri="{FF2B5EF4-FFF2-40B4-BE49-F238E27FC236}">
                    <a16:creationId xmlns:a16="http://schemas.microsoft.com/office/drawing/2014/main" id="{F5C16A34-C88B-42FA-BC46-1C9471DB8B0A}"/>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solidFill>
                    <a:srgbClr val="002060"/>
                  </a:solidFill>
                </a:endParaRPr>
              </a:p>
            </p:txBody>
          </p:sp>
          <p:sp>
            <p:nvSpPr>
              <p:cNvPr id="171" name="Forme libre 274">
                <a:extLst>
                  <a:ext uri="{FF2B5EF4-FFF2-40B4-BE49-F238E27FC236}">
                    <a16:creationId xmlns:a16="http://schemas.microsoft.com/office/drawing/2014/main" id="{1D976AB4-49AA-4482-B357-FA665EA7852A}"/>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solidFill>
                    <a:srgbClr val="002060"/>
                  </a:solidFill>
                </a:endParaRPr>
              </a:p>
            </p:txBody>
          </p:sp>
          <p:sp>
            <p:nvSpPr>
              <p:cNvPr id="172" name="Forme libre 275">
                <a:extLst>
                  <a:ext uri="{FF2B5EF4-FFF2-40B4-BE49-F238E27FC236}">
                    <a16:creationId xmlns:a16="http://schemas.microsoft.com/office/drawing/2014/main" id="{40CDCACF-1136-47C8-A50F-2C6DCEFC7055}"/>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solidFill>
                    <a:srgbClr val="002060"/>
                  </a:solidFill>
                </a:endParaRPr>
              </a:p>
            </p:txBody>
          </p:sp>
          <p:sp>
            <p:nvSpPr>
              <p:cNvPr id="173" name="Forme libre 276">
                <a:extLst>
                  <a:ext uri="{FF2B5EF4-FFF2-40B4-BE49-F238E27FC236}">
                    <a16:creationId xmlns:a16="http://schemas.microsoft.com/office/drawing/2014/main" id="{E1D8459C-3776-4E84-AC6C-5275955B3DDE}"/>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solidFill>
                    <a:srgbClr val="002060"/>
                  </a:solidFill>
                </a:endParaRPr>
              </a:p>
            </p:txBody>
          </p:sp>
        </p:grpSp>
        <p:sp>
          <p:nvSpPr>
            <p:cNvPr id="164" name="Rectangle 163">
              <a:extLst>
                <a:ext uri="{FF2B5EF4-FFF2-40B4-BE49-F238E27FC236}">
                  <a16:creationId xmlns:a16="http://schemas.microsoft.com/office/drawing/2014/main" id="{3E886A0B-A097-4934-BAAA-53B791623B0B}"/>
                </a:ext>
              </a:extLst>
            </p:cNvPr>
            <p:cNvSpPr/>
            <p:nvPr/>
          </p:nvSpPr>
          <p:spPr>
            <a:xfrm>
              <a:off x="8565791" y="5682780"/>
              <a:ext cx="2488295" cy="1870193"/>
            </a:xfrm>
            <a:prstGeom prst="rect">
              <a:avLst/>
            </a:prstGeom>
          </p:spPr>
          <p:txBody>
            <a:bodyPr wrap="square" lIns="0" tIns="0" rIns="0" bIns="0" rtlCol="0">
              <a:spAutoFit/>
            </a:bodyPr>
            <a:lstStyle/>
            <a:p>
              <a:pPr marL="285750" indent="-285750" rtl="0">
                <a:buFont typeface="Wingdings" panose="05000000000000000000" pitchFamily="2" charset="2"/>
                <a:buChar char="q"/>
              </a:pPr>
              <a:r>
                <a:rPr lang="fr-FR" sz="2000" i="1" dirty="0">
                  <a:solidFill>
                    <a:srgbClr val="002060"/>
                  </a:solidFill>
                  <a:latin typeface="+mj-lt"/>
                  <a:cs typeface="Segoe UI" panose="020B0502040204020203" pitchFamily="34" charset="0"/>
                </a:rPr>
                <a:t>La construction de liens</a:t>
              </a:r>
            </a:p>
            <a:p>
              <a:pPr marL="285750" indent="-285750" rtl="0">
                <a:buFont typeface="Wingdings" panose="05000000000000000000" pitchFamily="2" charset="2"/>
                <a:buChar char="q"/>
              </a:pPr>
              <a:r>
                <a:rPr lang="fr-FR" sz="2000" i="1" dirty="0">
                  <a:solidFill>
                    <a:srgbClr val="002060"/>
                  </a:solidFill>
                  <a:latin typeface="+mj-lt"/>
                  <a:cs typeface="Segoe UI" panose="020B0502040204020203" pitchFamily="34" charset="0"/>
                </a:rPr>
                <a:t>Le brand building</a:t>
              </a:r>
            </a:p>
            <a:p>
              <a:pPr marL="285750" indent="-285750" rtl="0">
                <a:buFont typeface="Wingdings" panose="05000000000000000000" pitchFamily="2" charset="2"/>
                <a:buChar char="q"/>
              </a:pPr>
              <a:r>
                <a:rPr lang="fr-FR" sz="2000" i="1" dirty="0">
                  <a:solidFill>
                    <a:srgbClr val="002060"/>
                  </a:solidFill>
                  <a:latin typeface="+mj-lt"/>
                  <a:cs typeface="Segoe UI" panose="020B0502040204020203" pitchFamily="34" charset="0"/>
                </a:rPr>
                <a:t>Le content marketing</a:t>
              </a:r>
            </a:p>
            <a:p>
              <a:pPr marL="285750" indent="-285750" rtl="0">
                <a:buFont typeface="Wingdings" panose="05000000000000000000" pitchFamily="2" charset="2"/>
                <a:buChar char="q"/>
              </a:pPr>
              <a:r>
                <a:rPr lang="fr-FR" sz="2000" i="1" dirty="0">
                  <a:solidFill>
                    <a:srgbClr val="002060"/>
                  </a:solidFill>
                  <a:latin typeface="+mj-lt"/>
                  <a:cs typeface="Segoe UI" panose="020B0502040204020203" pitchFamily="34" charset="0"/>
                </a:rPr>
                <a:t>Les réseaux sociaux</a:t>
              </a:r>
            </a:p>
            <a:p>
              <a:pPr marL="285750" indent="-285750" rtl="0">
                <a:buFont typeface="Wingdings" panose="05000000000000000000" pitchFamily="2" charset="2"/>
                <a:buChar char="q"/>
              </a:pPr>
              <a:r>
                <a:rPr lang="fr-FR" sz="2000" i="1" dirty="0">
                  <a:solidFill>
                    <a:srgbClr val="002060"/>
                  </a:solidFill>
                  <a:latin typeface="+mj-lt"/>
                  <a:cs typeface="Segoe UI" panose="020B0502040204020203" pitchFamily="34" charset="0"/>
                </a:rPr>
                <a:t>Les forums</a:t>
              </a:r>
            </a:p>
            <a:p>
              <a:pPr marL="285750" indent="-285750" rtl="0">
                <a:buFont typeface="Wingdings" panose="05000000000000000000" pitchFamily="2" charset="2"/>
                <a:buChar char="q"/>
              </a:pPr>
              <a:r>
                <a:rPr lang="fr-FR" sz="2000" i="1" dirty="0">
                  <a:solidFill>
                    <a:srgbClr val="002060"/>
                  </a:solidFill>
                  <a:latin typeface="+mj-lt"/>
                  <a:cs typeface="Segoe UI" panose="020B0502040204020203" pitchFamily="34" charset="0"/>
                </a:rPr>
                <a:t>Les avis</a:t>
              </a:r>
            </a:p>
            <a:p>
              <a:pPr marL="285750" indent="-285750" rtl="0">
                <a:buFont typeface="Wingdings" panose="05000000000000000000" pitchFamily="2" charset="2"/>
                <a:buChar char="q"/>
              </a:pPr>
              <a:r>
                <a:rPr lang="fr-FR" sz="2000" i="1" dirty="0">
                  <a:solidFill>
                    <a:srgbClr val="002060"/>
                  </a:solidFill>
                  <a:latin typeface="+mj-lt"/>
                  <a:cs typeface="Segoe UI" panose="020B0502040204020203" pitchFamily="34" charset="0"/>
                </a:rPr>
                <a:t>La SEO locale et la génération de citation</a:t>
              </a:r>
            </a:p>
          </p:txBody>
        </p:sp>
      </p:grpSp>
    </p:spTree>
    <p:extLst>
      <p:ext uri="{BB962C8B-B14F-4D97-AF65-F5344CB8AC3E}">
        <p14:creationId xmlns:p14="http://schemas.microsoft.com/office/powerpoint/2010/main" val="832171440"/>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 de texte 2">
            <a:extLst>
              <a:ext uri="{FF2B5EF4-FFF2-40B4-BE49-F238E27FC236}">
                <a16:creationId xmlns:a16="http://schemas.microsoft.com/office/drawing/2014/main" id="{3394F644-B863-4E4E-85FD-8DC5AEBEA7CA}"/>
              </a:ext>
            </a:extLst>
          </p:cNvPr>
          <p:cNvSpPr txBox="1"/>
          <p:nvPr/>
        </p:nvSpPr>
        <p:spPr>
          <a:xfrm>
            <a:off x="726781" y="273553"/>
            <a:ext cx="5369219" cy="1050037"/>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fr-FR" sz="3200" dirty="0"/>
              <a:t>SES OUTILS</a:t>
            </a:r>
          </a:p>
        </p:txBody>
      </p:sp>
      <p:grpSp>
        <p:nvGrpSpPr>
          <p:cNvPr id="4" name="Groupe 3" descr="Cette image est d’une forme abstraite. ">
            <a:extLst>
              <a:ext uri="{FF2B5EF4-FFF2-40B4-BE49-F238E27FC236}">
                <a16:creationId xmlns:a16="http://schemas.microsoft.com/office/drawing/2014/main" id="{D82A38B4-A0C6-4B5C-83C5-22734BCAC44F}"/>
              </a:ext>
            </a:extLst>
          </p:cNvPr>
          <p:cNvGrpSpPr/>
          <p:nvPr/>
        </p:nvGrpSpPr>
        <p:grpSpPr>
          <a:xfrm>
            <a:off x="6334376" y="-2816373"/>
            <a:ext cx="8948964" cy="12105059"/>
            <a:chOff x="4855953" y="-2833465"/>
            <a:chExt cx="8948964" cy="12105059"/>
          </a:xfrm>
        </p:grpSpPr>
        <p:sp>
          <p:nvSpPr>
            <p:cNvPr id="5" name="Forme libre 10">
              <a:extLst>
                <a:ext uri="{FF2B5EF4-FFF2-40B4-BE49-F238E27FC236}">
                  <a16:creationId xmlns:a16="http://schemas.microsoft.com/office/drawing/2014/main" id="{BE8E5908-B31F-4466-8EC3-D8F036A4C393}"/>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6" name="Forme libre 11">
              <a:extLst>
                <a:ext uri="{FF2B5EF4-FFF2-40B4-BE49-F238E27FC236}">
                  <a16:creationId xmlns:a16="http://schemas.microsoft.com/office/drawing/2014/main" id="{AC95E9A9-A3CE-4368-ADDD-C71BE9D1FA0C}"/>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7" name="Forme libre 12">
              <a:extLst>
                <a:ext uri="{FF2B5EF4-FFF2-40B4-BE49-F238E27FC236}">
                  <a16:creationId xmlns:a16="http://schemas.microsoft.com/office/drawing/2014/main" id="{E5AB8936-4C71-4480-9DDC-5117953FCB20}"/>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grpSp>
      <p:pic>
        <p:nvPicPr>
          <p:cNvPr id="8194" name="Picture 2" descr="Zoomed">
            <a:extLst>
              <a:ext uri="{FF2B5EF4-FFF2-40B4-BE49-F238E27FC236}">
                <a16:creationId xmlns:a16="http://schemas.microsoft.com/office/drawing/2014/main" id="{F03C96E8-AFF9-4F94-9A8F-3B56B620F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781" y="1467340"/>
            <a:ext cx="9610725" cy="4829175"/>
          </a:xfrm>
          <a:prstGeom prst="rect">
            <a:avLst/>
          </a:prstGeom>
          <a:noFill/>
          <a:extLst>
            <a:ext uri="{909E8E84-426E-40DD-AFC4-6F175D3DCCD1}">
              <a14:hiddenFill xmlns:a14="http://schemas.microsoft.com/office/drawing/2010/main">
                <a:solidFill>
                  <a:srgbClr val="FFFFFF"/>
                </a:solidFill>
              </a14:hiddenFill>
            </a:ext>
          </a:extLst>
        </p:spPr>
      </p:pic>
      <p:sp>
        <p:nvSpPr>
          <p:cNvPr id="9" name="Zone de texte 65">
            <a:extLst>
              <a:ext uri="{FF2B5EF4-FFF2-40B4-BE49-F238E27FC236}">
                <a16:creationId xmlns:a16="http://schemas.microsoft.com/office/drawing/2014/main" id="{28817A2C-2644-40A1-A1F5-DB412D1D66DE}"/>
              </a:ext>
            </a:extLst>
          </p:cNvPr>
          <p:cNvSpPr txBox="1"/>
          <p:nvPr/>
        </p:nvSpPr>
        <p:spPr>
          <a:xfrm>
            <a:off x="726781" y="865651"/>
            <a:ext cx="6224717" cy="246221"/>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dirty="0"/>
              <a:t>Google trends pour le brand building</a:t>
            </a:r>
          </a:p>
        </p:txBody>
      </p:sp>
    </p:spTree>
    <p:extLst>
      <p:ext uri="{BB962C8B-B14F-4D97-AF65-F5344CB8AC3E}">
        <p14:creationId xmlns:p14="http://schemas.microsoft.com/office/powerpoint/2010/main" val="923194553"/>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 de texte 2">
            <a:extLst>
              <a:ext uri="{FF2B5EF4-FFF2-40B4-BE49-F238E27FC236}">
                <a16:creationId xmlns:a16="http://schemas.microsoft.com/office/drawing/2014/main" id="{3394F644-B863-4E4E-85FD-8DC5AEBEA7CA}"/>
              </a:ext>
            </a:extLst>
          </p:cNvPr>
          <p:cNvSpPr txBox="1"/>
          <p:nvPr/>
        </p:nvSpPr>
        <p:spPr>
          <a:xfrm>
            <a:off x="726781" y="273553"/>
            <a:ext cx="5369219" cy="1050037"/>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fr-FR" sz="3200" dirty="0"/>
              <a:t>SES OUTILS</a:t>
            </a:r>
          </a:p>
        </p:txBody>
      </p:sp>
      <p:grpSp>
        <p:nvGrpSpPr>
          <p:cNvPr id="4" name="Groupe 3" descr="Cette image est d’une forme abstraite. ">
            <a:extLst>
              <a:ext uri="{FF2B5EF4-FFF2-40B4-BE49-F238E27FC236}">
                <a16:creationId xmlns:a16="http://schemas.microsoft.com/office/drawing/2014/main" id="{D82A38B4-A0C6-4B5C-83C5-22734BCAC44F}"/>
              </a:ext>
            </a:extLst>
          </p:cNvPr>
          <p:cNvGrpSpPr/>
          <p:nvPr/>
        </p:nvGrpSpPr>
        <p:grpSpPr>
          <a:xfrm>
            <a:off x="6334376" y="-2816373"/>
            <a:ext cx="8948964" cy="12105059"/>
            <a:chOff x="4855953" y="-2833465"/>
            <a:chExt cx="8948964" cy="12105059"/>
          </a:xfrm>
        </p:grpSpPr>
        <p:sp>
          <p:nvSpPr>
            <p:cNvPr id="5" name="Forme libre 10">
              <a:extLst>
                <a:ext uri="{FF2B5EF4-FFF2-40B4-BE49-F238E27FC236}">
                  <a16:creationId xmlns:a16="http://schemas.microsoft.com/office/drawing/2014/main" id="{BE8E5908-B31F-4466-8EC3-D8F036A4C393}"/>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6" name="Forme libre 11">
              <a:extLst>
                <a:ext uri="{FF2B5EF4-FFF2-40B4-BE49-F238E27FC236}">
                  <a16:creationId xmlns:a16="http://schemas.microsoft.com/office/drawing/2014/main" id="{AC95E9A9-A3CE-4368-ADDD-C71BE9D1FA0C}"/>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7" name="Forme libre 12">
              <a:extLst>
                <a:ext uri="{FF2B5EF4-FFF2-40B4-BE49-F238E27FC236}">
                  <a16:creationId xmlns:a16="http://schemas.microsoft.com/office/drawing/2014/main" id="{E5AB8936-4C71-4480-9DDC-5117953FCB20}"/>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9" name="Zone de texte 65">
            <a:extLst>
              <a:ext uri="{FF2B5EF4-FFF2-40B4-BE49-F238E27FC236}">
                <a16:creationId xmlns:a16="http://schemas.microsoft.com/office/drawing/2014/main" id="{28817A2C-2644-40A1-A1F5-DB412D1D66DE}"/>
              </a:ext>
            </a:extLst>
          </p:cNvPr>
          <p:cNvSpPr txBox="1"/>
          <p:nvPr/>
        </p:nvSpPr>
        <p:spPr>
          <a:xfrm>
            <a:off x="726781" y="865651"/>
            <a:ext cx="6224717" cy="246221"/>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dirty="0"/>
              <a:t>Les avis google ou les sites d’avis</a:t>
            </a:r>
          </a:p>
        </p:txBody>
      </p:sp>
      <p:pic>
        <p:nvPicPr>
          <p:cNvPr id="10242" name="Picture 2">
            <a:extLst>
              <a:ext uri="{FF2B5EF4-FFF2-40B4-BE49-F238E27FC236}">
                <a16:creationId xmlns:a16="http://schemas.microsoft.com/office/drawing/2014/main" id="{F6772C6D-F15E-4CBF-AB58-1A4BF3DA35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7094" y="1122554"/>
            <a:ext cx="5057775" cy="505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493266"/>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 de texte 2">
            <a:extLst>
              <a:ext uri="{FF2B5EF4-FFF2-40B4-BE49-F238E27FC236}">
                <a16:creationId xmlns:a16="http://schemas.microsoft.com/office/drawing/2014/main" id="{3394F644-B863-4E4E-85FD-8DC5AEBEA7CA}"/>
              </a:ext>
            </a:extLst>
          </p:cNvPr>
          <p:cNvSpPr txBox="1"/>
          <p:nvPr/>
        </p:nvSpPr>
        <p:spPr>
          <a:xfrm>
            <a:off x="726781" y="273553"/>
            <a:ext cx="5369219" cy="1050037"/>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fr-FR" sz="3200" dirty="0"/>
              <a:t>SES OUTILS</a:t>
            </a:r>
          </a:p>
        </p:txBody>
      </p:sp>
      <p:grpSp>
        <p:nvGrpSpPr>
          <p:cNvPr id="4" name="Groupe 3" descr="Cette image est d’une forme abstraite. ">
            <a:extLst>
              <a:ext uri="{FF2B5EF4-FFF2-40B4-BE49-F238E27FC236}">
                <a16:creationId xmlns:a16="http://schemas.microsoft.com/office/drawing/2014/main" id="{D82A38B4-A0C6-4B5C-83C5-22734BCAC44F}"/>
              </a:ext>
            </a:extLst>
          </p:cNvPr>
          <p:cNvGrpSpPr/>
          <p:nvPr/>
        </p:nvGrpSpPr>
        <p:grpSpPr>
          <a:xfrm>
            <a:off x="6334376" y="-2816373"/>
            <a:ext cx="8948964" cy="12105059"/>
            <a:chOff x="4855953" y="-2833465"/>
            <a:chExt cx="8948964" cy="12105059"/>
          </a:xfrm>
        </p:grpSpPr>
        <p:sp>
          <p:nvSpPr>
            <p:cNvPr id="5" name="Forme libre 10">
              <a:extLst>
                <a:ext uri="{FF2B5EF4-FFF2-40B4-BE49-F238E27FC236}">
                  <a16:creationId xmlns:a16="http://schemas.microsoft.com/office/drawing/2014/main" id="{BE8E5908-B31F-4466-8EC3-D8F036A4C393}"/>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6" name="Forme libre 11">
              <a:extLst>
                <a:ext uri="{FF2B5EF4-FFF2-40B4-BE49-F238E27FC236}">
                  <a16:creationId xmlns:a16="http://schemas.microsoft.com/office/drawing/2014/main" id="{AC95E9A9-A3CE-4368-ADDD-C71BE9D1FA0C}"/>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7" name="Forme libre 12">
              <a:extLst>
                <a:ext uri="{FF2B5EF4-FFF2-40B4-BE49-F238E27FC236}">
                  <a16:creationId xmlns:a16="http://schemas.microsoft.com/office/drawing/2014/main" id="{E5AB8936-4C71-4480-9DDC-5117953FCB20}"/>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9" name="Zone de texte 65">
            <a:extLst>
              <a:ext uri="{FF2B5EF4-FFF2-40B4-BE49-F238E27FC236}">
                <a16:creationId xmlns:a16="http://schemas.microsoft.com/office/drawing/2014/main" id="{28817A2C-2644-40A1-A1F5-DB412D1D66DE}"/>
              </a:ext>
            </a:extLst>
          </p:cNvPr>
          <p:cNvSpPr txBox="1"/>
          <p:nvPr/>
        </p:nvSpPr>
        <p:spPr>
          <a:xfrm>
            <a:off x="726781" y="865651"/>
            <a:ext cx="6224717" cy="246221"/>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dirty="0"/>
              <a:t>Google </a:t>
            </a:r>
            <a:r>
              <a:rPr lang="fr-FR" dirty="0" err="1"/>
              <a:t>my</a:t>
            </a:r>
            <a:r>
              <a:rPr lang="fr-FR" dirty="0"/>
              <a:t> business</a:t>
            </a:r>
          </a:p>
        </p:txBody>
      </p:sp>
      <p:pic>
        <p:nvPicPr>
          <p:cNvPr id="11266" name="Picture 2" descr="Pourquoi avoir une fiche Google My Business et comment elle peut aider à  votre référencement local? - BJMédia">
            <a:extLst>
              <a:ext uri="{FF2B5EF4-FFF2-40B4-BE49-F238E27FC236}">
                <a16:creationId xmlns:a16="http://schemas.microsoft.com/office/drawing/2014/main" id="{514F80A0-016F-4EDC-987F-0B68E078D4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0200" y="1434898"/>
            <a:ext cx="6451600" cy="4489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294685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 de texte 2">
            <a:extLst>
              <a:ext uri="{FF2B5EF4-FFF2-40B4-BE49-F238E27FC236}">
                <a16:creationId xmlns:a16="http://schemas.microsoft.com/office/drawing/2014/main" id="{3394F644-B863-4E4E-85FD-8DC5AEBEA7CA}"/>
              </a:ext>
            </a:extLst>
          </p:cNvPr>
          <p:cNvSpPr txBox="1"/>
          <p:nvPr/>
        </p:nvSpPr>
        <p:spPr>
          <a:xfrm>
            <a:off x="726781" y="273553"/>
            <a:ext cx="5369219" cy="1050037"/>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fr-FR" sz="3200" dirty="0"/>
              <a:t>A SAVOIR</a:t>
            </a:r>
          </a:p>
        </p:txBody>
      </p:sp>
      <p:grpSp>
        <p:nvGrpSpPr>
          <p:cNvPr id="4" name="Groupe 3" descr="Cette image est d’une forme abstraite. ">
            <a:extLst>
              <a:ext uri="{FF2B5EF4-FFF2-40B4-BE49-F238E27FC236}">
                <a16:creationId xmlns:a16="http://schemas.microsoft.com/office/drawing/2014/main" id="{D82A38B4-A0C6-4B5C-83C5-22734BCAC44F}"/>
              </a:ext>
            </a:extLst>
          </p:cNvPr>
          <p:cNvGrpSpPr/>
          <p:nvPr/>
        </p:nvGrpSpPr>
        <p:grpSpPr>
          <a:xfrm>
            <a:off x="6334376" y="-2816373"/>
            <a:ext cx="8948964" cy="12105059"/>
            <a:chOff x="4855953" y="-2833465"/>
            <a:chExt cx="8948964" cy="12105059"/>
          </a:xfrm>
        </p:grpSpPr>
        <p:sp>
          <p:nvSpPr>
            <p:cNvPr id="5" name="Forme libre 10">
              <a:extLst>
                <a:ext uri="{FF2B5EF4-FFF2-40B4-BE49-F238E27FC236}">
                  <a16:creationId xmlns:a16="http://schemas.microsoft.com/office/drawing/2014/main" id="{BE8E5908-B31F-4466-8EC3-D8F036A4C393}"/>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6" name="Forme libre 11">
              <a:extLst>
                <a:ext uri="{FF2B5EF4-FFF2-40B4-BE49-F238E27FC236}">
                  <a16:creationId xmlns:a16="http://schemas.microsoft.com/office/drawing/2014/main" id="{AC95E9A9-A3CE-4368-ADDD-C71BE9D1FA0C}"/>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7" name="Forme libre 12">
              <a:extLst>
                <a:ext uri="{FF2B5EF4-FFF2-40B4-BE49-F238E27FC236}">
                  <a16:creationId xmlns:a16="http://schemas.microsoft.com/office/drawing/2014/main" id="{E5AB8936-4C71-4480-9DDC-5117953FCB20}"/>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9" name="Zone de texte 65">
            <a:extLst>
              <a:ext uri="{FF2B5EF4-FFF2-40B4-BE49-F238E27FC236}">
                <a16:creationId xmlns:a16="http://schemas.microsoft.com/office/drawing/2014/main" id="{28817A2C-2644-40A1-A1F5-DB412D1D66DE}"/>
              </a:ext>
            </a:extLst>
          </p:cNvPr>
          <p:cNvSpPr txBox="1"/>
          <p:nvPr/>
        </p:nvSpPr>
        <p:spPr>
          <a:xfrm>
            <a:off x="726781" y="865651"/>
            <a:ext cx="6224717" cy="246221"/>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dirty="0"/>
              <a:t>Il existe une multitude de stratégie pour consolider sa SEO off-page</a:t>
            </a:r>
          </a:p>
        </p:txBody>
      </p:sp>
      <p:pic>
        <p:nvPicPr>
          <p:cNvPr id="12290" name="Picture 2" descr="LES STRATÉGIES DE CONSTRUCTION &#10;DE LIENS LES PLUS EFFICACES &#10;Le choix des experts &#10;Guest posting &#10;Répliquer les backlinks des concurrents &#10;Pages de ressources et de listes de liens &#10;Annuaires professionnels et citations locales &#10;Backlinks cassés &#10;Ajouter une URL à un post &#10;Médias sociaux &#10;Mentions sans lien &#10;Diffusion publique et soumission de contenu &#10;Interviews / Avis sur les produits / Témoignages &#10;Commentaires sur les forums et les blogs &#10;Mentions ou avis de leaders d'opinion / blogueurs &#10;Technique Skyscraper &#10;Liens réciproques &#10;semrusH ">
            <a:extLst>
              <a:ext uri="{FF2B5EF4-FFF2-40B4-BE49-F238E27FC236}">
                <a16:creationId xmlns:a16="http://schemas.microsoft.com/office/drawing/2014/main" id="{09691AD4-AB42-45E8-BF6F-A2BDDCFB8F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311" y="1224849"/>
            <a:ext cx="3790179" cy="5359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613758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 de texte 1">
            <a:extLst>
              <a:ext uri="{FF2B5EF4-FFF2-40B4-BE49-F238E27FC236}">
                <a16:creationId xmlns:a16="http://schemas.microsoft.com/office/drawing/2014/main" id="{D815E537-4AB4-4445-A3AC-40D738EDF3DC}"/>
              </a:ext>
            </a:extLst>
          </p:cNvPr>
          <p:cNvSpPr txBox="1"/>
          <p:nvPr/>
        </p:nvSpPr>
        <p:spPr>
          <a:xfrm>
            <a:off x="1183821" y="738390"/>
            <a:ext cx="4845708" cy="492443"/>
          </a:xfrm>
          <a:prstGeom prst="rect">
            <a:avLst/>
          </a:prstGeom>
          <a:noFill/>
        </p:spPr>
        <p:txBody>
          <a:bodyPr wrap="square" lIns="0" tIns="0" rIns="0" bIns="0" rtlCol="0">
            <a:spAutoFit/>
          </a:bodyPr>
          <a:lstStyle/>
          <a:p>
            <a:pPr rtl="0"/>
            <a:r>
              <a:rPr lang="fr-FR" sz="3200" b="1" dirty="0">
                <a:solidFill>
                  <a:srgbClr val="002060"/>
                </a:solidFill>
                <a:latin typeface="Segoe UI" panose="020B0502040204020203" pitchFamily="34" charset="0"/>
                <a:cs typeface="Segoe UI" panose="020B0502040204020203" pitchFamily="34" charset="0"/>
              </a:rPr>
              <a:t>FIL CONDUCTEUR</a:t>
            </a:r>
          </a:p>
        </p:txBody>
      </p:sp>
      <p:cxnSp>
        <p:nvCxnSpPr>
          <p:cNvPr id="4" name="Connecteur droit 3">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p:nvPr/>
        </p:nvCxnSpPr>
        <p:spPr>
          <a:xfrm>
            <a:off x="74022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9" name="Groupe 68">
            <a:extLst>
              <a:ext uri="{FF2B5EF4-FFF2-40B4-BE49-F238E27FC236}">
                <a16:creationId xmlns:a16="http://schemas.microsoft.com/office/drawing/2014/main" id="{B457331C-2A24-4352-9B4C-1C1B326F404F}"/>
              </a:ext>
              <a:ext uri="{C183D7F6-B498-43B3-948B-1728B52AA6E4}">
                <adec:decorative xmlns:adec="http://schemas.microsoft.com/office/drawing/2017/decorative" val="1"/>
              </a:ext>
            </a:extLst>
          </p:cNvPr>
          <p:cNvGrpSpPr/>
          <p:nvPr/>
        </p:nvGrpSpPr>
        <p:grpSpPr>
          <a:xfrm>
            <a:off x="523547" y="1733554"/>
            <a:ext cx="4185433" cy="3562098"/>
            <a:chOff x="518433" y="1802838"/>
            <a:chExt cx="4185433" cy="3562098"/>
          </a:xfrm>
        </p:grpSpPr>
        <p:grpSp>
          <p:nvGrpSpPr>
            <p:cNvPr id="21" name="Groupe 20">
              <a:extLst>
                <a:ext uri="{FF2B5EF4-FFF2-40B4-BE49-F238E27FC236}">
                  <a16:creationId xmlns:a16="http://schemas.microsoft.com/office/drawing/2014/main" id="{B111D787-E830-4638-97B3-205F0A0ABC3F}"/>
                </a:ext>
              </a:extLst>
            </p:cNvPr>
            <p:cNvGrpSpPr/>
            <p:nvPr/>
          </p:nvGrpSpPr>
          <p:grpSpPr>
            <a:xfrm>
              <a:off x="518433" y="1802838"/>
              <a:ext cx="4136450" cy="615553"/>
              <a:chOff x="518433" y="1961915"/>
              <a:chExt cx="4136450" cy="615553"/>
            </a:xfrm>
          </p:grpSpPr>
          <p:sp>
            <p:nvSpPr>
              <p:cNvPr id="6" name="Rectangle : Coins arrondis 5">
                <a:extLst>
                  <a:ext uri="{FF2B5EF4-FFF2-40B4-BE49-F238E27FC236}">
                    <a16:creationId xmlns:a16="http://schemas.microsoft.com/office/drawing/2014/main" id="{6BFCD1AA-E1CA-41D6-8605-56AFEBE4EEE3}"/>
                  </a:ext>
                </a:extLst>
              </p:cNvPr>
              <p:cNvSpPr/>
              <p:nvPr/>
            </p:nvSpPr>
            <p:spPr>
              <a:xfrm>
                <a:off x="518433" y="198119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8" name="Rectangle 7">
                <a:extLst>
                  <a:ext uri="{FF2B5EF4-FFF2-40B4-BE49-F238E27FC236}">
                    <a16:creationId xmlns:a16="http://schemas.microsoft.com/office/drawing/2014/main" id="{E9101D99-B002-4698-9C7E-C942B9AA2D39}"/>
                  </a:ext>
                </a:extLst>
              </p:cNvPr>
              <p:cNvSpPr/>
              <p:nvPr/>
            </p:nvSpPr>
            <p:spPr>
              <a:xfrm>
                <a:off x="1118688" y="1961915"/>
                <a:ext cx="3536195" cy="615553"/>
              </a:xfrm>
              <a:prstGeom prst="rect">
                <a:avLst/>
              </a:prstGeom>
            </p:spPr>
            <p:txBody>
              <a:bodyPr wrap="square" lIns="0" tIns="0" rIns="0" bIns="0" rtlCol="0">
                <a:spAutoFit/>
              </a:bodyPr>
              <a:lstStyle/>
              <a:p>
                <a:pPr rtl="0"/>
                <a:r>
                  <a:rPr lang="fr-FR" sz="2000" i="1" dirty="0">
                    <a:solidFill>
                      <a:srgbClr val="002060"/>
                    </a:solidFill>
                    <a:latin typeface="+mj-lt"/>
                    <a:cs typeface="Segoe UI" panose="020B0502040204020203" pitchFamily="34" charset="0"/>
                  </a:rPr>
                  <a:t>Quelques chiffres à propos de </a:t>
                </a:r>
                <a:r>
                  <a:rPr lang="fr-FR" sz="2000" b="1" i="1" dirty="0">
                    <a:solidFill>
                      <a:srgbClr val="002060"/>
                    </a:solidFill>
                    <a:latin typeface="+mj-lt"/>
                    <a:cs typeface="Segoe UI" panose="020B0502040204020203" pitchFamily="34" charset="0"/>
                  </a:rPr>
                  <a:t>Google</a:t>
                </a:r>
              </a:p>
            </p:txBody>
          </p:sp>
        </p:grpSp>
        <p:grpSp>
          <p:nvGrpSpPr>
            <p:cNvPr id="20" name="Groupe 19">
              <a:extLst>
                <a:ext uri="{FF2B5EF4-FFF2-40B4-BE49-F238E27FC236}">
                  <a16:creationId xmlns:a16="http://schemas.microsoft.com/office/drawing/2014/main" id="{2D19246F-8F2D-4FAD-8927-AA34DDAA5DFA}"/>
                </a:ext>
              </a:extLst>
            </p:cNvPr>
            <p:cNvGrpSpPr/>
            <p:nvPr/>
          </p:nvGrpSpPr>
          <p:grpSpPr>
            <a:xfrm>
              <a:off x="518433" y="2897993"/>
              <a:ext cx="4185432" cy="307777"/>
              <a:chOff x="518433" y="2840131"/>
              <a:chExt cx="4185432" cy="307777"/>
            </a:xfrm>
          </p:grpSpPr>
          <p:sp>
            <p:nvSpPr>
              <p:cNvPr id="9" name="Rectangle : Coins arrondis 8">
                <a:extLst>
                  <a:ext uri="{FF2B5EF4-FFF2-40B4-BE49-F238E27FC236}">
                    <a16:creationId xmlns:a16="http://schemas.microsoft.com/office/drawing/2014/main" id="{14FF47BA-9557-4442-8E2A-74A4F4AAD237}"/>
                  </a:ext>
                </a:extLst>
              </p:cNvPr>
              <p:cNvSpPr/>
              <p:nvPr/>
            </p:nvSpPr>
            <p:spPr>
              <a:xfrm>
                <a:off x="518433" y="2847627"/>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0" name="Rectangle 9">
                <a:extLst>
                  <a:ext uri="{FF2B5EF4-FFF2-40B4-BE49-F238E27FC236}">
                    <a16:creationId xmlns:a16="http://schemas.microsoft.com/office/drawing/2014/main" id="{B00C2221-E8A7-47E0-B2B2-5A6A32F96791}"/>
                  </a:ext>
                </a:extLst>
              </p:cNvPr>
              <p:cNvSpPr/>
              <p:nvPr/>
            </p:nvSpPr>
            <p:spPr>
              <a:xfrm>
                <a:off x="1167670" y="2840131"/>
                <a:ext cx="3536195" cy="307777"/>
              </a:xfrm>
              <a:prstGeom prst="rect">
                <a:avLst/>
              </a:prstGeom>
            </p:spPr>
            <p:txBody>
              <a:bodyPr wrap="square" lIns="0" tIns="0" rIns="0" bIns="0" rtlCol="0">
                <a:spAutoFit/>
              </a:bodyPr>
              <a:lstStyle/>
              <a:p>
                <a:pPr rtl="0"/>
                <a:r>
                  <a:rPr lang="fr-FR" sz="2000" i="1" dirty="0">
                    <a:solidFill>
                      <a:srgbClr val="002060"/>
                    </a:solidFill>
                    <a:latin typeface="+mj-lt"/>
                    <a:cs typeface="Segoe UI" panose="020B0502040204020203" pitchFamily="34" charset="0"/>
                  </a:rPr>
                  <a:t>La </a:t>
                </a:r>
                <a:r>
                  <a:rPr lang="fr-FR" sz="2000" b="1" i="1" dirty="0">
                    <a:solidFill>
                      <a:srgbClr val="002060"/>
                    </a:solidFill>
                    <a:latin typeface="+mj-lt"/>
                    <a:cs typeface="Segoe UI" panose="020B0502040204020203" pitchFamily="34" charset="0"/>
                  </a:rPr>
                  <a:t>SEO</a:t>
                </a:r>
                <a:r>
                  <a:rPr lang="fr-FR" sz="2000" i="1" dirty="0">
                    <a:solidFill>
                      <a:srgbClr val="002060"/>
                    </a:solidFill>
                    <a:latin typeface="+mj-lt"/>
                    <a:cs typeface="Segoe UI" panose="020B0502040204020203" pitchFamily="34" charset="0"/>
                  </a:rPr>
                  <a:t>, qu’est-ce que c’est ?</a:t>
                </a:r>
              </a:p>
            </p:txBody>
          </p:sp>
        </p:grpSp>
        <p:grpSp>
          <p:nvGrpSpPr>
            <p:cNvPr id="19" name="Groupe 18">
              <a:extLst>
                <a:ext uri="{FF2B5EF4-FFF2-40B4-BE49-F238E27FC236}">
                  <a16:creationId xmlns:a16="http://schemas.microsoft.com/office/drawing/2014/main" id="{9D065A01-39E4-4CC9-9075-3910C66205F5}"/>
                </a:ext>
              </a:extLst>
            </p:cNvPr>
            <p:cNvGrpSpPr/>
            <p:nvPr/>
          </p:nvGrpSpPr>
          <p:grpSpPr>
            <a:xfrm>
              <a:off x="518433" y="3974931"/>
              <a:ext cx="4159057" cy="307777"/>
              <a:chOff x="518433" y="3714055"/>
              <a:chExt cx="4159057" cy="307777"/>
            </a:xfrm>
          </p:grpSpPr>
          <p:sp>
            <p:nvSpPr>
              <p:cNvPr id="11" name="Rectangle : Coins arrondis 10">
                <a:extLst>
                  <a:ext uri="{FF2B5EF4-FFF2-40B4-BE49-F238E27FC236}">
                    <a16:creationId xmlns:a16="http://schemas.microsoft.com/office/drawing/2014/main" id="{6B458D5C-BDF7-4A75-A4E8-B99128DCD84A}"/>
                  </a:ext>
                </a:extLst>
              </p:cNvPr>
              <p:cNvSpPr/>
              <p:nvPr/>
            </p:nvSpPr>
            <p:spPr>
              <a:xfrm>
                <a:off x="518433" y="372798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2" name="Rectangle 11">
                <a:extLst>
                  <a:ext uri="{FF2B5EF4-FFF2-40B4-BE49-F238E27FC236}">
                    <a16:creationId xmlns:a16="http://schemas.microsoft.com/office/drawing/2014/main" id="{CA17B45E-57F0-4725-89C0-3CD74A5097A3}"/>
                  </a:ext>
                </a:extLst>
              </p:cNvPr>
              <p:cNvSpPr/>
              <p:nvPr/>
            </p:nvSpPr>
            <p:spPr>
              <a:xfrm>
                <a:off x="1141295" y="3714055"/>
                <a:ext cx="3536195" cy="307777"/>
              </a:xfrm>
              <a:prstGeom prst="rect">
                <a:avLst/>
              </a:prstGeom>
            </p:spPr>
            <p:txBody>
              <a:bodyPr wrap="square" lIns="0" tIns="0" rIns="0" bIns="0" rtlCol="0">
                <a:spAutoFit/>
              </a:bodyPr>
              <a:lstStyle/>
              <a:p>
                <a:pPr rtl="0"/>
                <a:r>
                  <a:rPr lang="fr-FR" sz="2000" i="1" dirty="0">
                    <a:solidFill>
                      <a:srgbClr val="002060"/>
                    </a:solidFill>
                    <a:latin typeface="+mj-lt"/>
                    <a:cs typeface="Segoe UI" panose="020B0502040204020203" pitchFamily="34" charset="0"/>
                  </a:rPr>
                  <a:t>La SEO </a:t>
                </a:r>
                <a:r>
                  <a:rPr lang="fr-FR" sz="2000" b="1" i="1" dirty="0">
                    <a:solidFill>
                      <a:srgbClr val="002060"/>
                    </a:solidFill>
                    <a:latin typeface="+mj-lt"/>
                    <a:cs typeface="Segoe UI" panose="020B0502040204020203" pitchFamily="34" charset="0"/>
                  </a:rPr>
                  <a:t>technique</a:t>
                </a:r>
              </a:p>
            </p:txBody>
          </p:sp>
        </p:grpSp>
        <p:grpSp>
          <p:nvGrpSpPr>
            <p:cNvPr id="18" name="Groupe 17">
              <a:extLst>
                <a:ext uri="{FF2B5EF4-FFF2-40B4-BE49-F238E27FC236}">
                  <a16:creationId xmlns:a16="http://schemas.microsoft.com/office/drawing/2014/main" id="{609D452F-25F9-4A2F-84BD-9A44714884C6}"/>
                </a:ext>
              </a:extLst>
            </p:cNvPr>
            <p:cNvGrpSpPr/>
            <p:nvPr/>
          </p:nvGrpSpPr>
          <p:grpSpPr>
            <a:xfrm>
              <a:off x="518433" y="5057159"/>
              <a:ext cx="4185433" cy="307777"/>
              <a:chOff x="518433" y="4593270"/>
              <a:chExt cx="4185433" cy="307777"/>
            </a:xfrm>
          </p:grpSpPr>
          <p:sp>
            <p:nvSpPr>
              <p:cNvPr id="13" name="Rectangle : Coins arrondis 12">
                <a:extLst>
                  <a:ext uri="{FF2B5EF4-FFF2-40B4-BE49-F238E27FC236}">
                    <a16:creationId xmlns:a16="http://schemas.microsoft.com/office/drawing/2014/main" id="{64E3D015-D1E6-40C0-B820-5D2B0144652D}"/>
                  </a:ext>
                </a:extLst>
              </p:cNvPr>
              <p:cNvSpPr/>
              <p:nvPr/>
            </p:nvSpPr>
            <p:spPr>
              <a:xfrm>
                <a:off x="518433" y="4608333"/>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4" name="Rectangle 13">
                <a:extLst>
                  <a:ext uri="{FF2B5EF4-FFF2-40B4-BE49-F238E27FC236}">
                    <a16:creationId xmlns:a16="http://schemas.microsoft.com/office/drawing/2014/main" id="{9187696D-0387-46E9-A420-AD2392161D95}"/>
                  </a:ext>
                </a:extLst>
              </p:cNvPr>
              <p:cNvSpPr/>
              <p:nvPr/>
            </p:nvSpPr>
            <p:spPr>
              <a:xfrm>
                <a:off x="1167671" y="4593270"/>
                <a:ext cx="3536195" cy="307777"/>
              </a:xfrm>
              <a:prstGeom prst="rect">
                <a:avLst/>
              </a:prstGeom>
            </p:spPr>
            <p:txBody>
              <a:bodyPr wrap="square" lIns="0" tIns="0" rIns="0" bIns="0" rtlCol="0">
                <a:spAutoFit/>
              </a:bodyPr>
              <a:lstStyle/>
              <a:p>
                <a:pPr rtl="0"/>
                <a:r>
                  <a:rPr lang="fr-FR" sz="2000" i="1" dirty="0">
                    <a:solidFill>
                      <a:srgbClr val="002060"/>
                    </a:solidFill>
                    <a:latin typeface="+mj-lt"/>
                    <a:cs typeface="Segoe UI" panose="020B0502040204020203" pitchFamily="34" charset="0"/>
                  </a:rPr>
                  <a:t>La SEO </a:t>
                </a:r>
                <a:r>
                  <a:rPr lang="fr-FR" sz="2000" b="1" i="1" dirty="0">
                    <a:solidFill>
                      <a:srgbClr val="002060"/>
                    </a:solidFill>
                    <a:latin typeface="+mj-lt"/>
                    <a:cs typeface="Segoe UI" panose="020B0502040204020203" pitchFamily="34" charset="0"/>
                  </a:rPr>
                  <a:t>on-page</a:t>
                </a:r>
              </a:p>
            </p:txBody>
          </p:sp>
        </p:grpSp>
      </p:grpSp>
      <p:sp>
        <p:nvSpPr>
          <p:cNvPr id="22" name="Ovale 21">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3" name="Ovale 22">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nvGrpSpPr>
          <p:cNvPr id="62" name="Groupe 61" descr="Cette image est une main d’une femme écrivant sur une feuille de papier. ">
            <a:extLst>
              <a:ext uri="{FF2B5EF4-FFF2-40B4-BE49-F238E27FC236}">
                <a16:creationId xmlns:a16="http://schemas.microsoft.com/office/drawing/2014/main" id="{123C05C1-3914-48FB-B4B8-1388A2DB5ACE}"/>
              </a:ext>
            </a:extLst>
          </p:cNvPr>
          <p:cNvGrpSpPr/>
          <p:nvPr/>
        </p:nvGrpSpPr>
        <p:grpSpPr>
          <a:xfrm>
            <a:off x="4482071" y="-508000"/>
            <a:ext cx="8739666" cy="8346238"/>
            <a:chOff x="4597682" y="-439156"/>
            <a:chExt cx="7594320" cy="7252450"/>
          </a:xfrm>
        </p:grpSpPr>
        <p:sp>
          <p:nvSpPr>
            <p:cNvPr id="45" name="Forme libre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46" name="Forme libre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47" name="Forme libre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48" name="Forme libre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49" name="Forme libre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50" name="Forme libre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51" name="Forme libre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grpSp>
          <p:nvGrpSpPr>
            <p:cNvPr id="60" name="Groupe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orme libre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53" name="Forme libre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54" name="Forme libre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55" name="Forme libre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56" name="Forme libre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57" name="Forme libre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58" name="Forme libre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67" name="Forme libre : Forme 66">
              <a:extLst>
                <a:ext uri="{FF2B5EF4-FFF2-40B4-BE49-F238E27FC236}">
                  <a16:creationId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solidFill>
                  <a:schemeClr val="tx1"/>
                </a:solidFill>
              </a:endParaRPr>
            </a:p>
          </p:txBody>
        </p:sp>
      </p:grpSp>
      <p:sp>
        <p:nvSpPr>
          <p:cNvPr id="15" name="Titre 14" hidden="1">
            <a:extLst>
              <a:ext uri="{FF2B5EF4-FFF2-40B4-BE49-F238E27FC236}">
                <a16:creationId xmlns:a16="http://schemas.microsoft.com/office/drawing/2014/main" id="{1B710331-53CB-4E4F-A9D3-D1E190EEAEE4}"/>
              </a:ext>
            </a:extLst>
          </p:cNvPr>
          <p:cNvSpPr>
            <a:spLocks noGrp="1"/>
          </p:cNvSpPr>
          <p:nvPr>
            <p:ph type="title"/>
          </p:nvPr>
        </p:nvSpPr>
        <p:spPr/>
        <p:txBody>
          <a:bodyPr rtlCol="0"/>
          <a:lstStyle/>
          <a:p>
            <a:pPr rtl="0"/>
            <a:r>
              <a:rPr lang="fr-FR" dirty="0"/>
              <a:t>Ressources humaines : diapositive 2</a:t>
            </a:r>
          </a:p>
        </p:txBody>
      </p:sp>
      <p:sp>
        <p:nvSpPr>
          <p:cNvPr id="38" name="Rectangle : Coins arrondis 12">
            <a:extLst>
              <a:ext uri="{FF2B5EF4-FFF2-40B4-BE49-F238E27FC236}">
                <a16:creationId xmlns:a16="http://schemas.microsoft.com/office/drawing/2014/main" id="{0803911D-27E5-4BDB-8DA8-2377BDC47A72}"/>
              </a:ext>
            </a:extLst>
          </p:cNvPr>
          <p:cNvSpPr/>
          <p:nvPr/>
        </p:nvSpPr>
        <p:spPr>
          <a:xfrm>
            <a:off x="523547" y="5854008"/>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39" name="Rectangle 13">
            <a:extLst>
              <a:ext uri="{FF2B5EF4-FFF2-40B4-BE49-F238E27FC236}">
                <a16:creationId xmlns:a16="http://schemas.microsoft.com/office/drawing/2014/main" id="{EF970848-24C7-4CF4-8935-BE875DF1ADA5}"/>
              </a:ext>
            </a:extLst>
          </p:cNvPr>
          <p:cNvSpPr/>
          <p:nvPr/>
        </p:nvSpPr>
        <p:spPr>
          <a:xfrm>
            <a:off x="1146408" y="5818592"/>
            <a:ext cx="3536195" cy="307777"/>
          </a:xfrm>
          <a:prstGeom prst="rect">
            <a:avLst/>
          </a:prstGeom>
        </p:spPr>
        <p:txBody>
          <a:bodyPr wrap="square" lIns="0" tIns="0" rIns="0" bIns="0" rtlCol="0">
            <a:spAutoFit/>
          </a:bodyPr>
          <a:lstStyle/>
          <a:p>
            <a:pPr rtl="0"/>
            <a:r>
              <a:rPr lang="fr-FR" sz="2000" i="1" dirty="0">
                <a:solidFill>
                  <a:srgbClr val="002060"/>
                </a:solidFill>
                <a:latin typeface="+mj-lt"/>
                <a:cs typeface="Segoe UI" panose="020B0502040204020203" pitchFamily="34" charset="0"/>
              </a:rPr>
              <a:t>La SEO </a:t>
            </a:r>
            <a:r>
              <a:rPr lang="fr-FR" sz="2000" b="1" i="1" dirty="0">
                <a:solidFill>
                  <a:srgbClr val="002060"/>
                </a:solidFill>
                <a:latin typeface="+mj-lt"/>
                <a:cs typeface="Segoe UI" panose="020B0502040204020203" pitchFamily="34" charset="0"/>
              </a:rPr>
              <a:t>off-page</a:t>
            </a:r>
          </a:p>
        </p:txBody>
      </p:sp>
    </p:spTree>
    <p:extLst>
      <p:ext uri="{BB962C8B-B14F-4D97-AF65-F5344CB8AC3E}">
        <p14:creationId xmlns:p14="http://schemas.microsoft.com/office/powerpoint/2010/main" val="285523832"/>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hidden="1">
            <a:extLst>
              <a:ext uri="{FF2B5EF4-FFF2-40B4-BE49-F238E27FC236}">
                <a16:creationId xmlns:a16="http://schemas.microsoft.com/office/drawing/2014/main" id="{24922840-A8AD-427F-889C-2B79CACC872F}"/>
              </a:ext>
            </a:extLst>
          </p:cNvPr>
          <p:cNvSpPr>
            <a:spLocks noGrp="1"/>
          </p:cNvSpPr>
          <p:nvPr>
            <p:ph type="title"/>
          </p:nvPr>
        </p:nvSpPr>
        <p:spPr/>
        <p:txBody>
          <a:bodyPr rtlCol="0"/>
          <a:lstStyle/>
          <a:p>
            <a:pPr rtl="0"/>
            <a:r>
              <a:rPr lang="fr-FR" dirty="0"/>
              <a:t>Ressources humaines : diapositive 10</a:t>
            </a:r>
          </a:p>
        </p:txBody>
      </p:sp>
      <p:sp>
        <p:nvSpPr>
          <p:cNvPr id="3" name="Zone de texte 2">
            <a:extLst>
              <a:ext uri="{FF2B5EF4-FFF2-40B4-BE49-F238E27FC236}">
                <a16:creationId xmlns:a16="http://schemas.microsoft.com/office/drawing/2014/main" id="{9436B850-15F2-41BC-A54E-6E0F332F011D}"/>
              </a:ext>
            </a:extLst>
          </p:cNvPr>
          <p:cNvSpPr txBox="1"/>
          <p:nvPr/>
        </p:nvSpPr>
        <p:spPr>
          <a:xfrm>
            <a:off x="656279" y="4527399"/>
            <a:ext cx="6522187" cy="830997"/>
          </a:xfrm>
          <a:prstGeom prst="rect">
            <a:avLst/>
          </a:prstGeom>
          <a:noFill/>
        </p:spPr>
        <p:txBody>
          <a:bodyPr wrap="square" lIns="0" tIns="0" rIns="0" bIns="0" rtlCol="0">
            <a:spAutoFit/>
          </a:bodyPr>
          <a:lstStyle/>
          <a:p>
            <a:pPr rtl="0"/>
            <a:r>
              <a:rPr lang="fr-FR" sz="5400" b="1" dirty="0">
                <a:solidFill>
                  <a:srgbClr val="002060"/>
                </a:solidFill>
                <a:latin typeface="Segoe UI" panose="020B0502040204020203" pitchFamily="34" charset="0"/>
                <a:cs typeface="Segoe UI" panose="020B0502040204020203" pitchFamily="34" charset="0"/>
              </a:rPr>
              <a:t>POUR CONCLURE</a:t>
            </a:r>
          </a:p>
        </p:txBody>
      </p:sp>
      <p:sp>
        <p:nvSpPr>
          <p:cNvPr id="4" name="Rectangle 3">
            <a:extLst>
              <a:ext uri="{FF2B5EF4-FFF2-40B4-BE49-F238E27FC236}">
                <a16:creationId xmlns:a16="http://schemas.microsoft.com/office/drawing/2014/main" id="{A9B74FAF-1757-48A8-BBFB-722E8E1D6FA4}"/>
              </a:ext>
            </a:extLst>
          </p:cNvPr>
          <p:cNvSpPr/>
          <p:nvPr/>
        </p:nvSpPr>
        <p:spPr>
          <a:xfrm>
            <a:off x="733192" y="5358396"/>
            <a:ext cx="3536195" cy="246221"/>
          </a:xfrm>
          <a:prstGeom prst="rect">
            <a:avLst/>
          </a:prstGeom>
        </p:spPr>
        <p:txBody>
          <a:bodyPr wrap="square" lIns="0" tIns="0" rIns="0" bIns="0" rtlCol="0">
            <a:spAutoFit/>
          </a:bodyPr>
          <a:lstStyle/>
          <a:p>
            <a:pPr rtl="0"/>
            <a:r>
              <a:rPr lang="fr-FR" sz="1600" dirty="0">
                <a:latin typeface="+mj-lt"/>
              </a:rPr>
              <a:t>La SEO</a:t>
            </a:r>
            <a:endParaRPr lang="fr-FR" sz="1600" i="1" dirty="0">
              <a:solidFill>
                <a:srgbClr val="002060"/>
              </a:solidFill>
              <a:latin typeface="+mj-lt"/>
              <a:cs typeface="Segoe UI" panose="020B0502040204020203" pitchFamily="34" charset="0"/>
            </a:endParaRPr>
          </a:p>
        </p:txBody>
      </p:sp>
      <p:grpSp>
        <p:nvGrpSpPr>
          <p:cNvPr id="23" name="Groupe 22" descr="Cette image est d’une forme abstraite. ">
            <a:extLst>
              <a:ext uri="{FF2B5EF4-FFF2-40B4-BE49-F238E27FC236}">
                <a16:creationId xmlns:a16="http://schemas.microsoft.com/office/drawing/2014/main" id="{C5C1EC81-7459-4B76-B0C8-CF221BB21A2F}"/>
              </a:ext>
            </a:extLst>
          </p:cNvPr>
          <p:cNvGrpSpPr/>
          <p:nvPr/>
        </p:nvGrpSpPr>
        <p:grpSpPr>
          <a:xfrm>
            <a:off x="4855953" y="-2833465"/>
            <a:ext cx="8948964" cy="12105059"/>
            <a:chOff x="4855953" y="-2833465"/>
            <a:chExt cx="8948964" cy="12105059"/>
          </a:xfrm>
        </p:grpSpPr>
        <p:sp>
          <p:nvSpPr>
            <p:cNvPr id="20" name="Forme libre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21" name="Forme libre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22" name="Forme libre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grpSp>
    </p:spTree>
    <p:extLst>
      <p:ext uri="{BB962C8B-B14F-4D97-AF65-F5344CB8AC3E}">
        <p14:creationId xmlns:p14="http://schemas.microsoft.com/office/powerpoint/2010/main" val="3982039271"/>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18 leviers pour faire connaitre son site / boutique en ligne">
            <a:extLst>
              <a:ext uri="{FF2B5EF4-FFF2-40B4-BE49-F238E27FC236}">
                <a16:creationId xmlns:a16="http://schemas.microsoft.com/office/drawing/2014/main" id="{BACAF962-855E-44AB-8551-BED16A69B5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9738" y="1502378"/>
            <a:ext cx="8228662" cy="4234868"/>
          </a:xfrm>
          <a:prstGeom prst="rect">
            <a:avLst/>
          </a:prstGeom>
          <a:noFill/>
          <a:extLst>
            <a:ext uri="{909E8E84-426E-40DD-AFC4-6F175D3DCCD1}">
              <a14:hiddenFill xmlns:a14="http://schemas.microsoft.com/office/drawing/2010/main">
                <a:solidFill>
                  <a:srgbClr val="FFFFFF"/>
                </a:solidFill>
              </a14:hiddenFill>
            </a:ext>
          </a:extLst>
        </p:spPr>
      </p:pic>
      <p:sp>
        <p:nvSpPr>
          <p:cNvPr id="3" name="Zone de texte 2">
            <a:extLst>
              <a:ext uri="{FF2B5EF4-FFF2-40B4-BE49-F238E27FC236}">
                <a16:creationId xmlns:a16="http://schemas.microsoft.com/office/drawing/2014/main" id="{3394F644-B863-4E4E-85FD-8DC5AEBEA7CA}"/>
              </a:ext>
            </a:extLst>
          </p:cNvPr>
          <p:cNvSpPr txBox="1"/>
          <p:nvPr/>
        </p:nvSpPr>
        <p:spPr>
          <a:xfrm>
            <a:off x="726781" y="273553"/>
            <a:ext cx="5369219" cy="1050037"/>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fr-FR" sz="3200" dirty="0"/>
              <a:t>CONCLUSION</a:t>
            </a:r>
          </a:p>
        </p:txBody>
      </p:sp>
      <p:grpSp>
        <p:nvGrpSpPr>
          <p:cNvPr id="4" name="Groupe 3" descr="Cette image est d’une forme abstraite. ">
            <a:extLst>
              <a:ext uri="{FF2B5EF4-FFF2-40B4-BE49-F238E27FC236}">
                <a16:creationId xmlns:a16="http://schemas.microsoft.com/office/drawing/2014/main" id="{D82A38B4-A0C6-4B5C-83C5-22734BCAC44F}"/>
              </a:ext>
            </a:extLst>
          </p:cNvPr>
          <p:cNvGrpSpPr/>
          <p:nvPr/>
        </p:nvGrpSpPr>
        <p:grpSpPr>
          <a:xfrm rot="15424149">
            <a:off x="8183720" y="-2821468"/>
            <a:ext cx="8948964" cy="12105059"/>
            <a:chOff x="4855953" y="-2833465"/>
            <a:chExt cx="8948964" cy="12105059"/>
          </a:xfrm>
        </p:grpSpPr>
        <p:sp>
          <p:nvSpPr>
            <p:cNvPr id="5" name="Forme libre 10">
              <a:extLst>
                <a:ext uri="{FF2B5EF4-FFF2-40B4-BE49-F238E27FC236}">
                  <a16:creationId xmlns:a16="http://schemas.microsoft.com/office/drawing/2014/main" id="{BE8E5908-B31F-4466-8EC3-D8F036A4C393}"/>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6" name="Forme libre 11">
              <a:extLst>
                <a:ext uri="{FF2B5EF4-FFF2-40B4-BE49-F238E27FC236}">
                  <a16:creationId xmlns:a16="http://schemas.microsoft.com/office/drawing/2014/main" id="{AC95E9A9-A3CE-4368-ADDD-C71BE9D1FA0C}"/>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7" name="Forme libre 12">
              <a:extLst>
                <a:ext uri="{FF2B5EF4-FFF2-40B4-BE49-F238E27FC236}">
                  <a16:creationId xmlns:a16="http://schemas.microsoft.com/office/drawing/2014/main" id="{E5AB8936-4C71-4480-9DDC-5117953FCB20}"/>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9" name="Zone de texte 65">
            <a:extLst>
              <a:ext uri="{FF2B5EF4-FFF2-40B4-BE49-F238E27FC236}">
                <a16:creationId xmlns:a16="http://schemas.microsoft.com/office/drawing/2014/main" id="{28817A2C-2644-40A1-A1F5-DB412D1D66DE}"/>
              </a:ext>
            </a:extLst>
          </p:cNvPr>
          <p:cNvSpPr txBox="1"/>
          <p:nvPr/>
        </p:nvSpPr>
        <p:spPr>
          <a:xfrm>
            <a:off x="726781" y="865651"/>
            <a:ext cx="8228662" cy="246221"/>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dirty="0"/>
              <a:t>La SEO n’est pas une stratégie, mais un ensemble de stratégies au maillage dense et adaptable.</a:t>
            </a:r>
          </a:p>
        </p:txBody>
      </p:sp>
    </p:spTree>
    <p:extLst>
      <p:ext uri="{BB962C8B-B14F-4D97-AF65-F5344CB8AC3E}">
        <p14:creationId xmlns:p14="http://schemas.microsoft.com/office/powerpoint/2010/main" val="2591909304"/>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hidden="1">
            <a:extLst>
              <a:ext uri="{FF2B5EF4-FFF2-40B4-BE49-F238E27FC236}">
                <a16:creationId xmlns:a16="http://schemas.microsoft.com/office/drawing/2014/main" id="{24922840-A8AD-427F-889C-2B79CACC872F}"/>
              </a:ext>
            </a:extLst>
          </p:cNvPr>
          <p:cNvSpPr>
            <a:spLocks noGrp="1"/>
          </p:cNvSpPr>
          <p:nvPr>
            <p:ph type="title"/>
          </p:nvPr>
        </p:nvSpPr>
        <p:spPr/>
        <p:txBody>
          <a:bodyPr rtlCol="0"/>
          <a:lstStyle/>
          <a:p>
            <a:pPr rtl="0"/>
            <a:r>
              <a:rPr lang="fr-FR" dirty="0"/>
              <a:t>Ressources humaines : diapositive 10</a:t>
            </a:r>
          </a:p>
        </p:txBody>
      </p:sp>
      <p:sp>
        <p:nvSpPr>
          <p:cNvPr id="3" name="Zone de texte 2">
            <a:extLst>
              <a:ext uri="{FF2B5EF4-FFF2-40B4-BE49-F238E27FC236}">
                <a16:creationId xmlns:a16="http://schemas.microsoft.com/office/drawing/2014/main" id="{9436B850-15F2-41BC-A54E-6E0F332F011D}"/>
              </a:ext>
            </a:extLst>
          </p:cNvPr>
          <p:cNvSpPr txBox="1"/>
          <p:nvPr/>
        </p:nvSpPr>
        <p:spPr>
          <a:xfrm>
            <a:off x="733192" y="4331033"/>
            <a:ext cx="4845708" cy="830997"/>
          </a:xfrm>
          <a:prstGeom prst="rect">
            <a:avLst/>
          </a:prstGeom>
          <a:noFill/>
        </p:spPr>
        <p:txBody>
          <a:bodyPr wrap="square" lIns="0" tIns="0" rIns="0" bIns="0" rtlCol="0">
            <a:spAutoFit/>
          </a:bodyPr>
          <a:lstStyle/>
          <a:p>
            <a:pPr rtl="0"/>
            <a:r>
              <a:rPr lang="fr-FR" sz="5400" b="1" dirty="0">
                <a:solidFill>
                  <a:srgbClr val="002060"/>
                </a:solidFill>
                <a:latin typeface="Segoe UI" panose="020B0502040204020203" pitchFamily="34" charset="0"/>
                <a:cs typeface="Segoe UI" panose="020B0502040204020203" pitchFamily="34" charset="0"/>
              </a:rPr>
              <a:t>Merci</a:t>
            </a:r>
          </a:p>
        </p:txBody>
      </p:sp>
      <p:sp>
        <p:nvSpPr>
          <p:cNvPr id="4" name="Rectangle 3">
            <a:extLst>
              <a:ext uri="{FF2B5EF4-FFF2-40B4-BE49-F238E27FC236}">
                <a16:creationId xmlns:a16="http://schemas.microsoft.com/office/drawing/2014/main" id="{A9B74FAF-1757-48A8-BBFB-722E8E1D6FA4}"/>
              </a:ext>
            </a:extLst>
          </p:cNvPr>
          <p:cNvSpPr/>
          <p:nvPr/>
        </p:nvSpPr>
        <p:spPr>
          <a:xfrm>
            <a:off x="733192" y="5358396"/>
            <a:ext cx="3536195" cy="246221"/>
          </a:xfrm>
          <a:prstGeom prst="rect">
            <a:avLst/>
          </a:prstGeom>
        </p:spPr>
        <p:txBody>
          <a:bodyPr wrap="square" lIns="0" tIns="0" rIns="0" bIns="0" rtlCol="0">
            <a:spAutoFit/>
          </a:bodyPr>
          <a:lstStyle/>
          <a:p>
            <a:pPr rtl="0"/>
            <a:r>
              <a:rPr lang="fr-FR" sz="1600" dirty="0">
                <a:latin typeface="+mj-lt"/>
              </a:rPr>
              <a:t>De votre attention !</a:t>
            </a:r>
            <a:endParaRPr lang="fr-FR" sz="1600" i="1" dirty="0">
              <a:solidFill>
                <a:srgbClr val="002060"/>
              </a:solidFill>
              <a:latin typeface="+mj-lt"/>
              <a:cs typeface="Segoe UI" panose="020B0502040204020203" pitchFamily="34" charset="0"/>
            </a:endParaRPr>
          </a:p>
        </p:txBody>
      </p:sp>
      <p:grpSp>
        <p:nvGrpSpPr>
          <p:cNvPr id="23" name="Groupe 22" descr="Cette image est d’une forme abstraite. ">
            <a:extLst>
              <a:ext uri="{FF2B5EF4-FFF2-40B4-BE49-F238E27FC236}">
                <a16:creationId xmlns:a16="http://schemas.microsoft.com/office/drawing/2014/main" id="{C5C1EC81-7459-4B76-B0C8-CF221BB21A2F}"/>
              </a:ext>
            </a:extLst>
          </p:cNvPr>
          <p:cNvGrpSpPr/>
          <p:nvPr/>
        </p:nvGrpSpPr>
        <p:grpSpPr>
          <a:xfrm>
            <a:off x="4855953" y="-2833465"/>
            <a:ext cx="8948964" cy="12105059"/>
            <a:chOff x="4855953" y="-2833465"/>
            <a:chExt cx="8948964" cy="12105059"/>
          </a:xfrm>
        </p:grpSpPr>
        <p:sp>
          <p:nvSpPr>
            <p:cNvPr id="20" name="Forme libre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21" name="Forme libre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22" name="Forme libre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grpSp>
    </p:spTree>
    <p:extLst>
      <p:ext uri="{BB962C8B-B14F-4D97-AF65-F5344CB8AC3E}">
        <p14:creationId xmlns:p14="http://schemas.microsoft.com/office/powerpoint/2010/main" val="235256857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itre 67" hidden="1">
            <a:extLst>
              <a:ext uri="{FF2B5EF4-FFF2-40B4-BE49-F238E27FC236}">
                <a16:creationId xmlns:a16="http://schemas.microsoft.com/office/drawing/2014/main" id="{3D46526D-118F-4F6F-BAE0-066F422EBD1E}"/>
              </a:ext>
            </a:extLst>
          </p:cNvPr>
          <p:cNvSpPr>
            <a:spLocks noGrp="1"/>
          </p:cNvSpPr>
          <p:nvPr>
            <p:ph type="title"/>
          </p:nvPr>
        </p:nvSpPr>
        <p:spPr/>
        <p:txBody>
          <a:bodyPr rtlCol="0"/>
          <a:lstStyle/>
          <a:p>
            <a:pPr rtl="0"/>
            <a:r>
              <a:rPr lang="fr-FR" dirty="0"/>
              <a:t>Ressources humaines : diapositive 3</a:t>
            </a:r>
          </a:p>
        </p:txBody>
      </p:sp>
      <p:pic>
        <p:nvPicPr>
          <p:cNvPr id="122" name="Imag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6" name="Rectangle : Coins arrondis 5">
            <a:extLst>
              <a:ext uri="{FF2B5EF4-FFF2-40B4-BE49-F238E27FC236}">
                <a16:creationId xmlns:a16="http://schemas.microsoft.com/office/drawing/2014/main" id="{C8431200-8E45-4A0C-B12B-CFA1B2C53C47}"/>
              </a:ext>
              <a:ext uri="{C183D7F6-B498-43B3-948B-1728B52AA6E4}">
                <adec:decorative xmlns:adec="http://schemas.microsoft.com/office/drawing/2017/decorative" val="1"/>
              </a:ext>
            </a:extLst>
          </p:cNvPr>
          <p:cNvSpPr/>
          <p:nvPr/>
        </p:nvSpPr>
        <p:spPr>
          <a:xfrm>
            <a:off x="-221796" y="5502466"/>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5" name="Zone de texte 4">
            <a:extLst>
              <a:ext uri="{FF2B5EF4-FFF2-40B4-BE49-F238E27FC236}">
                <a16:creationId xmlns:a16="http://schemas.microsoft.com/office/drawing/2014/main" id="{BAD3DD8E-0492-4A48-B06C-F87FA5CFE3C0}"/>
              </a:ext>
            </a:extLst>
          </p:cNvPr>
          <p:cNvSpPr txBox="1"/>
          <p:nvPr/>
        </p:nvSpPr>
        <p:spPr>
          <a:xfrm>
            <a:off x="267372" y="1049050"/>
            <a:ext cx="3444259" cy="2031325"/>
          </a:xfrm>
          <a:prstGeom prst="rect">
            <a:avLst/>
          </a:prstGeom>
          <a:noFill/>
        </p:spPr>
        <p:txBody>
          <a:bodyPr wrap="square" lIns="0" tIns="0" rIns="0" bIns="0" rtlCol="0">
            <a:spAutoFit/>
          </a:bodyPr>
          <a:lstStyle/>
          <a:p>
            <a:pPr rtl="0"/>
            <a:r>
              <a:rPr lang="fr-FR" sz="6600" dirty="0">
                <a:solidFill>
                  <a:srgbClr val="002060"/>
                </a:solidFill>
                <a:latin typeface="Segoe UI" panose="020B0502040204020203" pitchFamily="34" charset="0"/>
                <a:cs typeface="Segoe UI" panose="020B0502040204020203" pitchFamily="34" charset="0"/>
              </a:rPr>
              <a:t>GOOGLE C’EST..</a:t>
            </a:r>
          </a:p>
        </p:txBody>
      </p:sp>
      <p:sp>
        <p:nvSpPr>
          <p:cNvPr id="2" name="Zone de texte 1">
            <a:extLst>
              <a:ext uri="{FF2B5EF4-FFF2-40B4-BE49-F238E27FC236}">
                <a16:creationId xmlns:a16="http://schemas.microsoft.com/office/drawing/2014/main" id="{62AEF5FE-6C45-4BF6-9676-571742C3CDD7}"/>
              </a:ext>
            </a:extLst>
          </p:cNvPr>
          <p:cNvSpPr txBox="1"/>
          <p:nvPr/>
        </p:nvSpPr>
        <p:spPr>
          <a:xfrm>
            <a:off x="299331" y="3459097"/>
            <a:ext cx="3603287" cy="1731243"/>
          </a:xfrm>
          <a:prstGeom prst="rect">
            <a:avLst/>
          </a:prstGeom>
          <a:noFill/>
        </p:spPr>
        <p:txBody>
          <a:bodyPr wrap="square" lIns="0" tIns="0" rIns="0" bIns="0" rtlCol="0">
            <a:spAutoFit/>
          </a:bodyPr>
          <a:lstStyle/>
          <a:p>
            <a:pPr rtl="0">
              <a:lnSpc>
                <a:spcPts val="4500"/>
              </a:lnSpc>
            </a:pPr>
            <a:r>
              <a:rPr lang="fr-FR" sz="4400" b="1" spc="-20" dirty="0">
                <a:solidFill>
                  <a:srgbClr val="002060"/>
                </a:solidFill>
                <a:latin typeface="Segoe UI" panose="020B0502040204020203" pitchFamily="34" charset="0"/>
                <a:cs typeface="Segoe UI" panose="020B0502040204020203" pitchFamily="34" charset="0"/>
              </a:rPr>
              <a:t>162 MRD DE CHIFFRE D’AFFAIRE </a:t>
            </a:r>
          </a:p>
        </p:txBody>
      </p:sp>
      <p:sp>
        <p:nvSpPr>
          <p:cNvPr id="3" name="Rectangle 2">
            <a:extLst>
              <a:ext uri="{FF2B5EF4-FFF2-40B4-BE49-F238E27FC236}">
                <a16:creationId xmlns:a16="http://schemas.microsoft.com/office/drawing/2014/main" id="{A74D15AA-4B45-41B5-A81C-97FCBF019951}"/>
              </a:ext>
            </a:extLst>
          </p:cNvPr>
          <p:cNvSpPr/>
          <p:nvPr/>
        </p:nvSpPr>
        <p:spPr>
          <a:xfrm>
            <a:off x="570716" y="5372393"/>
            <a:ext cx="2879127" cy="276999"/>
          </a:xfrm>
          <a:prstGeom prst="rect">
            <a:avLst/>
          </a:prstGeom>
        </p:spPr>
        <p:txBody>
          <a:bodyPr wrap="square" lIns="0" tIns="0" rIns="0" bIns="0" rtlCol="0">
            <a:spAutoFit/>
          </a:bodyPr>
          <a:lstStyle/>
          <a:p>
            <a:pPr rtl="0"/>
            <a:r>
              <a:rPr lang="fr-FR" i="1" dirty="0">
                <a:solidFill>
                  <a:srgbClr val="002060"/>
                </a:solidFill>
                <a:latin typeface="+mj-lt"/>
                <a:cs typeface="Segoe UI" panose="020B0502040204020203" pitchFamily="34" charset="0"/>
              </a:rPr>
              <a:t>Et 34 milliards de bénéfice</a:t>
            </a:r>
            <a:r>
              <a:rPr lang="fr-FR" sz="1600" i="1" dirty="0">
                <a:solidFill>
                  <a:srgbClr val="002060"/>
                </a:solidFill>
                <a:latin typeface="+mj-lt"/>
                <a:cs typeface="Segoe UI" panose="020B0502040204020203" pitchFamily="34" charset="0"/>
              </a:rPr>
              <a:t>.</a:t>
            </a:r>
          </a:p>
        </p:txBody>
      </p:sp>
      <p:sp>
        <p:nvSpPr>
          <p:cNvPr id="4" name="Parallélogramme 3">
            <a:extLst>
              <a:ext uri="{FF2B5EF4-FFF2-40B4-BE49-F238E27FC236}">
                <a16:creationId xmlns:a16="http://schemas.microsoft.com/office/drawing/2014/main" id="{241C7FC4-FEFA-4A96-9749-9068C68611EF}"/>
              </a:ext>
              <a:ext uri="{C183D7F6-B498-43B3-948B-1728B52AA6E4}">
                <adec:decorative xmlns:adec="http://schemas.microsoft.com/office/drawing/2017/decorative" val="1"/>
              </a:ext>
            </a:extLst>
          </p:cNvPr>
          <p:cNvSpPr/>
          <p:nvPr/>
        </p:nvSpPr>
        <p:spPr>
          <a:xfrm>
            <a:off x="4115474" y="2"/>
            <a:ext cx="3961053" cy="6857998"/>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solidFill>
                <a:schemeClr val="tx1"/>
              </a:solidFill>
            </a:endParaRPr>
          </a:p>
        </p:txBody>
      </p:sp>
      <p:sp>
        <p:nvSpPr>
          <p:cNvPr id="14" name="Zone de texte 13">
            <a:extLst>
              <a:ext uri="{FF2B5EF4-FFF2-40B4-BE49-F238E27FC236}">
                <a16:creationId xmlns:a16="http://schemas.microsoft.com/office/drawing/2014/main" id="{A5704BA3-593E-4519-9139-4E1D86366677}"/>
              </a:ext>
            </a:extLst>
          </p:cNvPr>
          <p:cNvSpPr txBox="1"/>
          <p:nvPr/>
        </p:nvSpPr>
        <p:spPr>
          <a:xfrm>
            <a:off x="4453458" y="1227906"/>
            <a:ext cx="2427971" cy="246221"/>
          </a:xfrm>
          <a:prstGeom prst="rect">
            <a:avLst/>
          </a:prstGeom>
          <a:noFill/>
        </p:spPr>
        <p:txBody>
          <a:bodyPr wrap="square" lIns="0" tIns="0" rIns="0" bIns="0" rtlCol="0">
            <a:spAutoFit/>
          </a:bodyPr>
          <a:lstStyle/>
          <a:p>
            <a:pPr rtl="0"/>
            <a:r>
              <a:rPr lang="fr-FR" sz="1600" b="1" dirty="0">
                <a:solidFill>
                  <a:schemeClr val="bg1"/>
                </a:solidFill>
                <a:latin typeface="Segoe UI" panose="020B0502040204020203" pitchFamily="34" charset="0"/>
                <a:cs typeface="Segoe UI" panose="020B0502040204020203" pitchFamily="34" charset="0"/>
              </a:rPr>
              <a:t>SINON..</a:t>
            </a:r>
          </a:p>
        </p:txBody>
      </p:sp>
      <p:grpSp>
        <p:nvGrpSpPr>
          <p:cNvPr id="93" name="Groupe 92">
            <a:extLst>
              <a:ext uri="{FF2B5EF4-FFF2-40B4-BE49-F238E27FC236}">
                <a16:creationId xmlns:a16="http://schemas.microsoft.com/office/drawing/2014/main" id="{294AEDC0-6B1D-4A3D-860D-83756CC387D3}"/>
              </a:ext>
              <a:ext uri="{C183D7F6-B498-43B3-948B-1728B52AA6E4}">
                <adec:decorative xmlns:adec="http://schemas.microsoft.com/office/drawing/2017/decorative" val="1"/>
              </a:ext>
            </a:extLst>
          </p:cNvPr>
          <p:cNvGrpSpPr/>
          <p:nvPr/>
        </p:nvGrpSpPr>
        <p:grpSpPr>
          <a:xfrm>
            <a:off x="8446733" y="1300476"/>
            <a:ext cx="3047138" cy="4748744"/>
            <a:chOff x="8462691" y="1300476"/>
            <a:chExt cx="3047138" cy="4748744"/>
          </a:xfrm>
        </p:grpSpPr>
        <p:sp>
          <p:nvSpPr>
            <p:cNvPr id="101" name="Zone de texte 100">
              <a:extLst>
                <a:ext uri="{FF2B5EF4-FFF2-40B4-BE49-F238E27FC236}">
                  <a16:creationId xmlns:a16="http://schemas.microsoft.com/office/drawing/2014/main" id="{CAECCF3F-B2FA-4F0A-96EE-B54207D66547}"/>
                </a:ext>
              </a:extLst>
            </p:cNvPr>
            <p:cNvSpPr txBox="1"/>
            <p:nvPr/>
          </p:nvSpPr>
          <p:spPr>
            <a:xfrm>
              <a:off x="8462691" y="1300476"/>
              <a:ext cx="3047138" cy="246221"/>
            </a:xfrm>
            <a:prstGeom prst="rect">
              <a:avLst/>
            </a:prstGeom>
            <a:noFill/>
          </p:spPr>
          <p:txBody>
            <a:bodyPr wrap="square" lIns="0" tIns="0" rIns="0" bIns="0" rtlCol="0">
              <a:spAutoFit/>
            </a:bodyPr>
            <a:lstStyle/>
            <a:p>
              <a:pPr rtl="0"/>
              <a:r>
                <a:rPr lang="fr-FR" sz="1600" b="1" dirty="0">
                  <a:solidFill>
                    <a:srgbClr val="002060"/>
                  </a:solidFill>
                  <a:latin typeface="Segoe UI" panose="020B0502040204020203" pitchFamily="34" charset="0"/>
                  <a:cs typeface="Segoe UI" panose="020B0502040204020203" pitchFamily="34" charset="0"/>
                </a:rPr>
                <a:t>ET AUSSI..</a:t>
              </a:r>
            </a:p>
          </p:txBody>
        </p:sp>
        <p:sp>
          <p:nvSpPr>
            <p:cNvPr id="103" name="Rectangle 102">
              <a:extLst>
                <a:ext uri="{FF2B5EF4-FFF2-40B4-BE49-F238E27FC236}">
                  <a16:creationId xmlns:a16="http://schemas.microsoft.com/office/drawing/2014/main" id="{CDAD2E5F-3DBB-47BA-B90E-DDB45972B6AF}"/>
                </a:ext>
              </a:extLst>
            </p:cNvPr>
            <p:cNvSpPr/>
            <p:nvPr/>
          </p:nvSpPr>
          <p:spPr>
            <a:xfrm>
              <a:off x="8483139" y="1722774"/>
              <a:ext cx="2975669" cy="830997"/>
            </a:xfrm>
            <a:prstGeom prst="rect">
              <a:avLst/>
            </a:prstGeom>
          </p:spPr>
          <p:txBody>
            <a:bodyPr wrap="square" lIns="0" tIns="0" rIns="0" bIns="0" rtlCol="0">
              <a:spAutoFit/>
            </a:bodyPr>
            <a:lstStyle/>
            <a:p>
              <a:pPr rtl="0"/>
              <a:r>
                <a:rPr lang="fr-FR" b="1" i="1" dirty="0">
                  <a:solidFill>
                    <a:srgbClr val="002060"/>
                  </a:solidFill>
                  <a:latin typeface="+mj-lt"/>
                  <a:cs typeface="Segoe UI" panose="020B0502040204020203" pitchFamily="34" charset="0"/>
                </a:rPr>
                <a:t>80% </a:t>
              </a:r>
              <a:r>
                <a:rPr lang="fr-FR" i="1" dirty="0">
                  <a:solidFill>
                    <a:srgbClr val="002060"/>
                  </a:solidFill>
                  <a:latin typeface="+mj-lt"/>
                  <a:cs typeface="Segoe UI" panose="020B0502040204020203" pitchFamily="34" charset="0"/>
                </a:rPr>
                <a:t>des utilisateurs cliquent sur les 3 premiers résultats de recherches</a:t>
              </a:r>
            </a:p>
          </p:txBody>
        </p:sp>
        <p:sp>
          <p:nvSpPr>
            <p:cNvPr id="104" name="Zone de texte 103">
              <a:extLst>
                <a:ext uri="{FF2B5EF4-FFF2-40B4-BE49-F238E27FC236}">
                  <a16:creationId xmlns:a16="http://schemas.microsoft.com/office/drawing/2014/main" id="{36650A66-75C3-4933-AFC0-6AB58DFE89D9}"/>
                </a:ext>
              </a:extLst>
            </p:cNvPr>
            <p:cNvSpPr txBox="1"/>
            <p:nvPr/>
          </p:nvSpPr>
          <p:spPr>
            <a:xfrm>
              <a:off x="8462691" y="2899706"/>
              <a:ext cx="3047138" cy="246221"/>
            </a:xfrm>
            <a:prstGeom prst="rect">
              <a:avLst/>
            </a:prstGeom>
            <a:noFill/>
          </p:spPr>
          <p:txBody>
            <a:bodyPr wrap="square" lIns="0" tIns="0" rIns="0" bIns="0" rtlCol="0">
              <a:spAutoFit/>
            </a:bodyPr>
            <a:lstStyle/>
            <a:p>
              <a:pPr rtl="0"/>
              <a:r>
                <a:rPr lang="fr-FR" sz="1600" b="1" dirty="0">
                  <a:solidFill>
                    <a:srgbClr val="002060"/>
                  </a:solidFill>
                  <a:latin typeface="Segoe UI" panose="020B0502040204020203" pitchFamily="34" charset="0"/>
                  <a:cs typeface="Segoe UI" panose="020B0502040204020203" pitchFamily="34" charset="0"/>
                </a:rPr>
                <a:t>SANS COMPTER QUE ..</a:t>
              </a:r>
            </a:p>
          </p:txBody>
        </p:sp>
        <p:sp>
          <p:nvSpPr>
            <p:cNvPr id="105" name="Rectangle 104">
              <a:extLst>
                <a:ext uri="{FF2B5EF4-FFF2-40B4-BE49-F238E27FC236}">
                  <a16:creationId xmlns:a16="http://schemas.microsoft.com/office/drawing/2014/main" id="{AD1F5E0B-9D11-43FF-9946-9B61EF9D6E88}"/>
                </a:ext>
              </a:extLst>
            </p:cNvPr>
            <p:cNvSpPr/>
            <p:nvPr/>
          </p:nvSpPr>
          <p:spPr>
            <a:xfrm>
              <a:off x="8483139" y="3387046"/>
              <a:ext cx="2975669" cy="553998"/>
            </a:xfrm>
            <a:prstGeom prst="rect">
              <a:avLst/>
            </a:prstGeom>
          </p:spPr>
          <p:txBody>
            <a:bodyPr wrap="square" lIns="0" tIns="0" rIns="0" bIns="0" rtlCol="0">
              <a:spAutoFit/>
            </a:bodyPr>
            <a:lstStyle/>
            <a:p>
              <a:pPr rtl="0"/>
              <a:r>
                <a:rPr lang="fr-FR" i="1" dirty="0">
                  <a:solidFill>
                    <a:srgbClr val="002060"/>
                  </a:solidFill>
                  <a:latin typeface="+mj-lt"/>
                  <a:cs typeface="Segoe UI" panose="020B0502040204020203" pitchFamily="34" charset="0"/>
                </a:rPr>
                <a:t>Seulement </a:t>
              </a:r>
              <a:r>
                <a:rPr lang="fr-FR" b="1" i="1" dirty="0">
                  <a:solidFill>
                    <a:srgbClr val="002060"/>
                  </a:solidFill>
                  <a:latin typeface="+mj-lt"/>
                  <a:cs typeface="Segoe UI" panose="020B0502040204020203" pitchFamily="34" charset="0"/>
                </a:rPr>
                <a:t>7%</a:t>
              </a:r>
              <a:r>
                <a:rPr lang="fr-FR" i="1" dirty="0">
                  <a:solidFill>
                    <a:srgbClr val="002060"/>
                  </a:solidFill>
                  <a:latin typeface="+mj-lt"/>
                  <a:cs typeface="Segoe UI" panose="020B0502040204020203" pitchFamily="34" charset="0"/>
                </a:rPr>
                <a:t> des utilisateurs iront à la 3me page de résultats.</a:t>
              </a:r>
            </a:p>
          </p:txBody>
        </p:sp>
        <p:sp>
          <p:nvSpPr>
            <p:cNvPr id="106" name="Zone de texte 105">
              <a:extLst>
                <a:ext uri="{FF2B5EF4-FFF2-40B4-BE49-F238E27FC236}">
                  <a16:creationId xmlns:a16="http://schemas.microsoft.com/office/drawing/2014/main" id="{2BACDD99-66AF-423B-B714-10B1BD09EBE4}"/>
                </a:ext>
              </a:extLst>
            </p:cNvPr>
            <p:cNvSpPr txBox="1"/>
            <p:nvPr/>
          </p:nvSpPr>
          <p:spPr>
            <a:xfrm>
              <a:off x="8462691" y="4638831"/>
              <a:ext cx="3047138" cy="492443"/>
            </a:xfrm>
            <a:prstGeom prst="rect">
              <a:avLst/>
            </a:prstGeom>
            <a:noFill/>
          </p:spPr>
          <p:txBody>
            <a:bodyPr wrap="square" lIns="0" tIns="0" rIns="0" bIns="0" rtlCol="0">
              <a:spAutoFit/>
            </a:bodyPr>
            <a:lstStyle/>
            <a:p>
              <a:pPr rtl="0"/>
              <a:r>
                <a:rPr lang="fr-FR" sz="1600" b="1" dirty="0">
                  <a:solidFill>
                    <a:srgbClr val="002060"/>
                  </a:solidFill>
                  <a:latin typeface="Segoe UI" panose="020B0502040204020203" pitchFamily="34" charset="0"/>
                  <a:cs typeface="Segoe UI" panose="020B0502040204020203" pitchFamily="34" charset="0"/>
                </a:rPr>
                <a:t>DONC POURQUOI LE REFERENCEMENT NATUREL ?</a:t>
              </a:r>
            </a:p>
          </p:txBody>
        </p:sp>
        <p:sp>
          <p:nvSpPr>
            <p:cNvPr id="107" name="Rectangle 106">
              <a:extLst>
                <a:ext uri="{FF2B5EF4-FFF2-40B4-BE49-F238E27FC236}">
                  <a16:creationId xmlns:a16="http://schemas.microsoft.com/office/drawing/2014/main" id="{D6D9691D-4606-4981-97A5-3BEAC7F0804E}"/>
                </a:ext>
              </a:extLst>
            </p:cNvPr>
            <p:cNvSpPr/>
            <p:nvPr/>
          </p:nvSpPr>
          <p:spPr>
            <a:xfrm>
              <a:off x="8483139" y="5218223"/>
              <a:ext cx="2975669" cy="830997"/>
            </a:xfrm>
            <a:prstGeom prst="rect">
              <a:avLst/>
            </a:prstGeom>
          </p:spPr>
          <p:txBody>
            <a:bodyPr wrap="square" lIns="0" tIns="0" rIns="0" bIns="0" rtlCol="0">
              <a:spAutoFit/>
            </a:bodyPr>
            <a:lstStyle/>
            <a:p>
              <a:pPr rtl="0"/>
              <a:r>
                <a:rPr lang="fr-FR" i="1" dirty="0">
                  <a:solidFill>
                    <a:srgbClr val="002060"/>
                  </a:solidFill>
                  <a:latin typeface="+mj-lt"/>
                  <a:cs typeface="Segoe UI" panose="020B0502040204020203" pitchFamily="34" charset="0"/>
                </a:rPr>
                <a:t>Parce que </a:t>
              </a:r>
              <a:r>
                <a:rPr lang="fr-FR" b="1" i="1" dirty="0">
                  <a:solidFill>
                    <a:srgbClr val="002060"/>
                  </a:solidFill>
                  <a:latin typeface="+mj-lt"/>
                  <a:cs typeface="Segoe UI" panose="020B0502040204020203" pitchFamily="34" charset="0"/>
                </a:rPr>
                <a:t>finalement</a:t>
              </a:r>
              <a:r>
                <a:rPr lang="fr-FR" i="1" dirty="0">
                  <a:solidFill>
                    <a:srgbClr val="002060"/>
                  </a:solidFill>
                  <a:latin typeface="+mj-lt"/>
                  <a:cs typeface="Segoe UI" panose="020B0502040204020203" pitchFamily="34" charset="0"/>
                </a:rPr>
                <a:t> </a:t>
              </a:r>
              <a:r>
                <a:rPr lang="fr-FR" b="1" i="1" dirty="0">
                  <a:solidFill>
                    <a:srgbClr val="002060"/>
                  </a:solidFill>
                  <a:latin typeface="+mj-lt"/>
                  <a:cs typeface="Segoe UI" panose="020B0502040204020203" pitchFamily="34" charset="0"/>
                </a:rPr>
                <a:t>80%</a:t>
              </a:r>
              <a:r>
                <a:rPr lang="fr-FR" i="1" dirty="0">
                  <a:solidFill>
                    <a:srgbClr val="002060"/>
                  </a:solidFill>
                  <a:latin typeface="+mj-lt"/>
                  <a:cs typeface="Segoe UI" panose="020B0502040204020203" pitchFamily="34" charset="0"/>
                </a:rPr>
                <a:t> des utilisateurs de googles ignorent les annonces payantes.</a:t>
              </a:r>
            </a:p>
          </p:txBody>
        </p:sp>
        <p:cxnSp>
          <p:nvCxnSpPr>
            <p:cNvPr id="72" name="Connecteur droit 71">
              <a:extLst>
                <a:ext uri="{FF2B5EF4-FFF2-40B4-BE49-F238E27FC236}">
                  <a16:creationId xmlns:a16="http://schemas.microsoft.com/office/drawing/2014/main" id="{281FF210-334C-43FA-80C2-0E1E9F3F51C4}"/>
                </a:ext>
              </a:extLst>
            </p:cNvPr>
            <p:cNvCxnSpPr>
              <a:cxnSpLocks/>
            </p:cNvCxnSpPr>
            <p:nvPr/>
          </p:nvCxnSpPr>
          <p:spPr>
            <a:xfrm>
              <a:off x="8462691" y="4385043"/>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Connecteur droit 107">
              <a:extLst>
                <a:ext uri="{FF2B5EF4-FFF2-40B4-BE49-F238E27FC236}">
                  <a16:creationId xmlns:a16="http://schemas.microsoft.com/office/drawing/2014/main" id="{8F599308-2B51-4D9D-9F9B-2C2E81CA918F}"/>
                </a:ext>
              </a:extLst>
            </p:cNvPr>
            <p:cNvCxnSpPr>
              <a:cxnSpLocks/>
            </p:cNvCxnSpPr>
            <p:nvPr/>
          </p:nvCxnSpPr>
          <p:spPr>
            <a:xfrm>
              <a:off x="8462691" y="2651992"/>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0" name="Rectangle 11">
            <a:extLst>
              <a:ext uri="{FF2B5EF4-FFF2-40B4-BE49-F238E27FC236}">
                <a16:creationId xmlns:a16="http://schemas.microsoft.com/office/drawing/2014/main" id="{98063CD9-EF59-46A2-95DF-E1D51B620691}"/>
              </a:ext>
            </a:extLst>
          </p:cNvPr>
          <p:cNvSpPr/>
          <p:nvPr/>
        </p:nvSpPr>
        <p:spPr>
          <a:xfrm>
            <a:off x="4377262" y="1448054"/>
            <a:ext cx="3449843" cy="4985980"/>
          </a:xfrm>
          <a:prstGeom prst="rect">
            <a:avLst/>
          </a:prstGeom>
        </p:spPr>
        <p:txBody>
          <a:bodyPr wrap="square" lIns="0" tIns="0" rIns="0" bIns="0" rtlCol="0">
            <a:spAutoFit/>
          </a:bodyPr>
          <a:lstStyle/>
          <a:p>
            <a:pPr rtl="0"/>
            <a:endParaRPr lang="fr-FR" i="1" dirty="0">
              <a:solidFill>
                <a:schemeClr val="bg1"/>
              </a:solidFill>
              <a:latin typeface="+mj-lt"/>
              <a:cs typeface="Segoe UI" panose="020B0502040204020203" pitchFamily="34" charset="0"/>
            </a:endParaRPr>
          </a:p>
          <a:p>
            <a:pPr marL="285750" indent="-285750" rtl="0">
              <a:buFont typeface="Wingdings" panose="05000000000000000000" pitchFamily="2" charset="2"/>
              <a:buChar char="q"/>
            </a:pPr>
            <a:r>
              <a:rPr lang="fr-FR" i="1" dirty="0">
                <a:solidFill>
                  <a:schemeClr val="bg1"/>
                </a:solidFill>
                <a:latin typeface="+mj-lt"/>
                <a:cs typeface="Segoe UI" panose="020B0502040204020203" pitchFamily="34" charset="0"/>
              </a:rPr>
              <a:t>En 2013, la panne de google a causé </a:t>
            </a:r>
            <a:r>
              <a:rPr lang="fr-FR" b="1" i="1" dirty="0">
                <a:solidFill>
                  <a:schemeClr val="bg1"/>
                </a:solidFill>
                <a:latin typeface="+mj-lt"/>
                <a:cs typeface="Segoe UI" panose="020B0502040204020203" pitchFamily="34" charset="0"/>
              </a:rPr>
              <a:t>40% </a:t>
            </a:r>
            <a:r>
              <a:rPr lang="fr-FR" i="1" dirty="0">
                <a:solidFill>
                  <a:schemeClr val="bg1"/>
                </a:solidFill>
                <a:latin typeface="+mj-lt"/>
                <a:cs typeface="Segoe UI" panose="020B0502040204020203" pitchFamily="34" charset="0"/>
              </a:rPr>
              <a:t>de baisse du trafic d’internet. </a:t>
            </a:r>
          </a:p>
          <a:p>
            <a:pPr rtl="0"/>
            <a:endParaRPr lang="fr-FR" i="1" dirty="0">
              <a:solidFill>
                <a:schemeClr val="bg1"/>
              </a:solidFill>
              <a:latin typeface="+mj-lt"/>
              <a:cs typeface="Segoe UI" panose="020B0502040204020203" pitchFamily="34" charset="0"/>
            </a:endParaRPr>
          </a:p>
          <a:p>
            <a:pPr marL="285750" indent="-285750" rtl="0">
              <a:buFont typeface="Wingdings" panose="05000000000000000000" pitchFamily="2" charset="2"/>
              <a:buChar char="q"/>
            </a:pPr>
            <a:r>
              <a:rPr lang="fr-FR" b="1" i="1" dirty="0">
                <a:solidFill>
                  <a:schemeClr val="bg1"/>
                </a:solidFill>
                <a:latin typeface="+mj-lt"/>
                <a:cs typeface="Segoe UI" panose="020B0502040204020203" pitchFamily="34" charset="0"/>
              </a:rPr>
              <a:t>93% </a:t>
            </a:r>
            <a:r>
              <a:rPr lang="fr-FR" i="1" dirty="0">
                <a:solidFill>
                  <a:schemeClr val="bg1"/>
                </a:solidFill>
                <a:latin typeface="+mj-lt"/>
                <a:cs typeface="Segoe UI" panose="020B0502040204020203" pitchFamily="34" charset="0"/>
              </a:rPr>
              <a:t>des expériences en lignes commencent avec un moteur de recherche. </a:t>
            </a:r>
          </a:p>
          <a:p>
            <a:pPr rtl="0"/>
            <a:endParaRPr lang="fr-FR" i="1" dirty="0">
              <a:solidFill>
                <a:schemeClr val="bg1"/>
              </a:solidFill>
              <a:latin typeface="+mj-lt"/>
              <a:cs typeface="Segoe UI" panose="020B0502040204020203" pitchFamily="34" charset="0"/>
            </a:endParaRPr>
          </a:p>
          <a:p>
            <a:pPr marL="285750" indent="-285750" rtl="0">
              <a:buFont typeface="Wingdings" panose="05000000000000000000" pitchFamily="2" charset="2"/>
              <a:buChar char="q"/>
            </a:pPr>
            <a:r>
              <a:rPr lang="fr-FR" b="1" i="1" dirty="0">
                <a:solidFill>
                  <a:schemeClr val="bg1"/>
                </a:solidFill>
                <a:latin typeface="+mj-lt"/>
                <a:cs typeface="Segoe UI" panose="020B0502040204020203" pitchFamily="34" charset="0"/>
              </a:rPr>
              <a:t>96% </a:t>
            </a:r>
            <a:r>
              <a:rPr lang="fr-FR" i="1" dirty="0">
                <a:solidFill>
                  <a:schemeClr val="bg1"/>
                </a:solidFill>
                <a:latin typeface="+mj-lt"/>
                <a:cs typeface="Segoe UI" panose="020B0502040204020203" pitchFamily="34" charset="0"/>
              </a:rPr>
              <a:t>du trafic de recherche mobile se fait via google</a:t>
            </a:r>
          </a:p>
          <a:p>
            <a:pPr marL="285750" indent="-285750" rtl="0">
              <a:buFont typeface="Wingdings" panose="05000000000000000000" pitchFamily="2" charset="2"/>
              <a:buChar char="q"/>
            </a:pPr>
            <a:endParaRPr lang="fr-FR" i="1" dirty="0">
              <a:solidFill>
                <a:schemeClr val="bg1"/>
              </a:solidFill>
              <a:latin typeface="+mj-lt"/>
              <a:cs typeface="Segoe UI" panose="020B0502040204020203" pitchFamily="34" charset="0"/>
            </a:endParaRPr>
          </a:p>
          <a:p>
            <a:pPr marL="285750" indent="-285750" rtl="0">
              <a:buFont typeface="Wingdings" panose="05000000000000000000" pitchFamily="2" charset="2"/>
              <a:buChar char="q"/>
            </a:pPr>
            <a:r>
              <a:rPr lang="fr-FR" i="1" dirty="0">
                <a:solidFill>
                  <a:schemeClr val="bg1"/>
                </a:solidFill>
                <a:latin typeface="+mj-lt"/>
                <a:cs typeface="Segoe UI" panose="020B0502040204020203" pitchFamily="34" charset="0"/>
              </a:rPr>
              <a:t>Google traite par jour au moins </a:t>
            </a:r>
            <a:r>
              <a:rPr lang="fr-FR" b="1" i="1" dirty="0">
                <a:solidFill>
                  <a:schemeClr val="bg1"/>
                </a:solidFill>
                <a:latin typeface="+mj-lt"/>
                <a:cs typeface="Segoe UI" panose="020B0502040204020203" pitchFamily="34" charset="0"/>
              </a:rPr>
              <a:t>5,8 milliards</a:t>
            </a:r>
            <a:r>
              <a:rPr lang="fr-FR" i="1" dirty="0">
                <a:solidFill>
                  <a:schemeClr val="bg1"/>
                </a:solidFill>
                <a:latin typeface="+mj-lt"/>
                <a:cs typeface="Segoe UI" panose="020B0502040204020203" pitchFamily="34" charset="0"/>
              </a:rPr>
              <a:t> de requêtes de recherche dans le monde. </a:t>
            </a:r>
          </a:p>
          <a:p>
            <a:pPr marL="285750" indent="-285750" rtl="0">
              <a:buFont typeface="Wingdings" panose="05000000000000000000" pitchFamily="2" charset="2"/>
              <a:buChar char="q"/>
            </a:pPr>
            <a:endParaRPr lang="fr-FR" i="1" dirty="0">
              <a:solidFill>
                <a:schemeClr val="bg1"/>
              </a:solidFill>
              <a:latin typeface="+mj-lt"/>
              <a:cs typeface="Segoe UI" panose="020B0502040204020203" pitchFamily="34" charset="0"/>
            </a:endParaRPr>
          </a:p>
          <a:p>
            <a:pPr marL="285750" indent="-285750" rtl="0">
              <a:buFont typeface="Wingdings" panose="05000000000000000000" pitchFamily="2" charset="2"/>
              <a:buChar char="q"/>
            </a:pPr>
            <a:r>
              <a:rPr lang="fr-FR" i="1" dirty="0">
                <a:solidFill>
                  <a:schemeClr val="bg1"/>
                </a:solidFill>
                <a:latin typeface="+mj-lt"/>
                <a:cs typeface="Segoe UI" panose="020B0502040204020203" pitchFamily="34" charset="0"/>
              </a:rPr>
              <a:t>Google reçoit </a:t>
            </a:r>
            <a:r>
              <a:rPr lang="fr-FR" b="1" i="1" dirty="0">
                <a:solidFill>
                  <a:schemeClr val="bg1"/>
                </a:solidFill>
                <a:latin typeface="+mj-lt"/>
                <a:cs typeface="Segoe UI" panose="020B0502040204020203" pitchFamily="34" charset="0"/>
              </a:rPr>
              <a:t>+ de 63 000</a:t>
            </a:r>
            <a:r>
              <a:rPr lang="fr-FR" i="1" dirty="0">
                <a:solidFill>
                  <a:schemeClr val="bg1"/>
                </a:solidFill>
                <a:latin typeface="+mj-lt"/>
                <a:cs typeface="Segoe UI" panose="020B0502040204020203" pitchFamily="34" charset="0"/>
              </a:rPr>
              <a:t> recherches par seconde.</a:t>
            </a:r>
          </a:p>
        </p:txBody>
      </p:sp>
    </p:spTree>
    <p:extLst>
      <p:ext uri="{BB962C8B-B14F-4D97-AF65-F5344CB8AC3E}">
        <p14:creationId xmlns:p14="http://schemas.microsoft.com/office/powerpoint/2010/main" val="186094494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hidden="1">
            <a:extLst>
              <a:ext uri="{FF2B5EF4-FFF2-40B4-BE49-F238E27FC236}">
                <a16:creationId xmlns:a16="http://schemas.microsoft.com/office/drawing/2014/main" id="{5A790B0A-0491-4358-8078-EF85845DE09F}"/>
              </a:ext>
            </a:extLst>
          </p:cNvPr>
          <p:cNvSpPr>
            <a:spLocks noGrp="1"/>
          </p:cNvSpPr>
          <p:nvPr>
            <p:ph type="title"/>
          </p:nvPr>
        </p:nvSpPr>
        <p:spPr/>
        <p:txBody>
          <a:bodyPr rtlCol="0"/>
          <a:lstStyle/>
          <a:p>
            <a:pPr rtl="0"/>
            <a:r>
              <a:rPr lang="fr-FR" dirty="0"/>
              <a:t>Ressources humaines : diapositive 6</a:t>
            </a:r>
          </a:p>
        </p:txBody>
      </p:sp>
      <p:grpSp>
        <p:nvGrpSpPr>
          <p:cNvPr id="29" name="Groupe 28" descr="Cette image est une illustration d’un homme avec une barbe. ">
            <a:extLst>
              <a:ext uri="{FF2B5EF4-FFF2-40B4-BE49-F238E27FC236}">
                <a16:creationId xmlns:a16="http://schemas.microsoft.com/office/drawing/2014/main" id="{F32A5E08-DAB7-4688-9995-64BE90AA2F83}"/>
              </a:ext>
            </a:extLst>
          </p:cNvPr>
          <p:cNvGrpSpPr/>
          <p:nvPr/>
        </p:nvGrpSpPr>
        <p:grpSpPr>
          <a:xfrm>
            <a:off x="577510" y="1318790"/>
            <a:ext cx="4430272" cy="6043606"/>
            <a:chOff x="117404" y="1951388"/>
            <a:chExt cx="3810340" cy="5197917"/>
          </a:xfrm>
        </p:grpSpPr>
        <p:sp>
          <p:nvSpPr>
            <p:cNvPr id="25" name="Ovale 24">
              <a:extLst>
                <a:ext uri="{FF2B5EF4-FFF2-40B4-BE49-F238E27FC236}">
                  <a16:creationId xmlns:a16="http://schemas.microsoft.com/office/drawing/2014/main" id="{EEAF1E36-1F6F-484C-9CA3-D7321F33C7EE}"/>
                </a:ext>
              </a:extLst>
            </p:cNvPr>
            <p:cNvSpPr/>
            <p:nvPr/>
          </p:nvSpPr>
          <p:spPr>
            <a:xfrm>
              <a:off x="218769" y="2438400"/>
              <a:ext cx="3131996" cy="3131996"/>
            </a:xfrm>
            <a:prstGeom prst="ellipse">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grpSp>
          <p:nvGrpSpPr>
            <p:cNvPr id="24" name="Groupe 23">
              <a:extLst>
                <a:ext uri="{FF2B5EF4-FFF2-40B4-BE49-F238E27FC236}">
                  <a16:creationId xmlns:a16="http://schemas.microsoft.com/office/drawing/2014/main" id="{182ED547-BB7E-4187-9E8C-EA8699D2D1A2}"/>
                </a:ext>
              </a:extLst>
            </p:cNvPr>
            <p:cNvGrpSpPr/>
            <p:nvPr/>
          </p:nvGrpSpPr>
          <p:grpSpPr>
            <a:xfrm>
              <a:off x="524849" y="2442817"/>
              <a:ext cx="2749416" cy="4706488"/>
              <a:chOff x="209099" y="1340526"/>
              <a:chExt cx="3468002" cy="5936574"/>
            </a:xfrm>
          </p:grpSpPr>
          <p:sp>
            <p:nvSpPr>
              <p:cNvPr id="9" name="Forme libre 5">
                <a:extLst>
                  <a:ext uri="{FF2B5EF4-FFF2-40B4-BE49-F238E27FC236}">
                    <a16:creationId xmlns:a16="http://schemas.microsoft.com/office/drawing/2014/main" id="{C8571C14-2F27-4E34-B686-6E2CDCF3BA1E}"/>
                  </a:ext>
                </a:extLst>
              </p:cNvPr>
              <p:cNvSpPr>
                <a:spLocks/>
              </p:cNvSpPr>
              <p:nvPr/>
            </p:nvSpPr>
            <p:spPr bwMode="auto">
              <a:xfrm>
                <a:off x="2096528" y="3310241"/>
                <a:ext cx="1340572" cy="1498286"/>
              </a:xfrm>
              <a:custGeom>
                <a:avLst/>
                <a:gdLst>
                  <a:gd name="T0" fmla="*/ 210 w 502"/>
                  <a:gd name="T1" fmla="*/ 73 h 562"/>
                  <a:gd name="T2" fmla="*/ 463 w 502"/>
                  <a:gd name="T3" fmla="*/ 365 h 562"/>
                  <a:gd name="T4" fmla="*/ 463 w 502"/>
                  <a:gd name="T5" fmla="*/ 549 h 562"/>
                  <a:gd name="T6" fmla="*/ 81 w 502"/>
                  <a:gd name="T7" fmla="*/ 311 h 562"/>
                  <a:gd name="T8" fmla="*/ 48 w 502"/>
                  <a:gd name="T9" fmla="*/ 5 h 562"/>
                  <a:gd name="T10" fmla="*/ 210 w 502"/>
                  <a:gd name="T11" fmla="*/ 73 h 562"/>
                </a:gdLst>
                <a:ahLst/>
                <a:cxnLst>
                  <a:cxn ang="0">
                    <a:pos x="T0" y="T1"/>
                  </a:cxn>
                  <a:cxn ang="0">
                    <a:pos x="T2" y="T3"/>
                  </a:cxn>
                  <a:cxn ang="0">
                    <a:pos x="T4" y="T5"/>
                  </a:cxn>
                  <a:cxn ang="0">
                    <a:pos x="T6" y="T7"/>
                  </a:cxn>
                  <a:cxn ang="0">
                    <a:pos x="T8" y="T9"/>
                  </a:cxn>
                  <a:cxn ang="0">
                    <a:pos x="T10" y="T11"/>
                  </a:cxn>
                </a:cxnLst>
                <a:rect l="0" t="0" r="r" b="b"/>
                <a:pathLst>
                  <a:path w="502" h="562">
                    <a:moveTo>
                      <a:pt x="210" y="73"/>
                    </a:moveTo>
                    <a:cubicBezTo>
                      <a:pt x="210" y="73"/>
                      <a:pt x="450" y="325"/>
                      <a:pt x="463" y="365"/>
                    </a:cubicBezTo>
                    <a:cubicBezTo>
                      <a:pt x="475" y="405"/>
                      <a:pt x="502" y="535"/>
                      <a:pt x="463" y="549"/>
                    </a:cubicBezTo>
                    <a:cubicBezTo>
                      <a:pt x="423" y="562"/>
                      <a:pt x="161" y="540"/>
                      <a:pt x="81" y="311"/>
                    </a:cubicBezTo>
                    <a:cubicBezTo>
                      <a:pt x="0" y="81"/>
                      <a:pt x="30" y="9"/>
                      <a:pt x="48" y="5"/>
                    </a:cubicBezTo>
                    <a:cubicBezTo>
                      <a:pt x="66" y="0"/>
                      <a:pt x="157" y="17"/>
                      <a:pt x="210" y="73"/>
                    </a:cubicBezTo>
                    <a:close/>
                  </a:path>
                </a:pathLst>
              </a:custGeom>
              <a:gradFill>
                <a:gsLst>
                  <a:gs pos="0">
                    <a:srgbClr val="7D4BC9"/>
                  </a:gs>
                  <a:gs pos="78000">
                    <a:srgbClr val="16286E"/>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10" name="Forme libre 6">
                <a:extLst>
                  <a:ext uri="{FF2B5EF4-FFF2-40B4-BE49-F238E27FC236}">
                    <a16:creationId xmlns:a16="http://schemas.microsoft.com/office/drawing/2014/main" id="{600A3A6C-7791-471C-A365-60A8E27824DF}"/>
                  </a:ext>
                </a:extLst>
              </p:cNvPr>
              <p:cNvSpPr>
                <a:spLocks/>
              </p:cNvSpPr>
              <p:nvPr/>
            </p:nvSpPr>
            <p:spPr bwMode="auto">
              <a:xfrm>
                <a:off x="1614814" y="1340526"/>
                <a:ext cx="1248001" cy="2249144"/>
              </a:xfrm>
              <a:custGeom>
                <a:avLst/>
                <a:gdLst>
                  <a:gd name="T0" fmla="*/ 413 w 467"/>
                  <a:gd name="T1" fmla="*/ 409 h 844"/>
                  <a:gd name="T2" fmla="*/ 420 w 467"/>
                  <a:gd name="T3" fmla="*/ 446 h 844"/>
                  <a:gd name="T4" fmla="*/ 410 w 467"/>
                  <a:gd name="T5" fmla="*/ 586 h 844"/>
                  <a:gd name="T6" fmla="*/ 431 w 467"/>
                  <a:gd name="T7" fmla="*/ 664 h 844"/>
                  <a:gd name="T8" fmla="*/ 371 w 467"/>
                  <a:gd name="T9" fmla="*/ 820 h 844"/>
                  <a:gd name="T10" fmla="*/ 99 w 467"/>
                  <a:gd name="T11" fmla="*/ 595 h 844"/>
                  <a:gd name="T12" fmla="*/ 87 w 467"/>
                  <a:gd name="T13" fmla="*/ 476 h 844"/>
                  <a:gd name="T14" fmla="*/ 87 w 467"/>
                  <a:gd name="T15" fmla="*/ 475 h 844"/>
                  <a:gd name="T16" fmla="*/ 93 w 467"/>
                  <a:gd name="T17" fmla="*/ 438 h 844"/>
                  <a:gd name="T18" fmla="*/ 0 w 467"/>
                  <a:gd name="T19" fmla="*/ 380 h 844"/>
                  <a:gd name="T20" fmla="*/ 39 w 467"/>
                  <a:gd name="T21" fmla="*/ 228 h 844"/>
                  <a:gd name="T22" fmla="*/ 62 w 467"/>
                  <a:gd name="T23" fmla="*/ 98 h 844"/>
                  <a:gd name="T24" fmla="*/ 31 w 467"/>
                  <a:gd name="T25" fmla="*/ 98 h 844"/>
                  <a:gd name="T26" fmla="*/ 146 w 467"/>
                  <a:gd name="T27" fmla="*/ 4 h 844"/>
                  <a:gd name="T28" fmla="*/ 205 w 467"/>
                  <a:gd name="T29" fmla="*/ 14 h 844"/>
                  <a:gd name="T30" fmla="*/ 297 w 467"/>
                  <a:gd name="T31" fmla="*/ 15 h 844"/>
                  <a:gd name="T32" fmla="*/ 413 w 467"/>
                  <a:gd name="T33" fmla="*/ 49 h 844"/>
                  <a:gd name="T34" fmla="*/ 422 w 467"/>
                  <a:gd name="T35" fmla="*/ 72 h 844"/>
                  <a:gd name="T36" fmla="*/ 424 w 467"/>
                  <a:gd name="T37" fmla="*/ 86 h 844"/>
                  <a:gd name="T38" fmla="*/ 410 w 467"/>
                  <a:gd name="T39" fmla="*/ 124 h 844"/>
                  <a:gd name="T40" fmla="*/ 432 w 467"/>
                  <a:gd name="T41" fmla="*/ 249 h 844"/>
                  <a:gd name="T42" fmla="*/ 446 w 467"/>
                  <a:gd name="T43" fmla="*/ 374 h 844"/>
                  <a:gd name="T44" fmla="*/ 446 w 467"/>
                  <a:gd name="T45" fmla="*/ 409 h 844"/>
                  <a:gd name="T46" fmla="*/ 413 w 467"/>
                  <a:gd name="T47" fmla="*/ 409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7" h="844">
                    <a:moveTo>
                      <a:pt x="413" y="409"/>
                    </a:moveTo>
                    <a:cubicBezTo>
                      <a:pt x="413" y="409"/>
                      <a:pt x="425" y="426"/>
                      <a:pt x="420" y="446"/>
                    </a:cubicBezTo>
                    <a:cubicBezTo>
                      <a:pt x="415" y="465"/>
                      <a:pt x="385" y="526"/>
                      <a:pt x="410" y="586"/>
                    </a:cubicBezTo>
                    <a:cubicBezTo>
                      <a:pt x="418" y="605"/>
                      <a:pt x="427" y="633"/>
                      <a:pt x="431" y="664"/>
                    </a:cubicBezTo>
                    <a:cubicBezTo>
                      <a:pt x="441" y="728"/>
                      <a:pt x="433" y="803"/>
                      <a:pt x="371" y="820"/>
                    </a:cubicBezTo>
                    <a:cubicBezTo>
                      <a:pt x="280" y="844"/>
                      <a:pt x="123" y="754"/>
                      <a:pt x="99" y="595"/>
                    </a:cubicBezTo>
                    <a:cubicBezTo>
                      <a:pt x="91" y="536"/>
                      <a:pt x="87" y="499"/>
                      <a:pt x="87" y="476"/>
                    </a:cubicBezTo>
                    <a:cubicBezTo>
                      <a:pt x="87" y="475"/>
                      <a:pt x="87" y="475"/>
                      <a:pt x="87" y="475"/>
                    </a:cubicBezTo>
                    <a:cubicBezTo>
                      <a:pt x="86" y="437"/>
                      <a:pt x="93" y="438"/>
                      <a:pt x="93" y="438"/>
                    </a:cubicBezTo>
                    <a:cubicBezTo>
                      <a:pt x="0" y="380"/>
                      <a:pt x="0" y="380"/>
                      <a:pt x="0" y="380"/>
                    </a:cubicBezTo>
                    <a:cubicBezTo>
                      <a:pt x="0" y="380"/>
                      <a:pt x="42" y="270"/>
                      <a:pt x="39" y="228"/>
                    </a:cubicBezTo>
                    <a:cubicBezTo>
                      <a:pt x="36" y="186"/>
                      <a:pt x="19" y="171"/>
                      <a:pt x="62" y="98"/>
                    </a:cubicBezTo>
                    <a:cubicBezTo>
                      <a:pt x="31" y="98"/>
                      <a:pt x="31" y="98"/>
                      <a:pt x="31" y="98"/>
                    </a:cubicBezTo>
                    <a:cubicBezTo>
                      <a:pt x="31" y="98"/>
                      <a:pt x="46" y="13"/>
                      <a:pt x="146" y="4"/>
                    </a:cubicBezTo>
                    <a:cubicBezTo>
                      <a:pt x="146" y="4"/>
                      <a:pt x="177" y="0"/>
                      <a:pt x="205" y="14"/>
                    </a:cubicBezTo>
                    <a:cubicBezTo>
                      <a:pt x="232" y="28"/>
                      <a:pt x="262" y="22"/>
                      <a:pt x="297" y="15"/>
                    </a:cubicBezTo>
                    <a:cubicBezTo>
                      <a:pt x="332" y="8"/>
                      <a:pt x="393" y="16"/>
                      <a:pt x="413" y="49"/>
                    </a:cubicBezTo>
                    <a:cubicBezTo>
                      <a:pt x="417" y="57"/>
                      <a:pt x="421" y="65"/>
                      <a:pt x="422" y="72"/>
                    </a:cubicBezTo>
                    <a:cubicBezTo>
                      <a:pt x="423" y="77"/>
                      <a:pt x="424" y="82"/>
                      <a:pt x="424" y="86"/>
                    </a:cubicBezTo>
                    <a:cubicBezTo>
                      <a:pt x="425" y="104"/>
                      <a:pt x="418" y="118"/>
                      <a:pt x="410" y="124"/>
                    </a:cubicBezTo>
                    <a:cubicBezTo>
                      <a:pt x="410" y="124"/>
                      <a:pt x="444" y="197"/>
                      <a:pt x="432" y="249"/>
                    </a:cubicBezTo>
                    <a:cubicBezTo>
                      <a:pt x="419" y="300"/>
                      <a:pt x="412" y="315"/>
                      <a:pt x="446" y="374"/>
                    </a:cubicBezTo>
                    <a:cubicBezTo>
                      <a:pt x="446" y="374"/>
                      <a:pt x="467" y="389"/>
                      <a:pt x="446" y="409"/>
                    </a:cubicBezTo>
                    <a:cubicBezTo>
                      <a:pt x="446" y="409"/>
                      <a:pt x="436" y="417"/>
                      <a:pt x="413" y="40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11" name="Forme libre 7">
                <a:extLst>
                  <a:ext uri="{FF2B5EF4-FFF2-40B4-BE49-F238E27FC236}">
                    <a16:creationId xmlns:a16="http://schemas.microsoft.com/office/drawing/2014/main" id="{84D147E2-C5A1-44B2-801C-2CD2E345CE70}"/>
                  </a:ext>
                </a:extLst>
              </p:cNvPr>
              <p:cNvSpPr>
                <a:spLocks/>
              </p:cNvSpPr>
              <p:nvPr/>
            </p:nvSpPr>
            <p:spPr bwMode="auto">
              <a:xfrm>
                <a:off x="1666242" y="1340526"/>
                <a:ext cx="1081715" cy="608572"/>
              </a:xfrm>
              <a:custGeom>
                <a:avLst/>
                <a:gdLst>
                  <a:gd name="T0" fmla="*/ 405 w 405"/>
                  <a:gd name="T1" fmla="*/ 86 h 228"/>
                  <a:gd name="T2" fmla="*/ 178 w 405"/>
                  <a:gd name="T3" fmla="*/ 98 h 228"/>
                  <a:gd name="T4" fmla="*/ 114 w 405"/>
                  <a:gd name="T5" fmla="*/ 186 h 228"/>
                  <a:gd name="T6" fmla="*/ 20 w 405"/>
                  <a:gd name="T7" fmla="*/ 228 h 228"/>
                  <a:gd name="T8" fmla="*/ 43 w 405"/>
                  <a:gd name="T9" fmla="*/ 98 h 228"/>
                  <a:gd name="T10" fmla="*/ 12 w 405"/>
                  <a:gd name="T11" fmla="*/ 98 h 228"/>
                  <a:gd name="T12" fmla="*/ 127 w 405"/>
                  <a:gd name="T13" fmla="*/ 4 h 228"/>
                  <a:gd name="T14" fmla="*/ 186 w 405"/>
                  <a:gd name="T15" fmla="*/ 14 h 228"/>
                  <a:gd name="T16" fmla="*/ 278 w 405"/>
                  <a:gd name="T17" fmla="*/ 15 h 228"/>
                  <a:gd name="T18" fmla="*/ 394 w 405"/>
                  <a:gd name="T19" fmla="*/ 49 h 228"/>
                  <a:gd name="T20" fmla="*/ 403 w 405"/>
                  <a:gd name="T21" fmla="*/ 72 h 228"/>
                  <a:gd name="T22" fmla="*/ 405 w 405"/>
                  <a:gd name="T23" fmla="*/ 8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5" h="228">
                    <a:moveTo>
                      <a:pt x="405" y="86"/>
                    </a:moveTo>
                    <a:cubicBezTo>
                      <a:pt x="358" y="84"/>
                      <a:pt x="287" y="87"/>
                      <a:pt x="178" y="98"/>
                    </a:cubicBezTo>
                    <a:cubicBezTo>
                      <a:pt x="178" y="98"/>
                      <a:pt x="118" y="122"/>
                      <a:pt x="114" y="186"/>
                    </a:cubicBezTo>
                    <a:cubicBezTo>
                      <a:pt x="114" y="186"/>
                      <a:pt x="61" y="157"/>
                      <a:pt x="20" y="228"/>
                    </a:cubicBezTo>
                    <a:cubicBezTo>
                      <a:pt x="17" y="186"/>
                      <a:pt x="0" y="171"/>
                      <a:pt x="43" y="98"/>
                    </a:cubicBezTo>
                    <a:cubicBezTo>
                      <a:pt x="12" y="98"/>
                      <a:pt x="12" y="98"/>
                      <a:pt x="12" y="98"/>
                    </a:cubicBezTo>
                    <a:cubicBezTo>
                      <a:pt x="12" y="98"/>
                      <a:pt x="27" y="13"/>
                      <a:pt x="127" y="4"/>
                    </a:cubicBezTo>
                    <a:cubicBezTo>
                      <a:pt x="127" y="4"/>
                      <a:pt x="158" y="0"/>
                      <a:pt x="186" y="14"/>
                    </a:cubicBezTo>
                    <a:cubicBezTo>
                      <a:pt x="213" y="28"/>
                      <a:pt x="243" y="22"/>
                      <a:pt x="278" y="15"/>
                    </a:cubicBezTo>
                    <a:cubicBezTo>
                      <a:pt x="313" y="8"/>
                      <a:pt x="374" y="16"/>
                      <a:pt x="394" y="49"/>
                    </a:cubicBezTo>
                    <a:cubicBezTo>
                      <a:pt x="398" y="57"/>
                      <a:pt x="402" y="65"/>
                      <a:pt x="403" y="72"/>
                    </a:cubicBezTo>
                    <a:cubicBezTo>
                      <a:pt x="404" y="77"/>
                      <a:pt x="405" y="82"/>
                      <a:pt x="405" y="86"/>
                    </a:cubicBezTo>
                    <a:close/>
                  </a:path>
                </a:pathLst>
              </a:custGeom>
              <a:gradFill>
                <a:gsLst>
                  <a:gs pos="0">
                    <a:srgbClr val="6524DE"/>
                  </a:gs>
                  <a:gs pos="76000">
                    <a:srgbClr val="6524DE">
                      <a:alpha val="0"/>
                    </a:srgbClr>
                  </a:gs>
                </a:gsLst>
                <a:lin ang="5400000" scaled="0"/>
              </a:gra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2" name="Forme libre 8">
                <a:extLst>
                  <a:ext uri="{FF2B5EF4-FFF2-40B4-BE49-F238E27FC236}">
                    <a16:creationId xmlns:a16="http://schemas.microsoft.com/office/drawing/2014/main" id="{8C4DC2FE-B668-467A-B05D-874A8610D329}"/>
                  </a:ext>
                </a:extLst>
              </p:cNvPr>
              <p:cNvSpPr>
                <a:spLocks/>
              </p:cNvSpPr>
              <p:nvPr/>
            </p:nvSpPr>
            <p:spPr bwMode="auto">
              <a:xfrm>
                <a:off x="2163386" y="1422812"/>
                <a:ext cx="699429" cy="1808573"/>
              </a:xfrm>
              <a:custGeom>
                <a:avLst/>
                <a:gdLst>
                  <a:gd name="T0" fmla="*/ 208 w 262"/>
                  <a:gd name="T1" fmla="*/ 378 h 678"/>
                  <a:gd name="T2" fmla="*/ 215 w 262"/>
                  <a:gd name="T3" fmla="*/ 415 h 678"/>
                  <a:gd name="T4" fmla="*/ 205 w 262"/>
                  <a:gd name="T5" fmla="*/ 555 h 678"/>
                  <a:gd name="T6" fmla="*/ 226 w 262"/>
                  <a:gd name="T7" fmla="*/ 633 h 678"/>
                  <a:gd name="T8" fmla="*/ 92 w 262"/>
                  <a:gd name="T9" fmla="*/ 411 h 678"/>
                  <a:gd name="T10" fmla="*/ 45 w 262"/>
                  <a:gd name="T11" fmla="*/ 280 h 678"/>
                  <a:gd name="T12" fmla="*/ 23 w 262"/>
                  <a:gd name="T13" fmla="*/ 165 h 678"/>
                  <a:gd name="T14" fmla="*/ 56 w 262"/>
                  <a:gd name="T15" fmla="*/ 82 h 678"/>
                  <a:gd name="T16" fmla="*/ 180 w 262"/>
                  <a:gd name="T17" fmla="*/ 33 h 678"/>
                  <a:gd name="T18" fmla="*/ 217 w 262"/>
                  <a:gd name="T19" fmla="*/ 41 h 678"/>
                  <a:gd name="T20" fmla="*/ 205 w 262"/>
                  <a:gd name="T21" fmla="*/ 93 h 678"/>
                  <a:gd name="T22" fmla="*/ 227 w 262"/>
                  <a:gd name="T23" fmla="*/ 218 h 678"/>
                  <a:gd name="T24" fmla="*/ 241 w 262"/>
                  <a:gd name="T25" fmla="*/ 343 h 678"/>
                  <a:gd name="T26" fmla="*/ 241 w 262"/>
                  <a:gd name="T27" fmla="*/ 378 h 678"/>
                  <a:gd name="T28" fmla="*/ 208 w 262"/>
                  <a:gd name="T29" fmla="*/ 378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2" h="678">
                    <a:moveTo>
                      <a:pt x="208" y="378"/>
                    </a:moveTo>
                    <a:cubicBezTo>
                      <a:pt x="208" y="378"/>
                      <a:pt x="220" y="395"/>
                      <a:pt x="215" y="415"/>
                    </a:cubicBezTo>
                    <a:cubicBezTo>
                      <a:pt x="210" y="434"/>
                      <a:pt x="180" y="495"/>
                      <a:pt x="205" y="555"/>
                    </a:cubicBezTo>
                    <a:cubicBezTo>
                      <a:pt x="213" y="574"/>
                      <a:pt x="222" y="602"/>
                      <a:pt x="226" y="633"/>
                    </a:cubicBezTo>
                    <a:cubicBezTo>
                      <a:pt x="146" y="678"/>
                      <a:pt x="100" y="440"/>
                      <a:pt x="92" y="411"/>
                    </a:cubicBezTo>
                    <a:cubicBezTo>
                      <a:pt x="85" y="382"/>
                      <a:pt x="35" y="333"/>
                      <a:pt x="45" y="280"/>
                    </a:cubicBezTo>
                    <a:cubicBezTo>
                      <a:pt x="56" y="227"/>
                      <a:pt x="45" y="218"/>
                      <a:pt x="23" y="165"/>
                    </a:cubicBezTo>
                    <a:cubicBezTo>
                      <a:pt x="0" y="113"/>
                      <a:pt x="56" y="82"/>
                      <a:pt x="56" y="82"/>
                    </a:cubicBezTo>
                    <a:cubicBezTo>
                      <a:pt x="107" y="0"/>
                      <a:pt x="158" y="34"/>
                      <a:pt x="180" y="33"/>
                    </a:cubicBezTo>
                    <a:cubicBezTo>
                      <a:pt x="186" y="33"/>
                      <a:pt x="200" y="35"/>
                      <a:pt x="217" y="41"/>
                    </a:cubicBezTo>
                    <a:cubicBezTo>
                      <a:pt x="223" y="65"/>
                      <a:pt x="216" y="85"/>
                      <a:pt x="205" y="93"/>
                    </a:cubicBezTo>
                    <a:cubicBezTo>
                      <a:pt x="205" y="93"/>
                      <a:pt x="239" y="166"/>
                      <a:pt x="227" y="218"/>
                    </a:cubicBezTo>
                    <a:cubicBezTo>
                      <a:pt x="214" y="269"/>
                      <a:pt x="207" y="284"/>
                      <a:pt x="241" y="343"/>
                    </a:cubicBezTo>
                    <a:cubicBezTo>
                      <a:pt x="241" y="343"/>
                      <a:pt x="262" y="358"/>
                      <a:pt x="241" y="378"/>
                    </a:cubicBezTo>
                    <a:cubicBezTo>
                      <a:pt x="241" y="378"/>
                      <a:pt x="231" y="386"/>
                      <a:pt x="208" y="378"/>
                    </a:cubicBezTo>
                    <a:close/>
                  </a:path>
                </a:pathLst>
              </a:custGeom>
              <a:solidFill>
                <a:srgbClr val="1500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13" name="Forme libre 9">
                <a:extLst>
                  <a:ext uri="{FF2B5EF4-FFF2-40B4-BE49-F238E27FC236}">
                    <a16:creationId xmlns:a16="http://schemas.microsoft.com/office/drawing/2014/main" id="{B5D4840E-C693-4B8E-86D8-E3E73CEB428A}"/>
                  </a:ext>
                </a:extLst>
              </p:cNvPr>
              <p:cNvSpPr>
                <a:spLocks/>
              </p:cNvSpPr>
              <p:nvPr/>
            </p:nvSpPr>
            <p:spPr bwMode="auto">
              <a:xfrm>
                <a:off x="209099" y="2329669"/>
                <a:ext cx="2883430" cy="4947431"/>
              </a:xfrm>
              <a:custGeom>
                <a:avLst/>
                <a:gdLst>
                  <a:gd name="T0" fmla="*/ 904 w 1079"/>
                  <a:gd name="T1" fmla="*/ 1856 h 1856"/>
                  <a:gd name="T2" fmla="*/ 136 w 1079"/>
                  <a:gd name="T3" fmla="*/ 1856 h 1856"/>
                  <a:gd name="T4" fmla="*/ 116 w 1079"/>
                  <a:gd name="T5" fmla="*/ 962 h 1856"/>
                  <a:gd name="T6" fmla="*/ 449 w 1079"/>
                  <a:gd name="T7" fmla="*/ 104 h 1856"/>
                  <a:gd name="T8" fmla="*/ 497 w 1079"/>
                  <a:gd name="T9" fmla="*/ 30 h 1856"/>
                  <a:gd name="T10" fmla="*/ 526 w 1079"/>
                  <a:gd name="T11" fmla="*/ 9 h 1856"/>
                  <a:gd name="T12" fmla="*/ 753 w 1079"/>
                  <a:gd name="T13" fmla="*/ 150 h 1856"/>
                  <a:gd name="T14" fmla="*/ 823 w 1079"/>
                  <a:gd name="T15" fmla="*/ 312 h 1856"/>
                  <a:gd name="T16" fmla="*/ 904 w 1079"/>
                  <a:gd name="T17" fmla="*/ 1856 h 1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9" h="1856">
                    <a:moveTo>
                      <a:pt x="904" y="1856"/>
                    </a:moveTo>
                    <a:cubicBezTo>
                      <a:pt x="136" y="1856"/>
                      <a:pt x="136" y="1856"/>
                      <a:pt x="136" y="1856"/>
                    </a:cubicBezTo>
                    <a:cubicBezTo>
                      <a:pt x="125" y="1546"/>
                      <a:pt x="232" y="1684"/>
                      <a:pt x="116" y="962"/>
                    </a:cubicBezTo>
                    <a:cubicBezTo>
                      <a:pt x="0" y="241"/>
                      <a:pt x="449" y="104"/>
                      <a:pt x="449" y="104"/>
                    </a:cubicBezTo>
                    <a:cubicBezTo>
                      <a:pt x="449" y="104"/>
                      <a:pt x="481" y="60"/>
                      <a:pt x="497" y="30"/>
                    </a:cubicBezTo>
                    <a:cubicBezTo>
                      <a:pt x="512" y="0"/>
                      <a:pt x="526" y="9"/>
                      <a:pt x="526" y="9"/>
                    </a:cubicBezTo>
                    <a:cubicBezTo>
                      <a:pt x="753" y="150"/>
                      <a:pt x="753" y="150"/>
                      <a:pt x="753" y="150"/>
                    </a:cubicBezTo>
                    <a:cubicBezTo>
                      <a:pt x="780" y="202"/>
                      <a:pt x="803" y="257"/>
                      <a:pt x="823" y="312"/>
                    </a:cubicBezTo>
                    <a:cubicBezTo>
                      <a:pt x="1079" y="1007"/>
                      <a:pt x="904" y="1856"/>
                      <a:pt x="904" y="1856"/>
                    </a:cubicBezTo>
                    <a:close/>
                  </a:path>
                </a:pathLst>
              </a:custGeom>
              <a:gradFill>
                <a:gsLst>
                  <a:gs pos="0">
                    <a:srgbClr val="7D4BC9"/>
                  </a:gs>
                  <a:gs pos="78000">
                    <a:srgbClr val="16286E"/>
                  </a:gs>
                </a:gsLst>
                <a:lin ang="5400000" scaled="0"/>
              </a:gra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4" name="Forme libre 10">
                <a:extLst>
                  <a:ext uri="{FF2B5EF4-FFF2-40B4-BE49-F238E27FC236}">
                    <a16:creationId xmlns:a16="http://schemas.microsoft.com/office/drawing/2014/main" id="{F1A3E269-0320-4431-A8DF-43BC01E3D9BC}"/>
                  </a:ext>
                </a:extLst>
              </p:cNvPr>
              <p:cNvSpPr>
                <a:spLocks/>
              </p:cNvSpPr>
              <p:nvPr/>
            </p:nvSpPr>
            <p:spPr bwMode="auto">
              <a:xfrm>
                <a:off x="1409100" y="2329669"/>
                <a:ext cx="999430" cy="836572"/>
              </a:xfrm>
              <a:custGeom>
                <a:avLst/>
                <a:gdLst>
                  <a:gd name="T0" fmla="*/ 374 w 374"/>
                  <a:gd name="T1" fmla="*/ 312 h 314"/>
                  <a:gd name="T2" fmla="*/ 0 w 374"/>
                  <a:gd name="T3" fmla="*/ 104 h 314"/>
                  <a:gd name="T4" fmla="*/ 48 w 374"/>
                  <a:gd name="T5" fmla="*/ 30 h 314"/>
                  <a:gd name="T6" fmla="*/ 77 w 374"/>
                  <a:gd name="T7" fmla="*/ 9 h 314"/>
                  <a:gd name="T8" fmla="*/ 304 w 374"/>
                  <a:gd name="T9" fmla="*/ 150 h 314"/>
                  <a:gd name="T10" fmla="*/ 374 w 374"/>
                  <a:gd name="T11" fmla="*/ 312 h 314"/>
                </a:gdLst>
                <a:ahLst/>
                <a:cxnLst>
                  <a:cxn ang="0">
                    <a:pos x="T0" y="T1"/>
                  </a:cxn>
                  <a:cxn ang="0">
                    <a:pos x="T2" y="T3"/>
                  </a:cxn>
                  <a:cxn ang="0">
                    <a:pos x="T4" y="T5"/>
                  </a:cxn>
                  <a:cxn ang="0">
                    <a:pos x="T6" y="T7"/>
                  </a:cxn>
                  <a:cxn ang="0">
                    <a:pos x="T8" y="T9"/>
                  </a:cxn>
                  <a:cxn ang="0">
                    <a:pos x="T10" y="T11"/>
                  </a:cxn>
                </a:cxnLst>
                <a:rect l="0" t="0" r="r" b="b"/>
                <a:pathLst>
                  <a:path w="374" h="314">
                    <a:moveTo>
                      <a:pt x="374" y="312"/>
                    </a:moveTo>
                    <a:cubicBezTo>
                      <a:pt x="222" y="314"/>
                      <a:pt x="0" y="104"/>
                      <a:pt x="0" y="104"/>
                    </a:cubicBezTo>
                    <a:cubicBezTo>
                      <a:pt x="0" y="104"/>
                      <a:pt x="32" y="60"/>
                      <a:pt x="48" y="30"/>
                    </a:cubicBezTo>
                    <a:cubicBezTo>
                      <a:pt x="63" y="0"/>
                      <a:pt x="77" y="9"/>
                      <a:pt x="77" y="9"/>
                    </a:cubicBezTo>
                    <a:cubicBezTo>
                      <a:pt x="304" y="150"/>
                      <a:pt x="304" y="150"/>
                      <a:pt x="304" y="150"/>
                    </a:cubicBezTo>
                    <a:cubicBezTo>
                      <a:pt x="331" y="202"/>
                      <a:pt x="354" y="257"/>
                      <a:pt x="374" y="312"/>
                    </a:cubicBezTo>
                    <a:close/>
                  </a:path>
                </a:pathLst>
              </a:custGeom>
              <a:gradFill>
                <a:gsLst>
                  <a:gs pos="0">
                    <a:srgbClr val="7D4BC9"/>
                  </a:gs>
                  <a:gs pos="100000">
                    <a:srgbClr val="16286E"/>
                  </a:gs>
                </a:gsLst>
                <a:lin ang="5400000" scaled="0"/>
              </a:gra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5" name="Forme libre 11">
                <a:extLst>
                  <a:ext uri="{FF2B5EF4-FFF2-40B4-BE49-F238E27FC236}">
                    <a16:creationId xmlns:a16="http://schemas.microsoft.com/office/drawing/2014/main" id="{68F90B1C-A4BC-499A-A3A8-6F83BFC7C353}"/>
                  </a:ext>
                </a:extLst>
              </p:cNvPr>
              <p:cNvSpPr>
                <a:spLocks/>
              </p:cNvSpPr>
              <p:nvPr/>
            </p:nvSpPr>
            <p:spPr bwMode="auto">
              <a:xfrm>
                <a:off x="1743385" y="1835954"/>
                <a:ext cx="258858" cy="378858"/>
              </a:xfrm>
              <a:custGeom>
                <a:avLst/>
                <a:gdLst>
                  <a:gd name="T0" fmla="*/ 75 w 97"/>
                  <a:gd name="T1" fmla="*/ 34 h 142"/>
                  <a:gd name="T2" fmla="*/ 11 w 97"/>
                  <a:gd name="T3" fmla="*/ 66 h 142"/>
                  <a:gd name="T4" fmla="*/ 74 w 97"/>
                  <a:gd name="T5" fmla="*/ 132 h 142"/>
                  <a:gd name="T6" fmla="*/ 75 w 97"/>
                  <a:gd name="T7" fmla="*/ 34 h 142"/>
                </a:gdLst>
                <a:ahLst/>
                <a:cxnLst>
                  <a:cxn ang="0">
                    <a:pos x="T0" y="T1"/>
                  </a:cxn>
                  <a:cxn ang="0">
                    <a:pos x="T2" y="T3"/>
                  </a:cxn>
                  <a:cxn ang="0">
                    <a:pos x="T4" y="T5"/>
                  </a:cxn>
                  <a:cxn ang="0">
                    <a:pos x="T6" y="T7"/>
                  </a:cxn>
                </a:cxnLst>
                <a:rect l="0" t="0" r="r" b="b"/>
                <a:pathLst>
                  <a:path w="97" h="142">
                    <a:moveTo>
                      <a:pt x="75" y="34"/>
                    </a:moveTo>
                    <a:cubicBezTo>
                      <a:pt x="75" y="34"/>
                      <a:pt x="22" y="0"/>
                      <a:pt x="11" y="66"/>
                    </a:cubicBezTo>
                    <a:cubicBezTo>
                      <a:pt x="0" y="132"/>
                      <a:pt x="59" y="142"/>
                      <a:pt x="74" y="132"/>
                    </a:cubicBezTo>
                    <a:cubicBezTo>
                      <a:pt x="74" y="132"/>
                      <a:pt x="97" y="82"/>
                      <a:pt x="75" y="34"/>
                    </a:cubicBezTo>
                    <a:close/>
                  </a:path>
                </a:pathLst>
              </a:custGeom>
              <a:solidFill>
                <a:srgbClr val="1500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16" name="Forme libre 12">
                <a:extLst>
                  <a:ext uri="{FF2B5EF4-FFF2-40B4-BE49-F238E27FC236}">
                    <a16:creationId xmlns:a16="http://schemas.microsoft.com/office/drawing/2014/main" id="{0870DA8A-4FAB-4AF9-8E9C-77B8A63093AF}"/>
                  </a:ext>
                </a:extLst>
              </p:cNvPr>
              <p:cNvSpPr>
                <a:spLocks/>
              </p:cNvSpPr>
              <p:nvPr/>
            </p:nvSpPr>
            <p:spPr bwMode="auto">
              <a:xfrm>
                <a:off x="1851962" y="1895956"/>
                <a:ext cx="1001144" cy="1693715"/>
              </a:xfrm>
              <a:custGeom>
                <a:avLst/>
                <a:gdLst>
                  <a:gd name="T0" fmla="*/ 284 w 375"/>
                  <a:gd name="T1" fmla="*/ 612 h 636"/>
                  <a:gd name="T2" fmla="*/ 12 w 375"/>
                  <a:gd name="T3" fmla="*/ 387 h 636"/>
                  <a:gd name="T4" fmla="*/ 0 w 375"/>
                  <a:gd name="T5" fmla="*/ 268 h 636"/>
                  <a:gd name="T6" fmla="*/ 0 w 375"/>
                  <a:gd name="T7" fmla="*/ 267 h 636"/>
                  <a:gd name="T8" fmla="*/ 6 w 375"/>
                  <a:gd name="T9" fmla="*/ 230 h 636"/>
                  <a:gd name="T10" fmla="*/ 36 w 375"/>
                  <a:gd name="T11" fmla="*/ 12 h 636"/>
                  <a:gd name="T12" fmla="*/ 64 w 375"/>
                  <a:gd name="T13" fmla="*/ 62 h 636"/>
                  <a:gd name="T14" fmla="*/ 173 w 375"/>
                  <a:gd name="T15" fmla="*/ 216 h 636"/>
                  <a:gd name="T16" fmla="*/ 226 w 375"/>
                  <a:gd name="T17" fmla="*/ 205 h 636"/>
                  <a:gd name="T18" fmla="*/ 326 w 375"/>
                  <a:gd name="T19" fmla="*/ 201 h 636"/>
                  <a:gd name="T20" fmla="*/ 333 w 375"/>
                  <a:gd name="T21" fmla="*/ 238 h 636"/>
                  <a:gd name="T22" fmla="*/ 323 w 375"/>
                  <a:gd name="T23" fmla="*/ 378 h 636"/>
                  <a:gd name="T24" fmla="*/ 284 w 375"/>
                  <a:gd name="T25" fmla="*/ 612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5" h="636">
                    <a:moveTo>
                      <a:pt x="284" y="612"/>
                    </a:moveTo>
                    <a:cubicBezTo>
                      <a:pt x="193" y="636"/>
                      <a:pt x="36" y="546"/>
                      <a:pt x="12" y="387"/>
                    </a:cubicBezTo>
                    <a:cubicBezTo>
                      <a:pt x="4" y="328"/>
                      <a:pt x="0" y="291"/>
                      <a:pt x="0" y="268"/>
                    </a:cubicBezTo>
                    <a:cubicBezTo>
                      <a:pt x="0" y="267"/>
                      <a:pt x="0" y="267"/>
                      <a:pt x="0" y="267"/>
                    </a:cubicBezTo>
                    <a:cubicBezTo>
                      <a:pt x="2" y="249"/>
                      <a:pt x="4" y="235"/>
                      <a:pt x="6" y="230"/>
                    </a:cubicBezTo>
                    <a:cubicBezTo>
                      <a:pt x="6" y="230"/>
                      <a:pt x="55" y="77"/>
                      <a:pt x="36" y="12"/>
                    </a:cubicBezTo>
                    <a:cubicBezTo>
                      <a:pt x="36" y="12"/>
                      <a:pt x="53" y="0"/>
                      <a:pt x="64" y="62"/>
                    </a:cubicBezTo>
                    <a:cubicBezTo>
                      <a:pt x="74" y="123"/>
                      <a:pt x="134" y="202"/>
                      <a:pt x="173" y="216"/>
                    </a:cubicBezTo>
                    <a:cubicBezTo>
                      <a:pt x="212" y="229"/>
                      <a:pt x="214" y="208"/>
                      <a:pt x="226" y="205"/>
                    </a:cubicBezTo>
                    <a:cubicBezTo>
                      <a:pt x="238" y="204"/>
                      <a:pt x="263" y="178"/>
                      <a:pt x="326" y="201"/>
                    </a:cubicBezTo>
                    <a:cubicBezTo>
                      <a:pt x="326" y="201"/>
                      <a:pt x="338" y="218"/>
                      <a:pt x="333" y="238"/>
                    </a:cubicBezTo>
                    <a:cubicBezTo>
                      <a:pt x="328" y="257"/>
                      <a:pt x="297" y="318"/>
                      <a:pt x="323" y="378"/>
                    </a:cubicBezTo>
                    <a:cubicBezTo>
                      <a:pt x="349" y="437"/>
                      <a:pt x="375" y="587"/>
                      <a:pt x="284" y="612"/>
                    </a:cubicBezTo>
                    <a:close/>
                  </a:path>
                </a:pathLst>
              </a:custGeom>
              <a:gradFill>
                <a:gsLst>
                  <a:gs pos="0">
                    <a:srgbClr val="BB7FFB"/>
                  </a:gs>
                  <a:gs pos="100000">
                    <a:srgbClr val="FB95E9"/>
                  </a:gs>
                </a:gsLst>
                <a:lin ang="5400000" scaled="1"/>
              </a:gra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7" name="Forme libre 13">
                <a:extLst>
                  <a:ext uri="{FF2B5EF4-FFF2-40B4-BE49-F238E27FC236}">
                    <a16:creationId xmlns:a16="http://schemas.microsoft.com/office/drawing/2014/main" id="{116FA9B5-4461-4B4F-9235-D02206F69BBD}"/>
                  </a:ext>
                </a:extLst>
              </p:cNvPr>
              <p:cNvSpPr>
                <a:spLocks/>
              </p:cNvSpPr>
              <p:nvPr/>
            </p:nvSpPr>
            <p:spPr bwMode="auto">
              <a:xfrm>
                <a:off x="1697100" y="1340526"/>
                <a:ext cx="1071430" cy="330858"/>
              </a:xfrm>
              <a:custGeom>
                <a:avLst/>
                <a:gdLst>
                  <a:gd name="T0" fmla="*/ 379 w 401"/>
                  <a:gd name="T1" fmla="*/ 124 h 124"/>
                  <a:gd name="T2" fmla="*/ 258 w 401"/>
                  <a:gd name="T3" fmla="*/ 113 h 124"/>
                  <a:gd name="T4" fmla="*/ 166 w 401"/>
                  <a:gd name="T5" fmla="*/ 98 h 124"/>
                  <a:gd name="T6" fmla="*/ 0 w 401"/>
                  <a:gd name="T7" fmla="*/ 98 h 124"/>
                  <a:gd name="T8" fmla="*/ 115 w 401"/>
                  <a:gd name="T9" fmla="*/ 4 h 124"/>
                  <a:gd name="T10" fmla="*/ 174 w 401"/>
                  <a:gd name="T11" fmla="*/ 14 h 124"/>
                  <a:gd name="T12" fmla="*/ 266 w 401"/>
                  <a:gd name="T13" fmla="*/ 15 h 124"/>
                  <a:gd name="T14" fmla="*/ 382 w 401"/>
                  <a:gd name="T15" fmla="*/ 49 h 124"/>
                  <a:gd name="T16" fmla="*/ 379 w 401"/>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1" h="124">
                    <a:moveTo>
                      <a:pt x="379" y="124"/>
                    </a:moveTo>
                    <a:cubicBezTo>
                      <a:pt x="354" y="103"/>
                      <a:pt x="299" y="110"/>
                      <a:pt x="258" y="113"/>
                    </a:cubicBezTo>
                    <a:cubicBezTo>
                      <a:pt x="217" y="117"/>
                      <a:pt x="166" y="98"/>
                      <a:pt x="166" y="98"/>
                    </a:cubicBezTo>
                    <a:cubicBezTo>
                      <a:pt x="0" y="98"/>
                      <a:pt x="0" y="98"/>
                      <a:pt x="0" y="98"/>
                    </a:cubicBezTo>
                    <a:cubicBezTo>
                      <a:pt x="0" y="98"/>
                      <a:pt x="15" y="13"/>
                      <a:pt x="115" y="4"/>
                    </a:cubicBezTo>
                    <a:cubicBezTo>
                      <a:pt x="115" y="4"/>
                      <a:pt x="146" y="0"/>
                      <a:pt x="174" y="14"/>
                    </a:cubicBezTo>
                    <a:cubicBezTo>
                      <a:pt x="201" y="28"/>
                      <a:pt x="231" y="22"/>
                      <a:pt x="266" y="15"/>
                    </a:cubicBezTo>
                    <a:cubicBezTo>
                      <a:pt x="301" y="8"/>
                      <a:pt x="362" y="16"/>
                      <a:pt x="382" y="49"/>
                    </a:cubicBezTo>
                    <a:cubicBezTo>
                      <a:pt x="401" y="81"/>
                      <a:pt x="393" y="114"/>
                      <a:pt x="379" y="124"/>
                    </a:cubicBezTo>
                    <a:close/>
                  </a:path>
                </a:pathLst>
              </a:custGeom>
              <a:gradFill>
                <a:gsLst>
                  <a:gs pos="28000">
                    <a:srgbClr val="6313DC"/>
                  </a:gs>
                  <a:gs pos="100000">
                    <a:srgbClr val="1E3ADA"/>
                  </a:gs>
                </a:gsLst>
                <a:lin ang="0" scaled="0"/>
              </a:gra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8" name="Forme libre 14">
                <a:extLst>
                  <a:ext uri="{FF2B5EF4-FFF2-40B4-BE49-F238E27FC236}">
                    <a16:creationId xmlns:a16="http://schemas.microsoft.com/office/drawing/2014/main" id="{2BF4B088-9F78-4017-BB28-01D01B8E13EA}"/>
                  </a:ext>
                </a:extLst>
              </p:cNvPr>
              <p:cNvSpPr>
                <a:spLocks/>
              </p:cNvSpPr>
              <p:nvPr/>
            </p:nvSpPr>
            <p:spPr bwMode="auto">
              <a:xfrm>
                <a:off x="1350814" y="4258241"/>
                <a:ext cx="761143" cy="908572"/>
              </a:xfrm>
              <a:custGeom>
                <a:avLst/>
                <a:gdLst>
                  <a:gd name="T0" fmla="*/ 265 w 285"/>
                  <a:gd name="T1" fmla="*/ 0 h 341"/>
                  <a:gd name="T2" fmla="*/ 68 w 285"/>
                  <a:gd name="T3" fmla="*/ 96 h 341"/>
                  <a:gd name="T4" fmla="*/ 0 w 285"/>
                  <a:gd name="T5" fmla="*/ 232 h 341"/>
                  <a:gd name="T6" fmla="*/ 3 w 285"/>
                  <a:gd name="T7" fmla="*/ 341 h 341"/>
                  <a:gd name="T8" fmla="*/ 41 w 285"/>
                  <a:gd name="T9" fmla="*/ 303 h 341"/>
                  <a:gd name="T10" fmla="*/ 41 w 285"/>
                  <a:gd name="T11" fmla="*/ 224 h 341"/>
                  <a:gd name="T12" fmla="*/ 93 w 285"/>
                  <a:gd name="T13" fmla="*/ 156 h 341"/>
                  <a:gd name="T14" fmla="*/ 62 w 285"/>
                  <a:gd name="T15" fmla="*/ 256 h 341"/>
                  <a:gd name="T16" fmla="*/ 106 w 285"/>
                  <a:gd name="T17" fmla="*/ 323 h 341"/>
                  <a:gd name="T18" fmla="*/ 117 w 285"/>
                  <a:gd name="T19" fmla="*/ 275 h 341"/>
                  <a:gd name="T20" fmla="*/ 101 w 285"/>
                  <a:gd name="T21" fmla="*/ 237 h 341"/>
                  <a:gd name="T22" fmla="*/ 136 w 285"/>
                  <a:gd name="T23" fmla="*/ 172 h 341"/>
                  <a:gd name="T24" fmla="*/ 133 w 285"/>
                  <a:gd name="T25" fmla="*/ 239 h 341"/>
                  <a:gd name="T26" fmla="*/ 168 w 285"/>
                  <a:gd name="T27" fmla="*/ 301 h 341"/>
                  <a:gd name="T28" fmla="*/ 185 w 285"/>
                  <a:gd name="T29" fmla="*/ 257 h 341"/>
                  <a:gd name="T30" fmla="*/ 180 w 285"/>
                  <a:gd name="T31" fmla="*/ 196 h 341"/>
                  <a:gd name="T32" fmla="*/ 285 w 285"/>
                  <a:gd name="T33" fmla="*/ 100 h 341"/>
                  <a:gd name="T34" fmla="*/ 265 w 285"/>
                  <a:gd name="T35" fmla="*/ 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5" h="341">
                    <a:moveTo>
                      <a:pt x="265" y="0"/>
                    </a:moveTo>
                    <a:cubicBezTo>
                      <a:pt x="265" y="0"/>
                      <a:pt x="85" y="79"/>
                      <a:pt x="68" y="96"/>
                    </a:cubicBezTo>
                    <a:cubicBezTo>
                      <a:pt x="51" y="113"/>
                      <a:pt x="0" y="232"/>
                      <a:pt x="0" y="232"/>
                    </a:cubicBezTo>
                    <a:cubicBezTo>
                      <a:pt x="3" y="341"/>
                      <a:pt x="3" y="341"/>
                      <a:pt x="3" y="341"/>
                    </a:cubicBezTo>
                    <a:cubicBezTo>
                      <a:pt x="3" y="341"/>
                      <a:pt x="42" y="329"/>
                      <a:pt x="41" y="303"/>
                    </a:cubicBezTo>
                    <a:cubicBezTo>
                      <a:pt x="39" y="278"/>
                      <a:pt x="35" y="230"/>
                      <a:pt x="41" y="224"/>
                    </a:cubicBezTo>
                    <a:cubicBezTo>
                      <a:pt x="46" y="218"/>
                      <a:pt x="93" y="156"/>
                      <a:pt x="93" y="156"/>
                    </a:cubicBezTo>
                    <a:cubicBezTo>
                      <a:pt x="93" y="156"/>
                      <a:pt x="59" y="250"/>
                      <a:pt x="62" y="256"/>
                    </a:cubicBezTo>
                    <a:cubicBezTo>
                      <a:pt x="64" y="262"/>
                      <a:pt x="106" y="323"/>
                      <a:pt x="106" y="323"/>
                    </a:cubicBezTo>
                    <a:cubicBezTo>
                      <a:pt x="106" y="323"/>
                      <a:pt x="128" y="296"/>
                      <a:pt x="117" y="275"/>
                    </a:cubicBezTo>
                    <a:cubicBezTo>
                      <a:pt x="106" y="255"/>
                      <a:pt x="101" y="237"/>
                      <a:pt x="101" y="237"/>
                    </a:cubicBezTo>
                    <a:cubicBezTo>
                      <a:pt x="136" y="172"/>
                      <a:pt x="136" y="172"/>
                      <a:pt x="136" y="172"/>
                    </a:cubicBezTo>
                    <a:cubicBezTo>
                      <a:pt x="133" y="239"/>
                      <a:pt x="133" y="239"/>
                      <a:pt x="133" y="239"/>
                    </a:cubicBezTo>
                    <a:cubicBezTo>
                      <a:pt x="168" y="301"/>
                      <a:pt x="168" y="301"/>
                      <a:pt x="168" y="301"/>
                    </a:cubicBezTo>
                    <a:cubicBezTo>
                      <a:pt x="168" y="301"/>
                      <a:pt x="197" y="274"/>
                      <a:pt x="185" y="257"/>
                    </a:cubicBezTo>
                    <a:cubicBezTo>
                      <a:pt x="172" y="240"/>
                      <a:pt x="180" y="196"/>
                      <a:pt x="180" y="196"/>
                    </a:cubicBezTo>
                    <a:cubicBezTo>
                      <a:pt x="285" y="100"/>
                      <a:pt x="285" y="100"/>
                      <a:pt x="285" y="100"/>
                    </a:cubicBezTo>
                    <a:lnTo>
                      <a:pt x="26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19" name="Forme libre 15">
                <a:extLst>
                  <a:ext uri="{FF2B5EF4-FFF2-40B4-BE49-F238E27FC236}">
                    <a16:creationId xmlns:a16="http://schemas.microsoft.com/office/drawing/2014/main" id="{52C1A77F-D0D3-4856-91DD-AD841A991733}"/>
                  </a:ext>
                </a:extLst>
              </p:cNvPr>
              <p:cNvSpPr>
                <a:spLocks/>
              </p:cNvSpPr>
              <p:nvPr/>
            </p:nvSpPr>
            <p:spPr bwMode="auto">
              <a:xfrm>
                <a:off x="2489100" y="3680527"/>
                <a:ext cx="387429" cy="685715"/>
              </a:xfrm>
              <a:custGeom>
                <a:avLst/>
                <a:gdLst>
                  <a:gd name="T0" fmla="*/ 21 w 145"/>
                  <a:gd name="T1" fmla="*/ 257 h 257"/>
                  <a:gd name="T2" fmla="*/ 3 w 145"/>
                  <a:gd name="T3" fmla="*/ 120 h 257"/>
                  <a:gd name="T4" fmla="*/ 50 w 145"/>
                  <a:gd name="T5" fmla="*/ 37 h 257"/>
                  <a:gd name="T6" fmla="*/ 108 w 145"/>
                  <a:gd name="T7" fmla="*/ 0 h 257"/>
                  <a:gd name="T8" fmla="*/ 102 w 145"/>
                  <a:gd name="T9" fmla="*/ 33 h 257"/>
                  <a:gd name="T10" fmla="*/ 60 w 145"/>
                  <a:gd name="T11" fmla="*/ 61 h 257"/>
                  <a:gd name="T12" fmla="*/ 43 w 145"/>
                  <a:gd name="T13" fmla="*/ 112 h 257"/>
                  <a:gd name="T14" fmla="*/ 84 w 145"/>
                  <a:gd name="T15" fmla="*/ 60 h 257"/>
                  <a:gd name="T16" fmla="*/ 135 w 145"/>
                  <a:gd name="T17" fmla="*/ 60 h 257"/>
                  <a:gd name="T18" fmla="*/ 114 w 145"/>
                  <a:gd name="T19" fmla="*/ 83 h 257"/>
                  <a:gd name="T20" fmla="*/ 88 w 145"/>
                  <a:gd name="T21" fmla="*/ 88 h 257"/>
                  <a:gd name="T22" fmla="*/ 67 w 145"/>
                  <a:gd name="T23" fmla="*/ 129 h 257"/>
                  <a:gd name="T24" fmla="*/ 100 w 145"/>
                  <a:gd name="T25" fmla="*/ 104 h 257"/>
                  <a:gd name="T26" fmla="*/ 145 w 145"/>
                  <a:gd name="T27" fmla="*/ 100 h 257"/>
                  <a:gd name="T28" fmla="*/ 128 w 145"/>
                  <a:gd name="T29" fmla="*/ 125 h 257"/>
                  <a:gd name="T30" fmla="*/ 94 w 145"/>
                  <a:gd name="T31" fmla="*/ 144 h 257"/>
                  <a:gd name="T32" fmla="*/ 81 w 145"/>
                  <a:gd name="T33" fmla="*/ 232 h 257"/>
                  <a:gd name="T34" fmla="*/ 21 w 145"/>
                  <a:gd name="T35" fmla="*/ 25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5" h="257">
                    <a:moveTo>
                      <a:pt x="21" y="257"/>
                    </a:moveTo>
                    <a:cubicBezTo>
                      <a:pt x="21" y="257"/>
                      <a:pt x="0" y="134"/>
                      <a:pt x="3" y="120"/>
                    </a:cubicBezTo>
                    <a:cubicBezTo>
                      <a:pt x="6" y="105"/>
                      <a:pt x="50" y="37"/>
                      <a:pt x="50" y="37"/>
                    </a:cubicBezTo>
                    <a:cubicBezTo>
                      <a:pt x="108" y="0"/>
                      <a:pt x="108" y="0"/>
                      <a:pt x="108" y="0"/>
                    </a:cubicBezTo>
                    <a:cubicBezTo>
                      <a:pt x="108" y="0"/>
                      <a:pt x="116" y="25"/>
                      <a:pt x="102" y="33"/>
                    </a:cubicBezTo>
                    <a:cubicBezTo>
                      <a:pt x="88" y="41"/>
                      <a:pt x="61" y="56"/>
                      <a:pt x="60" y="61"/>
                    </a:cubicBezTo>
                    <a:cubicBezTo>
                      <a:pt x="59" y="66"/>
                      <a:pt x="43" y="112"/>
                      <a:pt x="43" y="112"/>
                    </a:cubicBezTo>
                    <a:cubicBezTo>
                      <a:pt x="43" y="112"/>
                      <a:pt x="80" y="61"/>
                      <a:pt x="84" y="60"/>
                    </a:cubicBezTo>
                    <a:cubicBezTo>
                      <a:pt x="89" y="60"/>
                      <a:pt x="135" y="60"/>
                      <a:pt x="135" y="60"/>
                    </a:cubicBezTo>
                    <a:cubicBezTo>
                      <a:pt x="135" y="60"/>
                      <a:pt x="128" y="81"/>
                      <a:pt x="114" y="83"/>
                    </a:cubicBezTo>
                    <a:cubicBezTo>
                      <a:pt x="99" y="84"/>
                      <a:pt x="88" y="88"/>
                      <a:pt x="88" y="88"/>
                    </a:cubicBezTo>
                    <a:cubicBezTo>
                      <a:pt x="67" y="129"/>
                      <a:pt x="67" y="129"/>
                      <a:pt x="67" y="129"/>
                    </a:cubicBezTo>
                    <a:cubicBezTo>
                      <a:pt x="100" y="104"/>
                      <a:pt x="100" y="104"/>
                      <a:pt x="100" y="104"/>
                    </a:cubicBezTo>
                    <a:cubicBezTo>
                      <a:pt x="145" y="100"/>
                      <a:pt x="145" y="100"/>
                      <a:pt x="145" y="100"/>
                    </a:cubicBezTo>
                    <a:cubicBezTo>
                      <a:pt x="145" y="100"/>
                      <a:pt x="141" y="125"/>
                      <a:pt x="128" y="125"/>
                    </a:cubicBezTo>
                    <a:cubicBezTo>
                      <a:pt x="115" y="124"/>
                      <a:pt x="94" y="144"/>
                      <a:pt x="94" y="144"/>
                    </a:cubicBezTo>
                    <a:cubicBezTo>
                      <a:pt x="81" y="232"/>
                      <a:pt x="81" y="232"/>
                      <a:pt x="81" y="232"/>
                    </a:cubicBezTo>
                    <a:lnTo>
                      <a:pt x="21" y="257"/>
                    </a:lnTo>
                    <a:close/>
                  </a:path>
                </a:pathLst>
              </a:custGeom>
              <a:solidFill>
                <a:schemeClr val="bg1">
                  <a:lumMod val="85000"/>
                </a:schemeClr>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20" name="Forme libre 16">
                <a:extLst>
                  <a:ext uri="{FF2B5EF4-FFF2-40B4-BE49-F238E27FC236}">
                    <a16:creationId xmlns:a16="http://schemas.microsoft.com/office/drawing/2014/main" id="{AF758C60-4BC8-48B0-853B-79E4FE11DEC0}"/>
                  </a:ext>
                </a:extLst>
              </p:cNvPr>
              <p:cNvSpPr>
                <a:spLocks/>
              </p:cNvSpPr>
              <p:nvPr/>
            </p:nvSpPr>
            <p:spPr bwMode="auto">
              <a:xfrm rot="487774">
                <a:off x="2302872" y="4062813"/>
                <a:ext cx="1145143" cy="673715"/>
              </a:xfrm>
              <a:custGeom>
                <a:avLst/>
                <a:gdLst>
                  <a:gd name="T0" fmla="*/ 82 w 428"/>
                  <a:gd name="T1" fmla="*/ 54 h 253"/>
                  <a:gd name="T2" fmla="*/ 282 w 428"/>
                  <a:gd name="T3" fmla="*/ 41 h 253"/>
                  <a:gd name="T4" fmla="*/ 326 w 428"/>
                  <a:gd name="T5" fmla="*/ 235 h 253"/>
                  <a:gd name="T6" fmla="*/ 59 w 428"/>
                  <a:gd name="T7" fmla="*/ 170 h 253"/>
                  <a:gd name="T8" fmla="*/ 82 w 428"/>
                  <a:gd name="T9" fmla="*/ 54 h 253"/>
                </a:gdLst>
                <a:ahLst/>
                <a:cxnLst>
                  <a:cxn ang="0">
                    <a:pos x="T0" y="T1"/>
                  </a:cxn>
                  <a:cxn ang="0">
                    <a:pos x="T2" y="T3"/>
                  </a:cxn>
                  <a:cxn ang="0">
                    <a:pos x="T4" y="T5"/>
                  </a:cxn>
                  <a:cxn ang="0">
                    <a:pos x="T6" y="T7"/>
                  </a:cxn>
                  <a:cxn ang="0">
                    <a:pos x="T8" y="T9"/>
                  </a:cxn>
                </a:cxnLst>
                <a:rect l="0" t="0" r="r" b="b"/>
                <a:pathLst>
                  <a:path w="428" h="253">
                    <a:moveTo>
                      <a:pt x="82" y="54"/>
                    </a:moveTo>
                    <a:cubicBezTo>
                      <a:pt x="82" y="54"/>
                      <a:pt x="169" y="0"/>
                      <a:pt x="282" y="41"/>
                    </a:cubicBezTo>
                    <a:cubicBezTo>
                      <a:pt x="428" y="93"/>
                      <a:pt x="371" y="223"/>
                      <a:pt x="326" y="235"/>
                    </a:cubicBezTo>
                    <a:cubicBezTo>
                      <a:pt x="260" y="253"/>
                      <a:pt x="93" y="170"/>
                      <a:pt x="59" y="170"/>
                    </a:cubicBezTo>
                    <a:cubicBezTo>
                      <a:pt x="25" y="170"/>
                      <a:pt x="0" y="102"/>
                      <a:pt x="82"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1" name="Forme libre 17">
                <a:extLst>
                  <a:ext uri="{FF2B5EF4-FFF2-40B4-BE49-F238E27FC236}">
                    <a16:creationId xmlns:a16="http://schemas.microsoft.com/office/drawing/2014/main" id="{5402D44F-972F-4278-8406-D3E44C9F1E1C}"/>
                  </a:ext>
                </a:extLst>
              </p:cNvPr>
              <p:cNvSpPr>
                <a:spLocks/>
              </p:cNvSpPr>
              <p:nvPr/>
            </p:nvSpPr>
            <p:spPr bwMode="auto">
              <a:xfrm>
                <a:off x="963385" y="3011955"/>
                <a:ext cx="2713716" cy="2492573"/>
              </a:xfrm>
              <a:custGeom>
                <a:avLst/>
                <a:gdLst>
                  <a:gd name="T0" fmla="*/ 154 w 1016"/>
                  <a:gd name="T1" fmla="*/ 0 h 935"/>
                  <a:gd name="T2" fmla="*/ 461 w 1016"/>
                  <a:gd name="T3" fmla="*/ 248 h 935"/>
                  <a:gd name="T4" fmla="*/ 785 w 1016"/>
                  <a:gd name="T5" fmla="*/ 556 h 935"/>
                  <a:gd name="T6" fmla="*/ 901 w 1016"/>
                  <a:gd name="T7" fmla="*/ 822 h 935"/>
                  <a:gd name="T8" fmla="*/ 331 w 1016"/>
                  <a:gd name="T9" fmla="*/ 781 h 935"/>
                  <a:gd name="T10" fmla="*/ 10 w 1016"/>
                  <a:gd name="T11" fmla="*/ 204 h 935"/>
                  <a:gd name="T12" fmla="*/ 154 w 1016"/>
                  <a:gd name="T13" fmla="*/ 0 h 935"/>
                </a:gdLst>
                <a:ahLst/>
                <a:cxnLst>
                  <a:cxn ang="0">
                    <a:pos x="T0" y="T1"/>
                  </a:cxn>
                  <a:cxn ang="0">
                    <a:pos x="T2" y="T3"/>
                  </a:cxn>
                  <a:cxn ang="0">
                    <a:pos x="T4" y="T5"/>
                  </a:cxn>
                  <a:cxn ang="0">
                    <a:pos x="T6" y="T7"/>
                  </a:cxn>
                  <a:cxn ang="0">
                    <a:pos x="T8" y="T9"/>
                  </a:cxn>
                  <a:cxn ang="0">
                    <a:pos x="T10" y="T11"/>
                  </a:cxn>
                  <a:cxn ang="0">
                    <a:pos x="T12" y="T13"/>
                  </a:cxn>
                </a:cxnLst>
                <a:rect l="0" t="0" r="r" b="b"/>
                <a:pathLst>
                  <a:path w="1016" h="935">
                    <a:moveTo>
                      <a:pt x="154" y="0"/>
                    </a:moveTo>
                    <a:cubicBezTo>
                      <a:pt x="154" y="0"/>
                      <a:pt x="317" y="11"/>
                      <a:pt x="461" y="248"/>
                    </a:cubicBezTo>
                    <a:cubicBezTo>
                      <a:pt x="604" y="484"/>
                      <a:pt x="785" y="556"/>
                      <a:pt x="785" y="556"/>
                    </a:cubicBezTo>
                    <a:cubicBezTo>
                      <a:pt x="785" y="556"/>
                      <a:pt x="1016" y="720"/>
                      <a:pt x="901" y="822"/>
                    </a:cubicBezTo>
                    <a:cubicBezTo>
                      <a:pt x="787" y="925"/>
                      <a:pt x="485" y="935"/>
                      <a:pt x="331" y="781"/>
                    </a:cubicBezTo>
                    <a:cubicBezTo>
                      <a:pt x="178" y="628"/>
                      <a:pt x="0" y="341"/>
                      <a:pt x="10" y="204"/>
                    </a:cubicBezTo>
                    <a:cubicBezTo>
                      <a:pt x="21" y="68"/>
                      <a:pt x="68" y="10"/>
                      <a:pt x="154" y="0"/>
                    </a:cubicBezTo>
                    <a:close/>
                  </a:path>
                </a:pathLst>
              </a:custGeom>
              <a:gradFill>
                <a:gsLst>
                  <a:gs pos="0">
                    <a:srgbClr val="7D4BC9"/>
                  </a:gs>
                  <a:gs pos="78000">
                    <a:srgbClr val="16286E"/>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27" name="Ovale 26">
              <a:extLst>
                <a:ext uri="{FF2B5EF4-FFF2-40B4-BE49-F238E27FC236}">
                  <a16:creationId xmlns:a16="http://schemas.microsoft.com/office/drawing/2014/main" id="{813F705E-7B0E-4989-B447-76E85BC850C4}"/>
                </a:ext>
              </a:extLst>
            </p:cNvPr>
            <p:cNvSpPr/>
            <p:nvPr/>
          </p:nvSpPr>
          <p:spPr>
            <a:xfrm flipH="1">
              <a:off x="662569" y="2575406"/>
              <a:ext cx="333828" cy="333828"/>
            </a:xfrm>
            <a:prstGeom prst="ellipse">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28" name="Ovale 27">
              <a:extLst>
                <a:ext uri="{FF2B5EF4-FFF2-40B4-BE49-F238E27FC236}">
                  <a16:creationId xmlns:a16="http://schemas.microsoft.com/office/drawing/2014/main" id="{1CA7247A-56C4-4D0D-A7EB-5B7C8EDC3148}"/>
                </a:ext>
              </a:extLst>
            </p:cNvPr>
            <p:cNvSpPr/>
            <p:nvPr/>
          </p:nvSpPr>
          <p:spPr>
            <a:xfrm flipH="1">
              <a:off x="3192720" y="5092277"/>
              <a:ext cx="191756" cy="191756"/>
            </a:xfrm>
            <a:prstGeom prst="ellipse">
              <a:avLst/>
            </a:prstGeom>
            <a:gradFill>
              <a:gsLst>
                <a:gs pos="0">
                  <a:srgbClr val="7CEFD8"/>
                </a:gs>
                <a:gs pos="100000">
                  <a:srgbClr val="6C92E1"/>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26" name="Losange 25">
              <a:extLst>
                <a:ext uri="{FF2B5EF4-FFF2-40B4-BE49-F238E27FC236}">
                  <a16:creationId xmlns:a16="http://schemas.microsoft.com/office/drawing/2014/main" id="{EDADB6E4-A33D-42FA-AF99-6073BF0A1F07}"/>
                </a:ext>
              </a:extLst>
            </p:cNvPr>
            <p:cNvSpPr/>
            <p:nvPr/>
          </p:nvSpPr>
          <p:spPr>
            <a:xfrm>
              <a:off x="117404" y="5337893"/>
              <a:ext cx="319314" cy="319314"/>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40" name="Losange 39">
              <a:extLst>
                <a:ext uri="{FF2B5EF4-FFF2-40B4-BE49-F238E27FC236}">
                  <a16:creationId xmlns:a16="http://schemas.microsoft.com/office/drawing/2014/main" id="{02153CFD-6A73-4AE2-B9B2-267A2F60EC4E}"/>
                </a:ext>
              </a:extLst>
            </p:cNvPr>
            <p:cNvSpPr/>
            <p:nvPr/>
          </p:nvSpPr>
          <p:spPr>
            <a:xfrm>
              <a:off x="3656166" y="3941881"/>
              <a:ext cx="271578" cy="27157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41" name="Losange 40">
              <a:extLst>
                <a:ext uri="{FF2B5EF4-FFF2-40B4-BE49-F238E27FC236}">
                  <a16:creationId xmlns:a16="http://schemas.microsoft.com/office/drawing/2014/main" id="{7381A731-66EF-4CDC-94CA-BB0DA3E7292C}"/>
                </a:ext>
              </a:extLst>
            </p:cNvPr>
            <p:cNvSpPr/>
            <p:nvPr/>
          </p:nvSpPr>
          <p:spPr>
            <a:xfrm>
              <a:off x="2941210" y="1951388"/>
              <a:ext cx="404893" cy="404893"/>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p:nvSpPr>
          <p:cNvPr id="43" name="Zone de texte 42">
            <a:extLst>
              <a:ext uri="{FF2B5EF4-FFF2-40B4-BE49-F238E27FC236}">
                <a16:creationId xmlns:a16="http://schemas.microsoft.com/office/drawing/2014/main" id="{7BF380F0-E581-41AD-B9B8-4693DE21F634}"/>
              </a:ext>
            </a:extLst>
          </p:cNvPr>
          <p:cNvSpPr txBox="1"/>
          <p:nvPr/>
        </p:nvSpPr>
        <p:spPr>
          <a:xfrm>
            <a:off x="5257799" y="379963"/>
            <a:ext cx="6172201" cy="483637"/>
          </a:xfrm>
          <a:prstGeom prst="rect">
            <a:avLst/>
          </a:prstGeom>
          <a:noFill/>
        </p:spPr>
        <p:txBody>
          <a:bodyPr wrap="square" lIns="0" tIns="0" rIns="0" bIns="0" rtlCol="0">
            <a:noAutofit/>
          </a:bodyPr>
          <a:lstStyle/>
          <a:p>
            <a:pPr rtl="0">
              <a:lnSpc>
                <a:spcPts val="4000"/>
              </a:lnSpc>
            </a:pPr>
            <a:r>
              <a:rPr lang="fr-FR" sz="3600" b="1" dirty="0">
                <a:solidFill>
                  <a:srgbClr val="002060"/>
                </a:solidFill>
                <a:latin typeface="Segoe UI" panose="020B0502040204020203" pitchFamily="34" charset="0"/>
                <a:cs typeface="Segoe UI" panose="020B0502040204020203" pitchFamily="34" charset="0"/>
              </a:rPr>
              <a:t>QU’EST-CE QUE LA SEO ?</a:t>
            </a:r>
          </a:p>
        </p:txBody>
      </p:sp>
      <p:sp>
        <p:nvSpPr>
          <p:cNvPr id="35" name="Zone de texte 34">
            <a:extLst>
              <a:ext uri="{FF2B5EF4-FFF2-40B4-BE49-F238E27FC236}">
                <a16:creationId xmlns:a16="http://schemas.microsoft.com/office/drawing/2014/main" id="{5B9B6ACE-82EA-46F9-BDC2-CEC041ABBF22}"/>
              </a:ext>
            </a:extLst>
          </p:cNvPr>
          <p:cNvSpPr txBox="1"/>
          <p:nvPr/>
        </p:nvSpPr>
        <p:spPr>
          <a:xfrm>
            <a:off x="5257799" y="1015244"/>
            <a:ext cx="6224717" cy="492443"/>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b="1" dirty="0" err="1"/>
              <a:t>Search</a:t>
            </a:r>
            <a:r>
              <a:rPr lang="fr-FR" b="1" dirty="0"/>
              <a:t> Engine </a:t>
            </a:r>
            <a:r>
              <a:rPr lang="fr-FR" b="1" dirty="0" err="1"/>
              <a:t>Optimization</a:t>
            </a:r>
            <a:r>
              <a:rPr lang="fr-FR" b="1" dirty="0"/>
              <a:t> </a:t>
            </a:r>
            <a:r>
              <a:rPr lang="fr-FR" dirty="0"/>
              <a:t>signifie l’</a:t>
            </a:r>
            <a:r>
              <a:rPr lang="fr-FR" u="sng" dirty="0"/>
              <a:t>optimisation pour les moteurs de recherche</a:t>
            </a:r>
            <a:r>
              <a:rPr lang="fr-FR" dirty="0"/>
              <a:t>.</a:t>
            </a:r>
          </a:p>
        </p:txBody>
      </p:sp>
      <p:sp>
        <p:nvSpPr>
          <p:cNvPr id="3" name="Rectangle 2">
            <a:extLst>
              <a:ext uri="{FF2B5EF4-FFF2-40B4-BE49-F238E27FC236}">
                <a16:creationId xmlns:a16="http://schemas.microsoft.com/office/drawing/2014/main" id="{C12B5D39-FFB4-48DA-8278-FC3F12E94DD9}"/>
              </a:ext>
            </a:extLst>
          </p:cNvPr>
          <p:cNvSpPr/>
          <p:nvPr/>
        </p:nvSpPr>
        <p:spPr>
          <a:xfrm>
            <a:off x="5257799" y="1966023"/>
            <a:ext cx="6075728" cy="3385542"/>
          </a:xfrm>
          <a:prstGeom prst="rect">
            <a:avLst/>
          </a:prstGeom>
        </p:spPr>
        <p:txBody>
          <a:bodyPr wrap="square" lIns="0" tIns="0" rIns="0" bIns="0" rtlCol="0">
            <a:spAutoFit/>
          </a:bodyPr>
          <a:lstStyle/>
          <a:p>
            <a:pPr rtl="0"/>
            <a:r>
              <a:rPr lang="fr-FR" sz="2000" i="1" dirty="0">
                <a:solidFill>
                  <a:srgbClr val="002060"/>
                </a:solidFill>
                <a:latin typeface="+mj-lt"/>
                <a:cs typeface="Segoe UI" panose="020B0502040204020203" pitchFamily="34" charset="0"/>
              </a:rPr>
              <a:t>C’est </a:t>
            </a:r>
            <a:r>
              <a:rPr lang="fr-FR" sz="2000" b="1" i="1" dirty="0">
                <a:solidFill>
                  <a:srgbClr val="002060"/>
                </a:solidFill>
                <a:latin typeface="+mj-lt"/>
                <a:cs typeface="Segoe UI" panose="020B0502040204020203" pitchFamily="34" charset="0"/>
              </a:rPr>
              <a:t>l’ensemble des techniques </a:t>
            </a:r>
            <a:r>
              <a:rPr lang="fr-FR" sz="2000" i="1" dirty="0">
                <a:solidFill>
                  <a:srgbClr val="002060"/>
                </a:solidFill>
                <a:latin typeface="+mj-lt"/>
                <a:cs typeface="Segoe UI" panose="020B0502040204020203" pitchFamily="34" charset="0"/>
              </a:rPr>
              <a:t>mises en œuvre pour améliorer la position d’un site web sur les pages de résultats des moteurs de recherche.</a:t>
            </a:r>
          </a:p>
          <a:p>
            <a:pPr rtl="0"/>
            <a:r>
              <a:rPr lang="fr-FR" sz="2000" i="1" dirty="0">
                <a:solidFill>
                  <a:srgbClr val="002060"/>
                </a:solidFill>
                <a:latin typeface="+mj-lt"/>
                <a:cs typeface="Segoe UI" panose="020B0502040204020203" pitchFamily="34" charset="0"/>
              </a:rPr>
              <a:t>On l’appelle aussi </a:t>
            </a:r>
            <a:r>
              <a:rPr lang="fr-FR" sz="2000" b="1" i="1" dirty="0">
                <a:solidFill>
                  <a:srgbClr val="002060"/>
                </a:solidFill>
                <a:latin typeface="+mj-lt"/>
                <a:cs typeface="Segoe UI" panose="020B0502040204020203" pitchFamily="34" charset="0"/>
              </a:rPr>
              <a:t>référencement naturel.</a:t>
            </a:r>
          </a:p>
          <a:p>
            <a:pPr rtl="0"/>
            <a:endParaRPr lang="fr-FR" sz="2000" i="1" dirty="0">
              <a:solidFill>
                <a:srgbClr val="002060"/>
              </a:solidFill>
              <a:latin typeface="+mj-lt"/>
              <a:cs typeface="Segoe UI" panose="020B0502040204020203" pitchFamily="34" charset="0"/>
            </a:endParaRPr>
          </a:p>
          <a:p>
            <a:pPr rtl="0"/>
            <a:r>
              <a:rPr lang="fr-FR" sz="2000" i="1" dirty="0">
                <a:solidFill>
                  <a:srgbClr val="002060"/>
                </a:solidFill>
                <a:latin typeface="+mj-lt"/>
                <a:cs typeface="Segoe UI" panose="020B0502040204020203" pitchFamily="34" charset="0"/>
              </a:rPr>
              <a:t>Le moteur de recherche google est avant tout </a:t>
            </a:r>
            <a:r>
              <a:rPr lang="fr-FR" sz="2000" b="1" i="1" dirty="0">
                <a:solidFill>
                  <a:srgbClr val="002060"/>
                </a:solidFill>
                <a:latin typeface="+mj-lt"/>
                <a:cs typeface="Segoe UI" panose="020B0502040204020203" pitchFamily="34" charset="0"/>
              </a:rPr>
              <a:t>un robot </a:t>
            </a:r>
            <a:r>
              <a:rPr lang="fr-FR" sz="2000" i="1" dirty="0">
                <a:solidFill>
                  <a:srgbClr val="002060"/>
                </a:solidFill>
                <a:latin typeface="+mj-lt"/>
                <a:cs typeface="Segoe UI" panose="020B0502040204020203" pitchFamily="34" charset="0"/>
              </a:rPr>
              <a:t>(spider ou crawler) qui parcours le web en suivant les liens présents sur les sites. </a:t>
            </a:r>
          </a:p>
          <a:p>
            <a:pPr rtl="0"/>
            <a:endParaRPr lang="fr-FR" sz="2000" i="1" dirty="0">
              <a:solidFill>
                <a:srgbClr val="002060"/>
              </a:solidFill>
              <a:latin typeface="+mj-lt"/>
              <a:cs typeface="Segoe UI" panose="020B0502040204020203" pitchFamily="34" charset="0"/>
            </a:endParaRPr>
          </a:p>
          <a:p>
            <a:pPr rtl="0"/>
            <a:r>
              <a:rPr lang="fr-FR" sz="2000" i="1" dirty="0">
                <a:solidFill>
                  <a:srgbClr val="002060"/>
                </a:solidFill>
                <a:latin typeface="+mj-lt"/>
                <a:cs typeface="Segoe UI" panose="020B0502040204020203" pitchFamily="34" charset="0"/>
              </a:rPr>
              <a:t>L’objectif de la SEO est </a:t>
            </a:r>
            <a:r>
              <a:rPr lang="fr-FR" sz="2000" b="1" i="1" dirty="0">
                <a:solidFill>
                  <a:srgbClr val="002060"/>
                </a:solidFill>
                <a:latin typeface="+mj-lt"/>
                <a:cs typeface="Segoe UI" panose="020B0502040204020203" pitchFamily="34" charset="0"/>
              </a:rPr>
              <a:t>de convaincre google </a:t>
            </a:r>
            <a:r>
              <a:rPr lang="fr-FR" sz="2000" i="1" dirty="0">
                <a:solidFill>
                  <a:srgbClr val="002060"/>
                </a:solidFill>
                <a:latin typeface="+mj-lt"/>
                <a:cs typeface="Segoe UI" panose="020B0502040204020203" pitchFamily="34" charset="0"/>
              </a:rPr>
              <a:t>que le site est plus pertinent que ses concurrents.</a:t>
            </a:r>
          </a:p>
        </p:txBody>
      </p:sp>
    </p:spTree>
    <p:extLst>
      <p:ext uri="{BB962C8B-B14F-4D97-AF65-F5344CB8AC3E}">
        <p14:creationId xmlns:p14="http://schemas.microsoft.com/office/powerpoint/2010/main" val="213206839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 name="Groupe 113" descr="Cette image est d’une forme abstraite. ">
            <a:extLst>
              <a:ext uri="{FF2B5EF4-FFF2-40B4-BE49-F238E27FC236}">
                <a16:creationId xmlns:a16="http://schemas.microsoft.com/office/drawing/2014/main" id="{03B314E0-01A2-43B2-B423-FCFF55332479}"/>
              </a:ext>
            </a:extLst>
          </p:cNvPr>
          <p:cNvGrpSpPr/>
          <p:nvPr/>
        </p:nvGrpSpPr>
        <p:grpSpPr>
          <a:xfrm>
            <a:off x="-4396751" y="-2363410"/>
            <a:ext cx="8948964" cy="12105059"/>
            <a:chOff x="4855953" y="-2833465"/>
            <a:chExt cx="8948964" cy="12105059"/>
          </a:xfrm>
        </p:grpSpPr>
        <p:sp>
          <p:nvSpPr>
            <p:cNvPr id="115" name="Forme libre 10">
              <a:extLst>
                <a:ext uri="{FF2B5EF4-FFF2-40B4-BE49-F238E27FC236}">
                  <a16:creationId xmlns:a16="http://schemas.microsoft.com/office/drawing/2014/main" id="{F77B4408-B0DE-4BF2-B7C0-422BA79F1E70}"/>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116" name="Forme libre 11">
              <a:extLst>
                <a:ext uri="{FF2B5EF4-FFF2-40B4-BE49-F238E27FC236}">
                  <a16:creationId xmlns:a16="http://schemas.microsoft.com/office/drawing/2014/main" id="{8169470A-7826-4538-847B-8FC41EEF1B49}"/>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117" name="Forme libre 12">
              <a:extLst>
                <a:ext uri="{FF2B5EF4-FFF2-40B4-BE49-F238E27FC236}">
                  <a16:creationId xmlns:a16="http://schemas.microsoft.com/office/drawing/2014/main" id="{4DC64126-7086-4169-96B3-95116482DFB0}"/>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grpSp>
      <p:pic>
        <p:nvPicPr>
          <p:cNvPr id="3074" name="Picture 2" descr="Zoomed">
            <a:extLst>
              <a:ext uri="{FF2B5EF4-FFF2-40B4-BE49-F238E27FC236}">
                <a16:creationId xmlns:a16="http://schemas.microsoft.com/office/drawing/2014/main" id="{DF5310D0-FD43-4C10-9F60-F8F8B5033C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418" y="1729180"/>
            <a:ext cx="6528822" cy="4089411"/>
          </a:xfrm>
          <a:prstGeom prst="rect">
            <a:avLst/>
          </a:prstGeom>
          <a:noFill/>
          <a:extLst>
            <a:ext uri="{909E8E84-426E-40DD-AFC4-6F175D3DCCD1}">
              <a14:hiddenFill xmlns:a14="http://schemas.microsoft.com/office/drawing/2010/main">
                <a:solidFill>
                  <a:srgbClr val="FFFFFF"/>
                </a:solidFill>
              </a14:hiddenFill>
            </a:ext>
          </a:extLst>
        </p:spPr>
      </p:pic>
      <p:sp>
        <p:nvSpPr>
          <p:cNvPr id="4" name="Titre 3" hidden="1">
            <a:extLst>
              <a:ext uri="{FF2B5EF4-FFF2-40B4-BE49-F238E27FC236}">
                <a16:creationId xmlns:a16="http://schemas.microsoft.com/office/drawing/2014/main" id="{2784E464-B64A-4614-9350-2C88DBD46AB5}"/>
              </a:ext>
            </a:extLst>
          </p:cNvPr>
          <p:cNvSpPr>
            <a:spLocks noGrp="1"/>
          </p:cNvSpPr>
          <p:nvPr>
            <p:ph type="title"/>
          </p:nvPr>
        </p:nvSpPr>
        <p:spPr/>
        <p:txBody>
          <a:bodyPr rtlCol="0"/>
          <a:lstStyle/>
          <a:p>
            <a:pPr rtl="0"/>
            <a:r>
              <a:rPr lang="fr-FR" dirty="0"/>
              <a:t>Ressources humaines : diapositive 5</a:t>
            </a:r>
          </a:p>
        </p:txBody>
      </p:sp>
      <p:cxnSp>
        <p:nvCxnSpPr>
          <p:cNvPr id="110" name="Connecteur droit 109">
            <a:extLst>
              <a:ext uri="{FF2B5EF4-FFF2-40B4-BE49-F238E27FC236}">
                <a16:creationId xmlns:a16="http://schemas.microsoft.com/office/drawing/2014/main" id="{6D08E99A-0644-4757-9F3A-BBA1A4F39081}"/>
              </a:ext>
              <a:ext uri="{C183D7F6-B498-43B3-948B-1728B52AA6E4}">
                <adec:decorative xmlns:adec="http://schemas.microsoft.com/office/drawing/2017/decorative" val="1"/>
              </a:ext>
            </a:extLst>
          </p:cNvPr>
          <p:cNvCxnSpPr/>
          <p:nvPr/>
        </p:nvCxnSpPr>
        <p:spPr>
          <a:xfrm>
            <a:off x="6751014"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4" name="Ovale 123">
            <a:extLst>
              <a:ext uri="{FF2B5EF4-FFF2-40B4-BE49-F238E27FC236}">
                <a16:creationId xmlns:a16="http://schemas.microsoft.com/office/drawing/2014/main" id="{0B8C9A86-3574-4A2E-BC62-481A2BE7FBED}"/>
              </a:ext>
              <a:ext uri="{C183D7F6-B498-43B3-948B-1728B52AA6E4}">
                <adec:decorative xmlns:adec="http://schemas.microsoft.com/office/drawing/2017/decorative" val="1"/>
              </a:ext>
            </a:extLst>
          </p:cNvPr>
          <p:cNvSpPr/>
          <p:nvPr/>
        </p:nvSpPr>
        <p:spPr>
          <a:xfrm>
            <a:off x="6724637"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18" name="Rectangle : Coins arrondis 117">
            <a:extLst>
              <a:ext uri="{FF2B5EF4-FFF2-40B4-BE49-F238E27FC236}">
                <a16:creationId xmlns:a16="http://schemas.microsoft.com/office/drawing/2014/main" id="{A21B85DB-181D-46E7-A9DF-F92B1DF032FD}"/>
              </a:ext>
              <a:ext uri="{C183D7F6-B498-43B3-948B-1728B52AA6E4}">
                <adec:decorative xmlns:adec="http://schemas.microsoft.com/office/drawing/2017/decorative" val="1"/>
              </a:ext>
            </a:extLst>
          </p:cNvPr>
          <p:cNvSpPr/>
          <p:nvPr/>
        </p:nvSpPr>
        <p:spPr>
          <a:xfrm>
            <a:off x="6529218" y="2798158"/>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07" name="Zone de texte 106">
            <a:extLst>
              <a:ext uri="{FF2B5EF4-FFF2-40B4-BE49-F238E27FC236}">
                <a16:creationId xmlns:a16="http://schemas.microsoft.com/office/drawing/2014/main" id="{54EA7ED5-6E34-4D47-91B6-F78F5F8B4C6E}"/>
              </a:ext>
            </a:extLst>
          </p:cNvPr>
          <p:cNvSpPr txBox="1"/>
          <p:nvPr/>
        </p:nvSpPr>
        <p:spPr>
          <a:xfrm>
            <a:off x="7313768" y="1459746"/>
            <a:ext cx="4154332" cy="1538883"/>
          </a:xfrm>
          <a:prstGeom prst="rect">
            <a:avLst/>
          </a:prstGeom>
          <a:noFill/>
        </p:spPr>
        <p:txBody>
          <a:bodyPr wrap="square" lIns="0" tIns="0" rIns="0" bIns="0" rtlCol="0">
            <a:spAutoFit/>
          </a:bodyPr>
          <a:lstStyle/>
          <a:p>
            <a:pPr rtl="0">
              <a:lnSpc>
                <a:spcPts val="4000"/>
              </a:lnSpc>
            </a:pPr>
            <a:r>
              <a:rPr lang="fr-FR" sz="4400" b="1" dirty="0">
                <a:solidFill>
                  <a:srgbClr val="002060"/>
                </a:solidFill>
                <a:latin typeface="Segoe UI" panose="020B0502040204020203" pitchFamily="34" charset="0"/>
                <a:cs typeface="Segoe UI" panose="020B0502040204020203" pitchFamily="34" charset="0"/>
              </a:rPr>
              <a:t>COMMENT </a:t>
            </a:r>
          </a:p>
          <a:p>
            <a:pPr rtl="0">
              <a:lnSpc>
                <a:spcPts val="4000"/>
              </a:lnSpc>
            </a:pPr>
            <a:r>
              <a:rPr lang="fr-FR" sz="4400" b="1" dirty="0">
                <a:solidFill>
                  <a:srgbClr val="002060"/>
                </a:solidFill>
                <a:latin typeface="Segoe UI" panose="020B0502040204020203" pitchFamily="34" charset="0"/>
                <a:cs typeface="Segoe UI" panose="020B0502040204020203" pitchFamily="34" charset="0"/>
              </a:rPr>
              <a:t>CA </a:t>
            </a:r>
          </a:p>
          <a:p>
            <a:pPr rtl="0">
              <a:lnSpc>
                <a:spcPts val="4000"/>
              </a:lnSpc>
            </a:pPr>
            <a:r>
              <a:rPr lang="fr-FR" sz="4400" b="1" dirty="0">
                <a:solidFill>
                  <a:srgbClr val="002060"/>
                </a:solidFill>
                <a:latin typeface="Segoe UI" panose="020B0502040204020203" pitchFamily="34" charset="0"/>
                <a:cs typeface="Segoe UI" panose="020B0502040204020203" pitchFamily="34" charset="0"/>
              </a:rPr>
              <a:t>MARCHE ?</a:t>
            </a:r>
          </a:p>
        </p:txBody>
      </p:sp>
      <p:grpSp>
        <p:nvGrpSpPr>
          <p:cNvPr id="206" name="Groupe 205" descr="Cette image est une icône représentant 1 personne en interaction avec trois personnes. ">
            <a:extLst>
              <a:ext uri="{FF2B5EF4-FFF2-40B4-BE49-F238E27FC236}">
                <a16:creationId xmlns:a16="http://schemas.microsoft.com/office/drawing/2014/main" id="{23348E2E-A7EF-4B89-8F8D-D88C5354E9D5}"/>
              </a:ext>
            </a:extLst>
          </p:cNvPr>
          <p:cNvGrpSpPr/>
          <p:nvPr/>
        </p:nvGrpSpPr>
        <p:grpSpPr>
          <a:xfrm>
            <a:off x="7319810" y="3566010"/>
            <a:ext cx="3067397" cy="419259"/>
            <a:chOff x="7999616" y="3566010"/>
            <a:chExt cx="3067397" cy="419259"/>
          </a:xfrm>
        </p:grpSpPr>
        <p:sp>
          <p:nvSpPr>
            <p:cNvPr id="190" name="Rectangle 189">
              <a:extLst>
                <a:ext uri="{FF2B5EF4-FFF2-40B4-BE49-F238E27FC236}">
                  <a16:creationId xmlns:a16="http://schemas.microsoft.com/office/drawing/2014/main" id="{80F4EEC6-F407-4E25-BBB6-C506B28F5A4C}"/>
                </a:ext>
              </a:extLst>
            </p:cNvPr>
            <p:cNvSpPr/>
            <p:nvPr/>
          </p:nvSpPr>
          <p:spPr>
            <a:xfrm>
              <a:off x="8578718" y="3566010"/>
              <a:ext cx="2488295" cy="246221"/>
            </a:xfrm>
            <a:prstGeom prst="rect">
              <a:avLst/>
            </a:prstGeom>
          </p:spPr>
          <p:txBody>
            <a:bodyPr wrap="square" lIns="0" tIns="0" rIns="0" bIns="0" rtlCol="0">
              <a:spAutoFit/>
            </a:bodyPr>
            <a:lstStyle/>
            <a:p>
              <a:pPr rtl="0"/>
              <a:r>
                <a:rPr lang="fr-FR" sz="1600" i="1" dirty="0">
                  <a:solidFill>
                    <a:srgbClr val="002060"/>
                  </a:solidFill>
                  <a:latin typeface="+mj-lt"/>
                  <a:cs typeface="Segoe UI" panose="020B0502040204020203" pitchFamily="34" charset="0"/>
                </a:rPr>
                <a:t>SEO technique</a:t>
              </a:r>
            </a:p>
          </p:txBody>
        </p:sp>
        <p:grpSp>
          <p:nvGrpSpPr>
            <p:cNvPr id="191" name="Groupe 190">
              <a:extLst>
                <a:ext uri="{FF2B5EF4-FFF2-40B4-BE49-F238E27FC236}">
                  <a16:creationId xmlns:a16="http://schemas.microsoft.com/office/drawing/2014/main" id="{0FD0F77B-65FD-413C-B2B0-1AD539DC68D3}"/>
                </a:ext>
              </a:extLst>
            </p:cNvPr>
            <p:cNvGrpSpPr/>
            <p:nvPr/>
          </p:nvGrpSpPr>
          <p:grpSpPr>
            <a:xfrm>
              <a:off x="7999616" y="3639194"/>
              <a:ext cx="330200" cy="346075"/>
              <a:chOff x="2686050" y="2895601"/>
              <a:chExt cx="330200" cy="346075"/>
            </a:xfrm>
          </p:grpSpPr>
          <p:sp>
            <p:nvSpPr>
              <p:cNvPr id="192" name="Ovale 309">
                <a:extLst>
                  <a:ext uri="{FF2B5EF4-FFF2-40B4-BE49-F238E27FC236}">
                    <a16:creationId xmlns:a16="http://schemas.microsoft.com/office/drawing/2014/main" id="{C57EF862-9A10-430C-8004-66A9241CE18B}"/>
                  </a:ext>
                </a:extLst>
              </p:cNvPr>
              <p:cNvSpPr>
                <a:spLocks noChangeArrowheads="1"/>
              </p:cNvSpPr>
              <p:nvPr/>
            </p:nvSpPr>
            <p:spPr bwMode="auto">
              <a:xfrm>
                <a:off x="2809875" y="2895601"/>
                <a:ext cx="82550" cy="82550"/>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solidFill>
                    <a:srgbClr val="002060"/>
                  </a:solidFill>
                </a:endParaRPr>
              </a:p>
            </p:txBody>
          </p:sp>
          <p:sp>
            <p:nvSpPr>
              <p:cNvPr id="193" name="Forme libre 310">
                <a:extLst>
                  <a:ext uri="{FF2B5EF4-FFF2-40B4-BE49-F238E27FC236}">
                    <a16:creationId xmlns:a16="http://schemas.microsoft.com/office/drawing/2014/main" id="{13EA5F29-D427-40C4-AB4D-3D59B3F699E4}"/>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solidFill>
                    <a:srgbClr val="002060"/>
                  </a:solidFill>
                </a:endParaRPr>
              </a:p>
            </p:txBody>
          </p:sp>
          <p:sp>
            <p:nvSpPr>
              <p:cNvPr id="194" name="Ovale 311">
                <a:extLst>
                  <a:ext uri="{FF2B5EF4-FFF2-40B4-BE49-F238E27FC236}">
                    <a16:creationId xmlns:a16="http://schemas.microsoft.com/office/drawing/2014/main" id="{D591DE3C-214D-426A-9B8E-741D87BAFB46}"/>
                  </a:ext>
                </a:extLst>
              </p:cNvPr>
              <p:cNvSpPr>
                <a:spLocks noChangeArrowheads="1"/>
              </p:cNvSpPr>
              <p:nvPr/>
            </p:nvSpPr>
            <p:spPr bwMode="auto">
              <a:xfrm>
                <a:off x="2708275"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solidFill>
                    <a:srgbClr val="002060"/>
                  </a:solidFill>
                </a:endParaRPr>
              </a:p>
            </p:txBody>
          </p:sp>
          <p:sp>
            <p:nvSpPr>
              <p:cNvPr id="195" name="Forme libre 312">
                <a:extLst>
                  <a:ext uri="{FF2B5EF4-FFF2-40B4-BE49-F238E27FC236}">
                    <a16:creationId xmlns:a16="http://schemas.microsoft.com/office/drawing/2014/main" id="{921D329D-AC5C-496B-96D4-A220BC49B579}"/>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solidFill>
                    <a:srgbClr val="002060"/>
                  </a:solidFill>
                </a:endParaRPr>
              </a:p>
            </p:txBody>
          </p:sp>
          <p:sp>
            <p:nvSpPr>
              <p:cNvPr id="196" name="Ovale 313">
                <a:extLst>
                  <a:ext uri="{FF2B5EF4-FFF2-40B4-BE49-F238E27FC236}">
                    <a16:creationId xmlns:a16="http://schemas.microsoft.com/office/drawing/2014/main" id="{87933186-B346-44AC-85AA-CA346F5FBDEE}"/>
                  </a:ext>
                </a:extLst>
              </p:cNvPr>
              <p:cNvSpPr>
                <a:spLocks noChangeArrowheads="1"/>
              </p:cNvSpPr>
              <p:nvPr/>
            </p:nvSpPr>
            <p:spPr bwMode="auto">
              <a:xfrm>
                <a:off x="2933700"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solidFill>
                    <a:srgbClr val="002060"/>
                  </a:solidFill>
                </a:endParaRPr>
              </a:p>
            </p:txBody>
          </p:sp>
          <p:sp>
            <p:nvSpPr>
              <p:cNvPr id="197" name="Forme libre 314">
                <a:extLst>
                  <a:ext uri="{FF2B5EF4-FFF2-40B4-BE49-F238E27FC236}">
                    <a16:creationId xmlns:a16="http://schemas.microsoft.com/office/drawing/2014/main" id="{E0E3BA39-8375-478D-9CF6-4EC7438136A6}"/>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solidFill>
                    <a:srgbClr val="002060"/>
                  </a:solidFill>
                </a:endParaRPr>
              </a:p>
            </p:txBody>
          </p:sp>
          <p:sp>
            <p:nvSpPr>
              <p:cNvPr id="198" name="Ovale 315">
                <a:extLst>
                  <a:ext uri="{FF2B5EF4-FFF2-40B4-BE49-F238E27FC236}">
                    <a16:creationId xmlns:a16="http://schemas.microsoft.com/office/drawing/2014/main" id="{550D4481-BC6A-476D-80E1-F12F8ED9F75F}"/>
                  </a:ext>
                </a:extLst>
              </p:cNvPr>
              <p:cNvSpPr>
                <a:spLocks noChangeArrowheads="1"/>
              </p:cNvSpPr>
              <p:nvPr/>
            </p:nvSpPr>
            <p:spPr bwMode="auto">
              <a:xfrm>
                <a:off x="2933700"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solidFill>
                    <a:srgbClr val="002060"/>
                  </a:solidFill>
                </a:endParaRPr>
              </a:p>
            </p:txBody>
          </p:sp>
          <p:sp>
            <p:nvSpPr>
              <p:cNvPr id="199" name="Forme libre 316">
                <a:extLst>
                  <a:ext uri="{FF2B5EF4-FFF2-40B4-BE49-F238E27FC236}">
                    <a16:creationId xmlns:a16="http://schemas.microsoft.com/office/drawing/2014/main" id="{951EE685-6291-44F0-81B1-A3B5791D1C54}"/>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solidFill>
                    <a:srgbClr val="002060"/>
                  </a:solidFill>
                </a:endParaRPr>
              </a:p>
            </p:txBody>
          </p:sp>
          <p:sp>
            <p:nvSpPr>
              <p:cNvPr id="200" name="Ovale 317">
                <a:extLst>
                  <a:ext uri="{FF2B5EF4-FFF2-40B4-BE49-F238E27FC236}">
                    <a16:creationId xmlns:a16="http://schemas.microsoft.com/office/drawing/2014/main" id="{1822195B-E26A-4DF0-B1B1-A36823632E74}"/>
                  </a:ext>
                </a:extLst>
              </p:cNvPr>
              <p:cNvSpPr>
                <a:spLocks noChangeArrowheads="1"/>
              </p:cNvSpPr>
              <p:nvPr/>
            </p:nvSpPr>
            <p:spPr bwMode="auto">
              <a:xfrm>
                <a:off x="2820988"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solidFill>
                    <a:srgbClr val="002060"/>
                  </a:solidFill>
                </a:endParaRPr>
              </a:p>
            </p:txBody>
          </p:sp>
          <p:sp>
            <p:nvSpPr>
              <p:cNvPr id="201" name="Forme libre 318">
                <a:extLst>
                  <a:ext uri="{FF2B5EF4-FFF2-40B4-BE49-F238E27FC236}">
                    <a16:creationId xmlns:a16="http://schemas.microsoft.com/office/drawing/2014/main" id="{E33AF9C8-AD93-4E36-9887-B8B748838EE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solidFill>
                    <a:srgbClr val="002060"/>
                  </a:solidFill>
                </a:endParaRPr>
              </a:p>
            </p:txBody>
          </p:sp>
          <p:sp>
            <p:nvSpPr>
              <p:cNvPr id="202" name="Forme libre 319">
                <a:extLst>
                  <a:ext uri="{FF2B5EF4-FFF2-40B4-BE49-F238E27FC236}">
                    <a16:creationId xmlns:a16="http://schemas.microsoft.com/office/drawing/2014/main" id="{3E3913FB-5C76-4699-89D5-5A71454116E9}"/>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solidFill>
                    <a:srgbClr val="002060"/>
                  </a:solidFill>
                </a:endParaRPr>
              </a:p>
            </p:txBody>
          </p:sp>
          <p:sp>
            <p:nvSpPr>
              <p:cNvPr id="203" name="Ligne 320">
                <a:extLst>
                  <a:ext uri="{FF2B5EF4-FFF2-40B4-BE49-F238E27FC236}">
                    <a16:creationId xmlns:a16="http://schemas.microsoft.com/office/drawing/2014/main" id="{C96335B1-62B8-4482-A67B-BE60CF58E363}"/>
                  </a:ext>
                </a:extLst>
              </p:cNvPr>
              <p:cNvSpPr>
                <a:spLocks noChangeShapeType="1"/>
              </p:cNvSpPr>
              <p:nvPr/>
            </p:nvSpPr>
            <p:spPr bwMode="auto">
              <a:xfrm>
                <a:off x="2851150" y="3044826"/>
                <a:ext cx="0" cy="46038"/>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fr-FR" dirty="0">
                  <a:solidFill>
                    <a:srgbClr val="002060"/>
                  </a:solidFill>
                </a:endParaRPr>
              </a:p>
            </p:txBody>
          </p:sp>
        </p:grpSp>
      </p:grpSp>
      <p:grpSp>
        <p:nvGrpSpPr>
          <p:cNvPr id="205" name="Groupe 204" descr="Cette image est une icône représentant une interaction entre trois personnes. ">
            <a:extLst>
              <a:ext uri="{FF2B5EF4-FFF2-40B4-BE49-F238E27FC236}">
                <a16:creationId xmlns:a16="http://schemas.microsoft.com/office/drawing/2014/main" id="{45696519-F308-4262-9DC5-C541B866A807}"/>
              </a:ext>
            </a:extLst>
          </p:cNvPr>
          <p:cNvGrpSpPr/>
          <p:nvPr/>
        </p:nvGrpSpPr>
        <p:grpSpPr>
          <a:xfrm>
            <a:off x="7311873" y="4554108"/>
            <a:ext cx="3075334" cy="419259"/>
            <a:chOff x="7991679" y="4554108"/>
            <a:chExt cx="3075334" cy="419259"/>
          </a:xfrm>
        </p:grpSpPr>
        <p:grpSp>
          <p:nvGrpSpPr>
            <p:cNvPr id="174" name="Groupe 173">
              <a:extLst>
                <a:ext uri="{FF2B5EF4-FFF2-40B4-BE49-F238E27FC236}">
                  <a16:creationId xmlns:a16="http://schemas.microsoft.com/office/drawing/2014/main" id="{292DC2AF-B08E-43EC-A60D-B71EFEF8E4D1}"/>
                </a:ext>
              </a:extLst>
            </p:cNvPr>
            <p:cNvGrpSpPr/>
            <p:nvPr/>
          </p:nvGrpSpPr>
          <p:grpSpPr>
            <a:xfrm>
              <a:off x="7991679" y="4627292"/>
              <a:ext cx="346075" cy="346075"/>
              <a:chOff x="3398838" y="2895601"/>
              <a:chExt cx="346075" cy="346075"/>
            </a:xfrm>
          </p:grpSpPr>
          <p:sp>
            <p:nvSpPr>
              <p:cNvPr id="176" name="Forme libre 49">
                <a:extLst>
                  <a:ext uri="{FF2B5EF4-FFF2-40B4-BE49-F238E27FC236}">
                    <a16:creationId xmlns:a16="http://schemas.microsoft.com/office/drawing/2014/main" id="{17CD577B-CBE6-4837-A90F-4F36762E5332}"/>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solidFill>
                    <a:srgbClr val="002060"/>
                  </a:solidFill>
                </a:endParaRPr>
              </a:p>
            </p:txBody>
          </p:sp>
          <p:sp>
            <p:nvSpPr>
              <p:cNvPr id="177" name="Forme libre 50">
                <a:extLst>
                  <a:ext uri="{FF2B5EF4-FFF2-40B4-BE49-F238E27FC236}">
                    <a16:creationId xmlns:a16="http://schemas.microsoft.com/office/drawing/2014/main" id="{8BB81587-7777-4AE5-985D-5B14D33AD60C}"/>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solidFill>
                    <a:srgbClr val="002060"/>
                  </a:solidFill>
                </a:endParaRPr>
              </a:p>
            </p:txBody>
          </p:sp>
          <p:sp>
            <p:nvSpPr>
              <p:cNvPr id="178" name="Ovale 51">
                <a:extLst>
                  <a:ext uri="{FF2B5EF4-FFF2-40B4-BE49-F238E27FC236}">
                    <a16:creationId xmlns:a16="http://schemas.microsoft.com/office/drawing/2014/main" id="{49EA0197-339C-4417-A18C-DC15037A9717}"/>
                  </a:ext>
                </a:extLst>
              </p:cNvPr>
              <p:cNvSpPr>
                <a:spLocks noChangeArrowheads="1"/>
              </p:cNvSpPr>
              <p:nvPr/>
            </p:nvSpPr>
            <p:spPr bwMode="auto">
              <a:xfrm>
                <a:off x="3429001" y="2895601"/>
                <a:ext cx="90488"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solidFill>
                    <a:srgbClr val="002060"/>
                  </a:solidFill>
                </a:endParaRPr>
              </a:p>
            </p:txBody>
          </p:sp>
          <p:sp>
            <p:nvSpPr>
              <p:cNvPr id="179" name="Forme libre 52">
                <a:extLst>
                  <a:ext uri="{FF2B5EF4-FFF2-40B4-BE49-F238E27FC236}">
                    <a16:creationId xmlns:a16="http://schemas.microsoft.com/office/drawing/2014/main" id="{203C108E-5283-4E7B-B970-0E4DF3AF3AEC}"/>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solidFill>
                    <a:srgbClr val="002060"/>
                  </a:solidFill>
                </a:endParaRPr>
              </a:p>
            </p:txBody>
          </p:sp>
          <p:sp>
            <p:nvSpPr>
              <p:cNvPr id="180" name="Forme libre 53">
                <a:extLst>
                  <a:ext uri="{FF2B5EF4-FFF2-40B4-BE49-F238E27FC236}">
                    <a16:creationId xmlns:a16="http://schemas.microsoft.com/office/drawing/2014/main" id="{4A82F405-C833-4408-A2F0-752E2D6C80A8}"/>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solidFill>
                    <a:srgbClr val="002060"/>
                  </a:solidFill>
                </a:endParaRPr>
              </a:p>
            </p:txBody>
          </p:sp>
          <p:sp>
            <p:nvSpPr>
              <p:cNvPr id="181" name="Forme libre 54">
                <a:extLst>
                  <a:ext uri="{FF2B5EF4-FFF2-40B4-BE49-F238E27FC236}">
                    <a16:creationId xmlns:a16="http://schemas.microsoft.com/office/drawing/2014/main" id="{895EA8D0-BBA4-4370-A965-F96A9EDD4249}"/>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solidFill>
                    <a:srgbClr val="002060"/>
                  </a:solidFill>
                </a:endParaRPr>
              </a:p>
            </p:txBody>
          </p:sp>
          <p:sp>
            <p:nvSpPr>
              <p:cNvPr id="182" name="Ovale 55">
                <a:extLst>
                  <a:ext uri="{FF2B5EF4-FFF2-40B4-BE49-F238E27FC236}">
                    <a16:creationId xmlns:a16="http://schemas.microsoft.com/office/drawing/2014/main" id="{94D90E4F-09C7-44B0-9D11-E32A4A0208BC}"/>
                  </a:ext>
                </a:extLst>
              </p:cNvPr>
              <p:cNvSpPr>
                <a:spLocks noChangeArrowheads="1"/>
              </p:cNvSpPr>
              <p:nvPr/>
            </p:nvSpPr>
            <p:spPr bwMode="auto">
              <a:xfrm>
                <a:off x="3624263" y="2895601"/>
                <a:ext cx="90488"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solidFill>
                    <a:srgbClr val="002060"/>
                  </a:solidFill>
                </a:endParaRPr>
              </a:p>
            </p:txBody>
          </p:sp>
          <p:sp>
            <p:nvSpPr>
              <p:cNvPr id="183" name="Forme libre 56">
                <a:extLst>
                  <a:ext uri="{FF2B5EF4-FFF2-40B4-BE49-F238E27FC236}">
                    <a16:creationId xmlns:a16="http://schemas.microsoft.com/office/drawing/2014/main" id="{0D6D6DA1-3425-44CA-B1CB-B326D2C50D5D}"/>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solidFill>
                    <a:srgbClr val="002060"/>
                  </a:solidFill>
                </a:endParaRPr>
              </a:p>
            </p:txBody>
          </p:sp>
          <p:sp>
            <p:nvSpPr>
              <p:cNvPr id="184" name="Forme libre 57">
                <a:extLst>
                  <a:ext uri="{FF2B5EF4-FFF2-40B4-BE49-F238E27FC236}">
                    <a16:creationId xmlns:a16="http://schemas.microsoft.com/office/drawing/2014/main" id="{A25CE64B-B92A-4562-B048-0FA2A21CB7F4}"/>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solidFill>
                    <a:srgbClr val="002060"/>
                  </a:solidFill>
                </a:endParaRPr>
              </a:p>
            </p:txBody>
          </p:sp>
          <p:sp>
            <p:nvSpPr>
              <p:cNvPr id="185" name="Forme libre 58">
                <a:extLst>
                  <a:ext uri="{FF2B5EF4-FFF2-40B4-BE49-F238E27FC236}">
                    <a16:creationId xmlns:a16="http://schemas.microsoft.com/office/drawing/2014/main" id="{80861AE6-B038-4B8C-9EF0-109DEB591A97}"/>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solidFill>
                    <a:srgbClr val="002060"/>
                  </a:solidFill>
                </a:endParaRPr>
              </a:p>
            </p:txBody>
          </p:sp>
          <p:sp>
            <p:nvSpPr>
              <p:cNvPr id="186" name="Ovale 59">
                <a:extLst>
                  <a:ext uri="{FF2B5EF4-FFF2-40B4-BE49-F238E27FC236}">
                    <a16:creationId xmlns:a16="http://schemas.microsoft.com/office/drawing/2014/main" id="{2505D730-7819-4CDD-9F00-8E9CEC3DF49F}"/>
                  </a:ext>
                </a:extLst>
              </p:cNvPr>
              <p:cNvSpPr>
                <a:spLocks noChangeArrowheads="1"/>
              </p:cNvSpPr>
              <p:nvPr/>
            </p:nvSpPr>
            <p:spPr bwMode="auto">
              <a:xfrm>
                <a:off x="3527426" y="3090864"/>
                <a:ext cx="88900"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solidFill>
                    <a:srgbClr val="002060"/>
                  </a:solidFill>
                </a:endParaRPr>
              </a:p>
            </p:txBody>
          </p:sp>
          <p:sp>
            <p:nvSpPr>
              <p:cNvPr id="187" name="Forme libre 60">
                <a:extLst>
                  <a:ext uri="{FF2B5EF4-FFF2-40B4-BE49-F238E27FC236}">
                    <a16:creationId xmlns:a16="http://schemas.microsoft.com/office/drawing/2014/main" id="{88FBFC84-B4E6-4DDD-9DD0-1BB91EA0E022}"/>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solidFill>
                    <a:srgbClr val="002060"/>
                  </a:solidFill>
                </a:endParaRPr>
              </a:p>
            </p:txBody>
          </p:sp>
          <p:sp>
            <p:nvSpPr>
              <p:cNvPr id="188" name="Ligne 61">
                <a:extLst>
                  <a:ext uri="{FF2B5EF4-FFF2-40B4-BE49-F238E27FC236}">
                    <a16:creationId xmlns:a16="http://schemas.microsoft.com/office/drawing/2014/main" id="{9689C86A-B365-433F-B326-C60DC116B48F}"/>
                  </a:ext>
                </a:extLst>
              </p:cNvPr>
              <p:cNvSpPr>
                <a:spLocks noChangeShapeType="1"/>
              </p:cNvSpPr>
              <p:nvPr/>
            </p:nvSpPr>
            <p:spPr bwMode="auto">
              <a:xfrm>
                <a:off x="3451226" y="3074989"/>
                <a:ext cx="38100" cy="38100"/>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fr-FR" dirty="0">
                  <a:solidFill>
                    <a:srgbClr val="002060"/>
                  </a:solidFill>
                </a:endParaRPr>
              </a:p>
            </p:txBody>
          </p:sp>
          <p:sp>
            <p:nvSpPr>
              <p:cNvPr id="189" name="Ligne 62">
                <a:extLst>
                  <a:ext uri="{FF2B5EF4-FFF2-40B4-BE49-F238E27FC236}">
                    <a16:creationId xmlns:a16="http://schemas.microsoft.com/office/drawing/2014/main" id="{ED368EF9-22A8-4990-9D2E-549C76157C0F}"/>
                  </a:ext>
                </a:extLst>
              </p:cNvPr>
              <p:cNvSpPr>
                <a:spLocks noChangeShapeType="1"/>
              </p:cNvSpPr>
              <p:nvPr/>
            </p:nvSpPr>
            <p:spPr bwMode="auto">
              <a:xfrm flipH="1">
                <a:off x="3654426" y="3074989"/>
                <a:ext cx="38100" cy="38100"/>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fr-FR" dirty="0">
                  <a:solidFill>
                    <a:srgbClr val="002060"/>
                  </a:solidFill>
                </a:endParaRPr>
              </a:p>
            </p:txBody>
          </p:sp>
        </p:grpSp>
        <p:sp>
          <p:nvSpPr>
            <p:cNvPr id="175" name="Rectangle 174">
              <a:extLst>
                <a:ext uri="{FF2B5EF4-FFF2-40B4-BE49-F238E27FC236}">
                  <a16:creationId xmlns:a16="http://schemas.microsoft.com/office/drawing/2014/main" id="{E522F3F9-ECF0-4D2A-9244-1942DCB20E98}"/>
                </a:ext>
              </a:extLst>
            </p:cNvPr>
            <p:cNvSpPr/>
            <p:nvPr/>
          </p:nvSpPr>
          <p:spPr>
            <a:xfrm>
              <a:off x="8578718" y="4554108"/>
              <a:ext cx="2488295" cy="246221"/>
            </a:xfrm>
            <a:prstGeom prst="rect">
              <a:avLst/>
            </a:prstGeom>
          </p:spPr>
          <p:txBody>
            <a:bodyPr wrap="square" lIns="0" tIns="0" rIns="0" bIns="0" rtlCol="0">
              <a:spAutoFit/>
            </a:bodyPr>
            <a:lstStyle/>
            <a:p>
              <a:pPr rtl="0"/>
              <a:r>
                <a:rPr lang="fr-FR" sz="1600" i="1" dirty="0">
                  <a:solidFill>
                    <a:srgbClr val="002060"/>
                  </a:solidFill>
                  <a:latin typeface="+mj-lt"/>
                  <a:cs typeface="Segoe UI" panose="020B0502040204020203" pitchFamily="34" charset="0"/>
                </a:rPr>
                <a:t>SEO on-page</a:t>
              </a:r>
            </a:p>
          </p:txBody>
        </p:sp>
      </p:grpSp>
      <p:grpSp>
        <p:nvGrpSpPr>
          <p:cNvPr id="204" name="Groupe 203" descr="Cette image est une icône de trois personnes et un symbole qui représente la connexion à internet. ">
            <a:extLst>
              <a:ext uri="{FF2B5EF4-FFF2-40B4-BE49-F238E27FC236}">
                <a16:creationId xmlns:a16="http://schemas.microsoft.com/office/drawing/2014/main" id="{BCE3CAEB-5C3F-4903-9D74-1EC0A2984EE9}"/>
              </a:ext>
            </a:extLst>
          </p:cNvPr>
          <p:cNvGrpSpPr/>
          <p:nvPr/>
        </p:nvGrpSpPr>
        <p:grpSpPr>
          <a:xfrm>
            <a:off x="7319810" y="5542207"/>
            <a:ext cx="3067397" cy="404178"/>
            <a:chOff x="7999616" y="5542207"/>
            <a:chExt cx="3067397" cy="404178"/>
          </a:xfrm>
        </p:grpSpPr>
        <p:grpSp>
          <p:nvGrpSpPr>
            <p:cNvPr id="163" name="Groupe 162">
              <a:extLst>
                <a:ext uri="{FF2B5EF4-FFF2-40B4-BE49-F238E27FC236}">
                  <a16:creationId xmlns:a16="http://schemas.microsoft.com/office/drawing/2014/main" id="{E79FB62D-7154-40A3-BB31-9A0934208E2F}"/>
                </a:ext>
              </a:extLst>
            </p:cNvPr>
            <p:cNvGrpSpPr/>
            <p:nvPr/>
          </p:nvGrpSpPr>
          <p:grpSpPr>
            <a:xfrm>
              <a:off x="7999616" y="5630472"/>
              <a:ext cx="330200" cy="315913"/>
              <a:chOff x="4127500" y="2909888"/>
              <a:chExt cx="330200" cy="315913"/>
            </a:xfrm>
          </p:grpSpPr>
          <p:sp>
            <p:nvSpPr>
              <p:cNvPr id="165" name="Ovale 268">
                <a:extLst>
                  <a:ext uri="{FF2B5EF4-FFF2-40B4-BE49-F238E27FC236}">
                    <a16:creationId xmlns:a16="http://schemas.microsoft.com/office/drawing/2014/main" id="{BD72EF5D-EE26-4982-B3AB-9CF584441806}"/>
                  </a:ext>
                </a:extLst>
              </p:cNvPr>
              <p:cNvSpPr>
                <a:spLocks noChangeArrowheads="1"/>
              </p:cNvSpPr>
              <p:nvPr/>
            </p:nvSpPr>
            <p:spPr bwMode="auto">
              <a:xfrm>
                <a:off x="4149725" y="3060701"/>
                <a:ext cx="76200" cy="74613"/>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solidFill>
                    <a:srgbClr val="002060"/>
                  </a:solidFill>
                </a:endParaRPr>
              </a:p>
            </p:txBody>
          </p:sp>
          <p:sp>
            <p:nvSpPr>
              <p:cNvPr id="166" name="Forme libre 269">
                <a:extLst>
                  <a:ext uri="{FF2B5EF4-FFF2-40B4-BE49-F238E27FC236}">
                    <a16:creationId xmlns:a16="http://schemas.microsoft.com/office/drawing/2014/main" id="{D9F3CD5B-3BA2-4D51-A0BD-6E802941FDCF}"/>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solidFill>
                    <a:srgbClr val="002060"/>
                  </a:solidFill>
                </a:endParaRPr>
              </a:p>
            </p:txBody>
          </p:sp>
          <p:sp>
            <p:nvSpPr>
              <p:cNvPr id="167" name="Ovale 270">
                <a:extLst>
                  <a:ext uri="{FF2B5EF4-FFF2-40B4-BE49-F238E27FC236}">
                    <a16:creationId xmlns:a16="http://schemas.microsoft.com/office/drawing/2014/main" id="{85B43E76-36A9-4667-852E-AD239EC04C43}"/>
                  </a:ext>
                </a:extLst>
              </p:cNvPr>
              <p:cNvSpPr>
                <a:spLocks noChangeArrowheads="1"/>
              </p:cNvSpPr>
              <p:nvPr/>
            </p:nvSpPr>
            <p:spPr bwMode="auto">
              <a:xfrm>
                <a:off x="4360863" y="3060701"/>
                <a:ext cx="74613" cy="74613"/>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solidFill>
                    <a:srgbClr val="002060"/>
                  </a:solidFill>
                </a:endParaRPr>
              </a:p>
            </p:txBody>
          </p:sp>
          <p:sp>
            <p:nvSpPr>
              <p:cNvPr id="168" name="Forme libre 271">
                <a:extLst>
                  <a:ext uri="{FF2B5EF4-FFF2-40B4-BE49-F238E27FC236}">
                    <a16:creationId xmlns:a16="http://schemas.microsoft.com/office/drawing/2014/main" id="{DFF4B198-89FE-47D5-B7B7-8C893ABCC5FF}"/>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solidFill>
                    <a:srgbClr val="002060"/>
                  </a:solidFill>
                </a:endParaRPr>
              </a:p>
            </p:txBody>
          </p:sp>
          <p:sp>
            <p:nvSpPr>
              <p:cNvPr id="169" name="Ovale 272">
                <a:extLst>
                  <a:ext uri="{FF2B5EF4-FFF2-40B4-BE49-F238E27FC236}">
                    <a16:creationId xmlns:a16="http://schemas.microsoft.com/office/drawing/2014/main" id="{CE8C1F83-6F38-4A0B-8E08-4398BEC1DDBB}"/>
                  </a:ext>
                </a:extLst>
              </p:cNvPr>
              <p:cNvSpPr>
                <a:spLocks noChangeArrowheads="1"/>
              </p:cNvSpPr>
              <p:nvPr/>
            </p:nvSpPr>
            <p:spPr bwMode="auto">
              <a:xfrm>
                <a:off x="4240213" y="3030538"/>
                <a:ext cx="104775" cy="1095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solidFill>
                    <a:srgbClr val="002060"/>
                  </a:solidFill>
                </a:endParaRPr>
              </a:p>
            </p:txBody>
          </p:sp>
          <p:sp>
            <p:nvSpPr>
              <p:cNvPr id="170" name="Forme libre 273">
                <a:extLst>
                  <a:ext uri="{FF2B5EF4-FFF2-40B4-BE49-F238E27FC236}">
                    <a16:creationId xmlns:a16="http://schemas.microsoft.com/office/drawing/2014/main" id="{F5C16A34-C88B-42FA-BC46-1C9471DB8B0A}"/>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solidFill>
                    <a:srgbClr val="002060"/>
                  </a:solidFill>
                </a:endParaRPr>
              </a:p>
            </p:txBody>
          </p:sp>
          <p:sp>
            <p:nvSpPr>
              <p:cNvPr id="171" name="Forme libre 274">
                <a:extLst>
                  <a:ext uri="{FF2B5EF4-FFF2-40B4-BE49-F238E27FC236}">
                    <a16:creationId xmlns:a16="http://schemas.microsoft.com/office/drawing/2014/main" id="{1D976AB4-49AA-4482-B357-FA665EA7852A}"/>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solidFill>
                    <a:srgbClr val="002060"/>
                  </a:solidFill>
                </a:endParaRPr>
              </a:p>
            </p:txBody>
          </p:sp>
          <p:sp>
            <p:nvSpPr>
              <p:cNvPr id="172" name="Forme libre 275">
                <a:extLst>
                  <a:ext uri="{FF2B5EF4-FFF2-40B4-BE49-F238E27FC236}">
                    <a16:creationId xmlns:a16="http://schemas.microsoft.com/office/drawing/2014/main" id="{40CDCACF-1136-47C8-A50F-2C6DCEFC7055}"/>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solidFill>
                    <a:srgbClr val="002060"/>
                  </a:solidFill>
                </a:endParaRPr>
              </a:p>
            </p:txBody>
          </p:sp>
          <p:sp>
            <p:nvSpPr>
              <p:cNvPr id="173" name="Forme libre 276">
                <a:extLst>
                  <a:ext uri="{FF2B5EF4-FFF2-40B4-BE49-F238E27FC236}">
                    <a16:creationId xmlns:a16="http://schemas.microsoft.com/office/drawing/2014/main" id="{E1D8459C-3776-4E84-AC6C-5275955B3DDE}"/>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solidFill>
                    <a:srgbClr val="002060"/>
                  </a:solidFill>
                </a:endParaRPr>
              </a:p>
            </p:txBody>
          </p:sp>
        </p:grpSp>
        <p:sp>
          <p:nvSpPr>
            <p:cNvPr id="164" name="Rectangle 163">
              <a:extLst>
                <a:ext uri="{FF2B5EF4-FFF2-40B4-BE49-F238E27FC236}">
                  <a16:creationId xmlns:a16="http://schemas.microsoft.com/office/drawing/2014/main" id="{3E886A0B-A097-4934-BAAA-53B791623B0B}"/>
                </a:ext>
              </a:extLst>
            </p:cNvPr>
            <p:cNvSpPr/>
            <p:nvPr/>
          </p:nvSpPr>
          <p:spPr>
            <a:xfrm>
              <a:off x="8578718" y="5542207"/>
              <a:ext cx="2488295" cy="246221"/>
            </a:xfrm>
            <a:prstGeom prst="rect">
              <a:avLst/>
            </a:prstGeom>
          </p:spPr>
          <p:txBody>
            <a:bodyPr wrap="square" lIns="0" tIns="0" rIns="0" bIns="0" rtlCol="0">
              <a:spAutoFit/>
            </a:bodyPr>
            <a:lstStyle/>
            <a:p>
              <a:pPr rtl="0"/>
              <a:r>
                <a:rPr lang="fr-FR" sz="1600" i="1" dirty="0">
                  <a:solidFill>
                    <a:srgbClr val="002060"/>
                  </a:solidFill>
                  <a:latin typeface="+mj-lt"/>
                  <a:cs typeface="Segoe UI" panose="020B0502040204020203" pitchFamily="34" charset="0"/>
                </a:rPr>
                <a:t>SEO off-page</a:t>
              </a:r>
            </a:p>
          </p:txBody>
        </p:sp>
      </p:grpSp>
    </p:spTree>
    <p:extLst>
      <p:ext uri="{BB962C8B-B14F-4D97-AF65-F5344CB8AC3E}">
        <p14:creationId xmlns:p14="http://schemas.microsoft.com/office/powerpoint/2010/main" val="374002539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hidden="1">
            <a:extLst>
              <a:ext uri="{FF2B5EF4-FFF2-40B4-BE49-F238E27FC236}">
                <a16:creationId xmlns:a16="http://schemas.microsoft.com/office/drawing/2014/main" id="{24922840-A8AD-427F-889C-2B79CACC872F}"/>
              </a:ext>
            </a:extLst>
          </p:cNvPr>
          <p:cNvSpPr>
            <a:spLocks noGrp="1"/>
          </p:cNvSpPr>
          <p:nvPr>
            <p:ph type="title"/>
          </p:nvPr>
        </p:nvSpPr>
        <p:spPr/>
        <p:txBody>
          <a:bodyPr rtlCol="0"/>
          <a:lstStyle/>
          <a:p>
            <a:pPr rtl="0"/>
            <a:r>
              <a:rPr lang="fr-FR" dirty="0"/>
              <a:t>Ressources humaines : diapositive 10</a:t>
            </a:r>
          </a:p>
        </p:txBody>
      </p:sp>
      <p:sp>
        <p:nvSpPr>
          <p:cNvPr id="3" name="Zone de texte 2">
            <a:extLst>
              <a:ext uri="{FF2B5EF4-FFF2-40B4-BE49-F238E27FC236}">
                <a16:creationId xmlns:a16="http://schemas.microsoft.com/office/drawing/2014/main" id="{9436B850-15F2-41BC-A54E-6E0F332F011D}"/>
              </a:ext>
            </a:extLst>
          </p:cNvPr>
          <p:cNvSpPr txBox="1"/>
          <p:nvPr/>
        </p:nvSpPr>
        <p:spPr>
          <a:xfrm>
            <a:off x="605004" y="3696403"/>
            <a:ext cx="6522187" cy="1661993"/>
          </a:xfrm>
          <a:prstGeom prst="rect">
            <a:avLst/>
          </a:prstGeom>
          <a:noFill/>
        </p:spPr>
        <p:txBody>
          <a:bodyPr wrap="square" lIns="0" tIns="0" rIns="0" bIns="0" rtlCol="0">
            <a:spAutoFit/>
          </a:bodyPr>
          <a:lstStyle/>
          <a:p>
            <a:pPr rtl="0"/>
            <a:r>
              <a:rPr lang="fr-FR" sz="5400" b="1" dirty="0">
                <a:solidFill>
                  <a:srgbClr val="002060"/>
                </a:solidFill>
                <a:latin typeface="Segoe UI" panose="020B0502040204020203" pitchFamily="34" charset="0"/>
                <a:cs typeface="Segoe UI" panose="020B0502040204020203" pitchFamily="34" charset="0"/>
              </a:rPr>
              <a:t>LA SEO </a:t>
            </a:r>
          </a:p>
          <a:p>
            <a:pPr rtl="0"/>
            <a:r>
              <a:rPr lang="fr-FR" sz="5400" b="1" dirty="0">
                <a:solidFill>
                  <a:srgbClr val="002060"/>
                </a:solidFill>
                <a:latin typeface="Segoe UI" panose="020B0502040204020203" pitchFamily="34" charset="0"/>
                <a:cs typeface="Segoe UI" panose="020B0502040204020203" pitchFamily="34" charset="0"/>
              </a:rPr>
              <a:t>TECHNIQUE</a:t>
            </a:r>
          </a:p>
        </p:txBody>
      </p:sp>
      <p:sp>
        <p:nvSpPr>
          <p:cNvPr id="4" name="Rectangle 3">
            <a:extLst>
              <a:ext uri="{FF2B5EF4-FFF2-40B4-BE49-F238E27FC236}">
                <a16:creationId xmlns:a16="http://schemas.microsoft.com/office/drawing/2014/main" id="{A9B74FAF-1757-48A8-BBFB-722E8E1D6FA4}"/>
              </a:ext>
            </a:extLst>
          </p:cNvPr>
          <p:cNvSpPr/>
          <p:nvPr/>
        </p:nvSpPr>
        <p:spPr>
          <a:xfrm>
            <a:off x="733192" y="5358396"/>
            <a:ext cx="3536195" cy="246221"/>
          </a:xfrm>
          <a:prstGeom prst="rect">
            <a:avLst/>
          </a:prstGeom>
        </p:spPr>
        <p:txBody>
          <a:bodyPr wrap="square" lIns="0" tIns="0" rIns="0" bIns="0" rtlCol="0">
            <a:spAutoFit/>
          </a:bodyPr>
          <a:lstStyle/>
          <a:p>
            <a:pPr rtl="0"/>
            <a:r>
              <a:rPr lang="fr-FR" sz="1600" dirty="0">
                <a:latin typeface="+mj-lt"/>
              </a:rPr>
              <a:t>L’optimisation côté développement</a:t>
            </a:r>
            <a:endParaRPr lang="fr-FR" sz="1600" i="1" dirty="0">
              <a:solidFill>
                <a:srgbClr val="002060"/>
              </a:solidFill>
              <a:latin typeface="+mj-lt"/>
              <a:cs typeface="Segoe UI" panose="020B0502040204020203" pitchFamily="34" charset="0"/>
            </a:endParaRPr>
          </a:p>
        </p:txBody>
      </p:sp>
      <p:grpSp>
        <p:nvGrpSpPr>
          <p:cNvPr id="23" name="Groupe 22" descr="Cette image est d’une forme abstraite. ">
            <a:extLst>
              <a:ext uri="{FF2B5EF4-FFF2-40B4-BE49-F238E27FC236}">
                <a16:creationId xmlns:a16="http://schemas.microsoft.com/office/drawing/2014/main" id="{C5C1EC81-7459-4B76-B0C8-CF221BB21A2F}"/>
              </a:ext>
            </a:extLst>
          </p:cNvPr>
          <p:cNvGrpSpPr/>
          <p:nvPr/>
        </p:nvGrpSpPr>
        <p:grpSpPr>
          <a:xfrm>
            <a:off x="4855953" y="-2833465"/>
            <a:ext cx="8948964" cy="12105059"/>
            <a:chOff x="4855953" y="-2833465"/>
            <a:chExt cx="8948964" cy="12105059"/>
          </a:xfrm>
        </p:grpSpPr>
        <p:sp>
          <p:nvSpPr>
            <p:cNvPr id="20" name="Forme libre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21" name="Forme libre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22" name="Forme libre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grpSp>
    </p:spTree>
    <p:extLst>
      <p:ext uri="{BB962C8B-B14F-4D97-AF65-F5344CB8AC3E}">
        <p14:creationId xmlns:p14="http://schemas.microsoft.com/office/powerpoint/2010/main" val="50766727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hidden="1">
            <a:extLst>
              <a:ext uri="{FF2B5EF4-FFF2-40B4-BE49-F238E27FC236}">
                <a16:creationId xmlns:a16="http://schemas.microsoft.com/office/drawing/2014/main" id="{6FF5F564-0C08-4A3C-8BAC-1FADF459417F}"/>
              </a:ext>
            </a:extLst>
          </p:cNvPr>
          <p:cNvSpPr>
            <a:spLocks noGrp="1"/>
          </p:cNvSpPr>
          <p:nvPr>
            <p:ph type="title"/>
          </p:nvPr>
        </p:nvSpPr>
        <p:spPr/>
        <p:txBody>
          <a:bodyPr rtlCol="0"/>
          <a:lstStyle/>
          <a:p>
            <a:pPr rtl="0"/>
            <a:r>
              <a:rPr lang="fr-FR" dirty="0"/>
              <a:t>Ressources humaines : diapositive 4</a:t>
            </a:r>
          </a:p>
        </p:txBody>
      </p:sp>
      <p:grpSp>
        <p:nvGrpSpPr>
          <p:cNvPr id="345" name="Groupe 344">
            <a:extLst>
              <a:ext uri="{FF2B5EF4-FFF2-40B4-BE49-F238E27FC236}">
                <a16:creationId xmlns:a16="http://schemas.microsoft.com/office/drawing/2014/main" id="{E6D6E19C-DE46-4402-8CBF-17BB95458532}"/>
              </a:ext>
              <a:ext uri="{C183D7F6-B498-43B3-948B-1728B52AA6E4}">
                <adec:decorative xmlns:adec="http://schemas.microsoft.com/office/drawing/2017/decorative" val="1"/>
              </a:ext>
            </a:extLst>
          </p:cNvPr>
          <p:cNvGrpSpPr/>
          <p:nvPr/>
        </p:nvGrpSpPr>
        <p:grpSpPr>
          <a:xfrm>
            <a:off x="3953988" y="537999"/>
            <a:ext cx="4458070" cy="510401"/>
            <a:chOff x="9379627" y="4410753"/>
            <a:chExt cx="2467691" cy="510401"/>
          </a:xfrm>
        </p:grpSpPr>
        <p:sp>
          <p:nvSpPr>
            <p:cNvPr id="346" name="Zone de texte 345">
              <a:extLst>
                <a:ext uri="{FF2B5EF4-FFF2-40B4-BE49-F238E27FC236}">
                  <a16:creationId xmlns:a16="http://schemas.microsoft.com/office/drawing/2014/main" id="{3DF722C9-361F-401E-AD34-54132A8436B3}"/>
                </a:ext>
              </a:extLst>
            </p:cNvPr>
            <p:cNvSpPr txBox="1"/>
            <p:nvPr/>
          </p:nvSpPr>
          <p:spPr>
            <a:xfrm>
              <a:off x="9379627" y="4410753"/>
              <a:ext cx="2371352" cy="246221"/>
            </a:xfrm>
            <a:prstGeom prst="rect">
              <a:avLst/>
            </a:prstGeom>
            <a:noFill/>
          </p:spPr>
          <p:txBody>
            <a:bodyPr wrap="square" lIns="0" tIns="0" rIns="0" bIns="0" rtlCol="0">
              <a:spAutoFit/>
            </a:bodyPr>
            <a:lstStyle/>
            <a:p>
              <a:pPr algn="ctr" rtl="0"/>
              <a:r>
                <a:rPr lang="fr-FR" sz="1600" b="1" dirty="0">
                  <a:solidFill>
                    <a:srgbClr val="002060"/>
                  </a:solidFill>
                  <a:latin typeface="Segoe UI" panose="020B0502040204020203" pitchFamily="34" charset="0"/>
                  <a:cs typeface="Segoe UI" panose="020B0502040204020203" pitchFamily="34" charset="0"/>
                </a:rPr>
                <a:t>OPTIMISER LA RAPIDITE</a:t>
              </a:r>
            </a:p>
          </p:txBody>
        </p:sp>
        <p:sp>
          <p:nvSpPr>
            <p:cNvPr id="347" name="Rectangle 346">
              <a:extLst>
                <a:ext uri="{FF2B5EF4-FFF2-40B4-BE49-F238E27FC236}">
                  <a16:creationId xmlns:a16="http://schemas.microsoft.com/office/drawing/2014/main" id="{49C08362-5A73-4AB7-8811-DC216428D42D}"/>
                </a:ext>
              </a:extLst>
            </p:cNvPr>
            <p:cNvSpPr/>
            <p:nvPr/>
          </p:nvSpPr>
          <p:spPr>
            <a:xfrm>
              <a:off x="10117924" y="4674933"/>
              <a:ext cx="1729394" cy="246221"/>
            </a:xfrm>
            <a:prstGeom prst="rect">
              <a:avLst/>
            </a:prstGeom>
          </p:spPr>
          <p:txBody>
            <a:bodyPr wrap="square" lIns="0" tIns="0" rIns="0" bIns="0" rtlCol="0">
              <a:spAutoFit/>
            </a:bodyPr>
            <a:lstStyle/>
            <a:p>
              <a:pPr rtl="0"/>
              <a:r>
                <a:rPr lang="fr-FR" sz="1600" dirty="0">
                  <a:latin typeface="+mj-lt"/>
                </a:rPr>
                <a:t>Du site et du serveur</a:t>
              </a:r>
              <a:endParaRPr lang="fr-FR" sz="1600" i="1" dirty="0">
                <a:solidFill>
                  <a:srgbClr val="002060"/>
                </a:solidFill>
                <a:latin typeface="+mj-lt"/>
                <a:cs typeface="Segoe UI" panose="020B0502040204020203" pitchFamily="34" charset="0"/>
              </a:endParaRPr>
            </a:p>
          </p:txBody>
        </p:sp>
      </p:grpSp>
      <p:grpSp>
        <p:nvGrpSpPr>
          <p:cNvPr id="40" name="Groupe 39" descr="Cette image est une icône représentant 1 personne interaction avec trois personnes. ">
            <a:extLst>
              <a:ext uri="{FF2B5EF4-FFF2-40B4-BE49-F238E27FC236}">
                <a16:creationId xmlns:a16="http://schemas.microsoft.com/office/drawing/2014/main" id="{6163EC3B-1C70-4943-88AE-C995F6AF3D2D}"/>
              </a:ext>
            </a:extLst>
          </p:cNvPr>
          <p:cNvGrpSpPr/>
          <p:nvPr/>
        </p:nvGrpSpPr>
        <p:grpSpPr>
          <a:xfrm>
            <a:off x="5459412" y="1395413"/>
            <a:ext cx="1273175" cy="1271588"/>
            <a:chOff x="5459412" y="1395413"/>
            <a:chExt cx="1273175" cy="1271588"/>
          </a:xfrm>
        </p:grpSpPr>
        <p:sp>
          <p:nvSpPr>
            <p:cNvPr id="34" name="Ovale 26">
              <a:extLst>
                <a:ext uri="{FF2B5EF4-FFF2-40B4-BE49-F238E27FC236}">
                  <a16:creationId xmlns:a16="http://schemas.microsoft.com/office/drawing/2014/main" id="{BAB1D2D2-1913-4FAF-8141-A2217D47D3D9}"/>
                </a:ext>
              </a:extLst>
            </p:cNvPr>
            <p:cNvSpPr>
              <a:spLocks noChangeArrowheads="1"/>
            </p:cNvSpPr>
            <p:nvPr/>
          </p:nvSpPr>
          <p:spPr bwMode="auto">
            <a:xfrm>
              <a:off x="5459412" y="1395413"/>
              <a:ext cx="1273175" cy="1271588"/>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grpSp>
          <p:nvGrpSpPr>
            <p:cNvPr id="153" name="Groupe 152">
              <a:extLst>
                <a:ext uri="{FF2B5EF4-FFF2-40B4-BE49-F238E27FC236}">
                  <a16:creationId xmlns:a16="http://schemas.microsoft.com/office/drawing/2014/main" id="{14E63ABA-A2BE-460E-AEC1-558B63A0D598}"/>
                </a:ext>
              </a:extLst>
            </p:cNvPr>
            <p:cNvGrpSpPr/>
            <p:nvPr/>
          </p:nvGrpSpPr>
          <p:grpSpPr>
            <a:xfrm>
              <a:off x="5781290" y="1569642"/>
              <a:ext cx="584970" cy="674403"/>
              <a:chOff x="2686050" y="2895601"/>
              <a:chExt cx="330200" cy="346075"/>
            </a:xfrm>
          </p:grpSpPr>
          <p:sp>
            <p:nvSpPr>
              <p:cNvPr id="154" name="Ovale 309">
                <a:extLst>
                  <a:ext uri="{FF2B5EF4-FFF2-40B4-BE49-F238E27FC236}">
                    <a16:creationId xmlns:a16="http://schemas.microsoft.com/office/drawing/2014/main" id="{AC91C28A-AC97-43D2-BB20-485D353E831B}"/>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155" name="Forme libre 310">
                <a:extLst>
                  <a:ext uri="{FF2B5EF4-FFF2-40B4-BE49-F238E27FC236}">
                    <a16:creationId xmlns:a16="http://schemas.microsoft.com/office/drawing/2014/main" id="{307DC6B5-75A0-4610-B431-35147A890CA0}"/>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156" name="Ovale 311">
                <a:extLst>
                  <a:ext uri="{FF2B5EF4-FFF2-40B4-BE49-F238E27FC236}">
                    <a16:creationId xmlns:a16="http://schemas.microsoft.com/office/drawing/2014/main" id="{16EA5084-E99D-4DD5-B478-224937E08C2D}"/>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157" name="Forme libre 312">
                <a:extLst>
                  <a:ext uri="{FF2B5EF4-FFF2-40B4-BE49-F238E27FC236}">
                    <a16:creationId xmlns:a16="http://schemas.microsoft.com/office/drawing/2014/main" id="{210EC1C6-3182-40F6-869F-33B0ABF22B6A}"/>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158" name="Ovale 313">
                <a:extLst>
                  <a:ext uri="{FF2B5EF4-FFF2-40B4-BE49-F238E27FC236}">
                    <a16:creationId xmlns:a16="http://schemas.microsoft.com/office/drawing/2014/main" id="{168ACDC4-22F5-4D4B-A783-44D3655B843F}"/>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159" name="Forme libre 314">
                <a:extLst>
                  <a:ext uri="{FF2B5EF4-FFF2-40B4-BE49-F238E27FC236}">
                    <a16:creationId xmlns:a16="http://schemas.microsoft.com/office/drawing/2014/main" id="{9350080E-FAD1-420D-A674-785E5FD1F3EE}"/>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160" name="Ovale 315">
                <a:extLst>
                  <a:ext uri="{FF2B5EF4-FFF2-40B4-BE49-F238E27FC236}">
                    <a16:creationId xmlns:a16="http://schemas.microsoft.com/office/drawing/2014/main" id="{A3A96249-064E-4E4F-800D-F3E32321B7D5}"/>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161" name="Forme libre 316">
                <a:extLst>
                  <a:ext uri="{FF2B5EF4-FFF2-40B4-BE49-F238E27FC236}">
                    <a16:creationId xmlns:a16="http://schemas.microsoft.com/office/drawing/2014/main" id="{5B0FA9F4-74E7-4069-9E66-4CD168516DBB}"/>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162" name="Ovale 317">
                <a:extLst>
                  <a:ext uri="{FF2B5EF4-FFF2-40B4-BE49-F238E27FC236}">
                    <a16:creationId xmlns:a16="http://schemas.microsoft.com/office/drawing/2014/main" id="{8B1079C4-08A2-4532-BF93-C9FBD28FC053}"/>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163" name="Forme libre 318">
                <a:extLst>
                  <a:ext uri="{FF2B5EF4-FFF2-40B4-BE49-F238E27FC236}">
                    <a16:creationId xmlns:a16="http://schemas.microsoft.com/office/drawing/2014/main" id="{D2176F15-45A0-4989-901D-43FEBC8C6CA0}"/>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164" name="Forme libre 319">
                <a:extLst>
                  <a:ext uri="{FF2B5EF4-FFF2-40B4-BE49-F238E27FC236}">
                    <a16:creationId xmlns:a16="http://schemas.microsoft.com/office/drawing/2014/main" id="{E441EEB4-0ED1-401E-BCE2-44490D081569}"/>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165" name="Ligne 320">
                <a:extLst>
                  <a:ext uri="{FF2B5EF4-FFF2-40B4-BE49-F238E27FC236}">
                    <a16:creationId xmlns:a16="http://schemas.microsoft.com/office/drawing/2014/main" id="{DE0936E5-0224-4C3C-9815-CA2E7C9781C1}"/>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grpSp>
      </p:grpSp>
      <p:grpSp>
        <p:nvGrpSpPr>
          <p:cNvPr id="45" name="Groupe 44">
            <a:extLst>
              <a:ext uri="{FF2B5EF4-FFF2-40B4-BE49-F238E27FC236}">
                <a16:creationId xmlns:a16="http://schemas.microsoft.com/office/drawing/2014/main" id="{99CDDA2C-6FA4-497B-A320-3ED782990E8C}"/>
              </a:ext>
              <a:ext uri="{C183D7F6-B498-43B3-948B-1728B52AA6E4}">
                <adec:decorative xmlns:adec="http://schemas.microsoft.com/office/drawing/2017/decorative" val="1"/>
              </a:ext>
            </a:extLst>
          </p:cNvPr>
          <p:cNvGrpSpPr/>
          <p:nvPr/>
        </p:nvGrpSpPr>
        <p:grpSpPr>
          <a:xfrm>
            <a:off x="1427303" y="2164807"/>
            <a:ext cx="1594605" cy="1322865"/>
            <a:chOff x="1427303" y="2203556"/>
            <a:chExt cx="1594605" cy="1322865"/>
          </a:xfrm>
        </p:grpSpPr>
        <p:sp>
          <p:nvSpPr>
            <p:cNvPr id="340" name="Zone de texte 339">
              <a:extLst>
                <a:ext uri="{FF2B5EF4-FFF2-40B4-BE49-F238E27FC236}">
                  <a16:creationId xmlns:a16="http://schemas.microsoft.com/office/drawing/2014/main" id="{246A1BD9-59BD-467C-9A84-D6A5E4382773}"/>
                </a:ext>
              </a:extLst>
            </p:cNvPr>
            <p:cNvSpPr txBox="1"/>
            <p:nvPr/>
          </p:nvSpPr>
          <p:spPr>
            <a:xfrm>
              <a:off x="1427303" y="2203556"/>
              <a:ext cx="1594605" cy="738664"/>
            </a:xfrm>
            <a:prstGeom prst="rect">
              <a:avLst/>
            </a:prstGeom>
            <a:noFill/>
          </p:spPr>
          <p:txBody>
            <a:bodyPr wrap="square" lIns="0" tIns="0" rIns="0" bIns="0" rtlCol="0">
              <a:spAutoFit/>
            </a:bodyPr>
            <a:lstStyle/>
            <a:p>
              <a:pPr algn="r" rtl="0"/>
              <a:r>
                <a:rPr lang="fr-FR" sz="1600" b="1" dirty="0">
                  <a:solidFill>
                    <a:srgbClr val="002060"/>
                  </a:solidFill>
                  <a:latin typeface="Segoe UI" panose="020B0502040204020203" pitchFamily="34" charset="0"/>
                  <a:cs typeface="Segoe UI" panose="020B0502040204020203" pitchFamily="34" charset="0"/>
                </a:rPr>
                <a:t>CODER AVEC DES BALISES SEMANTIQUES</a:t>
              </a:r>
            </a:p>
          </p:txBody>
        </p:sp>
        <p:sp>
          <p:nvSpPr>
            <p:cNvPr id="341" name="Rectangle 340">
              <a:extLst>
                <a:ext uri="{FF2B5EF4-FFF2-40B4-BE49-F238E27FC236}">
                  <a16:creationId xmlns:a16="http://schemas.microsoft.com/office/drawing/2014/main" id="{594EDD4C-FB3C-4D67-A0E0-448BE5307678}"/>
                </a:ext>
              </a:extLst>
            </p:cNvPr>
            <p:cNvSpPr/>
            <p:nvPr/>
          </p:nvSpPr>
          <p:spPr>
            <a:xfrm>
              <a:off x="1427304" y="3033978"/>
              <a:ext cx="1594604" cy="492443"/>
            </a:xfrm>
            <a:prstGeom prst="rect">
              <a:avLst/>
            </a:prstGeom>
          </p:spPr>
          <p:txBody>
            <a:bodyPr wrap="square" lIns="0" tIns="0" rIns="0" bIns="0" rtlCol="0">
              <a:spAutoFit/>
            </a:bodyPr>
            <a:lstStyle/>
            <a:p>
              <a:pPr algn="r" rtl="0"/>
              <a:r>
                <a:rPr lang="fr-FR" sz="1600" i="1" dirty="0">
                  <a:solidFill>
                    <a:srgbClr val="002060"/>
                  </a:solidFill>
                  <a:latin typeface="+mj-lt"/>
                  <a:cs typeface="Segoe UI" panose="020B0502040204020203" pitchFamily="34" charset="0"/>
                </a:rPr>
                <a:t>Et optimiser la structure des </a:t>
              </a:r>
              <a:r>
                <a:rPr lang="fr-FR" sz="1600" i="1" dirty="0" err="1">
                  <a:solidFill>
                    <a:srgbClr val="002060"/>
                  </a:solidFill>
                  <a:latin typeface="+mj-lt"/>
                  <a:cs typeface="Segoe UI" panose="020B0502040204020203" pitchFamily="34" charset="0"/>
                </a:rPr>
                <a:t>urls</a:t>
              </a:r>
              <a:endParaRPr lang="fr-FR" sz="1600" i="1" dirty="0">
                <a:solidFill>
                  <a:srgbClr val="002060"/>
                </a:solidFill>
                <a:latin typeface="+mj-lt"/>
                <a:cs typeface="Segoe UI" panose="020B0502040204020203" pitchFamily="34" charset="0"/>
              </a:endParaRPr>
            </a:p>
          </p:txBody>
        </p:sp>
      </p:grpSp>
      <p:grpSp>
        <p:nvGrpSpPr>
          <p:cNvPr id="41" name="Groupe 40" descr="Cette image est une icône représentant une interaction entre trois personnes. ">
            <a:extLst>
              <a:ext uri="{FF2B5EF4-FFF2-40B4-BE49-F238E27FC236}">
                <a16:creationId xmlns:a16="http://schemas.microsoft.com/office/drawing/2014/main" id="{7095B44D-041E-4DC3-A3B8-C4DBA721F0CF}"/>
              </a:ext>
            </a:extLst>
          </p:cNvPr>
          <p:cNvGrpSpPr/>
          <p:nvPr/>
        </p:nvGrpSpPr>
        <p:grpSpPr>
          <a:xfrm>
            <a:off x="3489325" y="2143125"/>
            <a:ext cx="1397000" cy="1397000"/>
            <a:chOff x="3438525" y="2143125"/>
            <a:chExt cx="1397000" cy="1397000"/>
          </a:xfrm>
        </p:grpSpPr>
        <p:sp>
          <p:nvSpPr>
            <p:cNvPr id="33" name="Forme libre 25">
              <a:extLst>
                <a:ext uri="{FF2B5EF4-FFF2-40B4-BE49-F238E27FC236}">
                  <a16:creationId xmlns:a16="http://schemas.microsoft.com/office/drawing/2014/main" id="{82A9CD09-E5BD-4051-A55B-752BE1EA490F}"/>
                </a:ext>
              </a:extLst>
            </p:cNvPr>
            <p:cNvSpPr>
              <a:spLocks/>
            </p:cNvSpPr>
            <p:nvPr/>
          </p:nvSpPr>
          <p:spPr bwMode="auto">
            <a:xfrm>
              <a:off x="3438525" y="2143125"/>
              <a:ext cx="1397000" cy="1397000"/>
            </a:xfrm>
            <a:custGeom>
              <a:avLst/>
              <a:gdLst>
                <a:gd name="T0" fmla="*/ 276 w 336"/>
                <a:gd name="T1" fmla="*/ 276 h 336"/>
                <a:gd name="T2" fmla="*/ 60 w 336"/>
                <a:gd name="T3" fmla="*/ 276 h 336"/>
                <a:gd name="T4" fmla="*/ 60 w 336"/>
                <a:gd name="T5" fmla="*/ 60 h 336"/>
                <a:gd name="T6" fmla="*/ 276 w 336"/>
                <a:gd name="T7" fmla="*/ 60 h 336"/>
                <a:gd name="T8" fmla="*/ 276 w 336"/>
                <a:gd name="T9" fmla="*/ 276 h 336"/>
              </a:gdLst>
              <a:ahLst/>
              <a:cxnLst>
                <a:cxn ang="0">
                  <a:pos x="T0" y="T1"/>
                </a:cxn>
                <a:cxn ang="0">
                  <a:pos x="T2" y="T3"/>
                </a:cxn>
                <a:cxn ang="0">
                  <a:pos x="T4" y="T5"/>
                </a:cxn>
                <a:cxn ang="0">
                  <a:pos x="T6" y="T7"/>
                </a:cxn>
                <a:cxn ang="0">
                  <a:pos x="T8" y="T9"/>
                </a:cxn>
              </a:cxnLst>
              <a:rect l="0" t="0" r="r" b="b"/>
              <a:pathLst>
                <a:path w="336" h="336">
                  <a:moveTo>
                    <a:pt x="276" y="276"/>
                  </a:moveTo>
                  <a:cubicBezTo>
                    <a:pt x="217" y="336"/>
                    <a:pt x="120" y="336"/>
                    <a:pt x="60" y="276"/>
                  </a:cubicBezTo>
                  <a:cubicBezTo>
                    <a:pt x="0" y="217"/>
                    <a:pt x="0" y="120"/>
                    <a:pt x="60" y="60"/>
                  </a:cubicBezTo>
                  <a:cubicBezTo>
                    <a:pt x="120" y="0"/>
                    <a:pt x="217" y="0"/>
                    <a:pt x="276" y="60"/>
                  </a:cubicBezTo>
                  <a:cubicBezTo>
                    <a:pt x="336" y="120"/>
                    <a:pt x="336" y="217"/>
                    <a:pt x="276"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grpSp>
          <p:nvGrpSpPr>
            <p:cNvPr id="166" name="Groupe 165">
              <a:extLst>
                <a:ext uri="{FF2B5EF4-FFF2-40B4-BE49-F238E27FC236}">
                  <a16:creationId xmlns:a16="http://schemas.microsoft.com/office/drawing/2014/main" id="{F3A32F3A-3EA3-4F6F-905C-AE7E326402EF}"/>
                </a:ext>
              </a:extLst>
            </p:cNvPr>
            <p:cNvGrpSpPr/>
            <p:nvPr/>
          </p:nvGrpSpPr>
          <p:grpSpPr>
            <a:xfrm>
              <a:off x="3810316" y="2465099"/>
              <a:ext cx="613094" cy="674403"/>
              <a:chOff x="3398838" y="2895601"/>
              <a:chExt cx="346075" cy="346075"/>
            </a:xfrm>
          </p:grpSpPr>
          <p:sp>
            <p:nvSpPr>
              <p:cNvPr id="167" name="Forme libre 49">
                <a:extLst>
                  <a:ext uri="{FF2B5EF4-FFF2-40B4-BE49-F238E27FC236}">
                    <a16:creationId xmlns:a16="http://schemas.microsoft.com/office/drawing/2014/main" id="{740B54FD-C512-4C4B-90F2-B8FE96027793}"/>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168" name="Forme libre 50">
                <a:extLst>
                  <a:ext uri="{FF2B5EF4-FFF2-40B4-BE49-F238E27FC236}">
                    <a16:creationId xmlns:a16="http://schemas.microsoft.com/office/drawing/2014/main" id="{4FDC5A8D-821C-42CD-8C45-FB309BF76A4B}"/>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169" name="Ovale 51">
                <a:extLst>
                  <a:ext uri="{FF2B5EF4-FFF2-40B4-BE49-F238E27FC236}">
                    <a16:creationId xmlns:a16="http://schemas.microsoft.com/office/drawing/2014/main" id="{627888DD-F7D4-4895-B336-F188BAF1D77E}"/>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170" name="Forme libre 52">
                <a:extLst>
                  <a:ext uri="{FF2B5EF4-FFF2-40B4-BE49-F238E27FC236}">
                    <a16:creationId xmlns:a16="http://schemas.microsoft.com/office/drawing/2014/main" id="{21C53BAF-A1BD-4D9D-8C56-C5A5E2964569}"/>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171" name="Forme libre 53">
                <a:extLst>
                  <a:ext uri="{FF2B5EF4-FFF2-40B4-BE49-F238E27FC236}">
                    <a16:creationId xmlns:a16="http://schemas.microsoft.com/office/drawing/2014/main" id="{B30A39F9-E915-4B71-94A4-3436CE4B98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172" name="Forme libre 54">
                <a:extLst>
                  <a:ext uri="{FF2B5EF4-FFF2-40B4-BE49-F238E27FC236}">
                    <a16:creationId xmlns:a16="http://schemas.microsoft.com/office/drawing/2014/main" id="{92A91763-2FE9-4F49-81B3-F46A31888210}"/>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173" name="Ovale 55">
                <a:extLst>
                  <a:ext uri="{FF2B5EF4-FFF2-40B4-BE49-F238E27FC236}">
                    <a16:creationId xmlns:a16="http://schemas.microsoft.com/office/drawing/2014/main" id="{5D56157D-44A4-414B-A115-780567411345}"/>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174" name="Forme libre 56">
                <a:extLst>
                  <a:ext uri="{FF2B5EF4-FFF2-40B4-BE49-F238E27FC236}">
                    <a16:creationId xmlns:a16="http://schemas.microsoft.com/office/drawing/2014/main" id="{62DA9A80-F152-45F5-94C2-BB31EDA3C093}"/>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175" name="Forme libre 57">
                <a:extLst>
                  <a:ext uri="{FF2B5EF4-FFF2-40B4-BE49-F238E27FC236}">
                    <a16:creationId xmlns:a16="http://schemas.microsoft.com/office/drawing/2014/main" id="{003EFD2E-CF90-4AC0-BEC7-7BC68564812B}"/>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176" name="Forme libre 58">
                <a:extLst>
                  <a:ext uri="{FF2B5EF4-FFF2-40B4-BE49-F238E27FC236}">
                    <a16:creationId xmlns:a16="http://schemas.microsoft.com/office/drawing/2014/main" id="{17D242C7-DED5-4760-974B-1C0C2CEDE00F}"/>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177" name="Ovale 59">
                <a:extLst>
                  <a:ext uri="{FF2B5EF4-FFF2-40B4-BE49-F238E27FC236}">
                    <a16:creationId xmlns:a16="http://schemas.microsoft.com/office/drawing/2014/main" id="{4029ED17-8FD3-4AF2-A688-F0EE0CED0B1E}"/>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178" name="Forme libre 60">
                <a:extLst>
                  <a:ext uri="{FF2B5EF4-FFF2-40B4-BE49-F238E27FC236}">
                    <a16:creationId xmlns:a16="http://schemas.microsoft.com/office/drawing/2014/main" id="{635ABD1D-573A-4AEB-BA17-43168A9B888A}"/>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179" name="Ligne 61">
                <a:extLst>
                  <a:ext uri="{FF2B5EF4-FFF2-40B4-BE49-F238E27FC236}">
                    <a16:creationId xmlns:a16="http://schemas.microsoft.com/office/drawing/2014/main" id="{5DC54740-A0D8-4879-95BC-57FB1ACC3E3D}"/>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180" name="Ligne 62">
                <a:extLst>
                  <a:ext uri="{FF2B5EF4-FFF2-40B4-BE49-F238E27FC236}">
                    <a16:creationId xmlns:a16="http://schemas.microsoft.com/office/drawing/2014/main" id="{E3DB3D49-FAF6-4080-AE40-81CF5899A3E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grpSp>
      </p:grpSp>
      <p:grpSp>
        <p:nvGrpSpPr>
          <p:cNvPr id="39" name="Groupe 38" descr="Cette image est une icône représentant une interaction entre trois personnes. ">
            <a:extLst>
              <a:ext uri="{FF2B5EF4-FFF2-40B4-BE49-F238E27FC236}">
                <a16:creationId xmlns:a16="http://schemas.microsoft.com/office/drawing/2014/main" id="{D7F5E6C2-3449-4D64-AEF0-8F9AE58743E4}"/>
              </a:ext>
            </a:extLst>
          </p:cNvPr>
          <p:cNvGrpSpPr/>
          <p:nvPr/>
        </p:nvGrpSpPr>
        <p:grpSpPr>
          <a:xfrm>
            <a:off x="7305675" y="2143125"/>
            <a:ext cx="1397000" cy="1397000"/>
            <a:chOff x="7356475" y="2143125"/>
            <a:chExt cx="1397000" cy="1397000"/>
          </a:xfrm>
        </p:grpSpPr>
        <p:sp>
          <p:nvSpPr>
            <p:cNvPr id="35" name="Forme libre 27">
              <a:extLst>
                <a:ext uri="{FF2B5EF4-FFF2-40B4-BE49-F238E27FC236}">
                  <a16:creationId xmlns:a16="http://schemas.microsoft.com/office/drawing/2014/main" id="{AAE4382C-A236-4EFC-A5CF-301D418C624F}"/>
                </a:ext>
              </a:extLst>
            </p:cNvPr>
            <p:cNvSpPr>
              <a:spLocks/>
            </p:cNvSpPr>
            <p:nvPr/>
          </p:nvSpPr>
          <p:spPr bwMode="auto">
            <a:xfrm>
              <a:off x="7356475" y="2143125"/>
              <a:ext cx="1397000" cy="1397000"/>
            </a:xfrm>
            <a:custGeom>
              <a:avLst/>
              <a:gdLst>
                <a:gd name="T0" fmla="*/ 60 w 336"/>
                <a:gd name="T1" fmla="*/ 276 h 336"/>
                <a:gd name="T2" fmla="*/ 60 w 336"/>
                <a:gd name="T3" fmla="*/ 60 h 336"/>
                <a:gd name="T4" fmla="*/ 276 w 336"/>
                <a:gd name="T5" fmla="*/ 60 h 336"/>
                <a:gd name="T6" fmla="*/ 276 w 336"/>
                <a:gd name="T7" fmla="*/ 276 h 336"/>
                <a:gd name="T8" fmla="*/ 60 w 336"/>
                <a:gd name="T9" fmla="*/ 276 h 336"/>
              </a:gdLst>
              <a:ahLst/>
              <a:cxnLst>
                <a:cxn ang="0">
                  <a:pos x="T0" y="T1"/>
                </a:cxn>
                <a:cxn ang="0">
                  <a:pos x="T2" y="T3"/>
                </a:cxn>
                <a:cxn ang="0">
                  <a:pos x="T4" y="T5"/>
                </a:cxn>
                <a:cxn ang="0">
                  <a:pos x="T6" y="T7"/>
                </a:cxn>
                <a:cxn ang="0">
                  <a:pos x="T8" y="T9"/>
                </a:cxn>
              </a:cxnLst>
              <a:rect l="0" t="0" r="r" b="b"/>
              <a:pathLst>
                <a:path w="336" h="336">
                  <a:moveTo>
                    <a:pt x="60" y="276"/>
                  </a:moveTo>
                  <a:cubicBezTo>
                    <a:pt x="0" y="217"/>
                    <a:pt x="0" y="120"/>
                    <a:pt x="60" y="60"/>
                  </a:cubicBezTo>
                  <a:cubicBezTo>
                    <a:pt x="120" y="0"/>
                    <a:pt x="217" y="0"/>
                    <a:pt x="276" y="60"/>
                  </a:cubicBezTo>
                  <a:cubicBezTo>
                    <a:pt x="336" y="120"/>
                    <a:pt x="336" y="217"/>
                    <a:pt x="276" y="276"/>
                  </a:cubicBezTo>
                  <a:cubicBezTo>
                    <a:pt x="217" y="336"/>
                    <a:pt x="120" y="336"/>
                    <a:pt x="60"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grpSp>
          <p:nvGrpSpPr>
            <p:cNvPr id="213" name="Groupe 212">
              <a:extLst>
                <a:ext uri="{FF2B5EF4-FFF2-40B4-BE49-F238E27FC236}">
                  <a16:creationId xmlns:a16="http://schemas.microsoft.com/office/drawing/2014/main" id="{84CDD73D-3AA4-4625-B9F5-1852145FC880}"/>
                </a:ext>
              </a:extLst>
            </p:cNvPr>
            <p:cNvGrpSpPr/>
            <p:nvPr/>
          </p:nvGrpSpPr>
          <p:grpSpPr>
            <a:xfrm>
              <a:off x="7748428" y="2465099"/>
              <a:ext cx="613094" cy="674403"/>
              <a:chOff x="3398838" y="2895601"/>
              <a:chExt cx="346075" cy="346075"/>
            </a:xfrm>
          </p:grpSpPr>
          <p:sp>
            <p:nvSpPr>
              <p:cNvPr id="214" name="Forme libre 49">
                <a:extLst>
                  <a:ext uri="{FF2B5EF4-FFF2-40B4-BE49-F238E27FC236}">
                    <a16:creationId xmlns:a16="http://schemas.microsoft.com/office/drawing/2014/main" id="{ABF2711F-75A7-4B4A-BF02-2652927EB6D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15" name="Forme libre 50">
                <a:extLst>
                  <a:ext uri="{FF2B5EF4-FFF2-40B4-BE49-F238E27FC236}">
                    <a16:creationId xmlns:a16="http://schemas.microsoft.com/office/drawing/2014/main" id="{82DE05A5-FAEC-4B16-BF1A-19901B942D35}"/>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16" name="Ovale 51">
                <a:extLst>
                  <a:ext uri="{FF2B5EF4-FFF2-40B4-BE49-F238E27FC236}">
                    <a16:creationId xmlns:a16="http://schemas.microsoft.com/office/drawing/2014/main" id="{0E0CD678-477B-451D-9104-A48469B3943C}"/>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17" name="Forme libre 52">
                <a:extLst>
                  <a:ext uri="{FF2B5EF4-FFF2-40B4-BE49-F238E27FC236}">
                    <a16:creationId xmlns:a16="http://schemas.microsoft.com/office/drawing/2014/main" id="{26FA0A70-D241-45F0-830E-0A67FE310BAF}"/>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18" name="Forme libre 53">
                <a:extLst>
                  <a:ext uri="{FF2B5EF4-FFF2-40B4-BE49-F238E27FC236}">
                    <a16:creationId xmlns:a16="http://schemas.microsoft.com/office/drawing/2014/main" id="{A59E8B52-245F-4ACF-8281-9CF552059B59}"/>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19" name="Forme libre 54">
                <a:extLst>
                  <a:ext uri="{FF2B5EF4-FFF2-40B4-BE49-F238E27FC236}">
                    <a16:creationId xmlns:a16="http://schemas.microsoft.com/office/drawing/2014/main" id="{899BF9CE-E77F-4F48-9450-66E3BECCB68B}"/>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20" name="Ovale 55">
                <a:extLst>
                  <a:ext uri="{FF2B5EF4-FFF2-40B4-BE49-F238E27FC236}">
                    <a16:creationId xmlns:a16="http://schemas.microsoft.com/office/drawing/2014/main" id="{4BEF1ED3-5C78-40B2-8A93-4068B9D51806}"/>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21" name="Forme libre 56">
                <a:extLst>
                  <a:ext uri="{FF2B5EF4-FFF2-40B4-BE49-F238E27FC236}">
                    <a16:creationId xmlns:a16="http://schemas.microsoft.com/office/drawing/2014/main" id="{A2AAED8D-F9E0-4ECB-9AB3-CBBAFB83B1AF}"/>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22" name="Forme libre 57">
                <a:extLst>
                  <a:ext uri="{FF2B5EF4-FFF2-40B4-BE49-F238E27FC236}">
                    <a16:creationId xmlns:a16="http://schemas.microsoft.com/office/drawing/2014/main" id="{6002DB15-DE43-4C77-9619-8D419321F2E7}"/>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23" name="Forme libre 58">
                <a:extLst>
                  <a:ext uri="{FF2B5EF4-FFF2-40B4-BE49-F238E27FC236}">
                    <a16:creationId xmlns:a16="http://schemas.microsoft.com/office/drawing/2014/main" id="{96593802-B775-42A3-AF14-F045D7024BCC}"/>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24" name="Ovale 59">
                <a:extLst>
                  <a:ext uri="{FF2B5EF4-FFF2-40B4-BE49-F238E27FC236}">
                    <a16:creationId xmlns:a16="http://schemas.microsoft.com/office/drawing/2014/main" id="{E9093A9B-C057-4965-9778-D32C3435BAC3}"/>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25" name="Forme libre 60">
                <a:extLst>
                  <a:ext uri="{FF2B5EF4-FFF2-40B4-BE49-F238E27FC236}">
                    <a16:creationId xmlns:a16="http://schemas.microsoft.com/office/drawing/2014/main" id="{25E38B6F-D336-4A2F-AB1E-5483A67114A8}"/>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26" name="Ligne 61">
                <a:extLst>
                  <a:ext uri="{FF2B5EF4-FFF2-40B4-BE49-F238E27FC236}">
                    <a16:creationId xmlns:a16="http://schemas.microsoft.com/office/drawing/2014/main" id="{C97F06C5-8609-4F4A-94C8-8D52F4857B8C}"/>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27" name="Ligne 62">
                <a:extLst>
                  <a:ext uri="{FF2B5EF4-FFF2-40B4-BE49-F238E27FC236}">
                    <a16:creationId xmlns:a16="http://schemas.microsoft.com/office/drawing/2014/main" id="{7A7E2673-DEC0-43F1-9033-64A7A4DA55B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grpSp>
      </p:grpSp>
      <p:grpSp>
        <p:nvGrpSpPr>
          <p:cNvPr id="336" name="Groupe 335">
            <a:extLst>
              <a:ext uri="{FF2B5EF4-FFF2-40B4-BE49-F238E27FC236}">
                <a16:creationId xmlns:a16="http://schemas.microsoft.com/office/drawing/2014/main" id="{28F9A76E-D468-407E-9575-CEACF4453F35}"/>
              </a:ext>
              <a:ext uri="{C183D7F6-B498-43B3-948B-1728B52AA6E4}">
                <adec:decorative xmlns:adec="http://schemas.microsoft.com/office/drawing/2017/decorative" val="1"/>
              </a:ext>
            </a:extLst>
          </p:cNvPr>
          <p:cNvGrpSpPr/>
          <p:nvPr/>
        </p:nvGrpSpPr>
        <p:grpSpPr>
          <a:xfrm>
            <a:off x="9098876" y="2203556"/>
            <a:ext cx="1616232" cy="1064611"/>
            <a:chOff x="9700605" y="4157408"/>
            <a:chExt cx="1752850" cy="1064611"/>
          </a:xfrm>
        </p:grpSpPr>
        <p:sp>
          <p:nvSpPr>
            <p:cNvPr id="337" name="Zone de texte 336">
              <a:extLst>
                <a:ext uri="{FF2B5EF4-FFF2-40B4-BE49-F238E27FC236}">
                  <a16:creationId xmlns:a16="http://schemas.microsoft.com/office/drawing/2014/main" id="{3380BC47-47FB-44F3-9E0B-80B83E426031}"/>
                </a:ext>
              </a:extLst>
            </p:cNvPr>
            <p:cNvSpPr txBox="1"/>
            <p:nvPr/>
          </p:nvSpPr>
          <p:spPr>
            <a:xfrm>
              <a:off x="9700605" y="4157408"/>
              <a:ext cx="1729395" cy="492443"/>
            </a:xfrm>
            <a:prstGeom prst="rect">
              <a:avLst/>
            </a:prstGeom>
            <a:noFill/>
          </p:spPr>
          <p:txBody>
            <a:bodyPr wrap="square" lIns="0" tIns="0" rIns="0" bIns="0" rtlCol="0">
              <a:spAutoFit/>
            </a:bodyPr>
            <a:lstStyle/>
            <a:p>
              <a:pPr rtl="0"/>
              <a:r>
                <a:rPr lang="fr-FR" sz="1600" b="1" dirty="0">
                  <a:solidFill>
                    <a:srgbClr val="002060"/>
                  </a:solidFill>
                  <a:latin typeface="Segoe UI" panose="020B0502040204020203" pitchFamily="34" charset="0"/>
                  <a:cs typeface="Segoe UI" panose="020B0502040204020203" pitchFamily="34" charset="0"/>
                </a:rPr>
                <a:t>ORGANISER SES URLS</a:t>
              </a:r>
            </a:p>
          </p:txBody>
        </p:sp>
        <p:sp>
          <p:nvSpPr>
            <p:cNvPr id="338" name="Rectangle 337">
              <a:extLst>
                <a:ext uri="{FF2B5EF4-FFF2-40B4-BE49-F238E27FC236}">
                  <a16:creationId xmlns:a16="http://schemas.microsoft.com/office/drawing/2014/main" id="{9DE6A47E-C4CC-416D-9C28-3273394521C8}"/>
                </a:ext>
              </a:extLst>
            </p:cNvPr>
            <p:cNvSpPr/>
            <p:nvPr/>
          </p:nvSpPr>
          <p:spPr>
            <a:xfrm>
              <a:off x="9724061" y="4729576"/>
              <a:ext cx="1729394" cy="492443"/>
            </a:xfrm>
            <a:prstGeom prst="rect">
              <a:avLst/>
            </a:prstGeom>
          </p:spPr>
          <p:txBody>
            <a:bodyPr wrap="square" lIns="0" tIns="0" rIns="0" bIns="0" rtlCol="0">
              <a:spAutoFit/>
            </a:bodyPr>
            <a:lstStyle/>
            <a:p>
              <a:pPr rtl="0"/>
              <a:r>
                <a:rPr lang="fr-FR" sz="1600" i="1" dirty="0">
                  <a:solidFill>
                    <a:srgbClr val="002060"/>
                  </a:solidFill>
                  <a:latin typeface="+mj-lt"/>
                  <a:cs typeface="Segoe UI" panose="020B0502040204020203" pitchFamily="34" charset="0"/>
                </a:rPr>
                <a:t>Organisation de contenu et lisibilité</a:t>
              </a:r>
            </a:p>
          </p:txBody>
        </p:sp>
      </p:grpSp>
      <p:grpSp>
        <p:nvGrpSpPr>
          <p:cNvPr id="342" name="Groupe 341">
            <a:extLst>
              <a:ext uri="{FF2B5EF4-FFF2-40B4-BE49-F238E27FC236}">
                <a16:creationId xmlns:a16="http://schemas.microsoft.com/office/drawing/2014/main" id="{6ADA542D-B2D5-4962-8376-A598260BA8B9}"/>
              </a:ext>
              <a:ext uri="{C183D7F6-B498-43B3-948B-1728B52AA6E4}">
                <adec:decorative xmlns:adec="http://schemas.microsoft.com/office/drawing/2017/decorative" val="1"/>
              </a:ext>
            </a:extLst>
          </p:cNvPr>
          <p:cNvGrpSpPr/>
          <p:nvPr/>
        </p:nvGrpSpPr>
        <p:grpSpPr>
          <a:xfrm>
            <a:off x="786405" y="4157408"/>
            <a:ext cx="1598853" cy="1569086"/>
            <a:chOff x="9695998" y="4157408"/>
            <a:chExt cx="1734002" cy="1569086"/>
          </a:xfrm>
        </p:grpSpPr>
        <p:sp>
          <p:nvSpPr>
            <p:cNvPr id="343" name="Zone de texte 342">
              <a:extLst>
                <a:ext uri="{FF2B5EF4-FFF2-40B4-BE49-F238E27FC236}">
                  <a16:creationId xmlns:a16="http://schemas.microsoft.com/office/drawing/2014/main" id="{36571B2F-0463-48D1-8CC7-EA6BC8F3FB67}"/>
                </a:ext>
              </a:extLst>
            </p:cNvPr>
            <p:cNvSpPr txBox="1"/>
            <p:nvPr/>
          </p:nvSpPr>
          <p:spPr>
            <a:xfrm>
              <a:off x="9700605" y="4157408"/>
              <a:ext cx="1729395" cy="492443"/>
            </a:xfrm>
            <a:prstGeom prst="rect">
              <a:avLst/>
            </a:prstGeom>
            <a:noFill/>
          </p:spPr>
          <p:txBody>
            <a:bodyPr wrap="square" lIns="0" tIns="0" rIns="0" bIns="0" rtlCol="0">
              <a:spAutoFit/>
            </a:bodyPr>
            <a:lstStyle/>
            <a:p>
              <a:pPr algn="r" rtl="0"/>
              <a:r>
                <a:rPr lang="fr-FR" sz="1600" b="1" dirty="0">
                  <a:solidFill>
                    <a:srgbClr val="002060"/>
                  </a:solidFill>
                  <a:latin typeface="Segoe UI" panose="020B0502040204020203" pitchFamily="34" charset="0"/>
                  <a:cs typeface="Segoe UI" panose="020B0502040204020203" pitchFamily="34" charset="0"/>
                </a:rPr>
                <a:t>CODER EN MOBILE FIRST</a:t>
              </a:r>
            </a:p>
          </p:txBody>
        </p:sp>
        <p:sp>
          <p:nvSpPr>
            <p:cNvPr id="344" name="Rectangle 343">
              <a:extLst>
                <a:ext uri="{FF2B5EF4-FFF2-40B4-BE49-F238E27FC236}">
                  <a16:creationId xmlns:a16="http://schemas.microsoft.com/office/drawing/2014/main" id="{2BA0C149-973C-4722-BF48-FF9DE9B8BC55}"/>
                </a:ext>
              </a:extLst>
            </p:cNvPr>
            <p:cNvSpPr/>
            <p:nvPr/>
          </p:nvSpPr>
          <p:spPr>
            <a:xfrm>
              <a:off x="9695998" y="4987830"/>
              <a:ext cx="1729394" cy="738664"/>
            </a:xfrm>
            <a:prstGeom prst="rect">
              <a:avLst/>
            </a:prstGeom>
          </p:spPr>
          <p:txBody>
            <a:bodyPr wrap="square" lIns="0" tIns="0" rIns="0" bIns="0" rtlCol="0">
              <a:spAutoFit/>
            </a:bodyPr>
            <a:lstStyle/>
            <a:p>
              <a:pPr algn="r" rtl="0"/>
              <a:r>
                <a:rPr lang="fr-FR" sz="1600" i="1" dirty="0">
                  <a:solidFill>
                    <a:srgbClr val="002060"/>
                  </a:solidFill>
                  <a:latin typeface="+mj-lt"/>
                  <a:cs typeface="Segoe UI" panose="020B0502040204020203" pitchFamily="34" charset="0"/>
                </a:rPr>
                <a:t>50% des navigation sur internet se font sur portable</a:t>
              </a:r>
            </a:p>
          </p:txBody>
        </p:sp>
      </p:grpSp>
      <p:grpSp>
        <p:nvGrpSpPr>
          <p:cNvPr id="42" name="Groupe 41" descr="Cette image est une icône représentant une interaction entre trois personnes et un globe. ">
            <a:extLst>
              <a:ext uri="{FF2B5EF4-FFF2-40B4-BE49-F238E27FC236}">
                <a16:creationId xmlns:a16="http://schemas.microsoft.com/office/drawing/2014/main" id="{0F9B9E83-7B40-4A58-B9B6-072ADD8AF2AD}"/>
              </a:ext>
            </a:extLst>
          </p:cNvPr>
          <p:cNvGrpSpPr/>
          <p:nvPr/>
        </p:nvGrpSpPr>
        <p:grpSpPr>
          <a:xfrm>
            <a:off x="2741612" y="4162425"/>
            <a:ext cx="1271588" cy="1273175"/>
            <a:chOff x="2690812" y="4162425"/>
            <a:chExt cx="1271588" cy="1273175"/>
          </a:xfrm>
        </p:grpSpPr>
        <p:sp>
          <p:nvSpPr>
            <p:cNvPr id="32" name="Ovale 24">
              <a:extLst>
                <a:ext uri="{FF2B5EF4-FFF2-40B4-BE49-F238E27FC236}">
                  <a16:creationId xmlns:a16="http://schemas.microsoft.com/office/drawing/2014/main" id="{16A34343-0998-42BB-80E4-28FB10F8BF29}"/>
                </a:ext>
              </a:extLst>
            </p:cNvPr>
            <p:cNvSpPr>
              <a:spLocks noChangeArrowheads="1"/>
            </p:cNvSpPr>
            <p:nvPr/>
          </p:nvSpPr>
          <p:spPr bwMode="auto">
            <a:xfrm>
              <a:off x="2690812"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grpSp>
          <p:nvGrpSpPr>
            <p:cNvPr id="191" name="Groupe 190">
              <a:extLst>
                <a:ext uri="{FF2B5EF4-FFF2-40B4-BE49-F238E27FC236}">
                  <a16:creationId xmlns:a16="http://schemas.microsoft.com/office/drawing/2014/main" id="{6EF0E095-962C-4FF0-89AE-50E91D8B01BD}"/>
                </a:ext>
              </a:extLst>
            </p:cNvPr>
            <p:cNvGrpSpPr/>
            <p:nvPr/>
          </p:nvGrpSpPr>
          <p:grpSpPr>
            <a:xfrm>
              <a:off x="3011359" y="4426329"/>
              <a:ext cx="610282" cy="674403"/>
              <a:chOff x="4841875" y="2895601"/>
              <a:chExt cx="344488" cy="346075"/>
            </a:xfrm>
          </p:grpSpPr>
          <p:sp>
            <p:nvSpPr>
              <p:cNvPr id="192" name="Forme libre 258">
                <a:extLst>
                  <a:ext uri="{FF2B5EF4-FFF2-40B4-BE49-F238E27FC236}">
                    <a16:creationId xmlns:a16="http://schemas.microsoft.com/office/drawing/2014/main" id="{6406E6B6-1167-46C8-948E-C5EF17DA0E44}"/>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193" name="Forme libre 259">
                <a:extLst>
                  <a:ext uri="{FF2B5EF4-FFF2-40B4-BE49-F238E27FC236}">
                    <a16:creationId xmlns:a16="http://schemas.microsoft.com/office/drawing/2014/main" id="{72ECCE91-FE4E-4D18-8094-A898EA086327}"/>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194" name="Forme libre 260">
                <a:extLst>
                  <a:ext uri="{FF2B5EF4-FFF2-40B4-BE49-F238E27FC236}">
                    <a16:creationId xmlns:a16="http://schemas.microsoft.com/office/drawing/2014/main" id="{3548F75A-EA11-4316-A1F6-0CAEB67876FF}"/>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195" name="Ligne 261">
                <a:extLst>
                  <a:ext uri="{FF2B5EF4-FFF2-40B4-BE49-F238E27FC236}">
                    <a16:creationId xmlns:a16="http://schemas.microsoft.com/office/drawing/2014/main" id="{5124F4E9-141F-499A-8EEC-1241D51B25CD}"/>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196" name="Ligne 262">
                <a:extLst>
                  <a:ext uri="{FF2B5EF4-FFF2-40B4-BE49-F238E27FC236}">
                    <a16:creationId xmlns:a16="http://schemas.microsoft.com/office/drawing/2014/main" id="{F8299F61-1975-4EE9-BAB2-3CE9A446F738}"/>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197" name="Ligne 263">
                <a:extLst>
                  <a:ext uri="{FF2B5EF4-FFF2-40B4-BE49-F238E27FC236}">
                    <a16:creationId xmlns:a16="http://schemas.microsoft.com/office/drawing/2014/main" id="{21DCC590-EB7E-4BE9-BE74-8FD7163D4D7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198" name="Ovale 264">
                <a:extLst>
                  <a:ext uri="{FF2B5EF4-FFF2-40B4-BE49-F238E27FC236}">
                    <a16:creationId xmlns:a16="http://schemas.microsoft.com/office/drawing/2014/main" id="{9DD4333D-6A4C-43A4-873D-73945A8A372F}"/>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199" name="Ovale 265">
                <a:extLst>
                  <a:ext uri="{FF2B5EF4-FFF2-40B4-BE49-F238E27FC236}">
                    <a16:creationId xmlns:a16="http://schemas.microsoft.com/office/drawing/2014/main" id="{4BE9E84A-E911-4211-BBA2-3D0BE587575E}"/>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00" name="Ovale 266">
                <a:extLst>
                  <a:ext uri="{FF2B5EF4-FFF2-40B4-BE49-F238E27FC236}">
                    <a16:creationId xmlns:a16="http://schemas.microsoft.com/office/drawing/2014/main" id="{0ECA1A96-AB7F-46A0-88B5-FCD88859225E}"/>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01" name="Forme libre 267">
                <a:extLst>
                  <a:ext uri="{FF2B5EF4-FFF2-40B4-BE49-F238E27FC236}">
                    <a16:creationId xmlns:a16="http://schemas.microsoft.com/office/drawing/2014/main" id="{75E1735F-98B1-4E7B-BDDC-FE64527C3B9F}"/>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grpSp>
      </p:grpSp>
      <p:grpSp>
        <p:nvGrpSpPr>
          <p:cNvPr id="27" name="Groupe 26" descr="Cette image est d’un homme vu de dos. ">
            <a:extLst>
              <a:ext uri="{FF2B5EF4-FFF2-40B4-BE49-F238E27FC236}">
                <a16:creationId xmlns:a16="http://schemas.microsoft.com/office/drawing/2014/main" id="{ABC2A172-1C05-4D6F-B5FB-5CEBE6B7E962}"/>
              </a:ext>
            </a:extLst>
          </p:cNvPr>
          <p:cNvGrpSpPr/>
          <p:nvPr/>
        </p:nvGrpSpPr>
        <p:grpSpPr>
          <a:xfrm>
            <a:off x="4761706" y="3127375"/>
            <a:ext cx="2668588" cy="2679700"/>
            <a:chOff x="4832350" y="3127375"/>
            <a:chExt cx="2668588" cy="2679700"/>
          </a:xfrm>
        </p:grpSpPr>
        <p:sp>
          <p:nvSpPr>
            <p:cNvPr id="5" name="Forme libre 5">
              <a:extLst>
                <a:ext uri="{FF2B5EF4-FFF2-40B4-BE49-F238E27FC236}">
                  <a16:creationId xmlns:a16="http://schemas.microsoft.com/office/drawing/2014/main" id="{A113113D-0844-4CD7-B171-8F00F9D68757}"/>
                </a:ext>
              </a:extLst>
            </p:cNvPr>
            <p:cNvSpPr>
              <a:spLocks/>
            </p:cNvSpPr>
            <p:nvPr/>
          </p:nvSpPr>
          <p:spPr bwMode="auto">
            <a:xfrm>
              <a:off x="6364288" y="3810000"/>
              <a:ext cx="1004888" cy="1736725"/>
            </a:xfrm>
            <a:custGeom>
              <a:avLst/>
              <a:gdLst>
                <a:gd name="T0" fmla="*/ 82 w 175"/>
                <a:gd name="T1" fmla="*/ 75 h 303"/>
                <a:gd name="T2" fmla="*/ 172 w 175"/>
                <a:gd name="T3" fmla="*/ 242 h 303"/>
                <a:gd name="T4" fmla="*/ 103 w 175"/>
                <a:gd name="T5" fmla="*/ 242 h 303"/>
                <a:gd name="T6" fmla="*/ 49 w 175"/>
                <a:gd name="T7" fmla="*/ 89 h 303"/>
                <a:gd name="T8" fmla="*/ 22 w 175"/>
                <a:gd name="T9" fmla="*/ 67 h 303"/>
                <a:gd name="T10" fmla="*/ 7 w 175"/>
                <a:gd name="T11" fmla="*/ 36 h 303"/>
                <a:gd name="T12" fmla="*/ 23 w 175"/>
                <a:gd name="T13" fmla="*/ 36 h 303"/>
                <a:gd name="T14" fmla="*/ 35 w 175"/>
                <a:gd name="T15" fmla="*/ 54 h 303"/>
                <a:gd name="T16" fmla="*/ 8 w 175"/>
                <a:gd name="T17" fmla="*/ 5 h 303"/>
                <a:gd name="T18" fmla="*/ 30 w 175"/>
                <a:gd name="T19" fmla="*/ 21 h 303"/>
                <a:gd name="T20" fmla="*/ 51 w 175"/>
                <a:gd name="T21" fmla="*/ 25 h 303"/>
                <a:gd name="T22" fmla="*/ 70 w 175"/>
                <a:gd name="T23" fmla="*/ 49 h 303"/>
                <a:gd name="T24" fmla="*/ 82 w 175"/>
                <a:gd name="T25" fmla="*/ 7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303">
                  <a:moveTo>
                    <a:pt x="82" y="75"/>
                  </a:moveTo>
                  <a:cubicBezTo>
                    <a:pt x="82" y="75"/>
                    <a:pt x="175" y="184"/>
                    <a:pt x="172" y="242"/>
                  </a:cubicBezTo>
                  <a:cubicBezTo>
                    <a:pt x="169" y="299"/>
                    <a:pt x="126" y="303"/>
                    <a:pt x="103" y="242"/>
                  </a:cubicBezTo>
                  <a:cubicBezTo>
                    <a:pt x="81" y="180"/>
                    <a:pt x="49" y="89"/>
                    <a:pt x="49" y="89"/>
                  </a:cubicBezTo>
                  <a:cubicBezTo>
                    <a:pt x="49" y="89"/>
                    <a:pt x="27" y="74"/>
                    <a:pt x="22" y="67"/>
                  </a:cubicBezTo>
                  <a:cubicBezTo>
                    <a:pt x="17" y="61"/>
                    <a:pt x="13" y="39"/>
                    <a:pt x="7" y="36"/>
                  </a:cubicBezTo>
                  <a:cubicBezTo>
                    <a:pt x="0" y="33"/>
                    <a:pt x="12" y="26"/>
                    <a:pt x="23" y="36"/>
                  </a:cubicBezTo>
                  <a:cubicBezTo>
                    <a:pt x="33" y="46"/>
                    <a:pt x="30" y="57"/>
                    <a:pt x="35" y="54"/>
                  </a:cubicBezTo>
                  <a:cubicBezTo>
                    <a:pt x="40" y="50"/>
                    <a:pt x="8" y="10"/>
                    <a:pt x="8" y="5"/>
                  </a:cubicBezTo>
                  <a:cubicBezTo>
                    <a:pt x="9" y="0"/>
                    <a:pt x="30" y="21"/>
                    <a:pt x="30" y="21"/>
                  </a:cubicBezTo>
                  <a:cubicBezTo>
                    <a:pt x="30" y="21"/>
                    <a:pt x="44" y="19"/>
                    <a:pt x="51" y="25"/>
                  </a:cubicBezTo>
                  <a:cubicBezTo>
                    <a:pt x="58" y="30"/>
                    <a:pt x="67" y="43"/>
                    <a:pt x="70" y="49"/>
                  </a:cubicBezTo>
                  <a:cubicBezTo>
                    <a:pt x="72" y="55"/>
                    <a:pt x="75" y="66"/>
                    <a:pt x="82" y="75"/>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4" name="Forme automatique 3">
              <a:extLst>
                <a:ext uri="{FF2B5EF4-FFF2-40B4-BE49-F238E27FC236}">
                  <a16:creationId xmlns:a16="http://schemas.microsoft.com/office/drawing/2014/main" id="{CBAFF68D-D572-4371-A91E-AC6024B691FF}"/>
                </a:ext>
              </a:extLst>
            </p:cNvPr>
            <p:cNvSpPr>
              <a:spLocks noChangeAspect="1" noChangeArrowheads="1" noTextEdit="1"/>
            </p:cNvSpPr>
            <p:nvPr/>
          </p:nvSpPr>
          <p:spPr bwMode="auto">
            <a:xfrm>
              <a:off x="4905375" y="3141662"/>
              <a:ext cx="2479675"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6" name="Forme libre 6">
              <a:extLst>
                <a:ext uri="{FF2B5EF4-FFF2-40B4-BE49-F238E27FC236}">
                  <a16:creationId xmlns:a16="http://schemas.microsoft.com/office/drawing/2014/main" id="{48C4C649-8470-4879-B490-47F99A11E63F}"/>
                </a:ext>
              </a:extLst>
            </p:cNvPr>
            <p:cNvSpPr>
              <a:spLocks/>
            </p:cNvSpPr>
            <p:nvPr/>
          </p:nvSpPr>
          <p:spPr bwMode="auto">
            <a:xfrm>
              <a:off x="6610350" y="4210050"/>
              <a:ext cx="752475" cy="1301750"/>
            </a:xfrm>
            <a:custGeom>
              <a:avLst/>
              <a:gdLst>
                <a:gd name="T0" fmla="*/ 36 w 131"/>
                <a:gd name="T1" fmla="*/ 0 h 227"/>
                <a:gd name="T2" fmla="*/ 0 w 131"/>
                <a:gd name="T3" fmla="*/ 22 h 227"/>
                <a:gd name="T4" fmla="*/ 94 w 131"/>
                <a:gd name="T5" fmla="*/ 215 h 227"/>
                <a:gd name="T6" fmla="*/ 130 w 131"/>
                <a:gd name="T7" fmla="*/ 168 h 227"/>
                <a:gd name="T8" fmla="*/ 36 w 131"/>
                <a:gd name="T9" fmla="*/ 0 h 227"/>
              </a:gdLst>
              <a:ahLst/>
              <a:cxnLst>
                <a:cxn ang="0">
                  <a:pos x="T0" y="T1"/>
                </a:cxn>
                <a:cxn ang="0">
                  <a:pos x="T2" y="T3"/>
                </a:cxn>
                <a:cxn ang="0">
                  <a:pos x="T4" y="T5"/>
                </a:cxn>
                <a:cxn ang="0">
                  <a:pos x="T6" y="T7"/>
                </a:cxn>
                <a:cxn ang="0">
                  <a:pos x="T8" y="T9"/>
                </a:cxn>
              </a:cxnLst>
              <a:rect l="0" t="0" r="r" b="b"/>
              <a:pathLst>
                <a:path w="131" h="227">
                  <a:moveTo>
                    <a:pt x="36" y="0"/>
                  </a:moveTo>
                  <a:cubicBezTo>
                    <a:pt x="36" y="0"/>
                    <a:pt x="5" y="19"/>
                    <a:pt x="0" y="22"/>
                  </a:cubicBezTo>
                  <a:cubicBezTo>
                    <a:pt x="0" y="22"/>
                    <a:pt x="64" y="203"/>
                    <a:pt x="94" y="215"/>
                  </a:cubicBezTo>
                  <a:cubicBezTo>
                    <a:pt x="124" y="227"/>
                    <a:pt x="131" y="194"/>
                    <a:pt x="130" y="168"/>
                  </a:cubicBezTo>
                  <a:cubicBezTo>
                    <a:pt x="129" y="138"/>
                    <a:pt x="99" y="55"/>
                    <a:pt x="36" y="0"/>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7" name="Forme libre 7">
              <a:extLst>
                <a:ext uri="{FF2B5EF4-FFF2-40B4-BE49-F238E27FC236}">
                  <a16:creationId xmlns:a16="http://schemas.microsoft.com/office/drawing/2014/main" id="{A6D0BE20-D8F3-4E9A-9E7A-BC6FFF63D4D3}"/>
                </a:ext>
              </a:extLst>
            </p:cNvPr>
            <p:cNvSpPr>
              <a:spLocks/>
            </p:cNvSpPr>
            <p:nvPr/>
          </p:nvSpPr>
          <p:spPr bwMode="auto">
            <a:xfrm>
              <a:off x="4883150" y="5529263"/>
              <a:ext cx="2451100" cy="257175"/>
            </a:xfrm>
            <a:custGeom>
              <a:avLst/>
              <a:gdLst>
                <a:gd name="T0" fmla="*/ 1544 w 1544"/>
                <a:gd name="T1" fmla="*/ 162 h 162"/>
                <a:gd name="T2" fmla="*/ 0 w 1544"/>
                <a:gd name="T3" fmla="*/ 162 h 162"/>
                <a:gd name="T4" fmla="*/ 156 w 1544"/>
                <a:gd name="T5" fmla="*/ 0 h 162"/>
                <a:gd name="T6" fmla="*/ 1436 w 1544"/>
                <a:gd name="T7" fmla="*/ 0 h 162"/>
                <a:gd name="T8" fmla="*/ 1544 w 1544"/>
                <a:gd name="T9" fmla="*/ 162 h 162"/>
              </a:gdLst>
              <a:ahLst/>
              <a:cxnLst>
                <a:cxn ang="0">
                  <a:pos x="T0" y="T1"/>
                </a:cxn>
                <a:cxn ang="0">
                  <a:pos x="T2" y="T3"/>
                </a:cxn>
                <a:cxn ang="0">
                  <a:pos x="T4" y="T5"/>
                </a:cxn>
                <a:cxn ang="0">
                  <a:pos x="T6" y="T7"/>
                </a:cxn>
                <a:cxn ang="0">
                  <a:pos x="T8" y="T9"/>
                </a:cxn>
              </a:cxnLst>
              <a:rect l="0" t="0" r="r" b="b"/>
              <a:pathLst>
                <a:path w="1544" h="162">
                  <a:moveTo>
                    <a:pt x="1544" y="162"/>
                  </a:moveTo>
                  <a:lnTo>
                    <a:pt x="0" y="162"/>
                  </a:lnTo>
                  <a:lnTo>
                    <a:pt x="156" y="0"/>
                  </a:lnTo>
                  <a:lnTo>
                    <a:pt x="1436" y="0"/>
                  </a:lnTo>
                  <a:lnTo>
                    <a:pt x="1544" y="162"/>
                  </a:lnTo>
                  <a:close/>
                </a:path>
              </a:pathLst>
            </a:custGeom>
            <a:gradFill flip="none" rotWithShape="1">
              <a:gsLst>
                <a:gs pos="0">
                  <a:srgbClr val="6FC9E0"/>
                </a:gs>
                <a:gs pos="39000">
                  <a:srgbClr val="4BC3E2"/>
                </a:gs>
                <a:gs pos="85000">
                  <a:srgbClr val="030341"/>
                </a:gs>
              </a:gsLst>
              <a:path path="circle">
                <a:fillToRect l="50000" t="130000" r="50000" b="-30000"/>
              </a:path>
              <a:tileRect/>
            </a:gra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8" name="Forme libre 8">
              <a:extLst>
                <a:ext uri="{FF2B5EF4-FFF2-40B4-BE49-F238E27FC236}">
                  <a16:creationId xmlns:a16="http://schemas.microsoft.com/office/drawing/2014/main" id="{91E2CD51-2ACF-4F68-863C-840F1804E8B5}"/>
                </a:ext>
              </a:extLst>
            </p:cNvPr>
            <p:cNvSpPr>
              <a:spLocks/>
            </p:cNvSpPr>
            <p:nvPr/>
          </p:nvSpPr>
          <p:spPr bwMode="auto">
            <a:xfrm>
              <a:off x="5313363" y="4187825"/>
              <a:ext cx="1520825" cy="1598613"/>
            </a:xfrm>
            <a:custGeom>
              <a:avLst/>
              <a:gdLst>
                <a:gd name="T0" fmla="*/ 265 w 265"/>
                <a:gd name="T1" fmla="*/ 279 h 279"/>
                <a:gd name="T2" fmla="*/ 25 w 265"/>
                <a:gd name="T3" fmla="*/ 279 h 279"/>
                <a:gd name="T4" fmla="*/ 20 w 265"/>
                <a:gd name="T5" fmla="*/ 234 h 279"/>
                <a:gd name="T6" fmla="*/ 20 w 265"/>
                <a:gd name="T7" fmla="*/ 230 h 279"/>
                <a:gd name="T8" fmla="*/ 13 w 265"/>
                <a:gd name="T9" fmla="*/ 171 h 279"/>
                <a:gd name="T10" fmla="*/ 11 w 265"/>
                <a:gd name="T11" fmla="*/ 150 h 279"/>
                <a:gd name="T12" fmla="*/ 10 w 265"/>
                <a:gd name="T13" fmla="*/ 129 h 279"/>
                <a:gd name="T14" fmla="*/ 10 w 265"/>
                <a:gd name="T15" fmla="*/ 34 h 279"/>
                <a:gd name="T16" fmla="*/ 10 w 265"/>
                <a:gd name="T17" fmla="*/ 34 h 279"/>
                <a:gd name="T18" fmla="*/ 65 w 265"/>
                <a:gd name="T19" fmla="*/ 17 h 279"/>
                <a:gd name="T20" fmla="*/ 86 w 265"/>
                <a:gd name="T21" fmla="*/ 1 h 279"/>
                <a:gd name="T22" fmla="*/ 131 w 265"/>
                <a:gd name="T23" fmla="*/ 3 h 279"/>
                <a:gd name="T24" fmla="*/ 132 w 265"/>
                <a:gd name="T25" fmla="*/ 3 h 279"/>
                <a:gd name="T26" fmla="*/ 132 w 265"/>
                <a:gd name="T27" fmla="*/ 3 h 279"/>
                <a:gd name="T28" fmla="*/ 133 w 265"/>
                <a:gd name="T29" fmla="*/ 3 h 279"/>
                <a:gd name="T30" fmla="*/ 169 w 265"/>
                <a:gd name="T31" fmla="*/ 12 h 279"/>
                <a:gd name="T32" fmla="*/ 170 w 265"/>
                <a:gd name="T33" fmla="*/ 13 h 279"/>
                <a:gd name="T34" fmla="*/ 170 w 265"/>
                <a:gd name="T35" fmla="*/ 13 h 279"/>
                <a:gd name="T36" fmla="*/ 171 w 265"/>
                <a:gd name="T37" fmla="*/ 26 h 279"/>
                <a:gd name="T38" fmla="*/ 197 w 265"/>
                <a:gd name="T39" fmla="*/ 31 h 279"/>
                <a:gd name="T40" fmla="*/ 201 w 265"/>
                <a:gd name="T41" fmla="*/ 32 h 279"/>
                <a:gd name="T42" fmla="*/ 251 w 265"/>
                <a:gd name="T43" fmla="*/ 105 h 279"/>
                <a:gd name="T44" fmla="*/ 255 w 265"/>
                <a:gd name="T45" fmla="*/ 151 h 279"/>
                <a:gd name="T46" fmla="*/ 259 w 265"/>
                <a:gd name="T47" fmla="*/ 192 h 279"/>
                <a:gd name="T48" fmla="*/ 262 w 265"/>
                <a:gd name="T49" fmla="*/ 234 h 279"/>
                <a:gd name="T50" fmla="*/ 264 w 265"/>
                <a:gd name="T51" fmla="*/ 266 h 279"/>
                <a:gd name="T52" fmla="*/ 264 w 265"/>
                <a:gd name="T53" fmla="*/ 266 h 279"/>
                <a:gd name="T54" fmla="*/ 265 w 265"/>
                <a:gd name="T55"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79">
                  <a:moveTo>
                    <a:pt x="265" y="279"/>
                  </a:moveTo>
                  <a:cubicBezTo>
                    <a:pt x="25" y="279"/>
                    <a:pt x="25" y="279"/>
                    <a:pt x="25" y="279"/>
                  </a:cubicBezTo>
                  <a:cubicBezTo>
                    <a:pt x="25" y="273"/>
                    <a:pt x="23" y="256"/>
                    <a:pt x="20" y="234"/>
                  </a:cubicBezTo>
                  <a:cubicBezTo>
                    <a:pt x="20" y="232"/>
                    <a:pt x="20" y="231"/>
                    <a:pt x="20" y="230"/>
                  </a:cubicBezTo>
                  <a:cubicBezTo>
                    <a:pt x="17" y="211"/>
                    <a:pt x="15" y="191"/>
                    <a:pt x="13" y="171"/>
                  </a:cubicBezTo>
                  <a:cubicBezTo>
                    <a:pt x="13" y="164"/>
                    <a:pt x="12" y="157"/>
                    <a:pt x="11" y="150"/>
                  </a:cubicBezTo>
                  <a:cubicBezTo>
                    <a:pt x="11" y="143"/>
                    <a:pt x="11" y="136"/>
                    <a:pt x="10" y="129"/>
                  </a:cubicBezTo>
                  <a:cubicBezTo>
                    <a:pt x="8" y="78"/>
                    <a:pt x="0" y="42"/>
                    <a:pt x="10" y="34"/>
                  </a:cubicBezTo>
                  <a:cubicBezTo>
                    <a:pt x="10" y="34"/>
                    <a:pt x="10" y="34"/>
                    <a:pt x="10" y="34"/>
                  </a:cubicBezTo>
                  <a:cubicBezTo>
                    <a:pt x="19" y="26"/>
                    <a:pt x="65" y="17"/>
                    <a:pt x="65" y="17"/>
                  </a:cubicBezTo>
                  <a:cubicBezTo>
                    <a:pt x="65" y="17"/>
                    <a:pt x="70" y="2"/>
                    <a:pt x="86" y="1"/>
                  </a:cubicBezTo>
                  <a:cubicBezTo>
                    <a:pt x="102" y="0"/>
                    <a:pt x="118" y="1"/>
                    <a:pt x="131" y="3"/>
                  </a:cubicBezTo>
                  <a:cubicBezTo>
                    <a:pt x="131" y="3"/>
                    <a:pt x="132" y="3"/>
                    <a:pt x="132" y="3"/>
                  </a:cubicBezTo>
                  <a:cubicBezTo>
                    <a:pt x="132" y="3"/>
                    <a:pt x="132" y="3"/>
                    <a:pt x="132" y="3"/>
                  </a:cubicBezTo>
                  <a:cubicBezTo>
                    <a:pt x="132" y="3"/>
                    <a:pt x="133" y="3"/>
                    <a:pt x="133" y="3"/>
                  </a:cubicBezTo>
                  <a:cubicBezTo>
                    <a:pt x="152" y="6"/>
                    <a:pt x="167" y="10"/>
                    <a:pt x="169" y="12"/>
                  </a:cubicBezTo>
                  <a:cubicBezTo>
                    <a:pt x="170" y="12"/>
                    <a:pt x="170" y="13"/>
                    <a:pt x="170" y="13"/>
                  </a:cubicBezTo>
                  <a:cubicBezTo>
                    <a:pt x="170" y="13"/>
                    <a:pt x="170" y="13"/>
                    <a:pt x="170" y="13"/>
                  </a:cubicBezTo>
                  <a:cubicBezTo>
                    <a:pt x="171" y="22"/>
                    <a:pt x="171" y="26"/>
                    <a:pt x="171" y="26"/>
                  </a:cubicBezTo>
                  <a:cubicBezTo>
                    <a:pt x="171" y="26"/>
                    <a:pt x="184" y="32"/>
                    <a:pt x="197" y="31"/>
                  </a:cubicBezTo>
                  <a:cubicBezTo>
                    <a:pt x="198" y="31"/>
                    <a:pt x="199" y="31"/>
                    <a:pt x="201" y="32"/>
                  </a:cubicBezTo>
                  <a:cubicBezTo>
                    <a:pt x="216" y="35"/>
                    <a:pt x="247" y="62"/>
                    <a:pt x="251" y="105"/>
                  </a:cubicBezTo>
                  <a:cubicBezTo>
                    <a:pt x="252" y="117"/>
                    <a:pt x="254" y="133"/>
                    <a:pt x="255" y="151"/>
                  </a:cubicBezTo>
                  <a:cubicBezTo>
                    <a:pt x="256" y="164"/>
                    <a:pt x="257" y="178"/>
                    <a:pt x="259" y="192"/>
                  </a:cubicBezTo>
                  <a:cubicBezTo>
                    <a:pt x="260" y="207"/>
                    <a:pt x="261" y="221"/>
                    <a:pt x="262" y="234"/>
                  </a:cubicBezTo>
                  <a:cubicBezTo>
                    <a:pt x="263" y="246"/>
                    <a:pt x="263" y="258"/>
                    <a:pt x="264" y="266"/>
                  </a:cubicBezTo>
                  <a:cubicBezTo>
                    <a:pt x="264" y="266"/>
                    <a:pt x="264" y="266"/>
                    <a:pt x="264" y="266"/>
                  </a:cubicBezTo>
                  <a:cubicBezTo>
                    <a:pt x="264" y="272"/>
                    <a:pt x="265" y="277"/>
                    <a:pt x="265" y="27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9" name="Forme libre 9">
              <a:extLst>
                <a:ext uri="{FF2B5EF4-FFF2-40B4-BE49-F238E27FC236}">
                  <a16:creationId xmlns:a16="http://schemas.microsoft.com/office/drawing/2014/main" id="{319F10DD-B9D3-4B3A-8314-9802E27DC1C4}"/>
                </a:ext>
              </a:extLst>
            </p:cNvPr>
            <p:cNvSpPr>
              <a:spLocks/>
            </p:cNvSpPr>
            <p:nvPr/>
          </p:nvSpPr>
          <p:spPr bwMode="auto">
            <a:xfrm>
              <a:off x="4832350" y="4359275"/>
              <a:ext cx="1382713" cy="1152525"/>
            </a:xfrm>
            <a:custGeom>
              <a:avLst/>
              <a:gdLst>
                <a:gd name="T0" fmla="*/ 227 w 241"/>
                <a:gd name="T1" fmla="*/ 194 h 201"/>
                <a:gd name="T2" fmla="*/ 104 w 241"/>
                <a:gd name="T3" fmla="*/ 200 h 201"/>
                <a:gd name="T4" fmla="*/ 23 w 241"/>
                <a:gd name="T5" fmla="*/ 199 h 201"/>
                <a:gd name="T6" fmla="*/ 38 w 241"/>
                <a:gd name="T7" fmla="*/ 83 h 201"/>
                <a:gd name="T8" fmla="*/ 94 w 241"/>
                <a:gd name="T9" fmla="*/ 4 h 201"/>
                <a:gd name="T10" fmla="*/ 94 w 241"/>
                <a:gd name="T11" fmla="*/ 4 h 201"/>
                <a:gd name="T12" fmla="*/ 106 w 241"/>
                <a:gd name="T13" fmla="*/ 1 h 201"/>
                <a:gd name="T14" fmla="*/ 143 w 241"/>
                <a:gd name="T15" fmla="*/ 57 h 201"/>
                <a:gd name="T16" fmla="*/ 95 w 241"/>
                <a:gd name="T17" fmla="*/ 120 h 201"/>
                <a:gd name="T18" fmla="*/ 76 w 241"/>
                <a:gd name="T19" fmla="*/ 141 h 201"/>
                <a:gd name="T20" fmla="*/ 97 w 241"/>
                <a:gd name="T21" fmla="*/ 141 h 201"/>
                <a:gd name="T22" fmla="*/ 239 w 241"/>
                <a:gd name="T23" fmla="*/ 164 h 201"/>
                <a:gd name="T24" fmla="*/ 227 w 241"/>
                <a:gd name="T25" fmla="*/ 19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201">
                  <a:moveTo>
                    <a:pt x="227" y="194"/>
                  </a:moveTo>
                  <a:cubicBezTo>
                    <a:pt x="224" y="194"/>
                    <a:pt x="160" y="198"/>
                    <a:pt x="104" y="200"/>
                  </a:cubicBezTo>
                  <a:cubicBezTo>
                    <a:pt x="66" y="201"/>
                    <a:pt x="32" y="201"/>
                    <a:pt x="23" y="199"/>
                  </a:cubicBezTo>
                  <a:cubicBezTo>
                    <a:pt x="0" y="193"/>
                    <a:pt x="5" y="167"/>
                    <a:pt x="38" y="83"/>
                  </a:cubicBezTo>
                  <a:cubicBezTo>
                    <a:pt x="59" y="29"/>
                    <a:pt x="80" y="10"/>
                    <a:pt x="94" y="4"/>
                  </a:cubicBezTo>
                  <a:cubicBezTo>
                    <a:pt x="94" y="4"/>
                    <a:pt x="94" y="4"/>
                    <a:pt x="94" y="4"/>
                  </a:cubicBezTo>
                  <a:cubicBezTo>
                    <a:pt x="101" y="0"/>
                    <a:pt x="106" y="1"/>
                    <a:pt x="106" y="1"/>
                  </a:cubicBezTo>
                  <a:cubicBezTo>
                    <a:pt x="123" y="0"/>
                    <a:pt x="145" y="42"/>
                    <a:pt x="143" y="57"/>
                  </a:cubicBezTo>
                  <a:cubicBezTo>
                    <a:pt x="142" y="66"/>
                    <a:pt x="115" y="98"/>
                    <a:pt x="95" y="120"/>
                  </a:cubicBezTo>
                  <a:cubicBezTo>
                    <a:pt x="85" y="132"/>
                    <a:pt x="76" y="141"/>
                    <a:pt x="76" y="141"/>
                  </a:cubicBezTo>
                  <a:cubicBezTo>
                    <a:pt x="76" y="141"/>
                    <a:pt x="85" y="141"/>
                    <a:pt x="97" y="141"/>
                  </a:cubicBezTo>
                  <a:cubicBezTo>
                    <a:pt x="139" y="142"/>
                    <a:pt x="228" y="145"/>
                    <a:pt x="239" y="164"/>
                  </a:cubicBezTo>
                  <a:cubicBezTo>
                    <a:pt x="241" y="169"/>
                    <a:pt x="233" y="194"/>
                    <a:pt x="227" y="194"/>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10" name="Forme libre 10">
              <a:extLst>
                <a:ext uri="{FF2B5EF4-FFF2-40B4-BE49-F238E27FC236}">
                  <a16:creationId xmlns:a16="http://schemas.microsoft.com/office/drawing/2014/main" id="{5849D18F-42AB-4436-A00E-CCB48479C93C}"/>
                </a:ext>
              </a:extLst>
            </p:cNvPr>
            <p:cNvSpPr>
              <a:spLocks/>
            </p:cNvSpPr>
            <p:nvPr/>
          </p:nvSpPr>
          <p:spPr bwMode="auto">
            <a:xfrm>
              <a:off x="6450013" y="4960938"/>
              <a:ext cx="333375" cy="750888"/>
            </a:xfrm>
            <a:custGeom>
              <a:avLst/>
              <a:gdLst>
                <a:gd name="T0" fmla="*/ 66 w 66"/>
                <a:gd name="T1" fmla="*/ 131 h 131"/>
                <a:gd name="T2" fmla="*/ 23 w 66"/>
                <a:gd name="T3" fmla="*/ 68 h 131"/>
                <a:gd name="T4" fmla="*/ 4 w 66"/>
                <a:gd name="T5" fmla="*/ 25 h 131"/>
                <a:gd name="T6" fmla="*/ 57 w 66"/>
                <a:gd name="T7" fmla="*/ 16 h 131"/>
                <a:gd name="T8" fmla="*/ 64 w 66"/>
                <a:gd name="T9" fmla="*/ 99 h 131"/>
                <a:gd name="T10" fmla="*/ 66 w 66"/>
                <a:gd name="T11" fmla="*/ 131 h 131"/>
              </a:gdLst>
              <a:ahLst/>
              <a:cxnLst>
                <a:cxn ang="0">
                  <a:pos x="T0" y="T1"/>
                </a:cxn>
                <a:cxn ang="0">
                  <a:pos x="T2" y="T3"/>
                </a:cxn>
                <a:cxn ang="0">
                  <a:pos x="T4" y="T5"/>
                </a:cxn>
                <a:cxn ang="0">
                  <a:pos x="T6" y="T7"/>
                </a:cxn>
                <a:cxn ang="0">
                  <a:pos x="T8" y="T9"/>
                </a:cxn>
                <a:cxn ang="0">
                  <a:pos x="T10" y="T11"/>
                </a:cxn>
              </a:cxnLst>
              <a:rect l="0" t="0" r="r" b="b"/>
              <a:pathLst>
                <a:path w="66" h="131">
                  <a:moveTo>
                    <a:pt x="66" y="131"/>
                  </a:moveTo>
                  <a:cubicBezTo>
                    <a:pt x="61" y="107"/>
                    <a:pt x="42" y="83"/>
                    <a:pt x="23" y="68"/>
                  </a:cubicBezTo>
                  <a:cubicBezTo>
                    <a:pt x="0" y="51"/>
                    <a:pt x="4" y="25"/>
                    <a:pt x="4" y="25"/>
                  </a:cubicBezTo>
                  <a:cubicBezTo>
                    <a:pt x="21" y="0"/>
                    <a:pt x="41" y="5"/>
                    <a:pt x="57" y="16"/>
                  </a:cubicBezTo>
                  <a:cubicBezTo>
                    <a:pt x="59" y="43"/>
                    <a:pt x="62" y="74"/>
                    <a:pt x="64" y="99"/>
                  </a:cubicBezTo>
                  <a:cubicBezTo>
                    <a:pt x="65" y="111"/>
                    <a:pt x="65" y="123"/>
                    <a:pt x="66" y="131"/>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2" name="Forme libre : Forme 21">
              <a:extLst>
                <a:ext uri="{FF2B5EF4-FFF2-40B4-BE49-F238E27FC236}">
                  <a16:creationId xmlns:a16="http://schemas.microsoft.com/office/drawing/2014/main" id="{D1D8B039-3C85-439E-9B4E-0AE3B0227E37}"/>
                </a:ext>
              </a:extLst>
            </p:cNvPr>
            <p:cNvSpPr/>
            <p:nvPr/>
          </p:nvSpPr>
          <p:spPr>
            <a:xfrm rot="20364014">
              <a:off x="6924390" y="4583236"/>
              <a:ext cx="305126" cy="641501"/>
            </a:xfrm>
            <a:custGeom>
              <a:avLst/>
              <a:gdLst>
                <a:gd name="connsiteX0" fmla="*/ 793 w 453638"/>
                <a:gd name="connsiteY0" fmla="*/ 10752 h 953733"/>
                <a:gd name="connsiteX1" fmla="*/ 331787 w 453638"/>
                <a:gd name="connsiteY1" fmla="*/ 467952 h 953733"/>
                <a:gd name="connsiteX2" fmla="*/ 436562 w 453638"/>
                <a:gd name="connsiteY2" fmla="*/ 944202 h 953733"/>
                <a:gd name="connsiteX3" fmla="*/ 793 w 453638"/>
                <a:gd name="connsiteY3" fmla="*/ 10752 h 953733"/>
              </a:gdLst>
              <a:ahLst/>
              <a:cxnLst>
                <a:cxn ang="0">
                  <a:pos x="connsiteX0" y="connsiteY0"/>
                </a:cxn>
                <a:cxn ang="0">
                  <a:pos x="connsiteX1" y="connsiteY1"/>
                </a:cxn>
                <a:cxn ang="0">
                  <a:pos x="connsiteX2" y="connsiteY2"/>
                </a:cxn>
                <a:cxn ang="0">
                  <a:pos x="connsiteX3" y="connsiteY3"/>
                </a:cxn>
              </a:cxnLst>
              <a:rect l="l" t="t" r="r" b="b"/>
              <a:pathLst>
                <a:path w="453638" h="953733">
                  <a:moveTo>
                    <a:pt x="793" y="10752"/>
                  </a:moveTo>
                  <a:cubicBezTo>
                    <a:pt x="-16669" y="-68623"/>
                    <a:pt x="259159" y="312377"/>
                    <a:pt x="331787" y="467952"/>
                  </a:cubicBezTo>
                  <a:cubicBezTo>
                    <a:pt x="404415" y="623527"/>
                    <a:pt x="490934" y="1020005"/>
                    <a:pt x="436562" y="944202"/>
                  </a:cubicBezTo>
                  <a:cubicBezTo>
                    <a:pt x="382190" y="868399"/>
                    <a:pt x="18255" y="90127"/>
                    <a:pt x="793" y="10752"/>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solidFill>
                  <a:schemeClr val="tx1"/>
                </a:solidFill>
              </a:endParaRPr>
            </a:p>
          </p:txBody>
        </p:sp>
        <p:sp>
          <p:nvSpPr>
            <p:cNvPr id="11" name="Forme libre 11">
              <a:extLst>
                <a:ext uri="{FF2B5EF4-FFF2-40B4-BE49-F238E27FC236}">
                  <a16:creationId xmlns:a16="http://schemas.microsoft.com/office/drawing/2014/main" id="{9C6C3AB2-1F41-4F9F-A40A-34C6948A2EEB}"/>
                </a:ext>
              </a:extLst>
            </p:cNvPr>
            <p:cNvSpPr>
              <a:spLocks/>
            </p:cNvSpPr>
            <p:nvPr/>
          </p:nvSpPr>
          <p:spPr bwMode="auto">
            <a:xfrm>
              <a:off x="6065838" y="4297363"/>
              <a:ext cx="1435100" cy="1168400"/>
            </a:xfrm>
            <a:custGeom>
              <a:avLst/>
              <a:gdLst>
                <a:gd name="T0" fmla="*/ 11 w 250"/>
                <a:gd name="T1" fmla="*/ 49 h 204"/>
                <a:gd name="T2" fmla="*/ 103 w 250"/>
                <a:gd name="T3" fmla="*/ 27 h 204"/>
                <a:gd name="T4" fmla="*/ 211 w 250"/>
                <a:gd name="T5" fmla="*/ 135 h 204"/>
                <a:gd name="T6" fmla="*/ 179 w 250"/>
                <a:gd name="T7" fmla="*/ 196 h 204"/>
                <a:gd name="T8" fmla="*/ 10 w 250"/>
                <a:gd name="T9" fmla="*/ 49 h 204"/>
                <a:gd name="T10" fmla="*/ 11 w 250"/>
                <a:gd name="T11" fmla="*/ 49 h 204"/>
              </a:gdLst>
              <a:ahLst/>
              <a:cxnLst>
                <a:cxn ang="0">
                  <a:pos x="T0" y="T1"/>
                </a:cxn>
                <a:cxn ang="0">
                  <a:pos x="T2" y="T3"/>
                </a:cxn>
                <a:cxn ang="0">
                  <a:pos x="T4" y="T5"/>
                </a:cxn>
                <a:cxn ang="0">
                  <a:pos x="T6" y="T7"/>
                </a:cxn>
                <a:cxn ang="0">
                  <a:pos x="T8" y="T9"/>
                </a:cxn>
                <a:cxn ang="0">
                  <a:pos x="T10" y="T11"/>
                </a:cxn>
              </a:cxnLst>
              <a:rect l="0" t="0" r="r" b="b"/>
              <a:pathLst>
                <a:path w="250" h="204">
                  <a:moveTo>
                    <a:pt x="11" y="49"/>
                  </a:moveTo>
                  <a:cubicBezTo>
                    <a:pt x="25" y="11"/>
                    <a:pt x="73" y="0"/>
                    <a:pt x="103" y="27"/>
                  </a:cubicBezTo>
                  <a:cubicBezTo>
                    <a:pt x="136" y="58"/>
                    <a:pt x="187" y="105"/>
                    <a:pt x="211" y="135"/>
                  </a:cubicBezTo>
                  <a:cubicBezTo>
                    <a:pt x="250" y="180"/>
                    <a:pt x="199" y="204"/>
                    <a:pt x="179" y="196"/>
                  </a:cubicBezTo>
                  <a:cubicBezTo>
                    <a:pt x="117" y="171"/>
                    <a:pt x="0" y="117"/>
                    <a:pt x="10" y="49"/>
                  </a:cubicBezTo>
                  <a:cubicBezTo>
                    <a:pt x="10" y="49"/>
                    <a:pt x="11" y="49"/>
                    <a:pt x="11" y="4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12" name="Forme libre 12">
              <a:extLst>
                <a:ext uri="{FF2B5EF4-FFF2-40B4-BE49-F238E27FC236}">
                  <a16:creationId xmlns:a16="http://schemas.microsoft.com/office/drawing/2014/main" id="{53D9C9B8-8241-4452-98F4-6F4696E0228C}"/>
                </a:ext>
              </a:extLst>
            </p:cNvPr>
            <p:cNvSpPr>
              <a:spLocks/>
            </p:cNvSpPr>
            <p:nvPr/>
          </p:nvSpPr>
          <p:spPr bwMode="auto">
            <a:xfrm>
              <a:off x="5664200" y="3127375"/>
              <a:ext cx="809625" cy="1135063"/>
            </a:xfrm>
            <a:custGeom>
              <a:avLst/>
              <a:gdLst>
                <a:gd name="T0" fmla="*/ 138 w 141"/>
                <a:gd name="T1" fmla="*/ 142 h 198"/>
                <a:gd name="T2" fmla="*/ 136 w 141"/>
                <a:gd name="T3" fmla="*/ 150 h 198"/>
                <a:gd name="T4" fmla="*/ 134 w 141"/>
                <a:gd name="T5" fmla="*/ 170 h 198"/>
                <a:gd name="T6" fmla="*/ 128 w 141"/>
                <a:gd name="T7" fmla="*/ 178 h 198"/>
                <a:gd name="T8" fmla="*/ 125 w 141"/>
                <a:gd name="T9" fmla="*/ 179 h 198"/>
                <a:gd name="T10" fmla="*/ 115 w 141"/>
                <a:gd name="T11" fmla="*/ 178 h 198"/>
                <a:gd name="T12" fmla="*/ 109 w 141"/>
                <a:gd name="T13" fmla="*/ 198 h 198"/>
                <a:gd name="T14" fmla="*/ 108 w 141"/>
                <a:gd name="T15" fmla="*/ 197 h 198"/>
                <a:gd name="T16" fmla="*/ 71 w 141"/>
                <a:gd name="T17" fmla="*/ 188 h 198"/>
                <a:gd name="T18" fmla="*/ 71 w 141"/>
                <a:gd name="T19" fmla="*/ 188 h 198"/>
                <a:gd name="T20" fmla="*/ 70 w 141"/>
                <a:gd name="T21" fmla="*/ 188 h 198"/>
                <a:gd name="T22" fmla="*/ 25 w 141"/>
                <a:gd name="T23" fmla="*/ 186 h 198"/>
                <a:gd name="T24" fmla="*/ 26 w 141"/>
                <a:gd name="T25" fmla="*/ 157 h 198"/>
                <a:gd name="T26" fmla="*/ 19 w 141"/>
                <a:gd name="T27" fmla="*/ 125 h 198"/>
                <a:gd name="T28" fmla="*/ 9 w 141"/>
                <a:gd name="T29" fmla="*/ 99 h 198"/>
                <a:gd name="T30" fmla="*/ 0 w 141"/>
                <a:gd name="T31" fmla="*/ 72 h 198"/>
                <a:gd name="T32" fmla="*/ 34 w 141"/>
                <a:gd name="T33" fmla="*/ 18 h 198"/>
                <a:gd name="T34" fmla="*/ 57 w 141"/>
                <a:gd name="T35" fmla="*/ 7 h 198"/>
                <a:gd name="T36" fmla="*/ 76 w 141"/>
                <a:gd name="T37" fmla="*/ 0 h 198"/>
                <a:gd name="T38" fmla="*/ 92 w 141"/>
                <a:gd name="T39" fmla="*/ 9 h 198"/>
                <a:gd name="T40" fmla="*/ 112 w 141"/>
                <a:gd name="T41" fmla="*/ 11 h 198"/>
                <a:gd name="T42" fmla="*/ 124 w 141"/>
                <a:gd name="T43" fmla="*/ 24 h 198"/>
                <a:gd name="T44" fmla="*/ 134 w 141"/>
                <a:gd name="T45" fmla="*/ 37 h 198"/>
                <a:gd name="T46" fmla="*/ 134 w 141"/>
                <a:gd name="T47" fmla="*/ 38 h 198"/>
                <a:gd name="T48" fmla="*/ 134 w 141"/>
                <a:gd name="T49" fmla="*/ 38 h 198"/>
                <a:gd name="T50" fmla="*/ 133 w 141"/>
                <a:gd name="T51" fmla="*/ 39 h 198"/>
                <a:gd name="T52" fmla="*/ 132 w 141"/>
                <a:gd name="T53" fmla="*/ 41 h 198"/>
                <a:gd name="T54" fmla="*/ 131 w 141"/>
                <a:gd name="T55" fmla="*/ 42 h 198"/>
                <a:gd name="T56" fmla="*/ 130 w 141"/>
                <a:gd name="T57" fmla="*/ 42 h 198"/>
                <a:gd name="T58" fmla="*/ 129 w 141"/>
                <a:gd name="T59" fmla="*/ 43 h 198"/>
                <a:gd name="T60" fmla="*/ 129 w 141"/>
                <a:gd name="T61" fmla="*/ 43 h 198"/>
                <a:gd name="T62" fmla="*/ 138 w 141"/>
                <a:gd name="T63" fmla="*/ 90 h 198"/>
                <a:gd name="T64" fmla="*/ 139 w 141"/>
                <a:gd name="T65" fmla="*/ 113 h 198"/>
                <a:gd name="T66" fmla="*/ 138 w 141"/>
                <a:gd name="T67" fmla="*/ 14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1" h="198">
                  <a:moveTo>
                    <a:pt x="138" y="142"/>
                  </a:moveTo>
                  <a:cubicBezTo>
                    <a:pt x="138" y="145"/>
                    <a:pt x="137" y="147"/>
                    <a:pt x="136" y="150"/>
                  </a:cubicBezTo>
                  <a:cubicBezTo>
                    <a:pt x="136" y="151"/>
                    <a:pt x="135" y="166"/>
                    <a:pt x="134" y="170"/>
                  </a:cubicBezTo>
                  <a:cubicBezTo>
                    <a:pt x="134" y="172"/>
                    <a:pt x="132" y="177"/>
                    <a:pt x="128" y="178"/>
                  </a:cubicBezTo>
                  <a:cubicBezTo>
                    <a:pt x="127" y="179"/>
                    <a:pt x="126" y="179"/>
                    <a:pt x="125" y="179"/>
                  </a:cubicBezTo>
                  <a:cubicBezTo>
                    <a:pt x="118" y="178"/>
                    <a:pt x="115" y="178"/>
                    <a:pt x="115" y="178"/>
                  </a:cubicBezTo>
                  <a:cubicBezTo>
                    <a:pt x="115" y="178"/>
                    <a:pt x="108" y="189"/>
                    <a:pt x="109" y="198"/>
                  </a:cubicBezTo>
                  <a:cubicBezTo>
                    <a:pt x="109" y="198"/>
                    <a:pt x="109" y="197"/>
                    <a:pt x="108" y="197"/>
                  </a:cubicBezTo>
                  <a:cubicBezTo>
                    <a:pt x="106" y="195"/>
                    <a:pt x="91" y="191"/>
                    <a:pt x="71" y="188"/>
                  </a:cubicBezTo>
                  <a:cubicBezTo>
                    <a:pt x="71" y="188"/>
                    <a:pt x="71" y="188"/>
                    <a:pt x="71" y="188"/>
                  </a:cubicBezTo>
                  <a:cubicBezTo>
                    <a:pt x="71" y="188"/>
                    <a:pt x="70" y="188"/>
                    <a:pt x="70" y="188"/>
                  </a:cubicBezTo>
                  <a:cubicBezTo>
                    <a:pt x="57" y="186"/>
                    <a:pt x="41" y="185"/>
                    <a:pt x="25" y="186"/>
                  </a:cubicBezTo>
                  <a:cubicBezTo>
                    <a:pt x="25" y="186"/>
                    <a:pt x="27" y="173"/>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9" y="43"/>
                    <a:pt x="139" y="82"/>
                    <a:pt x="138" y="90"/>
                  </a:cubicBezTo>
                  <a:cubicBezTo>
                    <a:pt x="138" y="97"/>
                    <a:pt x="137" y="106"/>
                    <a:pt x="139" y="113"/>
                  </a:cubicBezTo>
                  <a:cubicBezTo>
                    <a:pt x="141" y="118"/>
                    <a:pt x="141" y="129"/>
                    <a:pt x="138" y="142"/>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13" name="Forme libre 13">
              <a:extLst>
                <a:ext uri="{FF2B5EF4-FFF2-40B4-BE49-F238E27FC236}">
                  <a16:creationId xmlns:a16="http://schemas.microsoft.com/office/drawing/2014/main" id="{104737AB-59A7-4247-842C-6F97799DA28F}"/>
                </a:ext>
              </a:extLst>
            </p:cNvPr>
            <p:cNvSpPr>
              <a:spLocks/>
            </p:cNvSpPr>
            <p:nvPr/>
          </p:nvSpPr>
          <p:spPr bwMode="auto">
            <a:xfrm>
              <a:off x="5664200" y="3127375"/>
              <a:ext cx="781050" cy="900113"/>
            </a:xfrm>
            <a:custGeom>
              <a:avLst/>
              <a:gdLst>
                <a:gd name="T0" fmla="*/ 134 w 136"/>
                <a:gd name="T1" fmla="*/ 37 h 157"/>
                <a:gd name="T2" fmla="*/ 134 w 136"/>
                <a:gd name="T3" fmla="*/ 38 h 157"/>
                <a:gd name="T4" fmla="*/ 134 w 136"/>
                <a:gd name="T5" fmla="*/ 38 h 157"/>
                <a:gd name="T6" fmla="*/ 133 w 136"/>
                <a:gd name="T7" fmla="*/ 39 h 157"/>
                <a:gd name="T8" fmla="*/ 132 w 136"/>
                <a:gd name="T9" fmla="*/ 41 h 157"/>
                <a:gd name="T10" fmla="*/ 129 w 136"/>
                <a:gd name="T11" fmla="*/ 43 h 157"/>
                <a:gd name="T12" fmla="*/ 129 w 136"/>
                <a:gd name="T13" fmla="*/ 43 h 157"/>
                <a:gd name="T14" fmla="*/ 127 w 136"/>
                <a:gd name="T15" fmla="*/ 79 h 157"/>
                <a:gd name="T16" fmla="*/ 97 w 136"/>
                <a:gd name="T17" fmla="*/ 111 h 157"/>
                <a:gd name="T18" fmla="*/ 85 w 136"/>
                <a:gd name="T19" fmla="*/ 140 h 157"/>
                <a:gd name="T20" fmla="*/ 85 w 136"/>
                <a:gd name="T21" fmla="*/ 157 h 157"/>
                <a:gd name="T22" fmla="*/ 26 w 136"/>
                <a:gd name="T23" fmla="*/ 157 h 157"/>
                <a:gd name="T24" fmla="*/ 19 w 136"/>
                <a:gd name="T25" fmla="*/ 125 h 157"/>
                <a:gd name="T26" fmla="*/ 9 w 136"/>
                <a:gd name="T27" fmla="*/ 99 h 157"/>
                <a:gd name="T28" fmla="*/ 0 w 136"/>
                <a:gd name="T29" fmla="*/ 72 h 157"/>
                <a:gd name="T30" fmla="*/ 34 w 136"/>
                <a:gd name="T31" fmla="*/ 18 h 157"/>
                <a:gd name="T32" fmla="*/ 57 w 136"/>
                <a:gd name="T33" fmla="*/ 7 h 157"/>
                <a:gd name="T34" fmla="*/ 76 w 136"/>
                <a:gd name="T35" fmla="*/ 0 h 157"/>
                <a:gd name="T36" fmla="*/ 92 w 136"/>
                <a:gd name="T37" fmla="*/ 9 h 157"/>
                <a:gd name="T38" fmla="*/ 112 w 136"/>
                <a:gd name="T39" fmla="*/ 11 h 157"/>
                <a:gd name="T40" fmla="*/ 124 w 136"/>
                <a:gd name="T41" fmla="*/ 24 h 157"/>
                <a:gd name="T42" fmla="*/ 134 w 136"/>
                <a:gd name="T43" fmla="*/ 3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57">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1" y="42"/>
                    <a:pt x="130" y="43"/>
                    <a:pt x="129" y="43"/>
                  </a:cubicBezTo>
                  <a:cubicBezTo>
                    <a:pt x="129" y="43"/>
                    <a:pt x="129" y="43"/>
                    <a:pt x="129" y="43"/>
                  </a:cubicBezTo>
                  <a:cubicBezTo>
                    <a:pt x="127" y="79"/>
                    <a:pt x="127" y="79"/>
                    <a:pt x="127" y="79"/>
                  </a:cubicBezTo>
                  <a:cubicBezTo>
                    <a:pt x="97" y="111"/>
                    <a:pt x="97" y="111"/>
                    <a:pt x="97" y="111"/>
                  </a:cubicBezTo>
                  <a:cubicBezTo>
                    <a:pt x="89" y="119"/>
                    <a:pt x="85" y="129"/>
                    <a:pt x="85" y="140"/>
                  </a:cubicBezTo>
                  <a:cubicBezTo>
                    <a:pt x="85" y="157"/>
                    <a:pt x="85" y="157"/>
                    <a:pt x="85" y="157"/>
                  </a:cubicBezTo>
                  <a:cubicBezTo>
                    <a:pt x="26" y="157"/>
                    <a:pt x="26" y="157"/>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gradFill>
              <a:gsLst>
                <a:gs pos="75000">
                  <a:srgbClr val="F7BDBB"/>
                </a:gs>
                <a:gs pos="100000">
                  <a:srgbClr val="F7BDBB">
                    <a:alpha val="0"/>
                  </a:srgbClr>
                </a:gs>
              </a:gsLst>
              <a:lin ang="5400000" scaled="1"/>
            </a:gra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4" name="Forme libre 14">
              <a:extLst>
                <a:ext uri="{FF2B5EF4-FFF2-40B4-BE49-F238E27FC236}">
                  <a16:creationId xmlns:a16="http://schemas.microsoft.com/office/drawing/2014/main" id="{A4EE508E-C139-4549-AD46-4E5E82F754BB}"/>
                </a:ext>
              </a:extLst>
            </p:cNvPr>
            <p:cNvSpPr>
              <a:spLocks/>
            </p:cNvSpPr>
            <p:nvPr/>
          </p:nvSpPr>
          <p:spPr bwMode="auto">
            <a:xfrm>
              <a:off x="5664200" y="3127375"/>
              <a:ext cx="781050" cy="566738"/>
            </a:xfrm>
            <a:custGeom>
              <a:avLst/>
              <a:gdLst>
                <a:gd name="T0" fmla="*/ 134 w 136"/>
                <a:gd name="T1" fmla="*/ 37 h 99"/>
                <a:gd name="T2" fmla="*/ 134 w 136"/>
                <a:gd name="T3" fmla="*/ 38 h 99"/>
                <a:gd name="T4" fmla="*/ 134 w 136"/>
                <a:gd name="T5" fmla="*/ 38 h 99"/>
                <a:gd name="T6" fmla="*/ 133 w 136"/>
                <a:gd name="T7" fmla="*/ 39 h 99"/>
                <a:gd name="T8" fmla="*/ 132 w 136"/>
                <a:gd name="T9" fmla="*/ 41 h 99"/>
                <a:gd name="T10" fmla="*/ 131 w 136"/>
                <a:gd name="T11" fmla="*/ 42 h 99"/>
                <a:gd name="T12" fmla="*/ 130 w 136"/>
                <a:gd name="T13" fmla="*/ 42 h 99"/>
                <a:gd name="T14" fmla="*/ 129 w 136"/>
                <a:gd name="T15" fmla="*/ 43 h 99"/>
                <a:gd name="T16" fmla="*/ 129 w 136"/>
                <a:gd name="T17" fmla="*/ 43 h 99"/>
                <a:gd name="T18" fmla="*/ 72 w 136"/>
                <a:gd name="T19" fmla="*/ 96 h 99"/>
                <a:gd name="T20" fmla="*/ 70 w 136"/>
                <a:gd name="T21" fmla="*/ 99 h 99"/>
                <a:gd name="T22" fmla="*/ 9 w 136"/>
                <a:gd name="T23" fmla="*/ 99 h 99"/>
                <a:gd name="T24" fmla="*/ 0 w 136"/>
                <a:gd name="T25" fmla="*/ 72 h 99"/>
                <a:gd name="T26" fmla="*/ 34 w 136"/>
                <a:gd name="T27" fmla="*/ 18 h 99"/>
                <a:gd name="T28" fmla="*/ 57 w 136"/>
                <a:gd name="T29" fmla="*/ 7 h 99"/>
                <a:gd name="T30" fmla="*/ 76 w 136"/>
                <a:gd name="T31" fmla="*/ 0 h 99"/>
                <a:gd name="T32" fmla="*/ 92 w 136"/>
                <a:gd name="T33" fmla="*/ 9 h 99"/>
                <a:gd name="T34" fmla="*/ 112 w 136"/>
                <a:gd name="T35" fmla="*/ 11 h 99"/>
                <a:gd name="T36" fmla="*/ 124 w 136"/>
                <a:gd name="T37" fmla="*/ 24 h 99"/>
                <a:gd name="T38" fmla="*/ 134 w 136"/>
                <a:gd name="T39"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99">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4" y="45"/>
                    <a:pt x="107" y="51"/>
                    <a:pt x="72" y="96"/>
                  </a:cubicBezTo>
                  <a:cubicBezTo>
                    <a:pt x="72" y="97"/>
                    <a:pt x="71" y="98"/>
                    <a:pt x="70" y="99"/>
                  </a:cubicBezTo>
                  <a:cubicBezTo>
                    <a:pt x="9" y="99"/>
                    <a:pt x="9" y="99"/>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solidFill>
              <a:srgbClr val="FA9F9C"/>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5" name="Forme libre 15">
              <a:extLst>
                <a:ext uri="{FF2B5EF4-FFF2-40B4-BE49-F238E27FC236}">
                  <a16:creationId xmlns:a16="http://schemas.microsoft.com/office/drawing/2014/main" id="{59F122DD-9773-48CA-B36A-41383E8FF7A4}"/>
                </a:ext>
              </a:extLst>
            </p:cNvPr>
            <p:cNvSpPr>
              <a:spLocks/>
            </p:cNvSpPr>
            <p:nvPr/>
          </p:nvSpPr>
          <p:spPr bwMode="auto">
            <a:xfrm>
              <a:off x="6289675" y="3775075"/>
              <a:ext cx="68263" cy="92075"/>
            </a:xfrm>
            <a:custGeom>
              <a:avLst/>
              <a:gdLst>
                <a:gd name="T0" fmla="*/ 0 w 12"/>
                <a:gd name="T1" fmla="*/ 4 h 16"/>
                <a:gd name="T2" fmla="*/ 6 w 12"/>
                <a:gd name="T3" fmla="*/ 8 h 16"/>
                <a:gd name="T4" fmla="*/ 12 w 12"/>
                <a:gd name="T5" fmla="*/ 16 h 16"/>
                <a:gd name="T6" fmla="*/ 0 w 12"/>
                <a:gd name="T7" fmla="*/ 4 h 16"/>
              </a:gdLst>
              <a:ahLst/>
              <a:cxnLst>
                <a:cxn ang="0">
                  <a:pos x="T0" y="T1"/>
                </a:cxn>
                <a:cxn ang="0">
                  <a:pos x="T2" y="T3"/>
                </a:cxn>
                <a:cxn ang="0">
                  <a:pos x="T4" y="T5"/>
                </a:cxn>
                <a:cxn ang="0">
                  <a:pos x="T6" y="T7"/>
                </a:cxn>
              </a:cxnLst>
              <a:rect l="0" t="0" r="r" b="b"/>
              <a:pathLst>
                <a:path w="12" h="16">
                  <a:moveTo>
                    <a:pt x="0" y="4"/>
                  </a:moveTo>
                  <a:cubicBezTo>
                    <a:pt x="0" y="0"/>
                    <a:pt x="4" y="3"/>
                    <a:pt x="6" y="8"/>
                  </a:cubicBezTo>
                  <a:cubicBezTo>
                    <a:pt x="7" y="13"/>
                    <a:pt x="11" y="16"/>
                    <a:pt x="12" y="16"/>
                  </a:cubicBezTo>
                  <a:cubicBezTo>
                    <a:pt x="12" y="16"/>
                    <a:pt x="1" y="14"/>
                    <a:pt x="0"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16" name="Forme libre 16">
              <a:extLst>
                <a:ext uri="{FF2B5EF4-FFF2-40B4-BE49-F238E27FC236}">
                  <a16:creationId xmlns:a16="http://schemas.microsoft.com/office/drawing/2014/main" id="{0FEF4D20-2077-46B3-889D-C3694814510E}"/>
                </a:ext>
              </a:extLst>
            </p:cNvPr>
            <p:cNvSpPr>
              <a:spLocks/>
            </p:cNvSpPr>
            <p:nvPr/>
          </p:nvSpPr>
          <p:spPr bwMode="auto">
            <a:xfrm>
              <a:off x="6324600" y="3792538"/>
              <a:ext cx="131763" cy="360363"/>
            </a:xfrm>
            <a:custGeom>
              <a:avLst/>
              <a:gdLst>
                <a:gd name="T0" fmla="*/ 23 w 23"/>
                <a:gd name="T1" fmla="*/ 26 h 63"/>
                <a:gd name="T2" fmla="*/ 21 w 23"/>
                <a:gd name="T3" fmla="*/ 34 h 63"/>
                <a:gd name="T4" fmla="*/ 19 w 23"/>
                <a:gd name="T5" fmla="*/ 54 h 63"/>
                <a:gd name="T6" fmla="*/ 13 w 23"/>
                <a:gd name="T7" fmla="*/ 62 h 63"/>
                <a:gd name="T8" fmla="*/ 10 w 23"/>
                <a:gd name="T9" fmla="*/ 63 h 63"/>
                <a:gd name="T10" fmla="*/ 0 w 23"/>
                <a:gd name="T11" fmla="*/ 62 h 63"/>
                <a:gd name="T12" fmla="*/ 5 w 23"/>
                <a:gd name="T13" fmla="*/ 0 h 63"/>
                <a:gd name="T14" fmla="*/ 13 w 23"/>
                <a:gd name="T15" fmla="*/ 1 h 63"/>
                <a:gd name="T16" fmla="*/ 23 w 23"/>
                <a:gd name="T17" fmla="*/ 2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63">
                  <a:moveTo>
                    <a:pt x="23" y="26"/>
                  </a:moveTo>
                  <a:cubicBezTo>
                    <a:pt x="23" y="29"/>
                    <a:pt x="22" y="31"/>
                    <a:pt x="21" y="34"/>
                  </a:cubicBezTo>
                  <a:cubicBezTo>
                    <a:pt x="21" y="35"/>
                    <a:pt x="20" y="50"/>
                    <a:pt x="19" y="54"/>
                  </a:cubicBezTo>
                  <a:cubicBezTo>
                    <a:pt x="19" y="56"/>
                    <a:pt x="17" y="61"/>
                    <a:pt x="13" y="62"/>
                  </a:cubicBezTo>
                  <a:cubicBezTo>
                    <a:pt x="12" y="63"/>
                    <a:pt x="11" y="63"/>
                    <a:pt x="10" y="63"/>
                  </a:cubicBezTo>
                  <a:cubicBezTo>
                    <a:pt x="3" y="62"/>
                    <a:pt x="0" y="62"/>
                    <a:pt x="0" y="62"/>
                  </a:cubicBezTo>
                  <a:cubicBezTo>
                    <a:pt x="0" y="62"/>
                    <a:pt x="8" y="22"/>
                    <a:pt x="5" y="0"/>
                  </a:cubicBezTo>
                  <a:cubicBezTo>
                    <a:pt x="13" y="1"/>
                    <a:pt x="13" y="1"/>
                    <a:pt x="13" y="1"/>
                  </a:cubicBezTo>
                  <a:cubicBezTo>
                    <a:pt x="13" y="1"/>
                    <a:pt x="17" y="19"/>
                    <a:pt x="23" y="26"/>
                  </a:cubicBezTo>
                  <a:close/>
                </a:path>
              </a:pathLst>
            </a:custGeom>
            <a:solidFill>
              <a:srgbClr val="FA9F9C"/>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7" name="Forme libre 17">
              <a:extLst>
                <a:ext uri="{FF2B5EF4-FFF2-40B4-BE49-F238E27FC236}">
                  <a16:creationId xmlns:a16="http://schemas.microsoft.com/office/drawing/2014/main" id="{3E67FC6E-679C-4B7D-9F05-FF6856EDEB60}"/>
                </a:ext>
              </a:extLst>
            </p:cNvPr>
            <p:cNvSpPr>
              <a:spLocks/>
            </p:cNvSpPr>
            <p:nvPr/>
          </p:nvSpPr>
          <p:spPr bwMode="auto">
            <a:xfrm>
              <a:off x="6324600" y="4010025"/>
              <a:ext cx="74613" cy="142875"/>
            </a:xfrm>
            <a:custGeom>
              <a:avLst/>
              <a:gdLst>
                <a:gd name="T0" fmla="*/ 13 w 13"/>
                <a:gd name="T1" fmla="*/ 24 h 25"/>
                <a:gd name="T2" fmla="*/ 10 w 13"/>
                <a:gd name="T3" fmla="*/ 25 h 25"/>
                <a:gd name="T4" fmla="*/ 0 w 13"/>
                <a:gd name="T5" fmla="*/ 24 h 25"/>
                <a:gd name="T6" fmla="*/ 4 w 13"/>
                <a:gd name="T7" fmla="*/ 0 h 25"/>
                <a:gd name="T8" fmla="*/ 13 w 13"/>
                <a:gd name="T9" fmla="*/ 24 h 25"/>
              </a:gdLst>
              <a:ahLst/>
              <a:cxnLst>
                <a:cxn ang="0">
                  <a:pos x="T0" y="T1"/>
                </a:cxn>
                <a:cxn ang="0">
                  <a:pos x="T2" y="T3"/>
                </a:cxn>
                <a:cxn ang="0">
                  <a:pos x="T4" y="T5"/>
                </a:cxn>
                <a:cxn ang="0">
                  <a:pos x="T6" y="T7"/>
                </a:cxn>
                <a:cxn ang="0">
                  <a:pos x="T8" y="T9"/>
                </a:cxn>
              </a:cxnLst>
              <a:rect l="0" t="0" r="r" b="b"/>
              <a:pathLst>
                <a:path w="13" h="25">
                  <a:moveTo>
                    <a:pt x="13" y="24"/>
                  </a:moveTo>
                  <a:cubicBezTo>
                    <a:pt x="12" y="25"/>
                    <a:pt x="11" y="25"/>
                    <a:pt x="10" y="25"/>
                  </a:cubicBezTo>
                  <a:cubicBezTo>
                    <a:pt x="3" y="24"/>
                    <a:pt x="0" y="24"/>
                    <a:pt x="0" y="24"/>
                  </a:cubicBezTo>
                  <a:cubicBezTo>
                    <a:pt x="4" y="0"/>
                    <a:pt x="4" y="0"/>
                    <a:pt x="4" y="0"/>
                  </a:cubicBezTo>
                  <a:cubicBezTo>
                    <a:pt x="4" y="9"/>
                    <a:pt x="9" y="18"/>
                    <a:pt x="13" y="24"/>
                  </a:cubicBezTo>
                  <a:close/>
                </a:path>
              </a:pathLst>
            </a:custGeom>
            <a:gradFill>
              <a:gsLst>
                <a:gs pos="0">
                  <a:srgbClr val="4BC3E2">
                    <a:alpha val="63000"/>
                  </a:srgbClr>
                </a:gs>
                <a:gs pos="51000">
                  <a:srgbClr val="4BC3E2">
                    <a:alpha val="0"/>
                  </a:srgbClr>
                </a:gs>
              </a:gsLst>
              <a:lin ang="16200000" scaled="0"/>
            </a:gra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8" name="Forme libre 18">
              <a:extLst>
                <a:ext uri="{FF2B5EF4-FFF2-40B4-BE49-F238E27FC236}">
                  <a16:creationId xmlns:a16="http://schemas.microsoft.com/office/drawing/2014/main" id="{3E28299F-82DC-4BAC-A5BB-7B5EA5A95BC3}"/>
                </a:ext>
              </a:extLst>
            </p:cNvPr>
            <p:cNvSpPr>
              <a:spLocks noEditPoints="1"/>
            </p:cNvSpPr>
            <p:nvPr/>
          </p:nvSpPr>
          <p:spPr bwMode="auto">
            <a:xfrm>
              <a:off x="4832350" y="3162300"/>
              <a:ext cx="1503363" cy="2624138"/>
            </a:xfrm>
            <a:custGeom>
              <a:avLst/>
              <a:gdLst>
                <a:gd name="T0" fmla="*/ 258 w 262"/>
                <a:gd name="T1" fmla="*/ 413 h 458"/>
                <a:gd name="T2" fmla="*/ 208 w 262"/>
                <a:gd name="T3" fmla="*/ 314 h 458"/>
                <a:gd name="T4" fmla="*/ 214 w 262"/>
                <a:gd name="T5" fmla="*/ 201 h 458"/>
                <a:gd name="T6" fmla="*/ 225 w 262"/>
                <a:gd name="T7" fmla="*/ 192 h 458"/>
                <a:gd name="T8" fmla="*/ 217 w 262"/>
                <a:gd name="T9" fmla="*/ 182 h 458"/>
                <a:gd name="T10" fmla="*/ 216 w 262"/>
                <a:gd name="T11" fmla="*/ 182 h 458"/>
                <a:gd name="T12" fmla="*/ 216 w 262"/>
                <a:gd name="T13" fmla="*/ 182 h 458"/>
                <a:gd name="T14" fmla="*/ 215 w 262"/>
                <a:gd name="T15" fmla="*/ 182 h 458"/>
                <a:gd name="T16" fmla="*/ 215 w 262"/>
                <a:gd name="T17" fmla="*/ 182 h 458"/>
                <a:gd name="T18" fmla="*/ 213 w 262"/>
                <a:gd name="T19" fmla="*/ 151 h 458"/>
                <a:gd name="T20" fmla="*/ 217 w 262"/>
                <a:gd name="T21" fmla="*/ 90 h 458"/>
                <a:gd name="T22" fmla="*/ 222 w 262"/>
                <a:gd name="T23" fmla="*/ 56 h 458"/>
                <a:gd name="T24" fmla="*/ 202 w 262"/>
                <a:gd name="T25" fmla="*/ 1 h 458"/>
                <a:gd name="T26" fmla="*/ 179 w 262"/>
                <a:gd name="T27" fmla="*/ 12 h 458"/>
                <a:gd name="T28" fmla="*/ 145 w 262"/>
                <a:gd name="T29" fmla="*/ 66 h 458"/>
                <a:gd name="T30" fmla="*/ 154 w 262"/>
                <a:gd name="T31" fmla="*/ 93 h 458"/>
                <a:gd name="T32" fmla="*/ 164 w 262"/>
                <a:gd name="T33" fmla="*/ 119 h 458"/>
                <a:gd name="T34" fmla="*/ 171 w 262"/>
                <a:gd name="T35" fmla="*/ 151 h 458"/>
                <a:gd name="T36" fmla="*/ 170 w 262"/>
                <a:gd name="T37" fmla="*/ 180 h 458"/>
                <a:gd name="T38" fmla="*/ 149 w 262"/>
                <a:gd name="T39" fmla="*/ 196 h 458"/>
                <a:gd name="T40" fmla="*/ 94 w 262"/>
                <a:gd name="T41" fmla="*/ 213 h 458"/>
                <a:gd name="T42" fmla="*/ 94 w 262"/>
                <a:gd name="T43" fmla="*/ 213 h 458"/>
                <a:gd name="T44" fmla="*/ 38 w 262"/>
                <a:gd name="T45" fmla="*/ 292 h 458"/>
                <a:gd name="T46" fmla="*/ 23 w 262"/>
                <a:gd name="T47" fmla="*/ 408 h 458"/>
                <a:gd name="T48" fmla="*/ 104 w 262"/>
                <a:gd name="T49" fmla="*/ 409 h 458"/>
                <a:gd name="T50" fmla="*/ 104 w 262"/>
                <a:gd name="T51" fmla="*/ 413 h 458"/>
                <a:gd name="T52" fmla="*/ 109 w 262"/>
                <a:gd name="T53" fmla="*/ 458 h 458"/>
                <a:gd name="T54" fmla="*/ 260 w 262"/>
                <a:gd name="T55" fmla="*/ 458 h 458"/>
                <a:gd name="T56" fmla="*/ 258 w 262"/>
                <a:gd name="T57" fmla="*/ 413 h 458"/>
                <a:gd name="T58" fmla="*/ 76 w 262"/>
                <a:gd name="T59" fmla="*/ 350 h 458"/>
                <a:gd name="T60" fmla="*/ 95 w 262"/>
                <a:gd name="T61" fmla="*/ 329 h 458"/>
                <a:gd name="T62" fmla="*/ 97 w 262"/>
                <a:gd name="T63" fmla="*/ 350 h 458"/>
                <a:gd name="T64" fmla="*/ 76 w 262"/>
                <a:gd name="T65" fmla="*/ 35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2" h="458">
                  <a:moveTo>
                    <a:pt x="258" y="413"/>
                  </a:moveTo>
                  <a:cubicBezTo>
                    <a:pt x="250" y="382"/>
                    <a:pt x="229" y="355"/>
                    <a:pt x="208" y="314"/>
                  </a:cubicBezTo>
                  <a:cubicBezTo>
                    <a:pt x="177" y="255"/>
                    <a:pt x="214" y="201"/>
                    <a:pt x="214" y="201"/>
                  </a:cubicBezTo>
                  <a:cubicBezTo>
                    <a:pt x="214" y="201"/>
                    <a:pt x="223" y="201"/>
                    <a:pt x="225" y="192"/>
                  </a:cubicBezTo>
                  <a:cubicBezTo>
                    <a:pt x="226" y="185"/>
                    <a:pt x="220" y="183"/>
                    <a:pt x="217" y="182"/>
                  </a:cubicBezTo>
                  <a:cubicBezTo>
                    <a:pt x="217" y="182"/>
                    <a:pt x="216" y="182"/>
                    <a:pt x="216" y="182"/>
                  </a:cubicBezTo>
                  <a:cubicBezTo>
                    <a:pt x="216" y="182"/>
                    <a:pt x="216" y="182"/>
                    <a:pt x="216" y="182"/>
                  </a:cubicBezTo>
                  <a:cubicBezTo>
                    <a:pt x="216" y="182"/>
                    <a:pt x="215" y="182"/>
                    <a:pt x="215" y="182"/>
                  </a:cubicBezTo>
                  <a:cubicBezTo>
                    <a:pt x="215" y="182"/>
                    <a:pt x="215" y="182"/>
                    <a:pt x="215" y="182"/>
                  </a:cubicBezTo>
                  <a:cubicBezTo>
                    <a:pt x="214" y="177"/>
                    <a:pt x="213" y="166"/>
                    <a:pt x="213" y="151"/>
                  </a:cubicBezTo>
                  <a:cubicBezTo>
                    <a:pt x="214" y="133"/>
                    <a:pt x="215" y="111"/>
                    <a:pt x="217" y="90"/>
                  </a:cubicBezTo>
                  <a:cubicBezTo>
                    <a:pt x="219" y="78"/>
                    <a:pt x="220" y="66"/>
                    <a:pt x="222" y="56"/>
                  </a:cubicBezTo>
                  <a:cubicBezTo>
                    <a:pt x="229" y="19"/>
                    <a:pt x="202" y="1"/>
                    <a:pt x="202" y="1"/>
                  </a:cubicBezTo>
                  <a:cubicBezTo>
                    <a:pt x="194" y="0"/>
                    <a:pt x="179" y="12"/>
                    <a:pt x="179" y="12"/>
                  </a:cubicBezTo>
                  <a:cubicBezTo>
                    <a:pt x="149" y="27"/>
                    <a:pt x="145" y="65"/>
                    <a:pt x="145" y="66"/>
                  </a:cubicBezTo>
                  <a:cubicBezTo>
                    <a:pt x="145" y="67"/>
                    <a:pt x="149" y="78"/>
                    <a:pt x="154" y="93"/>
                  </a:cubicBezTo>
                  <a:cubicBezTo>
                    <a:pt x="157" y="101"/>
                    <a:pt x="160" y="110"/>
                    <a:pt x="164" y="119"/>
                  </a:cubicBezTo>
                  <a:cubicBezTo>
                    <a:pt x="168" y="129"/>
                    <a:pt x="170" y="141"/>
                    <a:pt x="171" y="151"/>
                  </a:cubicBezTo>
                  <a:cubicBezTo>
                    <a:pt x="172" y="167"/>
                    <a:pt x="170" y="180"/>
                    <a:pt x="170" y="180"/>
                  </a:cubicBezTo>
                  <a:cubicBezTo>
                    <a:pt x="154" y="181"/>
                    <a:pt x="149" y="196"/>
                    <a:pt x="149" y="196"/>
                  </a:cubicBezTo>
                  <a:cubicBezTo>
                    <a:pt x="149" y="196"/>
                    <a:pt x="103" y="205"/>
                    <a:pt x="94" y="213"/>
                  </a:cubicBezTo>
                  <a:cubicBezTo>
                    <a:pt x="94" y="213"/>
                    <a:pt x="94" y="213"/>
                    <a:pt x="94" y="213"/>
                  </a:cubicBezTo>
                  <a:cubicBezTo>
                    <a:pt x="80" y="219"/>
                    <a:pt x="59" y="238"/>
                    <a:pt x="38" y="292"/>
                  </a:cubicBezTo>
                  <a:cubicBezTo>
                    <a:pt x="5" y="376"/>
                    <a:pt x="0" y="402"/>
                    <a:pt x="23" y="408"/>
                  </a:cubicBezTo>
                  <a:cubicBezTo>
                    <a:pt x="32" y="410"/>
                    <a:pt x="66" y="410"/>
                    <a:pt x="104" y="409"/>
                  </a:cubicBezTo>
                  <a:cubicBezTo>
                    <a:pt x="104" y="410"/>
                    <a:pt x="104" y="411"/>
                    <a:pt x="104" y="413"/>
                  </a:cubicBezTo>
                  <a:cubicBezTo>
                    <a:pt x="107" y="435"/>
                    <a:pt x="109" y="452"/>
                    <a:pt x="109" y="458"/>
                  </a:cubicBezTo>
                  <a:cubicBezTo>
                    <a:pt x="260" y="458"/>
                    <a:pt x="260" y="458"/>
                    <a:pt x="260" y="458"/>
                  </a:cubicBezTo>
                  <a:cubicBezTo>
                    <a:pt x="262" y="441"/>
                    <a:pt x="261" y="426"/>
                    <a:pt x="258" y="413"/>
                  </a:cubicBezTo>
                  <a:close/>
                  <a:moveTo>
                    <a:pt x="76" y="350"/>
                  </a:moveTo>
                  <a:cubicBezTo>
                    <a:pt x="76" y="350"/>
                    <a:pt x="85" y="341"/>
                    <a:pt x="95" y="329"/>
                  </a:cubicBezTo>
                  <a:cubicBezTo>
                    <a:pt x="96" y="336"/>
                    <a:pt x="97" y="343"/>
                    <a:pt x="97" y="350"/>
                  </a:cubicBezTo>
                  <a:cubicBezTo>
                    <a:pt x="85" y="350"/>
                    <a:pt x="76" y="350"/>
                    <a:pt x="76" y="350"/>
                  </a:cubicBezTo>
                  <a:close/>
                </a:path>
              </a:pathLst>
            </a:custGeom>
            <a:gradFill flip="none" rotWithShape="1">
              <a:gsLst>
                <a:gs pos="100000">
                  <a:srgbClr val="7289F2">
                    <a:alpha val="0"/>
                  </a:srgbClr>
                </a:gs>
                <a:gs pos="26000">
                  <a:srgbClr val="7289F2">
                    <a:alpha val="54000"/>
                  </a:srgbClr>
                </a:gs>
              </a:gsLst>
              <a:lin ang="7800000" scaled="0"/>
              <a:tileRect/>
            </a:gra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9" name="Forme libre 19">
              <a:extLst>
                <a:ext uri="{FF2B5EF4-FFF2-40B4-BE49-F238E27FC236}">
                  <a16:creationId xmlns:a16="http://schemas.microsoft.com/office/drawing/2014/main" id="{1F1055DB-0FAF-42E9-A9D9-33EEEA5E5D53}"/>
                </a:ext>
              </a:extLst>
            </p:cNvPr>
            <p:cNvSpPr>
              <a:spLocks/>
            </p:cNvSpPr>
            <p:nvPr/>
          </p:nvSpPr>
          <p:spPr bwMode="auto">
            <a:xfrm>
              <a:off x="5192713" y="5167313"/>
              <a:ext cx="236538" cy="338138"/>
            </a:xfrm>
            <a:custGeom>
              <a:avLst/>
              <a:gdLst>
                <a:gd name="T0" fmla="*/ 13 w 41"/>
                <a:gd name="T1" fmla="*/ 0 h 59"/>
                <a:gd name="T2" fmla="*/ 41 w 41"/>
                <a:gd name="T3" fmla="*/ 59 h 59"/>
                <a:gd name="T4" fmla="*/ 34 w 41"/>
                <a:gd name="T5" fmla="*/ 0 h 59"/>
                <a:gd name="T6" fmla="*/ 13 w 41"/>
                <a:gd name="T7" fmla="*/ 0 h 59"/>
              </a:gdLst>
              <a:ahLst/>
              <a:cxnLst>
                <a:cxn ang="0">
                  <a:pos x="T0" y="T1"/>
                </a:cxn>
                <a:cxn ang="0">
                  <a:pos x="T2" y="T3"/>
                </a:cxn>
                <a:cxn ang="0">
                  <a:pos x="T4" y="T5"/>
                </a:cxn>
                <a:cxn ang="0">
                  <a:pos x="T6" y="T7"/>
                </a:cxn>
              </a:cxnLst>
              <a:rect l="0" t="0" r="r" b="b"/>
              <a:pathLst>
                <a:path w="41" h="59">
                  <a:moveTo>
                    <a:pt x="13" y="0"/>
                  </a:moveTo>
                  <a:cubicBezTo>
                    <a:pt x="13" y="0"/>
                    <a:pt x="0" y="45"/>
                    <a:pt x="41" y="59"/>
                  </a:cubicBezTo>
                  <a:cubicBezTo>
                    <a:pt x="34" y="0"/>
                    <a:pt x="34" y="0"/>
                    <a:pt x="34" y="0"/>
                  </a:cubicBezTo>
                  <a:lnTo>
                    <a:pt x="13" y="0"/>
                  </a:lnTo>
                  <a:close/>
                </a:path>
              </a:pathLst>
            </a:custGeom>
            <a:solidFill>
              <a:srgbClr val="829CF3">
                <a:alpha val="26000"/>
              </a:srgbClr>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20" name="Forme libre 20">
              <a:extLst>
                <a:ext uri="{FF2B5EF4-FFF2-40B4-BE49-F238E27FC236}">
                  <a16:creationId xmlns:a16="http://schemas.microsoft.com/office/drawing/2014/main" id="{33DD8503-AB72-4432-BEC9-FC4887059C26}"/>
                </a:ext>
              </a:extLst>
            </p:cNvPr>
            <p:cNvSpPr>
              <a:spLocks/>
            </p:cNvSpPr>
            <p:nvPr/>
          </p:nvSpPr>
          <p:spPr bwMode="auto">
            <a:xfrm>
              <a:off x="6191250" y="3625850"/>
              <a:ext cx="333375" cy="217488"/>
            </a:xfrm>
            <a:custGeom>
              <a:avLst/>
              <a:gdLst>
                <a:gd name="T0" fmla="*/ 57 w 58"/>
                <a:gd name="T1" fmla="*/ 4 h 38"/>
                <a:gd name="T2" fmla="*/ 57 w 58"/>
                <a:gd name="T3" fmla="*/ 8 h 38"/>
                <a:gd name="T4" fmla="*/ 53 w 58"/>
                <a:gd name="T5" fmla="*/ 18 h 38"/>
                <a:gd name="T6" fmla="*/ 47 w 58"/>
                <a:gd name="T7" fmla="*/ 24 h 38"/>
                <a:gd name="T8" fmla="*/ 46 w 58"/>
                <a:gd name="T9" fmla="*/ 22 h 38"/>
                <a:gd name="T10" fmla="*/ 47 w 58"/>
                <a:gd name="T11" fmla="*/ 21 h 38"/>
                <a:gd name="T12" fmla="*/ 53 w 58"/>
                <a:gd name="T13" fmla="*/ 8 h 38"/>
                <a:gd name="T14" fmla="*/ 46 w 58"/>
                <a:gd name="T15" fmla="*/ 11 h 38"/>
                <a:gd name="T16" fmla="*/ 17 w 58"/>
                <a:gd name="T17" fmla="*/ 23 h 38"/>
                <a:gd name="T18" fmla="*/ 5 w 58"/>
                <a:gd name="T19" fmla="*/ 37 h 38"/>
                <a:gd name="T20" fmla="*/ 0 w 58"/>
                <a:gd name="T21" fmla="*/ 35 h 38"/>
                <a:gd name="T22" fmla="*/ 15 w 58"/>
                <a:gd name="T23" fmla="*/ 20 h 38"/>
                <a:gd name="T24" fmla="*/ 46 w 58"/>
                <a:gd name="T25" fmla="*/ 7 h 38"/>
                <a:gd name="T26" fmla="*/ 52 w 58"/>
                <a:gd name="T27" fmla="*/ 4 h 38"/>
                <a:gd name="T28" fmla="*/ 46 w 58"/>
                <a:gd name="T29" fmla="*/ 2 h 38"/>
                <a:gd name="T30" fmla="*/ 46 w 58"/>
                <a:gd name="T31" fmla="*/ 0 h 38"/>
                <a:gd name="T32" fmla="*/ 53 w 58"/>
                <a:gd name="T33" fmla="*/ 1 h 38"/>
                <a:gd name="T34" fmla="*/ 57 w 58"/>
                <a:gd name="T35"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38">
                  <a:moveTo>
                    <a:pt x="57" y="4"/>
                  </a:moveTo>
                  <a:cubicBezTo>
                    <a:pt x="57" y="8"/>
                    <a:pt x="57" y="8"/>
                    <a:pt x="57" y="8"/>
                  </a:cubicBezTo>
                  <a:cubicBezTo>
                    <a:pt x="57" y="8"/>
                    <a:pt x="56" y="12"/>
                    <a:pt x="53" y="18"/>
                  </a:cubicBezTo>
                  <a:cubicBezTo>
                    <a:pt x="51" y="23"/>
                    <a:pt x="48" y="24"/>
                    <a:pt x="47" y="24"/>
                  </a:cubicBezTo>
                  <a:cubicBezTo>
                    <a:pt x="46" y="23"/>
                    <a:pt x="46" y="22"/>
                    <a:pt x="46" y="22"/>
                  </a:cubicBezTo>
                  <a:cubicBezTo>
                    <a:pt x="47" y="21"/>
                    <a:pt x="47" y="21"/>
                    <a:pt x="47" y="21"/>
                  </a:cubicBezTo>
                  <a:cubicBezTo>
                    <a:pt x="54" y="20"/>
                    <a:pt x="53" y="8"/>
                    <a:pt x="53" y="8"/>
                  </a:cubicBezTo>
                  <a:cubicBezTo>
                    <a:pt x="46" y="11"/>
                    <a:pt x="46" y="11"/>
                    <a:pt x="46" y="11"/>
                  </a:cubicBezTo>
                  <a:cubicBezTo>
                    <a:pt x="17" y="23"/>
                    <a:pt x="17" y="23"/>
                    <a:pt x="17" y="23"/>
                  </a:cubicBezTo>
                  <a:cubicBezTo>
                    <a:pt x="17" y="23"/>
                    <a:pt x="7" y="35"/>
                    <a:pt x="5" y="37"/>
                  </a:cubicBezTo>
                  <a:cubicBezTo>
                    <a:pt x="3" y="38"/>
                    <a:pt x="0" y="38"/>
                    <a:pt x="0" y="35"/>
                  </a:cubicBezTo>
                  <a:cubicBezTo>
                    <a:pt x="0" y="33"/>
                    <a:pt x="15" y="20"/>
                    <a:pt x="15" y="20"/>
                  </a:cubicBezTo>
                  <a:cubicBezTo>
                    <a:pt x="46" y="7"/>
                    <a:pt x="46" y="7"/>
                    <a:pt x="46" y="7"/>
                  </a:cubicBezTo>
                  <a:cubicBezTo>
                    <a:pt x="52" y="4"/>
                    <a:pt x="52" y="4"/>
                    <a:pt x="52" y="4"/>
                  </a:cubicBezTo>
                  <a:cubicBezTo>
                    <a:pt x="46" y="2"/>
                    <a:pt x="46" y="2"/>
                    <a:pt x="46" y="2"/>
                  </a:cubicBezTo>
                  <a:cubicBezTo>
                    <a:pt x="46" y="2"/>
                    <a:pt x="46" y="1"/>
                    <a:pt x="46" y="0"/>
                  </a:cubicBezTo>
                  <a:cubicBezTo>
                    <a:pt x="48" y="0"/>
                    <a:pt x="50" y="1"/>
                    <a:pt x="53" y="1"/>
                  </a:cubicBezTo>
                  <a:cubicBezTo>
                    <a:pt x="58" y="2"/>
                    <a:pt x="57" y="4"/>
                    <a:pt x="57"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5" name="Forme libre : Forme 24">
              <a:extLst>
                <a:ext uri="{FF2B5EF4-FFF2-40B4-BE49-F238E27FC236}">
                  <a16:creationId xmlns:a16="http://schemas.microsoft.com/office/drawing/2014/main" id="{5734A953-9B6C-444B-B25F-6DF0B880B296}"/>
                </a:ext>
              </a:extLst>
            </p:cNvPr>
            <p:cNvSpPr/>
            <p:nvPr/>
          </p:nvSpPr>
          <p:spPr>
            <a:xfrm>
              <a:off x="6538394" y="3930239"/>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150" name="Forme libre : Forme 149">
              <a:extLst>
                <a:ext uri="{FF2B5EF4-FFF2-40B4-BE49-F238E27FC236}">
                  <a16:creationId xmlns:a16="http://schemas.microsoft.com/office/drawing/2014/main" id="{0981B24C-CD45-4505-87DD-EBA799A608A0}"/>
                </a:ext>
              </a:extLst>
            </p:cNvPr>
            <p:cNvSpPr/>
            <p:nvPr/>
          </p:nvSpPr>
          <p:spPr>
            <a:xfrm>
              <a:off x="6586362" y="3924595"/>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6" name="Forme libre : Forme 25">
              <a:extLst>
                <a:ext uri="{FF2B5EF4-FFF2-40B4-BE49-F238E27FC236}">
                  <a16:creationId xmlns:a16="http://schemas.microsoft.com/office/drawing/2014/main" id="{95F849CF-BB96-4670-91B9-CF85441BB33B}"/>
                </a:ext>
              </a:extLst>
            </p:cNvPr>
            <p:cNvSpPr/>
            <p:nvPr/>
          </p:nvSpPr>
          <p:spPr>
            <a:xfrm>
              <a:off x="5832786" y="4279895"/>
              <a:ext cx="465015" cy="55559"/>
            </a:xfrm>
            <a:custGeom>
              <a:avLst/>
              <a:gdLst>
                <a:gd name="connsiteX0" fmla="*/ 456889 w 465015"/>
                <a:gd name="connsiteY0" fmla="*/ 50805 h 55559"/>
                <a:gd name="connsiteX1" fmla="*/ 2864 w 465015"/>
                <a:gd name="connsiteY1" fmla="*/ 5 h 55559"/>
                <a:gd name="connsiteX2" fmla="*/ 272739 w 465015"/>
                <a:gd name="connsiteY2" fmla="*/ 47630 h 55559"/>
                <a:gd name="connsiteX3" fmla="*/ 456889 w 465015"/>
                <a:gd name="connsiteY3" fmla="*/ 50805 h 55559"/>
              </a:gdLst>
              <a:ahLst/>
              <a:cxnLst>
                <a:cxn ang="0">
                  <a:pos x="connsiteX0" y="connsiteY0"/>
                </a:cxn>
                <a:cxn ang="0">
                  <a:pos x="connsiteX1" y="connsiteY1"/>
                </a:cxn>
                <a:cxn ang="0">
                  <a:pos x="connsiteX2" y="connsiteY2"/>
                </a:cxn>
                <a:cxn ang="0">
                  <a:pos x="connsiteX3" y="connsiteY3"/>
                </a:cxn>
              </a:cxnLst>
              <a:rect l="l" t="t" r="r" b="b"/>
              <a:pathLst>
                <a:path w="465015" h="55559">
                  <a:moveTo>
                    <a:pt x="456889" y="50805"/>
                  </a:moveTo>
                  <a:cubicBezTo>
                    <a:pt x="411910" y="42867"/>
                    <a:pt x="33556" y="534"/>
                    <a:pt x="2864" y="5"/>
                  </a:cubicBezTo>
                  <a:cubicBezTo>
                    <a:pt x="-27828" y="-524"/>
                    <a:pt x="196539" y="39163"/>
                    <a:pt x="272739" y="47630"/>
                  </a:cubicBezTo>
                  <a:cubicBezTo>
                    <a:pt x="348939" y="56097"/>
                    <a:pt x="501868" y="58743"/>
                    <a:pt x="456889" y="508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solidFill>
                  <a:schemeClr val="tx1"/>
                </a:solidFill>
              </a:endParaRPr>
            </a:p>
          </p:txBody>
        </p:sp>
      </p:grpSp>
      <p:grpSp>
        <p:nvGrpSpPr>
          <p:cNvPr id="38" name="Groupe 37" descr="Cette image est une icône représentant une interaction entre trois personnes et un globe. ">
            <a:extLst>
              <a:ext uri="{FF2B5EF4-FFF2-40B4-BE49-F238E27FC236}">
                <a16:creationId xmlns:a16="http://schemas.microsoft.com/office/drawing/2014/main" id="{A990E334-4A7D-4F5C-A904-F305BFAA954B}"/>
              </a:ext>
            </a:extLst>
          </p:cNvPr>
          <p:cNvGrpSpPr/>
          <p:nvPr/>
        </p:nvGrpSpPr>
        <p:grpSpPr>
          <a:xfrm>
            <a:off x="8229600" y="4182253"/>
            <a:ext cx="1271588" cy="1273175"/>
            <a:chOff x="8229600" y="4162425"/>
            <a:chExt cx="1271588" cy="1273175"/>
          </a:xfrm>
        </p:grpSpPr>
        <p:sp>
          <p:nvSpPr>
            <p:cNvPr id="36" name="Ovale 28">
              <a:extLst>
                <a:ext uri="{FF2B5EF4-FFF2-40B4-BE49-F238E27FC236}">
                  <a16:creationId xmlns:a16="http://schemas.microsoft.com/office/drawing/2014/main" id="{4699FCCF-8ACA-4F41-97A7-AD2C08AE5E98}"/>
                </a:ext>
              </a:extLst>
            </p:cNvPr>
            <p:cNvSpPr>
              <a:spLocks noChangeArrowheads="1"/>
            </p:cNvSpPr>
            <p:nvPr/>
          </p:nvSpPr>
          <p:spPr bwMode="auto">
            <a:xfrm>
              <a:off x="8229600"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grpSp>
          <p:nvGrpSpPr>
            <p:cNvPr id="202" name="Groupe 201">
              <a:extLst>
                <a:ext uri="{FF2B5EF4-FFF2-40B4-BE49-F238E27FC236}">
                  <a16:creationId xmlns:a16="http://schemas.microsoft.com/office/drawing/2014/main" id="{F63DE9C6-B298-4701-B108-E8E84885E8BC}"/>
                </a:ext>
              </a:extLst>
            </p:cNvPr>
            <p:cNvGrpSpPr/>
            <p:nvPr/>
          </p:nvGrpSpPr>
          <p:grpSpPr>
            <a:xfrm>
              <a:off x="8560253" y="4426329"/>
              <a:ext cx="610282" cy="674403"/>
              <a:chOff x="4841875" y="2895601"/>
              <a:chExt cx="344488" cy="346075"/>
            </a:xfrm>
          </p:grpSpPr>
          <p:sp>
            <p:nvSpPr>
              <p:cNvPr id="203" name="Forme libre 258">
                <a:extLst>
                  <a:ext uri="{FF2B5EF4-FFF2-40B4-BE49-F238E27FC236}">
                    <a16:creationId xmlns:a16="http://schemas.microsoft.com/office/drawing/2014/main" id="{05760EEA-E70F-4460-BC2A-336F9645E04A}"/>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04" name="Forme libre 259">
                <a:extLst>
                  <a:ext uri="{FF2B5EF4-FFF2-40B4-BE49-F238E27FC236}">
                    <a16:creationId xmlns:a16="http://schemas.microsoft.com/office/drawing/2014/main" id="{7AE0CD2C-CD57-47B1-B505-80D106A80804}"/>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05" name="Forme libre 260">
                <a:extLst>
                  <a:ext uri="{FF2B5EF4-FFF2-40B4-BE49-F238E27FC236}">
                    <a16:creationId xmlns:a16="http://schemas.microsoft.com/office/drawing/2014/main" id="{872A3131-C536-4756-B975-DACC55DF372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06" name="Ligne 261">
                <a:extLst>
                  <a:ext uri="{FF2B5EF4-FFF2-40B4-BE49-F238E27FC236}">
                    <a16:creationId xmlns:a16="http://schemas.microsoft.com/office/drawing/2014/main" id="{8D6C92E4-36B6-469D-8D9D-7E821A2B6AD3}"/>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07" name="Ligne 262">
                <a:extLst>
                  <a:ext uri="{FF2B5EF4-FFF2-40B4-BE49-F238E27FC236}">
                    <a16:creationId xmlns:a16="http://schemas.microsoft.com/office/drawing/2014/main" id="{B9D7D31E-100C-4875-91DB-E3AA306D1C1C}"/>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08" name="Ligne 263">
                <a:extLst>
                  <a:ext uri="{FF2B5EF4-FFF2-40B4-BE49-F238E27FC236}">
                    <a16:creationId xmlns:a16="http://schemas.microsoft.com/office/drawing/2014/main" id="{29CE937B-2D75-4864-AD7D-EE0DA1EBAD70}"/>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09" name="Ovale 264">
                <a:extLst>
                  <a:ext uri="{FF2B5EF4-FFF2-40B4-BE49-F238E27FC236}">
                    <a16:creationId xmlns:a16="http://schemas.microsoft.com/office/drawing/2014/main" id="{5C237BA8-A5D9-4E6F-B526-E9714857803B}"/>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10" name="Ovale 265">
                <a:extLst>
                  <a:ext uri="{FF2B5EF4-FFF2-40B4-BE49-F238E27FC236}">
                    <a16:creationId xmlns:a16="http://schemas.microsoft.com/office/drawing/2014/main" id="{661A5EFA-ECB7-4C9D-A8BD-1FACE7EBBD7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11" name="Ovale 266">
                <a:extLst>
                  <a:ext uri="{FF2B5EF4-FFF2-40B4-BE49-F238E27FC236}">
                    <a16:creationId xmlns:a16="http://schemas.microsoft.com/office/drawing/2014/main" id="{6503CA85-38C3-44D1-94CA-34EA501E44D5}"/>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12" name="Forme libre 267">
                <a:extLst>
                  <a:ext uri="{FF2B5EF4-FFF2-40B4-BE49-F238E27FC236}">
                    <a16:creationId xmlns:a16="http://schemas.microsoft.com/office/drawing/2014/main" id="{AE3AF176-184A-4597-B23C-A8ECB69459A6}"/>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fr-FR" dirty="0"/>
              </a:p>
            </p:txBody>
          </p:sp>
        </p:grpSp>
      </p:grpSp>
      <p:grpSp>
        <p:nvGrpSpPr>
          <p:cNvPr id="43" name="Groupe 42">
            <a:extLst>
              <a:ext uri="{FF2B5EF4-FFF2-40B4-BE49-F238E27FC236}">
                <a16:creationId xmlns:a16="http://schemas.microsoft.com/office/drawing/2014/main" id="{A64F8879-D01A-46C0-82F4-C2574F5186EA}"/>
              </a:ext>
              <a:ext uri="{C183D7F6-B498-43B3-948B-1728B52AA6E4}">
                <adec:decorative xmlns:adec="http://schemas.microsoft.com/office/drawing/2017/decorative" val="1"/>
              </a:ext>
            </a:extLst>
          </p:cNvPr>
          <p:cNvGrpSpPr/>
          <p:nvPr/>
        </p:nvGrpSpPr>
        <p:grpSpPr>
          <a:xfrm>
            <a:off x="9858616" y="4157408"/>
            <a:ext cx="1607199" cy="1095153"/>
            <a:chOff x="9700605" y="4157408"/>
            <a:chExt cx="1743054" cy="1095153"/>
          </a:xfrm>
        </p:grpSpPr>
        <p:sp>
          <p:nvSpPr>
            <p:cNvPr id="331" name="Zone de texte 330">
              <a:extLst>
                <a:ext uri="{FF2B5EF4-FFF2-40B4-BE49-F238E27FC236}">
                  <a16:creationId xmlns:a16="http://schemas.microsoft.com/office/drawing/2014/main" id="{62109C55-9EBC-4778-80D4-D55D22307915}"/>
                </a:ext>
              </a:extLst>
            </p:cNvPr>
            <p:cNvSpPr txBox="1"/>
            <p:nvPr/>
          </p:nvSpPr>
          <p:spPr>
            <a:xfrm>
              <a:off x="9700605" y="4157408"/>
              <a:ext cx="1729395" cy="492443"/>
            </a:xfrm>
            <a:prstGeom prst="rect">
              <a:avLst/>
            </a:prstGeom>
            <a:noFill/>
          </p:spPr>
          <p:txBody>
            <a:bodyPr wrap="square" lIns="0" tIns="0" rIns="0" bIns="0" rtlCol="0">
              <a:spAutoFit/>
            </a:bodyPr>
            <a:lstStyle/>
            <a:p>
              <a:pPr rtl="0"/>
              <a:r>
                <a:rPr lang="fr-FR" sz="1600" b="1" dirty="0">
                  <a:solidFill>
                    <a:srgbClr val="002060"/>
                  </a:solidFill>
                  <a:latin typeface="Segoe UI" panose="020B0502040204020203" pitchFamily="34" charset="0"/>
                  <a:cs typeface="Segoe UI" panose="020B0502040204020203" pitchFamily="34" charset="0"/>
                </a:rPr>
                <a:t>MIGRER EN HTTPS</a:t>
              </a:r>
            </a:p>
          </p:txBody>
        </p:sp>
        <p:sp>
          <p:nvSpPr>
            <p:cNvPr id="332" name="Rectangle 331">
              <a:extLst>
                <a:ext uri="{FF2B5EF4-FFF2-40B4-BE49-F238E27FC236}">
                  <a16:creationId xmlns:a16="http://schemas.microsoft.com/office/drawing/2014/main" id="{779BDC05-BA31-44EF-B695-331F1F3CEBCA}"/>
                </a:ext>
              </a:extLst>
            </p:cNvPr>
            <p:cNvSpPr/>
            <p:nvPr/>
          </p:nvSpPr>
          <p:spPr>
            <a:xfrm>
              <a:off x="9714265" y="4760118"/>
              <a:ext cx="1729394" cy="492443"/>
            </a:xfrm>
            <a:prstGeom prst="rect">
              <a:avLst/>
            </a:prstGeom>
          </p:spPr>
          <p:txBody>
            <a:bodyPr wrap="square" lIns="0" tIns="0" rIns="0" bIns="0" rtlCol="0">
              <a:spAutoFit/>
            </a:bodyPr>
            <a:lstStyle/>
            <a:p>
              <a:pPr rtl="0"/>
              <a:r>
                <a:rPr lang="fr-FR" sz="1600" i="1" dirty="0">
                  <a:solidFill>
                    <a:srgbClr val="002060"/>
                  </a:solidFill>
                  <a:latin typeface="+mj-lt"/>
                  <a:cs typeface="Segoe UI" panose="020B0502040204020203" pitchFamily="34" charset="0"/>
                </a:rPr>
                <a:t>Pour sécuriser ses pages web</a:t>
              </a:r>
            </a:p>
          </p:txBody>
        </p:sp>
      </p:grpSp>
      <p:sp>
        <p:nvSpPr>
          <p:cNvPr id="52" name="Rectangle 51">
            <a:extLst>
              <a:ext uri="{FF2B5EF4-FFF2-40B4-BE49-F238E27FC236}">
                <a16:creationId xmlns:a16="http://schemas.microsoft.com/office/drawing/2014/main" id="{46969EBC-E8D3-4914-9A82-8E88F816E77E}"/>
              </a:ext>
            </a:extLst>
          </p:cNvPr>
          <p:cNvSpPr/>
          <p:nvPr/>
        </p:nvSpPr>
        <p:spPr>
          <a:xfrm>
            <a:off x="3953925" y="5849938"/>
            <a:ext cx="4434481" cy="369332"/>
          </a:xfrm>
          <a:prstGeom prst="rect">
            <a:avLst/>
          </a:prstGeom>
        </p:spPr>
        <p:txBody>
          <a:bodyPr wrap="square" lIns="0" tIns="0" rIns="0" bIns="0" rtlCol="0">
            <a:spAutoFit/>
          </a:bodyPr>
          <a:lstStyle/>
          <a:p>
            <a:pPr algn="ctr" rtl="0"/>
            <a:r>
              <a:rPr lang="fr-FR" sz="2400" b="1" dirty="0">
                <a:solidFill>
                  <a:srgbClr val="002060"/>
                </a:solidFill>
                <a:latin typeface="Segoe UI" panose="020B0502040204020203" pitchFamily="34" charset="0"/>
                <a:cs typeface="Segoe UI" panose="020B0502040204020203" pitchFamily="34" charset="0"/>
              </a:rPr>
              <a:t>PRIORITE DU DEVELOPPEUR</a:t>
            </a:r>
            <a:endParaRPr lang="fr-FR" sz="2400" dirty="0">
              <a:solidFill>
                <a:srgbClr val="002060"/>
              </a:solidFill>
            </a:endParaRPr>
          </a:p>
        </p:txBody>
      </p:sp>
    </p:spTree>
    <p:extLst>
      <p:ext uri="{BB962C8B-B14F-4D97-AF65-F5344CB8AC3E}">
        <p14:creationId xmlns:p14="http://schemas.microsoft.com/office/powerpoint/2010/main" val="186973696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hidden="1">
            <a:extLst>
              <a:ext uri="{FF2B5EF4-FFF2-40B4-BE49-F238E27FC236}">
                <a16:creationId xmlns:a16="http://schemas.microsoft.com/office/drawing/2014/main" id="{24922840-A8AD-427F-889C-2B79CACC872F}"/>
              </a:ext>
            </a:extLst>
          </p:cNvPr>
          <p:cNvSpPr>
            <a:spLocks noGrp="1"/>
          </p:cNvSpPr>
          <p:nvPr>
            <p:ph type="title"/>
          </p:nvPr>
        </p:nvSpPr>
        <p:spPr/>
        <p:txBody>
          <a:bodyPr rtlCol="0"/>
          <a:lstStyle/>
          <a:p>
            <a:pPr rtl="0"/>
            <a:r>
              <a:rPr lang="fr-FR" dirty="0"/>
              <a:t>Ressources humaines : diapositive 10</a:t>
            </a:r>
          </a:p>
        </p:txBody>
      </p:sp>
      <p:sp>
        <p:nvSpPr>
          <p:cNvPr id="3" name="Zone de texte 2">
            <a:extLst>
              <a:ext uri="{FF2B5EF4-FFF2-40B4-BE49-F238E27FC236}">
                <a16:creationId xmlns:a16="http://schemas.microsoft.com/office/drawing/2014/main" id="{9436B850-15F2-41BC-A54E-6E0F332F011D}"/>
              </a:ext>
            </a:extLst>
          </p:cNvPr>
          <p:cNvSpPr txBox="1"/>
          <p:nvPr/>
        </p:nvSpPr>
        <p:spPr>
          <a:xfrm>
            <a:off x="605004" y="3696403"/>
            <a:ext cx="6522187" cy="1661993"/>
          </a:xfrm>
          <a:prstGeom prst="rect">
            <a:avLst/>
          </a:prstGeom>
          <a:noFill/>
        </p:spPr>
        <p:txBody>
          <a:bodyPr wrap="square" lIns="0" tIns="0" rIns="0" bIns="0" rtlCol="0">
            <a:spAutoFit/>
          </a:bodyPr>
          <a:lstStyle/>
          <a:p>
            <a:pPr rtl="0"/>
            <a:r>
              <a:rPr lang="fr-FR" sz="5400" b="1" dirty="0">
                <a:solidFill>
                  <a:srgbClr val="002060"/>
                </a:solidFill>
                <a:latin typeface="Segoe UI" panose="020B0502040204020203" pitchFamily="34" charset="0"/>
                <a:cs typeface="Segoe UI" panose="020B0502040204020203" pitchFamily="34" charset="0"/>
              </a:rPr>
              <a:t>LA SEO </a:t>
            </a:r>
          </a:p>
          <a:p>
            <a:pPr rtl="0"/>
            <a:r>
              <a:rPr lang="fr-FR" sz="5400" b="1" dirty="0">
                <a:solidFill>
                  <a:srgbClr val="002060"/>
                </a:solidFill>
                <a:latin typeface="Segoe UI" panose="020B0502040204020203" pitchFamily="34" charset="0"/>
                <a:cs typeface="Segoe UI" panose="020B0502040204020203" pitchFamily="34" charset="0"/>
              </a:rPr>
              <a:t>ON-PAGE</a:t>
            </a:r>
          </a:p>
        </p:txBody>
      </p:sp>
      <p:sp>
        <p:nvSpPr>
          <p:cNvPr id="4" name="Rectangle 3">
            <a:extLst>
              <a:ext uri="{FF2B5EF4-FFF2-40B4-BE49-F238E27FC236}">
                <a16:creationId xmlns:a16="http://schemas.microsoft.com/office/drawing/2014/main" id="{A9B74FAF-1757-48A8-BBFB-722E8E1D6FA4}"/>
              </a:ext>
            </a:extLst>
          </p:cNvPr>
          <p:cNvSpPr/>
          <p:nvPr/>
        </p:nvSpPr>
        <p:spPr>
          <a:xfrm>
            <a:off x="733192" y="5358396"/>
            <a:ext cx="3536195" cy="246221"/>
          </a:xfrm>
          <a:prstGeom prst="rect">
            <a:avLst/>
          </a:prstGeom>
        </p:spPr>
        <p:txBody>
          <a:bodyPr wrap="square" lIns="0" tIns="0" rIns="0" bIns="0" rtlCol="0">
            <a:spAutoFit/>
          </a:bodyPr>
          <a:lstStyle/>
          <a:p>
            <a:pPr rtl="0"/>
            <a:r>
              <a:rPr lang="fr-FR" sz="1600" dirty="0">
                <a:latin typeface="+mj-lt"/>
              </a:rPr>
              <a:t>La cohérence</a:t>
            </a:r>
            <a:endParaRPr lang="fr-FR" sz="1600" i="1" dirty="0">
              <a:solidFill>
                <a:srgbClr val="002060"/>
              </a:solidFill>
              <a:latin typeface="+mj-lt"/>
              <a:cs typeface="Segoe UI" panose="020B0502040204020203" pitchFamily="34" charset="0"/>
            </a:endParaRPr>
          </a:p>
        </p:txBody>
      </p:sp>
      <p:grpSp>
        <p:nvGrpSpPr>
          <p:cNvPr id="23" name="Groupe 22" descr="Cette image est d’une forme abstraite. ">
            <a:extLst>
              <a:ext uri="{FF2B5EF4-FFF2-40B4-BE49-F238E27FC236}">
                <a16:creationId xmlns:a16="http://schemas.microsoft.com/office/drawing/2014/main" id="{C5C1EC81-7459-4B76-B0C8-CF221BB21A2F}"/>
              </a:ext>
            </a:extLst>
          </p:cNvPr>
          <p:cNvGrpSpPr/>
          <p:nvPr/>
        </p:nvGrpSpPr>
        <p:grpSpPr>
          <a:xfrm>
            <a:off x="4855953" y="-2833465"/>
            <a:ext cx="8948964" cy="12105059"/>
            <a:chOff x="4855953" y="-2833465"/>
            <a:chExt cx="8948964" cy="12105059"/>
          </a:xfrm>
        </p:grpSpPr>
        <p:sp>
          <p:nvSpPr>
            <p:cNvPr id="20" name="Forme libre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21" name="Forme libre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22" name="Forme libre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grpSp>
    </p:spTree>
    <p:extLst>
      <p:ext uri="{BB962C8B-B14F-4D97-AF65-F5344CB8AC3E}">
        <p14:creationId xmlns:p14="http://schemas.microsoft.com/office/powerpoint/2010/main" val="348733147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re 52" hidden="1">
            <a:extLst>
              <a:ext uri="{FF2B5EF4-FFF2-40B4-BE49-F238E27FC236}">
                <a16:creationId xmlns:a16="http://schemas.microsoft.com/office/drawing/2014/main" id="{6BCAF586-A14B-4A3B-A249-655ADDBB3A4C}"/>
              </a:ext>
            </a:extLst>
          </p:cNvPr>
          <p:cNvSpPr>
            <a:spLocks noGrp="1"/>
          </p:cNvSpPr>
          <p:nvPr>
            <p:ph type="title"/>
          </p:nvPr>
        </p:nvSpPr>
        <p:spPr/>
        <p:txBody>
          <a:bodyPr rtlCol="0"/>
          <a:lstStyle/>
          <a:p>
            <a:pPr rtl="0"/>
            <a:r>
              <a:rPr lang="fr-FR" dirty="0"/>
              <a:t>Ressources humaines : diapositive 8</a:t>
            </a:r>
          </a:p>
        </p:txBody>
      </p:sp>
      <p:sp>
        <p:nvSpPr>
          <p:cNvPr id="3" name="Zone de texte 2">
            <a:extLst>
              <a:ext uri="{FF2B5EF4-FFF2-40B4-BE49-F238E27FC236}">
                <a16:creationId xmlns:a16="http://schemas.microsoft.com/office/drawing/2014/main" id="{CE6AF7FE-5978-4B5F-90E1-044AC25EC230}"/>
              </a:ext>
            </a:extLst>
          </p:cNvPr>
          <p:cNvSpPr txBox="1"/>
          <p:nvPr/>
        </p:nvSpPr>
        <p:spPr>
          <a:xfrm>
            <a:off x="726781" y="273553"/>
            <a:ext cx="5369219" cy="1050037"/>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fr-FR" sz="3200" dirty="0"/>
              <a:t>La cohérence du site</a:t>
            </a:r>
          </a:p>
        </p:txBody>
      </p:sp>
      <p:sp>
        <p:nvSpPr>
          <p:cNvPr id="2" name="Zone de texte 1">
            <a:extLst>
              <a:ext uri="{FF2B5EF4-FFF2-40B4-BE49-F238E27FC236}">
                <a16:creationId xmlns:a16="http://schemas.microsoft.com/office/drawing/2014/main" id="{CF3ECDF0-20E4-42EB-A939-E751FFB8EB9E}"/>
              </a:ext>
            </a:extLst>
          </p:cNvPr>
          <p:cNvSpPr txBox="1"/>
          <p:nvPr/>
        </p:nvSpPr>
        <p:spPr>
          <a:xfrm>
            <a:off x="726781" y="892559"/>
            <a:ext cx="6224717" cy="923330"/>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sz="2000" i="0" dirty="0"/>
              <a:t>Aussi appelé </a:t>
            </a:r>
            <a:r>
              <a:rPr lang="fr-FR" sz="2000" b="1" i="0" dirty="0"/>
              <a:t>SEO on-site</a:t>
            </a:r>
            <a:r>
              <a:rPr lang="fr-FR" sz="2000" i="0" dirty="0"/>
              <a:t>, c’est la pratique qui consiste à optimiser le contenu d'un site (à la fois le texte écrit et le code source HTML) pour le rendre </a:t>
            </a:r>
            <a:r>
              <a:rPr lang="fr-FR" sz="2000" b="1" i="0" dirty="0"/>
              <a:t>le plus visible possible.</a:t>
            </a:r>
            <a:endParaRPr lang="fr-FR" sz="2000" b="1" dirty="0"/>
          </a:p>
        </p:txBody>
      </p:sp>
      <p:sp>
        <p:nvSpPr>
          <p:cNvPr id="4" name="Zone de texte 3">
            <a:extLst>
              <a:ext uri="{FF2B5EF4-FFF2-40B4-BE49-F238E27FC236}">
                <a16:creationId xmlns:a16="http://schemas.microsoft.com/office/drawing/2014/main" id="{171A55DA-183A-4D18-85CD-0F3BC09D5269}"/>
              </a:ext>
            </a:extLst>
          </p:cNvPr>
          <p:cNvSpPr txBox="1"/>
          <p:nvPr/>
        </p:nvSpPr>
        <p:spPr>
          <a:xfrm>
            <a:off x="745318" y="2119440"/>
            <a:ext cx="6076691" cy="615553"/>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sz="2000" b="1" dirty="0">
                <a:latin typeface="Segoe UI" panose="020B0502040204020203" pitchFamily="34" charset="0"/>
              </a:rPr>
              <a:t>Le but : favoriser le passage des robots de moteur de recherche.</a:t>
            </a:r>
          </a:p>
        </p:txBody>
      </p:sp>
      <p:sp>
        <p:nvSpPr>
          <p:cNvPr id="5" name="Zone de texte 4">
            <a:extLst>
              <a:ext uri="{FF2B5EF4-FFF2-40B4-BE49-F238E27FC236}">
                <a16:creationId xmlns:a16="http://schemas.microsoft.com/office/drawing/2014/main" id="{11FEAF3D-6FC9-46CB-B4A4-9B8CA760AE20}"/>
              </a:ext>
            </a:extLst>
          </p:cNvPr>
          <p:cNvSpPr txBox="1"/>
          <p:nvPr/>
        </p:nvSpPr>
        <p:spPr>
          <a:xfrm>
            <a:off x="745318" y="3119498"/>
            <a:ext cx="5369219" cy="615553"/>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sz="2000" i="0" dirty="0"/>
              <a:t>On accorde alors une grande importance à la </a:t>
            </a:r>
            <a:r>
              <a:rPr lang="fr-FR" sz="2000" b="1" i="0" dirty="0"/>
              <a:t>sémantique</a:t>
            </a:r>
            <a:r>
              <a:rPr lang="fr-FR" sz="2000" i="0" dirty="0"/>
              <a:t> : </a:t>
            </a:r>
            <a:endParaRPr lang="fr-FR" sz="2000" dirty="0"/>
          </a:p>
        </p:txBody>
      </p:sp>
      <p:pic>
        <p:nvPicPr>
          <p:cNvPr id="163" name="Image 162" descr="Cette image de deux jeux de mains assemblant un puzzle. ">
            <a:extLst>
              <a:ext uri="{FF2B5EF4-FFF2-40B4-BE49-F238E27FC236}">
                <a16:creationId xmlns:a16="http://schemas.microsoft.com/office/drawing/2014/main" id="{AB835B29-19DB-41C9-9C29-FB52358C44C7}"/>
              </a:ext>
            </a:extLst>
          </p:cNvPr>
          <p:cNvPicPr>
            <a:picLocks noChangeAspect="1"/>
          </p:cNvPicPr>
          <p:nvPr/>
        </p:nvPicPr>
        <p:blipFill rotWithShape="1">
          <a:blip r:embed="rId3"/>
          <a:srcRect r="15224"/>
          <a:stretch/>
        </p:blipFill>
        <p:spPr>
          <a:xfrm>
            <a:off x="7548019" y="0"/>
            <a:ext cx="4643982" cy="6858000"/>
          </a:xfrm>
          <a:prstGeom prst="rect">
            <a:avLst/>
          </a:prstGeom>
        </p:spPr>
      </p:pic>
      <p:sp>
        <p:nvSpPr>
          <p:cNvPr id="63" name="Rectangle : Coins arrondis 117">
            <a:extLst>
              <a:ext uri="{FF2B5EF4-FFF2-40B4-BE49-F238E27FC236}">
                <a16:creationId xmlns:a16="http://schemas.microsoft.com/office/drawing/2014/main" id="{958D3A94-7566-4BF7-8AD7-93F852187083}"/>
              </a:ext>
              <a:ext uri="{C183D7F6-B498-43B3-948B-1728B52AA6E4}">
                <adec:decorative xmlns:adec="http://schemas.microsoft.com/office/drawing/2017/decorative" val="1"/>
              </a:ext>
            </a:extLst>
          </p:cNvPr>
          <p:cNvSpPr/>
          <p:nvPr/>
        </p:nvSpPr>
        <p:spPr>
          <a:xfrm>
            <a:off x="1775404" y="4069792"/>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64" name="Rectangle : Coins arrondis 117">
            <a:extLst>
              <a:ext uri="{FF2B5EF4-FFF2-40B4-BE49-F238E27FC236}">
                <a16:creationId xmlns:a16="http://schemas.microsoft.com/office/drawing/2014/main" id="{D615839D-4101-4E5E-AEED-C5A301F80F29}"/>
              </a:ext>
              <a:ext uri="{C183D7F6-B498-43B3-948B-1728B52AA6E4}">
                <adec:decorative xmlns:adec="http://schemas.microsoft.com/office/drawing/2017/decorative" val="1"/>
              </a:ext>
            </a:extLst>
          </p:cNvPr>
          <p:cNvSpPr/>
          <p:nvPr/>
        </p:nvSpPr>
        <p:spPr>
          <a:xfrm>
            <a:off x="1770383" y="5196437"/>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65" name="Zone de texte 4">
            <a:extLst>
              <a:ext uri="{FF2B5EF4-FFF2-40B4-BE49-F238E27FC236}">
                <a16:creationId xmlns:a16="http://schemas.microsoft.com/office/drawing/2014/main" id="{3A665007-126A-4438-A982-5541D8C21929}"/>
              </a:ext>
            </a:extLst>
          </p:cNvPr>
          <p:cNvSpPr txBox="1"/>
          <p:nvPr/>
        </p:nvSpPr>
        <p:spPr>
          <a:xfrm>
            <a:off x="2382206" y="5196437"/>
            <a:ext cx="5369219" cy="276999"/>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sz="1800" i="0" dirty="0"/>
              <a:t>Le contenu rédactionnel.</a:t>
            </a:r>
            <a:endParaRPr lang="fr-FR" sz="1800" dirty="0"/>
          </a:p>
        </p:txBody>
      </p:sp>
      <p:sp>
        <p:nvSpPr>
          <p:cNvPr id="66" name="Zone de texte 4">
            <a:extLst>
              <a:ext uri="{FF2B5EF4-FFF2-40B4-BE49-F238E27FC236}">
                <a16:creationId xmlns:a16="http://schemas.microsoft.com/office/drawing/2014/main" id="{C7069C43-CE97-431C-A92E-102F47FB5C9B}"/>
              </a:ext>
            </a:extLst>
          </p:cNvPr>
          <p:cNvSpPr txBox="1"/>
          <p:nvPr/>
        </p:nvSpPr>
        <p:spPr>
          <a:xfrm>
            <a:off x="2382205" y="4069792"/>
            <a:ext cx="5369219" cy="276999"/>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sz="1800" i="0" dirty="0"/>
              <a:t>Avec les mots clés utilisés</a:t>
            </a:r>
            <a:r>
              <a:rPr lang="fr-FR" i="0" dirty="0"/>
              <a:t>.</a:t>
            </a:r>
            <a:endParaRPr lang="fr-FR" dirty="0"/>
          </a:p>
        </p:txBody>
      </p:sp>
    </p:spTree>
    <p:extLst>
      <p:ext uri="{BB962C8B-B14F-4D97-AF65-F5344CB8AC3E}">
        <p14:creationId xmlns:p14="http://schemas.microsoft.com/office/powerpoint/2010/main" val="2225384833"/>
      </p:ext>
    </p:extLst>
  </p:cSld>
  <p:clrMapOvr>
    <a:masterClrMapping/>
  </p:clrMapOvr>
  <p:transition spd="slow">
    <p:wipe/>
  </p:transition>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83972653.tgt.Office_63067206_TF33668227_Win32_OJ116571599" id="{FD11E1BC-070E-4A5B-A1C9-27969A4F11ED}" vid="{B8D62659-C132-42C9-B906-A27F86D97C9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E40622C-5D03-4258-98D9-CB4F18C7FADE}">
  <ds:schemaRefs>
    <ds:schemaRef ds:uri="http://schemas.microsoft.com/office/2006/documentManagement/types"/>
    <ds:schemaRef ds:uri="http://purl.org/dc/dcmitype/"/>
    <ds:schemaRef ds:uri="http://purl.org/dc/elements/1.1/"/>
    <ds:schemaRef ds:uri="http://schemas.microsoft.com/office/infopath/2007/PartnerControls"/>
    <ds:schemaRef ds:uri="http://www.w3.org/XML/1998/namespace"/>
    <ds:schemaRef ds:uri="http://schemas.microsoft.com/office/2006/metadata/properties"/>
    <ds:schemaRef ds:uri="http://schemas.openxmlformats.org/package/2006/metadata/core-properties"/>
    <ds:schemaRef ds:uri="230e9df3-be65-4c73-a93b-d1236ebd677e"/>
    <ds:schemaRef ds:uri="16c05727-aa75-4e4a-9b5f-8a80a1165891"/>
    <ds:schemaRef ds:uri="71af3243-3dd4-4a8d-8c0d-dd76da1f02a5"/>
    <ds:schemaRef ds:uri="http://schemas.microsoft.com/sharepoint/v3"/>
    <ds:schemaRef ds:uri="http://purl.org/dc/terms/"/>
  </ds:schemaRefs>
</ds:datastoreItem>
</file>

<file path=customXml/itemProps2.xml><?xml version="1.0" encoding="utf-8"?>
<ds:datastoreItem xmlns:ds="http://schemas.openxmlformats.org/officeDocument/2006/customXml" ds:itemID="{0AA17EA8-7A9B-4350-B9C2-AA100F76C2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516AB37-D7B9-4507-B21E-5D459905C6C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Ressources humaines, à partir de 24Slides</Template>
  <TotalTime>285</TotalTime>
  <Words>2087</Words>
  <Application>Microsoft Office PowerPoint</Application>
  <PresentationFormat>Grand écran</PresentationFormat>
  <Paragraphs>269</Paragraphs>
  <Slides>22</Slides>
  <Notes>16</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22</vt:i4>
      </vt:variant>
    </vt:vector>
  </HeadingPairs>
  <TitlesOfParts>
    <vt:vector size="30" baseType="lpstr">
      <vt:lpstr>Arial</vt:lpstr>
      <vt:lpstr>Arial</vt:lpstr>
      <vt:lpstr>Calibri</vt:lpstr>
      <vt:lpstr>Calibri Light</vt:lpstr>
      <vt:lpstr>Courier New</vt:lpstr>
      <vt:lpstr>Segoe UI</vt:lpstr>
      <vt:lpstr>Wingdings</vt:lpstr>
      <vt:lpstr>Thème Office</vt:lpstr>
      <vt:lpstr>Ressources humaines : diapositive 1</vt:lpstr>
      <vt:lpstr>Ressources humaines : diapositive 2</vt:lpstr>
      <vt:lpstr>Ressources humaines : diapositive 3</vt:lpstr>
      <vt:lpstr>Ressources humaines : diapositive 6</vt:lpstr>
      <vt:lpstr>Ressources humaines : diapositive 5</vt:lpstr>
      <vt:lpstr>Ressources humaines : diapositive 10</vt:lpstr>
      <vt:lpstr>Ressources humaines : diapositive 4</vt:lpstr>
      <vt:lpstr>Ressources humaines : diapositive 10</vt:lpstr>
      <vt:lpstr>Ressources humaines : diapositive 8</vt:lpstr>
      <vt:lpstr>Ressources humaines : diapositive 8</vt:lpstr>
      <vt:lpstr>Ressources humaines : diapositive 8</vt:lpstr>
      <vt:lpstr>Présentation PowerPoint</vt:lpstr>
      <vt:lpstr>Ressources humaines : diapositive 10</vt:lpstr>
      <vt:lpstr>Ressources humaines : diapositive 9</vt:lpstr>
      <vt:lpstr>Ressources humaines : diapositive 5</vt:lpstr>
      <vt:lpstr>Présentation PowerPoint</vt:lpstr>
      <vt:lpstr>Présentation PowerPoint</vt:lpstr>
      <vt:lpstr>Présentation PowerPoint</vt:lpstr>
      <vt:lpstr>Présentation PowerPoint</vt:lpstr>
      <vt:lpstr>Ressources humaines : diapositive 10</vt:lpstr>
      <vt:lpstr>Présentation PowerPoint</vt:lpstr>
      <vt:lpstr>Ressources humaines : diapositive 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Ressources humaines : diapositive 1</dc:title>
  <dc:creator>Ellaenys A.</dc:creator>
  <cp:lastModifiedBy>Ellaenys A.</cp:lastModifiedBy>
  <cp:revision>3</cp:revision>
  <dcterms:created xsi:type="dcterms:W3CDTF">2022-04-30T08:14:28Z</dcterms:created>
  <dcterms:modified xsi:type="dcterms:W3CDTF">2022-05-02T10:01:36Z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