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1" r:id="rId6"/>
    <p:sldId id="267" r:id="rId7"/>
    <p:sldId id="258" r:id="rId8"/>
    <p:sldId id="259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9"/>
    <p:restoredTop sz="94907"/>
  </p:normalViewPr>
  <p:slideViewPr>
    <p:cSldViewPr snapToGrid="0" snapToObjects="1">
      <p:cViewPr>
        <p:scale>
          <a:sx n="118" d="100"/>
          <a:sy n="118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实验五：</a:t>
            </a:r>
            <a:br>
              <a:rPr kumimoji="1" lang="en-US" altLang="zh-CN" dirty="0"/>
            </a:br>
            <a:r>
              <a:rPr kumimoji="1" lang="zh-CN" altLang="en-US" dirty="0"/>
              <a:t>多模态情感分析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8D25E3-6874-56F9-9CD6-7BE9063AE831}"/>
              </a:ext>
            </a:extLst>
          </p:cNvPr>
          <p:cNvSpPr/>
          <p:nvPr/>
        </p:nvSpPr>
        <p:spPr>
          <a:xfrm>
            <a:off x="1203158" y="4848726"/>
            <a:ext cx="2081463" cy="782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输出文本特征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9180F1-6BE6-9564-3F90-B743396BD644}"/>
              </a:ext>
            </a:extLst>
          </p:cNvPr>
          <p:cNvCxnSpPr/>
          <p:nvPr/>
        </p:nvCxnSpPr>
        <p:spPr>
          <a:xfrm flipV="1">
            <a:off x="1479885" y="4570294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4794CD-9A3F-932A-8580-9875DAE45476}"/>
              </a:ext>
            </a:extLst>
          </p:cNvPr>
          <p:cNvCxnSpPr/>
          <p:nvPr/>
        </p:nvCxnSpPr>
        <p:spPr>
          <a:xfrm flipV="1">
            <a:off x="1792706" y="4570294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72544A-3309-8FBA-384C-65AEC1337E78}"/>
              </a:ext>
            </a:extLst>
          </p:cNvPr>
          <p:cNvCxnSpPr/>
          <p:nvPr/>
        </p:nvCxnSpPr>
        <p:spPr>
          <a:xfrm flipV="1">
            <a:off x="2683042" y="4582326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8549B-5FFC-5860-55C8-17FDEE05A7C2}"/>
              </a:ext>
            </a:extLst>
          </p:cNvPr>
          <p:cNvCxnSpPr/>
          <p:nvPr/>
        </p:nvCxnSpPr>
        <p:spPr>
          <a:xfrm flipV="1">
            <a:off x="2983831" y="4594358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15E4C-BD30-4A59-812E-2EECE3FB6FBF}"/>
              </a:ext>
            </a:extLst>
          </p:cNvPr>
          <p:cNvSpPr/>
          <p:nvPr/>
        </p:nvSpPr>
        <p:spPr>
          <a:xfrm>
            <a:off x="1347537" y="4319337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6D425-1CC2-D3B0-1579-22207024029E}"/>
              </a:ext>
            </a:extLst>
          </p:cNvPr>
          <p:cNvSpPr/>
          <p:nvPr/>
        </p:nvSpPr>
        <p:spPr>
          <a:xfrm>
            <a:off x="1660358" y="4319337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ABD5A-1B0B-5BF3-1859-0AA8AFCD4F25}"/>
              </a:ext>
            </a:extLst>
          </p:cNvPr>
          <p:cNvSpPr/>
          <p:nvPr/>
        </p:nvSpPr>
        <p:spPr>
          <a:xfrm>
            <a:off x="2550695" y="4319337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B992B-25E0-E99E-A771-8A2B579E6378}"/>
              </a:ext>
            </a:extLst>
          </p:cNvPr>
          <p:cNvSpPr/>
          <p:nvPr/>
        </p:nvSpPr>
        <p:spPr>
          <a:xfrm>
            <a:off x="2875547" y="4331369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endParaRPr lang="en-US" sz="16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6C98E2-1CF9-E1AA-8188-B55B5B925B85}"/>
              </a:ext>
            </a:extLst>
          </p:cNvPr>
          <p:cNvSpPr/>
          <p:nvPr/>
        </p:nvSpPr>
        <p:spPr>
          <a:xfrm>
            <a:off x="1203158" y="3246820"/>
            <a:ext cx="2081463" cy="782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线性层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44971B-8FCD-4183-C953-1FF6C4A42101}"/>
              </a:ext>
            </a:extLst>
          </p:cNvPr>
          <p:cNvCxnSpPr/>
          <p:nvPr/>
        </p:nvCxnSpPr>
        <p:spPr>
          <a:xfrm flipV="1">
            <a:off x="1438724" y="2992452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CCB44E-8C1A-BA85-2F8E-134601064C7D}"/>
              </a:ext>
            </a:extLst>
          </p:cNvPr>
          <p:cNvCxnSpPr/>
          <p:nvPr/>
        </p:nvCxnSpPr>
        <p:spPr>
          <a:xfrm flipV="1">
            <a:off x="1900989" y="3013955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14E978-AF07-F8A1-41BA-9BAD004B6288}"/>
              </a:ext>
            </a:extLst>
          </p:cNvPr>
          <p:cNvSpPr/>
          <p:nvPr/>
        </p:nvSpPr>
        <p:spPr>
          <a:xfrm>
            <a:off x="1278968" y="2762998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t’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9035DF-3996-99A5-ACC0-C25B8F603E5B}"/>
              </a:ext>
            </a:extLst>
          </p:cNvPr>
          <p:cNvCxnSpPr/>
          <p:nvPr/>
        </p:nvCxnSpPr>
        <p:spPr>
          <a:xfrm flipV="1">
            <a:off x="1479885" y="4052937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61D4E3-F430-2643-A5E1-DE940587AB82}"/>
              </a:ext>
            </a:extLst>
          </p:cNvPr>
          <p:cNvCxnSpPr/>
          <p:nvPr/>
        </p:nvCxnSpPr>
        <p:spPr>
          <a:xfrm flipV="1">
            <a:off x="1792706" y="4052937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C7B1B-6367-C64D-C9EA-9BF108B8F2A0}"/>
              </a:ext>
            </a:extLst>
          </p:cNvPr>
          <p:cNvCxnSpPr/>
          <p:nvPr/>
        </p:nvCxnSpPr>
        <p:spPr>
          <a:xfrm flipV="1">
            <a:off x="2683042" y="4064969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33BFBD-EF55-0227-2A15-52797B7CFB32}"/>
              </a:ext>
            </a:extLst>
          </p:cNvPr>
          <p:cNvCxnSpPr/>
          <p:nvPr/>
        </p:nvCxnSpPr>
        <p:spPr>
          <a:xfrm flipV="1">
            <a:off x="2983831" y="4077001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5D060E0-2AA8-331E-A817-8103391E9223}"/>
              </a:ext>
            </a:extLst>
          </p:cNvPr>
          <p:cNvSpPr/>
          <p:nvPr/>
        </p:nvSpPr>
        <p:spPr>
          <a:xfrm>
            <a:off x="5209674" y="4836695"/>
            <a:ext cx="2081463" cy="782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输出图像特征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E7006F-C7AD-3FAE-CB20-5EE36960A684}"/>
              </a:ext>
            </a:extLst>
          </p:cNvPr>
          <p:cNvCxnSpPr/>
          <p:nvPr/>
        </p:nvCxnSpPr>
        <p:spPr>
          <a:xfrm flipV="1">
            <a:off x="5486401" y="4558263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B5B72F-EC4C-0016-AD5F-7149E888B5C8}"/>
              </a:ext>
            </a:extLst>
          </p:cNvPr>
          <p:cNvCxnSpPr/>
          <p:nvPr/>
        </p:nvCxnSpPr>
        <p:spPr>
          <a:xfrm flipV="1">
            <a:off x="5799222" y="4558263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46925B-1EBC-F4D2-AA8A-30E5B99FBEDE}"/>
              </a:ext>
            </a:extLst>
          </p:cNvPr>
          <p:cNvCxnSpPr/>
          <p:nvPr/>
        </p:nvCxnSpPr>
        <p:spPr>
          <a:xfrm flipV="1">
            <a:off x="6689558" y="4570295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F5EE7F-D778-F3D9-A6D8-15644184008D}"/>
              </a:ext>
            </a:extLst>
          </p:cNvPr>
          <p:cNvCxnSpPr/>
          <p:nvPr/>
        </p:nvCxnSpPr>
        <p:spPr>
          <a:xfrm flipV="1">
            <a:off x="6990347" y="4582327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9D62A83-FED8-9183-5C74-5698111EFE12}"/>
              </a:ext>
            </a:extLst>
          </p:cNvPr>
          <p:cNvSpPr/>
          <p:nvPr/>
        </p:nvSpPr>
        <p:spPr>
          <a:xfrm>
            <a:off x="5354053" y="4307306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225FCF-A62F-8D83-7281-B3ADD8EDC818}"/>
              </a:ext>
            </a:extLst>
          </p:cNvPr>
          <p:cNvSpPr/>
          <p:nvPr/>
        </p:nvSpPr>
        <p:spPr>
          <a:xfrm>
            <a:off x="5666874" y="4307306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D077D-5D70-EB76-4250-AF2B98BA8417}"/>
              </a:ext>
            </a:extLst>
          </p:cNvPr>
          <p:cNvSpPr/>
          <p:nvPr/>
        </p:nvSpPr>
        <p:spPr>
          <a:xfrm>
            <a:off x="6557211" y="4307306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96DDBB-56BB-29D5-DB01-74D095013BC5}"/>
              </a:ext>
            </a:extLst>
          </p:cNvPr>
          <p:cNvSpPr/>
          <p:nvPr/>
        </p:nvSpPr>
        <p:spPr>
          <a:xfrm>
            <a:off x="6882063" y="4319338"/>
            <a:ext cx="240631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1ABAB0-633D-F8FE-89A7-8820AB8DCFF4}"/>
              </a:ext>
            </a:extLst>
          </p:cNvPr>
          <p:cNvSpPr/>
          <p:nvPr/>
        </p:nvSpPr>
        <p:spPr>
          <a:xfrm>
            <a:off x="5209674" y="3234789"/>
            <a:ext cx="2081463" cy="782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线性层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C368FC-302B-A172-C2A2-FC9A36C9A698}"/>
              </a:ext>
            </a:extLst>
          </p:cNvPr>
          <p:cNvCxnSpPr/>
          <p:nvPr/>
        </p:nvCxnSpPr>
        <p:spPr>
          <a:xfrm flipV="1">
            <a:off x="5486401" y="4040906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0AA1DB-FE50-17FD-201B-0D936086E99A}"/>
              </a:ext>
            </a:extLst>
          </p:cNvPr>
          <p:cNvCxnSpPr/>
          <p:nvPr/>
        </p:nvCxnSpPr>
        <p:spPr>
          <a:xfrm flipV="1">
            <a:off x="5799222" y="4040906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9F6048-29CF-8D77-D950-F6F4C966E41D}"/>
              </a:ext>
            </a:extLst>
          </p:cNvPr>
          <p:cNvCxnSpPr/>
          <p:nvPr/>
        </p:nvCxnSpPr>
        <p:spPr>
          <a:xfrm flipV="1">
            <a:off x="6689558" y="4052938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029FCA-C9BE-A27C-D833-55C656599321}"/>
              </a:ext>
            </a:extLst>
          </p:cNvPr>
          <p:cNvCxnSpPr/>
          <p:nvPr/>
        </p:nvCxnSpPr>
        <p:spPr>
          <a:xfrm flipV="1">
            <a:off x="6990347" y="4064970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8B9EBB-EA17-3058-47BD-6E6B25CFAD85}"/>
              </a:ext>
            </a:extLst>
          </p:cNvPr>
          <p:cNvSpPr/>
          <p:nvPr/>
        </p:nvSpPr>
        <p:spPr>
          <a:xfrm>
            <a:off x="1720989" y="2756384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t’</a:t>
            </a:r>
            <a:endParaRPr lang="en-US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2E6841-2A80-0190-A542-523B5751C731}"/>
              </a:ext>
            </a:extLst>
          </p:cNvPr>
          <p:cNvCxnSpPr/>
          <p:nvPr/>
        </p:nvCxnSpPr>
        <p:spPr>
          <a:xfrm flipV="1">
            <a:off x="2593282" y="2975962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CFDD7B-28E2-2FF4-85EC-745DD88B1826}"/>
              </a:ext>
            </a:extLst>
          </p:cNvPr>
          <p:cNvCxnSpPr/>
          <p:nvPr/>
        </p:nvCxnSpPr>
        <p:spPr>
          <a:xfrm flipV="1">
            <a:off x="3055547" y="2997465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EE8E97F-373A-A9DF-41EF-4182E492A179}"/>
              </a:ext>
            </a:extLst>
          </p:cNvPr>
          <p:cNvSpPr/>
          <p:nvPr/>
        </p:nvSpPr>
        <p:spPr>
          <a:xfrm>
            <a:off x="2433526" y="2746508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t’</a:t>
            </a:r>
            <a:endParaRPr lang="en-US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E6901C-26B0-9D57-8613-B75AACB53968}"/>
              </a:ext>
            </a:extLst>
          </p:cNvPr>
          <p:cNvSpPr/>
          <p:nvPr/>
        </p:nvSpPr>
        <p:spPr>
          <a:xfrm>
            <a:off x="2875547" y="2739894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t’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B8B7D1-592D-9881-0237-F54F60957D09}"/>
              </a:ext>
            </a:extLst>
          </p:cNvPr>
          <p:cNvCxnSpPr/>
          <p:nvPr/>
        </p:nvCxnSpPr>
        <p:spPr>
          <a:xfrm flipV="1">
            <a:off x="5443040" y="2959546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0CAA9-804F-02D2-436C-A05C1D397D23}"/>
              </a:ext>
            </a:extLst>
          </p:cNvPr>
          <p:cNvCxnSpPr/>
          <p:nvPr/>
        </p:nvCxnSpPr>
        <p:spPr>
          <a:xfrm flipV="1">
            <a:off x="5905305" y="2981049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A1B94D3-D1DA-FAB3-FD23-625312C61373}"/>
              </a:ext>
            </a:extLst>
          </p:cNvPr>
          <p:cNvSpPr/>
          <p:nvPr/>
        </p:nvSpPr>
        <p:spPr>
          <a:xfrm>
            <a:off x="5283284" y="2730092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</a:t>
            </a:r>
            <a:r>
              <a:rPr lang="en-US" altLang="zh-CN" sz="1000" dirty="0"/>
              <a:t>’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FA8DD8-11DB-11FE-9CB0-814E673F0C0D}"/>
              </a:ext>
            </a:extLst>
          </p:cNvPr>
          <p:cNvSpPr/>
          <p:nvPr/>
        </p:nvSpPr>
        <p:spPr>
          <a:xfrm>
            <a:off x="5725305" y="2723478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i’</a:t>
            </a:r>
            <a:endParaRPr lang="en-US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A275FE-79DF-9D0B-9487-0D363E561D2A}"/>
              </a:ext>
            </a:extLst>
          </p:cNvPr>
          <p:cNvCxnSpPr/>
          <p:nvPr/>
        </p:nvCxnSpPr>
        <p:spPr>
          <a:xfrm flipV="1">
            <a:off x="6597598" y="2943056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A9CA54-734E-A4A7-AB32-B0DBF5C5E6B9}"/>
              </a:ext>
            </a:extLst>
          </p:cNvPr>
          <p:cNvCxnSpPr/>
          <p:nvPr/>
        </p:nvCxnSpPr>
        <p:spPr>
          <a:xfrm flipV="1">
            <a:off x="7059863" y="2964559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80690D5-098C-C0C6-9791-4C779CA61BED}"/>
              </a:ext>
            </a:extLst>
          </p:cNvPr>
          <p:cNvSpPr/>
          <p:nvPr/>
        </p:nvSpPr>
        <p:spPr>
          <a:xfrm>
            <a:off x="6437842" y="2713602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i’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163097-BFDC-B2AD-826F-E92938DD014F}"/>
              </a:ext>
            </a:extLst>
          </p:cNvPr>
          <p:cNvSpPr/>
          <p:nvPr/>
        </p:nvSpPr>
        <p:spPr>
          <a:xfrm>
            <a:off x="6879863" y="2706988"/>
            <a:ext cx="360000" cy="250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i’</a:t>
            </a:r>
            <a:endParaRPr lang="en-US" sz="10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C9AF76-651E-FE22-5D2E-D7AF3FC8A245}"/>
              </a:ext>
            </a:extLst>
          </p:cNvPr>
          <p:cNvSpPr/>
          <p:nvPr/>
        </p:nvSpPr>
        <p:spPr>
          <a:xfrm>
            <a:off x="2473247" y="1842357"/>
            <a:ext cx="221634" cy="220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D9BC5F-5A0B-A487-6C93-19F55E778705}"/>
              </a:ext>
            </a:extLst>
          </p:cNvPr>
          <p:cNvSpPr/>
          <p:nvPr/>
        </p:nvSpPr>
        <p:spPr>
          <a:xfrm>
            <a:off x="4870425" y="2062490"/>
            <a:ext cx="221634" cy="220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3E5F6D-BEF8-AC71-D543-E6FE20399B16}"/>
              </a:ext>
            </a:extLst>
          </p:cNvPr>
          <p:cNvSpPr/>
          <p:nvPr/>
        </p:nvSpPr>
        <p:spPr>
          <a:xfrm>
            <a:off x="3613911" y="1522926"/>
            <a:ext cx="221634" cy="220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1A7D436-9611-1E87-D7A3-A651ADED6ACC}"/>
              </a:ext>
            </a:extLst>
          </p:cNvPr>
          <p:cNvSpPr/>
          <p:nvPr/>
        </p:nvSpPr>
        <p:spPr>
          <a:xfrm>
            <a:off x="6587282" y="1732290"/>
            <a:ext cx="221634" cy="220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6F575A3-5369-03AE-21F8-B09D449DEA5C}"/>
              </a:ext>
            </a:extLst>
          </p:cNvPr>
          <p:cNvCxnSpPr>
            <a:stCxn id="20" idx="0"/>
          </p:cNvCxnSpPr>
          <p:nvPr/>
        </p:nvCxnSpPr>
        <p:spPr>
          <a:xfrm rot="5400000" flipH="1" flipV="1">
            <a:off x="1528076" y="1857548"/>
            <a:ext cx="836343" cy="974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3494C7-802F-C092-064B-B71292007B2D}"/>
              </a:ext>
            </a:extLst>
          </p:cNvPr>
          <p:cNvCxnSpPr>
            <a:cxnSpLocks/>
          </p:cNvCxnSpPr>
          <p:nvPr/>
        </p:nvCxnSpPr>
        <p:spPr>
          <a:xfrm rot="10800000">
            <a:off x="2703714" y="1941672"/>
            <a:ext cx="2810037" cy="903147"/>
          </a:xfrm>
          <a:prstGeom prst="bentConnector3">
            <a:avLst>
              <a:gd name="adj1" fmla="val 61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AA630CE-2E64-6D80-BFEB-43920DDE7BED}"/>
              </a:ext>
            </a:extLst>
          </p:cNvPr>
          <p:cNvCxnSpPr>
            <a:stCxn id="50" idx="0"/>
            <a:endCxn id="65" idx="2"/>
          </p:cNvCxnSpPr>
          <p:nvPr/>
        </p:nvCxnSpPr>
        <p:spPr>
          <a:xfrm rot="5400000" flipH="1" flipV="1">
            <a:off x="2195755" y="1338228"/>
            <a:ext cx="1123391" cy="1712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83533F3-81DB-E0D5-F216-9B40127B5915}"/>
              </a:ext>
            </a:extLst>
          </p:cNvPr>
          <p:cNvCxnSpPr>
            <a:stCxn id="58" idx="0"/>
            <a:endCxn id="65" idx="6"/>
          </p:cNvCxnSpPr>
          <p:nvPr/>
        </p:nvCxnSpPr>
        <p:spPr>
          <a:xfrm rot="16200000" flipV="1">
            <a:off x="4325183" y="1143356"/>
            <a:ext cx="1090485" cy="2069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19A00A7-5AA2-2E9F-707D-1E480C30FC5D}"/>
              </a:ext>
            </a:extLst>
          </p:cNvPr>
          <p:cNvCxnSpPr>
            <a:stCxn id="53" idx="0"/>
            <a:endCxn id="64" idx="2"/>
          </p:cNvCxnSpPr>
          <p:nvPr/>
        </p:nvCxnSpPr>
        <p:spPr>
          <a:xfrm rot="5400000" flipH="1" flipV="1">
            <a:off x="3455000" y="1331084"/>
            <a:ext cx="573951" cy="2256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EAFE37B-5103-A13C-E094-6B62C1709A15}"/>
              </a:ext>
            </a:extLst>
          </p:cNvPr>
          <p:cNvCxnSpPr>
            <a:stCxn id="61" idx="0"/>
            <a:endCxn id="64" idx="6"/>
          </p:cNvCxnSpPr>
          <p:nvPr/>
        </p:nvCxnSpPr>
        <p:spPr>
          <a:xfrm rot="16200000" flipV="1">
            <a:off x="5584429" y="1680188"/>
            <a:ext cx="541045" cy="152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2CA9436-0457-C4F5-6200-C9144CFA8969}"/>
              </a:ext>
            </a:extLst>
          </p:cNvPr>
          <p:cNvCxnSpPr>
            <a:stCxn id="54" idx="0"/>
            <a:endCxn id="66" idx="2"/>
          </p:cNvCxnSpPr>
          <p:nvPr/>
        </p:nvCxnSpPr>
        <p:spPr>
          <a:xfrm rot="5400000" flipH="1" flipV="1">
            <a:off x="4372646" y="525259"/>
            <a:ext cx="897537" cy="3531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79F78E1-8FE8-ABF1-CF54-D3FAF064B832}"/>
              </a:ext>
            </a:extLst>
          </p:cNvPr>
          <p:cNvCxnSpPr>
            <a:stCxn id="62" idx="0"/>
            <a:endCxn id="66" idx="6"/>
          </p:cNvCxnSpPr>
          <p:nvPr/>
        </p:nvCxnSpPr>
        <p:spPr>
          <a:xfrm rot="16200000" flipV="1">
            <a:off x="6502075" y="2149199"/>
            <a:ext cx="864631" cy="250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20861E-772A-9C17-6C1E-E2FB5E905FAF}"/>
              </a:ext>
            </a:extLst>
          </p:cNvPr>
          <p:cNvCxnSpPr>
            <a:stCxn id="63" idx="0"/>
          </p:cNvCxnSpPr>
          <p:nvPr/>
        </p:nvCxnSpPr>
        <p:spPr>
          <a:xfrm flipV="1">
            <a:off x="2584064" y="1219200"/>
            <a:ext cx="9218" cy="62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41C5E9-9654-B03A-8468-F4C010C73F5F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3715510" y="1156314"/>
            <a:ext cx="9218" cy="36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3C8776-10E9-1220-DCE2-DF30582CB67C}"/>
              </a:ext>
            </a:extLst>
          </p:cNvPr>
          <p:cNvCxnSpPr>
            <a:cxnSpLocks/>
          </p:cNvCxnSpPr>
          <p:nvPr/>
        </p:nvCxnSpPr>
        <p:spPr>
          <a:xfrm flipV="1">
            <a:off x="4972024" y="1138099"/>
            <a:ext cx="0" cy="9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BA01690-3B5D-37F3-257A-1A1535F921FC}"/>
              </a:ext>
            </a:extLst>
          </p:cNvPr>
          <p:cNvCxnSpPr/>
          <p:nvPr/>
        </p:nvCxnSpPr>
        <p:spPr>
          <a:xfrm flipV="1">
            <a:off x="6704570" y="1107289"/>
            <a:ext cx="9218" cy="62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8A8B740-443B-E2CD-E13E-CBBA27FB3E66}"/>
              </a:ext>
            </a:extLst>
          </p:cNvPr>
          <p:cNvSpPr/>
          <p:nvPr/>
        </p:nvSpPr>
        <p:spPr>
          <a:xfrm>
            <a:off x="2351314" y="762000"/>
            <a:ext cx="52423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19BD4D-6C24-DBA0-A017-A143FE6E1445}"/>
              </a:ext>
            </a:extLst>
          </p:cNvPr>
          <p:cNvSpPr/>
          <p:nvPr/>
        </p:nvSpPr>
        <p:spPr>
          <a:xfrm>
            <a:off x="3462611" y="717007"/>
            <a:ext cx="52423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178FCCA-6FAB-8D94-2B1F-0F2CCF312E95}"/>
              </a:ext>
            </a:extLst>
          </p:cNvPr>
          <p:cNvSpPr/>
          <p:nvPr/>
        </p:nvSpPr>
        <p:spPr>
          <a:xfrm>
            <a:off x="4685441" y="683946"/>
            <a:ext cx="52423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02F124-B626-7F6C-6105-24552B71FB80}"/>
              </a:ext>
            </a:extLst>
          </p:cNvPr>
          <p:cNvSpPr/>
          <p:nvPr/>
        </p:nvSpPr>
        <p:spPr>
          <a:xfrm>
            <a:off x="6410157" y="698513"/>
            <a:ext cx="52423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306ECC0-ABE1-E47C-84E4-D314EE49F256}"/>
              </a:ext>
            </a:extLst>
          </p:cNvPr>
          <p:cNvSpPr/>
          <p:nvPr/>
        </p:nvSpPr>
        <p:spPr>
          <a:xfrm rot="16200000">
            <a:off x="4163601" y="249094"/>
            <a:ext cx="260916" cy="6771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A7E071-20D1-0FFA-0AB1-97ECD33791C3}"/>
              </a:ext>
            </a:extLst>
          </p:cNvPr>
          <p:cNvSpPr/>
          <p:nvPr/>
        </p:nvSpPr>
        <p:spPr>
          <a:xfrm>
            <a:off x="1917317" y="75966"/>
            <a:ext cx="4853401" cy="337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22155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65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给定配对的文本和图像，预测对应的情感标签。</a:t>
            </a:r>
            <a:endParaRPr kumimoji="1" lang="en-US" altLang="zh-CN" dirty="0"/>
          </a:p>
          <a:p>
            <a:r>
              <a:rPr kumimoji="1" lang="zh-CN" altLang="en-US" dirty="0"/>
              <a:t>三分类任务：</a:t>
            </a:r>
            <a:r>
              <a:rPr kumimoji="1" lang="en-US" altLang="zh-CN" dirty="0"/>
              <a:t>positive,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Positive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2" y="3549747"/>
            <a:ext cx="2754586" cy="1534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23834" y="4131851"/>
            <a:ext cx="47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'??? #stunned #sunglasses #</a:t>
            </a:r>
            <a:r>
              <a:rPr lang="en-GB" altLang="zh-CN" dirty="0" err="1"/>
              <a:t>gafas</a:t>
            </a:r>
            <a:r>
              <a:rPr lang="en-GB" altLang="zh-CN" dirty="0"/>
              <a:t> #</a:t>
            </a:r>
            <a:r>
              <a:rPr lang="en-GB" altLang="zh-CN" dirty="0" err="1"/>
              <a:t>gafasdesol</a:t>
            </a:r>
            <a:r>
              <a:rPr lang="en-GB" altLang="zh-CN" dirty="0"/>
              <a:t> \n'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057447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匿名数据集（实验五数据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文件夹：包括所有的训练文本和图片，每个文件按照唯一的</a:t>
            </a:r>
            <a:r>
              <a:rPr kumimoji="1" lang="en-US" altLang="zh-CN" dirty="0"/>
              <a:t>guid</a:t>
            </a:r>
            <a:r>
              <a:rPr kumimoji="1" lang="zh-CN" altLang="en-US" dirty="0"/>
              <a:t>命名。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train.txt:</a:t>
            </a:r>
            <a:r>
              <a:rPr kumimoji="1" lang="zh-CN" altLang="en-US" dirty="0"/>
              <a:t> 数据的</a:t>
            </a:r>
            <a:r>
              <a:rPr kumimoji="1" lang="en-US" altLang="zh-CN" dirty="0"/>
              <a:t>guid</a:t>
            </a:r>
            <a:r>
              <a:rPr kumimoji="1" lang="zh-CN" altLang="en-US" dirty="0"/>
              <a:t>和对应的情感标签。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test_without_label.txt</a:t>
            </a:r>
            <a:r>
              <a:rPr kumimoji="1" lang="zh-CN" altLang="en-US" dirty="0"/>
              <a:t>：数据的</a:t>
            </a:r>
            <a:r>
              <a:rPr kumimoji="1" lang="en-US" altLang="zh-CN" dirty="0"/>
              <a:t>guid</a:t>
            </a:r>
            <a:r>
              <a:rPr kumimoji="1" lang="zh-CN" altLang="en-US" dirty="0"/>
              <a:t>和空的情感标签。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06" y="2640312"/>
            <a:ext cx="693424" cy="1161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932" y="3948111"/>
            <a:ext cx="1168400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30" y="5101205"/>
            <a:ext cx="787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设计一个多模态融合模型。</a:t>
            </a:r>
            <a:endParaRPr kumimoji="1" lang="en-US" altLang="zh-CN" dirty="0"/>
          </a:p>
          <a:p>
            <a:r>
              <a:rPr kumimoji="1" lang="zh-CN" altLang="en-US" dirty="0"/>
              <a:t>自行从训练集中划分验证集，调整超参数。</a:t>
            </a:r>
            <a:endParaRPr kumimoji="1" lang="en-US" altLang="zh-CN" dirty="0"/>
          </a:p>
          <a:p>
            <a:r>
              <a:rPr kumimoji="1" lang="zh-CN" altLang="en-US" dirty="0"/>
              <a:t>预测测试集（</a:t>
            </a:r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）上的情感标签。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代码可执行，结果可复现。</a:t>
            </a:r>
            <a:endParaRPr kumimoji="1" lang="en-US" altLang="zh-CN" dirty="0"/>
          </a:p>
          <a:p>
            <a:r>
              <a:rPr kumimoji="1" lang="zh-CN" altLang="en-US" dirty="0"/>
              <a:t>报告必须包含的四点：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你为什么会设计这样的模型？你觉得你的模型有什么亮点？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多模态融合模型在验证集上的结果。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消融实验结果。即分别只输入文本或图像数据，你的多模态融合模型在验证集会获得怎样的表现。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7045"/>
            <a:ext cx="7886700" cy="4351338"/>
          </a:xfrm>
        </p:spPr>
        <p:txBody>
          <a:bodyPr>
            <a:normAutofit fontScale="80000" lnSpcReduction="10000"/>
          </a:bodyPr>
          <a:lstStyle/>
          <a:p>
            <a:r>
              <a:rPr kumimoji="1" lang="zh-CN" altLang="en-US" dirty="0"/>
              <a:t>把自己的代码上传到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，将该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地址添加到报告中第一页。要求有完整详细的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执行你代码所需要的环境。写在一个</a:t>
            </a:r>
            <a:r>
              <a:rPr kumimoji="1" lang="en-US" altLang="zh-CN" dirty="0" err="1"/>
              <a:t>requirements.txt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你的代码文件结构。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执行你代码的完整流程。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你这篇代码参考哪些库实现的。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可参考</a:t>
            </a:r>
            <a:r>
              <a:rPr kumimoji="1" lang="en-US" altLang="zh-CN"/>
              <a:t>https://github.com/RecklessRonan/GloGNN/blob/master/readme.md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</a:t>
            </a:r>
            <a:r>
              <a:rPr kumimoji="1" lang="en-US" altLang="zh-CN" dirty="0"/>
              <a:t>+</a:t>
            </a:r>
            <a:r>
              <a:rPr kumimoji="1" lang="zh-CN" altLang="en-US" dirty="0"/>
              <a:t>测试集结果文件。提交命名：学号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实验五。</a:t>
            </a:r>
            <a:endParaRPr kumimoji="1" lang="en-US" altLang="zh-CN" dirty="0"/>
          </a:p>
          <a:p>
            <a:r>
              <a:rPr kumimoji="1" lang="zh-CN" altLang="en-US" dirty="0"/>
              <a:t>测试集结果文件直接把对应标签位置的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换成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14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24</a:t>
            </a:r>
            <a:r>
              <a:rPr kumimoji="1" lang="zh-CN" altLang="en-US" dirty="0"/>
              <a:t>点。（共五周）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r>
              <a:rPr kumimoji="1" lang="zh-CN" altLang="en-US" dirty="0" err="1">
                <a:sym typeface="+mn-ea"/>
              </a:rPr>
              <a:t>陈敏杰</a:t>
            </a:r>
            <a:r>
              <a:rPr kumimoji="1" lang="en-US" altLang="zh-CN" dirty="0">
                <a:sym typeface="+mn-ea"/>
              </a:rPr>
              <a:t>&lt;minjiechen@stu.ecnu.edu.cn&gt;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设置（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测试集结果（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7E253-9771-DDED-1B4B-9CE97F5FF640}"/>
              </a:ext>
            </a:extLst>
          </p:cNvPr>
          <p:cNvSpPr txBox="1"/>
          <p:nvPr/>
        </p:nvSpPr>
        <p:spPr>
          <a:xfrm>
            <a:off x="794084" y="637674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对于每一个输入的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DFBE6-BE31-59E9-C08E-E204BF4F7592}"/>
              </a:ext>
            </a:extLst>
          </p:cNvPr>
          <p:cNvSpPr txBox="1"/>
          <p:nvPr/>
        </p:nvSpPr>
        <p:spPr>
          <a:xfrm>
            <a:off x="2562726" y="1007006"/>
            <a:ext cx="603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Menlo" panose="020B0609030804020204" pitchFamily="49" charset="0"/>
              </a:rPr>
              <a:t>RT @AmitSwami77: The conspirators have</a:t>
            </a:r>
            <a:r>
              <a:rPr lang="zh-CN" altLang="en-US" sz="180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effectLst/>
                <a:latin typeface="Menlo" panose="020B0609030804020204" pitchFamily="49" charset="0"/>
              </a:rPr>
              <a:t>…</a:t>
            </a:r>
            <a:endParaRPr lang="en-US" sz="180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C848467-6460-0F70-934B-CD98C897D72C}"/>
              </a:ext>
            </a:extLst>
          </p:cNvPr>
          <p:cNvSpPr/>
          <p:nvPr/>
        </p:nvSpPr>
        <p:spPr>
          <a:xfrm>
            <a:off x="5077326" y="1376338"/>
            <a:ext cx="264695" cy="536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0D23E-8D0A-6D4D-5902-17C66CF92AE9}"/>
              </a:ext>
            </a:extLst>
          </p:cNvPr>
          <p:cNvSpPr txBox="1"/>
          <p:nvPr/>
        </p:nvSpPr>
        <p:spPr>
          <a:xfrm>
            <a:off x="5570621" y="1515979"/>
            <a:ext cx="20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Bert-</a:t>
            </a:r>
            <a:r>
              <a:rPr lang="en-US" altLang="zh-CN" dirty="0" err="1"/>
              <a:t>model.tokenize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13B12-6FC5-5ED7-B73E-A8840E0A3EB0}"/>
              </a:ext>
            </a:extLst>
          </p:cNvPr>
          <p:cNvSpPr/>
          <p:nvPr/>
        </p:nvSpPr>
        <p:spPr>
          <a:xfrm>
            <a:off x="2165684" y="1913021"/>
            <a:ext cx="481263" cy="3489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sep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1EB30-7B85-C7E3-F292-717617ABB2EC}"/>
              </a:ext>
            </a:extLst>
          </p:cNvPr>
          <p:cNvSpPr/>
          <p:nvPr/>
        </p:nvSpPr>
        <p:spPr>
          <a:xfrm>
            <a:off x="2646947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tok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1DADD-2E9D-EC80-40FD-C4D77C7F48B5}"/>
              </a:ext>
            </a:extLst>
          </p:cNvPr>
          <p:cNvSpPr/>
          <p:nvPr/>
        </p:nvSpPr>
        <p:spPr>
          <a:xfrm>
            <a:off x="3128210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tok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A1254-6EF0-C924-816F-382785BB5D98}"/>
              </a:ext>
            </a:extLst>
          </p:cNvPr>
          <p:cNvSpPr/>
          <p:nvPr/>
        </p:nvSpPr>
        <p:spPr>
          <a:xfrm>
            <a:off x="3621505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EBAFD-FE2C-AE78-C6D2-0D4155D70C32}"/>
              </a:ext>
            </a:extLst>
          </p:cNvPr>
          <p:cNvSpPr/>
          <p:nvPr/>
        </p:nvSpPr>
        <p:spPr>
          <a:xfrm>
            <a:off x="4102768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DF5AB-9B6F-424F-21D1-19585E4F9F74}"/>
              </a:ext>
            </a:extLst>
          </p:cNvPr>
          <p:cNvSpPr/>
          <p:nvPr/>
        </p:nvSpPr>
        <p:spPr>
          <a:xfrm>
            <a:off x="4584031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tok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099-68B3-AC9F-1929-207BE49292FD}"/>
              </a:ext>
            </a:extLst>
          </p:cNvPr>
          <p:cNvSpPr/>
          <p:nvPr/>
        </p:nvSpPr>
        <p:spPr>
          <a:xfrm>
            <a:off x="3609473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tok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6616-26EF-D83E-DD7B-BC911C725FC2}"/>
              </a:ext>
            </a:extLst>
          </p:cNvPr>
          <p:cNvSpPr/>
          <p:nvPr/>
        </p:nvSpPr>
        <p:spPr>
          <a:xfrm>
            <a:off x="4090736" y="1913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tok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89B3B-4091-8B78-9E0C-651396B13AD9}"/>
              </a:ext>
            </a:extLst>
          </p:cNvPr>
          <p:cNvSpPr/>
          <p:nvPr/>
        </p:nvSpPr>
        <p:spPr>
          <a:xfrm>
            <a:off x="5077325" y="1913021"/>
            <a:ext cx="481263" cy="3489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cls</a:t>
            </a:r>
            <a:endParaRPr lang="en-US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70235A1-8B91-74BD-6DE9-619CF2594F41}"/>
              </a:ext>
            </a:extLst>
          </p:cNvPr>
          <p:cNvSpPr/>
          <p:nvPr/>
        </p:nvSpPr>
        <p:spPr>
          <a:xfrm>
            <a:off x="5077326" y="2449704"/>
            <a:ext cx="336884" cy="5053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8AECEF-91BE-9474-6D7C-65FB4022EBA8}"/>
              </a:ext>
            </a:extLst>
          </p:cNvPr>
          <p:cNvSpPr/>
          <p:nvPr/>
        </p:nvSpPr>
        <p:spPr>
          <a:xfrm>
            <a:off x="2177715" y="2983831"/>
            <a:ext cx="481263" cy="3489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sid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3D357B-92AF-49A0-9A16-6C80E9216339}"/>
              </a:ext>
            </a:extLst>
          </p:cNvPr>
          <p:cNvSpPr/>
          <p:nvPr/>
        </p:nvSpPr>
        <p:spPr>
          <a:xfrm>
            <a:off x="2658978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97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B0FBC8-6B8C-DBBA-55F4-AF8370639516}"/>
              </a:ext>
            </a:extLst>
          </p:cNvPr>
          <p:cNvSpPr/>
          <p:nvPr/>
        </p:nvSpPr>
        <p:spPr>
          <a:xfrm>
            <a:off x="3140241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84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A4D27-0A2B-64F2-F826-6F4A36E5BEDF}"/>
              </a:ext>
            </a:extLst>
          </p:cNvPr>
          <p:cNvSpPr/>
          <p:nvPr/>
        </p:nvSpPr>
        <p:spPr>
          <a:xfrm>
            <a:off x="3633536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43F946-C813-ED6A-F688-D270875FE272}"/>
              </a:ext>
            </a:extLst>
          </p:cNvPr>
          <p:cNvSpPr/>
          <p:nvPr/>
        </p:nvSpPr>
        <p:spPr>
          <a:xfrm>
            <a:off x="4114799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2E0AA3-5310-F31E-285A-823A7F074324}"/>
              </a:ext>
            </a:extLst>
          </p:cNvPr>
          <p:cNvSpPr/>
          <p:nvPr/>
        </p:nvSpPr>
        <p:spPr>
          <a:xfrm>
            <a:off x="4596062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11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49369-822B-45DF-E5D6-9A299D9A5075}"/>
              </a:ext>
            </a:extLst>
          </p:cNvPr>
          <p:cNvSpPr/>
          <p:nvPr/>
        </p:nvSpPr>
        <p:spPr>
          <a:xfrm>
            <a:off x="3621504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105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6B53DF-3294-191B-C8A6-CF5252691EB2}"/>
              </a:ext>
            </a:extLst>
          </p:cNvPr>
          <p:cNvSpPr/>
          <p:nvPr/>
        </p:nvSpPr>
        <p:spPr>
          <a:xfrm>
            <a:off x="4102767" y="298383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23</a:t>
            </a:r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3D5917-0A50-F1FD-5429-90D128074FBA}"/>
              </a:ext>
            </a:extLst>
          </p:cNvPr>
          <p:cNvSpPr/>
          <p:nvPr/>
        </p:nvSpPr>
        <p:spPr>
          <a:xfrm>
            <a:off x="5155934" y="5348036"/>
            <a:ext cx="481263" cy="348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55B494-CCA8-3B29-7C6E-6B2DC5665CBA}"/>
              </a:ext>
            </a:extLst>
          </p:cNvPr>
          <p:cNvSpPr/>
          <p:nvPr/>
        </p:nvSpPr>
        <p:spPr>
          <a:xfrm>
            <a:off x="5065294" y="2983831"/>
            <a:ext cx="481263" cy="3489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56E7C-CDCA-32A4-CA0F-B1A726F4B05F}"/>
              </a:ext>
            </a:extLst>
          </p:cNvPr>
          <p:cNvSpPr txBox="1"/>
          <p:nvPr/>
        </p:nvSpPr>
        <p:spPr>
          <a:xfrm>
            <a:off x="5570621" y="2442410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CE0545-D6CF-411E-70CD-A1D1212DDB2D}"/>
              </a:ext>
            </a:extLst>
          </p:cNvPr>
          <p:cNvSpPr/>
          <p:nvPr/>
        </p:nvSpPr>
        <p:spPr>
          <a:xfrm>
            <a:off x="2256324" y="4070319"/>
            <a:ext cx="481263" cy="3489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21FF3-B78A-7903-0878-D5427517361C}"/>
              </a:ext>
            </a:extLst>
          </p:cNvPr>
          <p:cNvSpPr/>
          <p:nvPr/>
        </p:nvSpPr>
        <p:spPr>
          <a:xfrm>
            <a:off x="2737587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8DABF7-4472-E161-7809-89B37D83FBC1}"/>
              </a:ext>
            </a:extLst>
          </p:cNvPr>
          <p:cNvSpPr/>
          <p:nvPr/>
        </p:nvSpPr>
        <p:spPr>
          <a:xfrm>
            <a:off x="3218850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8219D5-211D-E846-FEF1-A167E68C7869}"/>
              </a:ext>
            </a:extLst>
          </p:cNvPr>
          <p:cNvSpPr/>
          <p:nvPr/>
        </p:nvSpPr>
        <p:spPr>
          <a:xfrm>
            <a:off x="3712145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D4448-0FCE-FE3B-842D-3F7AC43ABE36}"/>
              </a:ext>
            </a:extLst>
          </p:cNvPr>
          <p:cNvSpPr/>
          <p:nvPr/>
        </p:nvSpPr>
        <p:spPr>
          <a:xfrm>
            <a:off x="4193408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7DB979-6C3D-071A-6A0D-3510C0E70798}"/>
              </a:ext>
            </a:extLst>
          </p:cNvPr>
          <p:cNvSpPr/>
          <p:nvPr/>
        </p:nvSpPr>
        <p:spPr>
          <a:xfrm>
            <a:off x="4674671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CFCDC1-6CF3-8703-E5CE-DCA270D30FEC}"/>
              </a:ext>
            </a:extLst>
          </p:cNvPr>
          <p:cNvSpPr/>
          <p:nvPr/>
        </p:nvSpPr>
        <p:spPr>
          <a:xfrm>
            <a:off x="3700113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10C213-76FF-E5F3-1B5B-F1E23F409E0B}"/>
              </a:ext>
            </a:extLst>
          </p:cNvPr>
          <p:cNvSpPr/>
          <p:nvPr/>
        </p:nvSpPr>
        <p:spPr>
          <a:xfrm>
            <a:off x="4181376" y="4070319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ADE234-EB40-AA38-E867-09199C1A917F}"/>
              </a:ext>
            </a:extLst>
          </p:cNvPr>
          <p:cNvSpPr/>
          <p:nvPr/>
        </p:nvSpPr>
        <p:spPr>
          <a:xfrm>
            <a:off x="5143901" y="4070319"/>
            <a:ext cx="481263" cy="3489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F7EEA9AE-0292-6456-7A3E-F9AFF096D1F2}"/>
              </a:ext>
            </a:extLst>
          </p:cNvPr>
          <p:cNvSpPr/>
          <p:nvPr/>
        </p:nvSpPr>
        <p:spPr>
          <a:xfrm>
            <a:off x="5053263" y="3496451"/>
            <a:ext cx="336884" cy="5053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74FDED-C39F-D17B-03CB-1A51A1E18A69}"/>
              </a:ext>
            </a:extLst>
          </p:cNvPr>
          <p:cNvSpPr txBox="1"/>
          <p:nvPr/>
        </p:nvSpPr>
        <p:spPr>
          <a:xfrm>
            <a:off x="5546558" y="348915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mask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4A9210-6BED-1BA5-3319-8DDECE3A99FD}"/>
              </a:ext>
            </a:extLst>
          </p:cNvPr>
          <p:cNvSpPr/>
          <p:nvPr/>
        </p:nvSpPr>
        <p:spPr>
          <a:xfrm>
            <a:off x="2261938" y="5342021"/>
            <a:ext cx="481263" cy="3489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01F6BC-BF9E-F37E-DB0A-1CB0882B5143}"/>
              </a:ext>
            </a:extLst>
          </p:cNvPr>
          <p:cNvSpPr/>
          <p:nvPr/>
        </p:nvSpPr>
        <p:spPr>
          <a:xfrm>
            <a:off x="2743201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0B77F4-806C-52A9-33C7-62BAB8256E32}"/>
              </a:ext>
            </a:extLst>
          </p:cNvPr>
          <p:cNvSpPr/>
          <p:nvPr/>
        </p:nvSpPr>
        <p:spPr>
          <a:xfrm>
            <a:off x="3224464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21117F-F80B-F7AD-3E91-5A9538E2C13F}"/>
              </a:ext>
            </a:extLst>
          </p:cNvPr>
          <p:cNvSpPr/>
          <p:nvPr/>
        </p:nvSpPr>
        <p:spPr>
          <a:xfrm>
            <a:off x="3717759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85B11-AC77-4EDC-EF62-B14C819672FF}"/>
              </a:ext>
            </a:extLst>
          </p:cNvPr>
          <p:cNvSpPr/>
          <p:nvPr/>
        </p:nvSpPr>
        <p:spPr>
          <a:xfrm>
            <a:off x="4199022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ACA78C-CF2A-48F6-48EF-83EF25F1B759}"/>
              </a:ext>
            </a:extLst>
          </p:cNvPr>
          <p:cNvSpPr/>
          <p:nvPr/>
        </p:nvSpPr>
        <p:spPr>
          <a:xfrm>
            <a:off x="4680285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618CAA-9C84-947A-287D-F9E3ED6D9421}"/>
              </a:ext>
            </a:extLst>
          </p:cNvPr>
          <p:cNvSpPr/>
          <p:nvPr/>
        </p:nvSpPr>
        <p:spPr>
          <a:xfrm>
            <a:off x="3705727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C32363-AA45-FC95-C5B3-9B8776C5F94A}"/>
              </a:ext>
            </a:extLst>
          </p:cNvPr>
          <p:cNvSpPr/>
          <p:nvPr/>
        </p:nvSpPr>
        <p:spPr>
          <a:xfrm>
            <a:off x="4186990" y="5342021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7ECFDC-7E1A-BE32-7513-E1581505E14E}"/>
              </a:ext>
            </a:extLst>
          </p:cNvPr>
          <p:cNvSpPr/>
          <p:nvPr/>
        </p:nvSpPr>
        <p:spPr>
          <a:xfrm>
            <a:off x="7030133" y="5336005"/>
            <a:ext cx="481263" cy="3489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3FD536-B068-81CC-4EE2-AEAD7D275631}"/>
              </a:ext>
            </a:extLst>
          </p:cNvPr>
          <p:cNvSpPr/>
          <p:nvPr/>
        </p:nvSpPr>
        <p:spPr>
          <a:xfrm>
            <a:off x="5649229" y="5336005"/>
            <a:ext cx="481263" cy="348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1FA627-AD75-C21D-BF68-D70B2DC33AA2}"/>
              </a:ext>
            </a:extLst>
          </p:cNvPr>
          <p:cNvSpPr/>
          <p:nvPr/>
        </p:nvSpPr>
        <p:spPr>
          <a:xfrm>
            <a:off x="6074584" y="5336005"/>
            <a:ext cx="481263" cy="348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5E04DC-8343-7C75-F84A-DB412037CF6C}"/>
              </a:ext>
            </a:extLst>
          </p:cNvPr>
          <p:cNvSpPr/>
          <p:nvPr/>
        </p:nvSpPr>
        <p:spPr>
          <a:xfrm>
            <a:off x="6543815" y="5336005"/>
            <a:ext cx="481263" cy="348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en-US" sz="1400" dirty="0"/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4D0EA9E9-612E-F699-02CF-D86DE7E2C776}"/>
              </a:ext>
            </a:extLst>
          </p:cNvPr>
          <p:cNvSpPr/>
          <p:nvPr/>
        </p:nvSpPr>
        <p:spPr>
          <a:xfrm>
            <a:off x="5089358" y="4591325"/>
            <a:ext cx="336884" cy="5053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CF3FE7-56E1-B3FE-25CA-4EBCCE53EC76}"/>
              </a:ext>
            </a:extLst>
          </p:cNvPr>
          <p:cNvSpPr txBox="1"/>
          <p:nvPr/>
        </p:nvSpPr>
        <p:spPr>
          <a:xfrm>
            <a:off x="5582653" y="45840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EF9876-9AC5-0B35-0C32-F2259DE77386}"/>
              </a:ext>
            </a:extLst>
          </p:cNvPr>
          <p:cNvSpPr/>
          <p:nvPr/>
        </p:nvSpPr>
        <p:spPr>
          <a:xfrm>
            <a:off x="6850409" y="3704898"/>
            <a:ext cx="481263" cy="3489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77642D-2A8D-1F6C-83B0-60C8A3E10A83}"/>
              </a:ext>
            </a:extLst>
          </p:cNvPr>
          <p:cNvSpPr/>
          <p:nvPr/>
        </p:nvSpPr>
        <p:spPr>
          <a:xfrm>
            <a:off x="7315197" y="3704447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1..</a:t>
            </a:r>
            <a:endParaRPr lang="en-US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7EB6086-82F5-F862-399F-2C0D2427207B}"/>
              </a:ext>
            </a:extLst>
          </p:cNvPr>
          <p:cNvSpPr/>
          <p:nvPr/>
        </p:nvSpPr>
        <p:spPr>
          <a:xfrm>
            <a:off x="7784427" y="3707867"/>
            <a:ext cx="481263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49</a:t>
            </a:r>
            <a:r>
              <a:rPr lang="zh-CN" altLang="en-US" sz="1600" dirty="0"/>
              <a:t>*</a:t>
            </a:r>
            <a:r>
              <a:rPr lang="en-US" altLang="zh-CN" sz="1600" dirty="0"/>
              <a:t>1</a:t>
            </a:r>
            <a:endParaRPr lang="en-US" sz="16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FCB98C-BA8B-9D28-C512-2607376E85EE}"/>
              </a:ext>
            </a:extLst>
          </p:cNvPr>
          <p:cNvSpPr/>
          <p:nvPr/>
        </p:nvSpPr>
        <p:spPr>
          <a:xfrm>
            <a:off x="8273270" y="3704447"/>
            <a:ext cx="481263" cy="3489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9D7321E8-978C-C3CF-6897-85CDF163D45F}"/>
              </a:ext>
            </a:extLst>
          </p:cNvPr>
          <p:cNvSpPr/>
          <p:nvPr/>
        </p:nvSpPr>
        <p:spPr>
          <a:xfrm rot="14900225">
            <a:off x="5987932" y="3843610"/>
            <a:ext cx="336884" cy="5053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910637-AB57-722A-4BFB-A52E53A3C515}"/>
              </a:ext>
            </a:extLst>
          </p:cNvPr>
          <p:cNvSpPr txBox="1"/>
          <p:nvPr/>
        </p:nvSpPr>
        <p:spPr>
          <a:xfrm>
            <a:off x="6300133" y="4073328"/>
            <a:ext cx="18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49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528</Words>
  <Application>Microsoft Macintosh PowerPoint</Application>
  <PresentationFormat>On-screen Show (4:3)</PresentationFormat>
  <Paragraphs>116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Menlo</vt:lpstr>
      <vt:lpstr>Office 主题​​</vt:lpstr>
      <vt:lpstr>实验五： 多模态情感分析</vt:lpstr>
      <vt:lpstr>实验任务</vt:lpstr>
      <vt:lpstr>实验数据集</vt:lpstr>
      <vt:lpstr>实验要求</vt:lpstr>
      <vt:lpstr>代码和报告要求</vt:lpstr>
      <vt:lpstr>额外要求</vt:lpstr>
      <vt:lpstr>提交要求</vt:lpstr>
      <vt:lpstr>评分细则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NYU Shanghai</cp:lastModifiedBy>
  <cp:revision>372</cp:revision>
  <dcterms:created xsi:type="dcterms:W3CDTF">2023-06-29T06:48:06Z</dcterms:created>
  <dcterms:modified xsi:type="dcterms:W3CDTF">2023-07-12T14:22:29Z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AC6E3EEC914B7D4326299D645EF09C6D_43</vt:lpwstr>
  </property>
  <property fmtid="{D5CDD505-2E9C-101B-9397-08002B2CF9AE}" pid="3" name="KSOProductBuildVer">
    <vt:lpwstr>2052-5.4.1.7920</vt:lpwstr>
  </property>
</Properties>
</file>