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DD3"/>
    <a:srgbClr val="F3876B"/>
    <a:srgbClr val="D9D9D9"/>
    <a:srgbClr val="7BD0D5"/>
    <a:srgbClr val="F7D29E"/>
    <a:srgbClr val="C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306" autoAdjust="0"/>
  </p:normalViewPr>
  <p:slideViewPr>
    <p:cSldViewPr snapToGrid="0">
      <p:cViewPr varScale="1">
        <p:scale>
          <a:sx n="101" d="100"/>
          <a:sy n="101" d="100"/>
        </p:scale>
        <p:origin x="42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0E706-1647-4585-A938-8511BDDD7BC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58E7B-E7EE-4156-916E-EF492A6AE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8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58E7B-E7EE-4156-916E-EF492A6AE6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3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58E7B-E7EE-4156-916E-EF492A6AE6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9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58E7B-E7EE-4156-916E-EF492A6AE6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4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58E7B-E7EE-4156-916E-EF492A6AE6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5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58E7B-E7EE-4156-916E-EF492A6AE6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5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58E7B-E7EE-4156-916E-EF492A6AE63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2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58E7B-E7EE-4156-916E-EF492A6AE63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9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570-29A2-4589-ADB6-1A76BA2C31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2337-A02D-42AC-AC0E-B4A1A1337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稻壳儿设计师小笼包原创文档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b="59546"/>
          <a:stretch>
            <a:fillRect/>
          </a:stretch>
        </p:blipFill>
        <p:spPr>
          <a:xfrm rot="5400000">
            <a:off x="7647412" y="2313418"/>
            <a:ext cx="5281519" cy="3807655"/>
          </a:xfrm>
          <a:prstGeom prst="rect">
            <a:avLst/>
          </a:prstGeom>
        </p:spPr>
      </p:pic>
      <p:pic>
        <p:nvPicPr>
          <p:cNvPr id="11" name="稻壳儿设计师小笼包原创文档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818" r="-7879"/>
          <a:stretch>
            <a:fillRect/>
          </a:stretch>
        </p:blipFill>
        <p:spPr>
          <a:xfrm rot="5400000">
            <a:off x="-1261205" y="1261201"/>
            <a:ext cx="6002515" cy="3480111"/>
          </a:xfrm>
          <a:prstGeom prst="rect">
            <a:avLst/>
          </a:prstGeom>
        </p:spPr>
      </p:pic>
      <p:sp>
        <p:nvSpPr>
          <p:cNvPr id="19" name="稻壳儿设计师小笼包原创文档"/>
          <p:cNvSpPr txBox="1"/>
          <p:nvPr/>
        </p:nvSpPr>
        <p:spPr>
          <a:xfrm>
            <a:off x="3790804" y="4159838"/>
            <a:ext cx="428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Name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Zhang Ce    Student ID: 11910803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经典中圆简" panose="02010609000101010101" pitchFamily="49" charset="-122"/>
            </a:endParaRPr>
          </a:p>
        </p:txBody>
      </p:sp>
      <p:sp>
        <p:nvSpPr>
          <p:cNvPr id="14" name="稻壳儿设计师小笼包原创文档">
            <a:extLst>
              <a:ext uri="{FF2B5EF4-FFF2-40B4-BE49-F238E27FC236}">
                <a16:creationId xmlns:a16="http://schemas.microsoft.com/office/drawing/2014/main" id="{89E8F97D-2373-4792-8279-77AF2CA80975}"/>
              </a:ext>
            </a:extLst>
          </p:cNvPr>
          <p:cNvSpPr txBox="1"/>
          <p:nvPr/>
        </p:nvSpPr>
        <p:spPr>
          <a:xfrm>
            <a:off x="4391578" y="3429000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CS303B – Assignment 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经典中圆简" panose="02010609000101010101" pitchFamily="49" charset="-122"/>
            </a:endParaRPr>
          </a:p>
        </p:txBody>
      </p:sp>
      <p:sp>
        <p:nvSpPr>
          <p:cNvPr id="21" name="稻壳儿设计师小笼包原创文档">
            <a:extLst>
              <a:ext uri="{FF2B5EF4-FFF2-40B4-BE49-F238E27FC236}">
                <a16:creationId xmlns:a16="http://schemas.microsoft.com/office/drawing/2014/main" id="{480BA343-4996-4B67-B37D-6604FE8C64C2}"/>
              </a:ext>
            </a:extLst>
          </p:cNvPr>
          <p:cNvSpPr txBox="1"/>
          <p:nvPr/>
        </p:nvSpPr>
        <p:spPr>
          <a:xfrm>
            <a:off x="2548351" y="2451941"/>
            <a:ext cx="676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3876B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Classification and 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3521574" y="580871"/>
            <a:ext cx="5116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Linear Discriminant Analysis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7F98F-9A9F-4401-9E6F-DAD1D6EB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10" y="1518366"/>
            <a:ext cx="5116143" cy="4444756"/>
          </a:xfrm>
          <a:prstGeom prst="rect">
            <a:avLst/>
          </a:prstGeom>
        </p:spPr>
      </p:pic>
      <p:sp>
        <p:nvSpPr>
          <p:cNvPr id="14" name="稻壳儿设计师小笼包原创文档">
            <a:extLst>
              <a:ext uri="{FF2B5EF4-FFF2-40B4-BE49-F238E27FC236}">
                <a16:creationId xmlns:a16="http://schemas.microsoft.com/office/drawing/2014/main" id="{885BB585-1FE8-44FE-8254-49A87FCFF42A}"/>
              </a:ext>
            </a:extLst>
          </p:cNvPr>
          <p:cNvSpPr txBox="1"/>
          <p:nvPr/>
        </p:nvSpPr>
        <p:spPr>
          <a:xfrm>
            <a:off x="1158226" y="2529824"/>
            <a:ext cx="418299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From the result, we can clearly seen that the different digits are divided into different clusters in the 2-D plot, with no overlapping area.</a:t>
            </a:r>
          </a:p>
        </p:txBody>
      </p:sp>
    </p:spTree>
    <p:extLst>
      <p:ext uri="{BB962C8B-B14F-4D97-AF65-F5344CB8AC3E}">
        <p14:creationId xmlns:p14="http://schemas.microsoft.com/office/powerpoint/2010/main" val="119954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4210827" y="619791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Clustering after LDA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533799-67AF-468D-BEDB-35BB39FE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0" y="1797268"/>
            <a:ext cx="4568178" cy="36072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2DED29-9B67-41C5-9CA6-6606170A9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56" y="1813645"/>
            <a:ext cx="4568178" cy="35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2590736" y="619791"/>
            <a:ext cx="700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PCA and LDA on Larger MNIST Dataset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049548-697B-47D7-985C-286C21177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96" y="1792275"/>
            <a:ext cx="4717104" cy="3724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D299EF-B9D1-4A08-893A-CAFD59859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93" y="1822368"/>
            <a:ext cx="4504266" cy="36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4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稻壳儿设计师小笼包原创文档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b="59546"/>
          <a:stretch>
            <a:fillRect/>
          </a:stretch>
        </p:blipFill>
        <p:spPr>
          <a:xfrm rot="5400000">
            <a:off x="7647412" y="2313418"/>
            <a:ext cx="5281519" cy="3807655"/>
          </a:xfrm>
          <a:prstGeom prst="rect">
            <a:avLst/>
          </a:prstGeom>
        </p:spPr>
      </p:pic>
      <p:pic>
        <p:nvPicPr>
          <p:cNvPr id="11" name="稻壳儿设计师小笼包原创文档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818" r="-7879"/>
          <a:stretch>
            <a:fillRect/>
          </a:stretch>
        </p:blipFill>
        <p:spPr>
          <a:xfrm rot="5400000">
            <a:off x="-1261205" y="1261201"/>
            <a:ext cx="6002515" cy="3480111"/>
          </a:xfrm>
          <a:prstGeom prst="rect">
            <a:avLst/>
          </a:prstGeom>
        </p:spPr>
      </p:pic>
      <p:sp>
        <p:nvSpPr>
          <p:cNvPr id="12" name="稻壳儿设计师小笼包原创文档"/>
          <p:cNvSpPr txBox="1"/>
          <p:nvPr/>
        </p:nvSpPr>
        <p:spPr>
          <a:xfrm>
            <a:off x="3395965" y="3219486"/>
            <a:ext cx="540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宋_GBK" panose="03000509000000000000" pitchFamily="65" charset="-122"/>
                <a:ea typeface="汉鼎简隶变" panose="02010609010101010101" pitchFamily="49" charset="-122"/>
              </a:rPr>
              <a:t>Binary Classification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方正粗宋_GBK" panose="03000509000000000000" pitchFamily="65" charset="-122"/>
              <a:ea typeface="汉鼎简隶变" panose="02010609010101010101" pitchFamily="49" charset="-122"/>
            </a:endParaRPr>
          </a:p>
        </p:txBody>
      </p:sp>
      <p:sp>
        <p:nvSpPr>
          <p:cNvPr id="17" name="稻壳儿设计师小笼包原创文档"/>
          <p:cNvSpPr/>
          <p:nvPr/>
        </p:nvSpPr>
        <p:spPr>
          <a:xfrm rot="10800000">
            <a:off x="6795104" y="2461150"/>
            <a:ext cx="467421" cy="367661"/>
          </a:xfrm>
          <a:prstGeom prst="rect">
            <a:avLst/>
          </a:prstGeom>
          <a:solidFill>
            <a:srgbClr val="F7D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稻壳儿设计师小笼包原创文档"/>
          <p:cNvSpPr/>
          <p:nvPr/>
        </p:nvSpPr>
        <p:spPr>
          <a:xfrm rot="10800000">
            <a:off x="7269898" y="2221442"/>
            <a:ext cx="215096" cy="180711"/>
          </a:xfrm>
          <a:prstGeom prst="rect">
            <a:avLst/>
          </a:prstGeom>
          <a:solidFill>
            <a:srgbClr val="7B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" name="稻壳儿设计师小笼包原创文档"/>
          <p:cNvSpPr/>
          <p:nvPr/>
        </p:nvSpPr>
        <p:spPr>
          <a:xfrm rot="10800000">
            <a:off x="4527191" y="2452816"/>
            <a:ext cx="223369" cy="180711"/>
          </a:xfrm>
          <a:prstGeom prst="rect">
            <a:avLst/>
          </a:prstGeom>
          <a:solidFill>
            <a:srgbClr val="F38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稻壳儿设计师小笼包原创文档"/>
          <p:cNvSpPr/>
          <p:nvPr/>
        </p:nvSpPr>
        <p:spPr>
          <a:xfrm rot="10800000">
            <a:off x="6512036" y="1411856"/>
            <a:ext cx="467421" cy="367661"/>
          </a:xfrm>
          <a:prstGeom prst="rect">
            <a:avLst/>
          </a:prstGeom>
          <a:solidFill>
            <a:srgbClr val="F3876B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0" name="稻壳儿设计师小笼包原创文档"/>
          <p:cNvSpPr/>
          <p:nvPr/>
        </p:nvSpPr>
        <p:spPr>
          <a:xfrm rot="10800000">
            <a:off x="4989206" y="1515304"/>
            <a:ext cx="263628" cy="193357"/>
          </a:xfrm>
          <a:prstGeom prst="rect">
            <a:avLst/>
          </a:prstGeom>
          <a:solidFill>
            <a:srgbClr val="C9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稻壳儿设计师小笼包原创文档"/>
          <p:cNvSpPr txBox="1"/>
          <p:nvPr/>
        </p:nvSpPr>
        <p:spPr bwMode="auto">
          <a:xfrm>
            <a:off x="3565793" y="4367719"/>
            <a:ext cx="5060411" cy="1988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  <a:defRPr/>
            </a:pPr>
            <a:r>
              <a:rPr lang="en-US" altLang="zh-CN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1.SVM, NN</a:t>
            </a:r>
          </a:p>
          <a:p>
            <a:pPr marL="0" indent="0" algn="ctr">
              <a:lnSpc>
                <a:spcPct val="200000"/>
              </a:lnSpc>
              <a:buNone/>
              <a:defRPr/>
            </a:pPr>
            <a:r>
              <a:rPr lang="en-US" altLang="zh-CN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2.Cross-validation, ROC curves</a:t>
            </a:r>
          </a:p>
          <a:p>
            <a:pPr marL="0" indent="0" algn="ctr">
              <a:lnSpc>
                <a:spcPct val="200000"/>
              </a:lnSpc>
              <a:buNone/>
              <a:defRPr/>
            </a:pPr>
            <a:r>
              <a:rPr lang="en-US" altLang="zh-CN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3. Fine-tune a parameter</a:t>
            </a:r>
            <a:endParaRPr lang="zh-CN" altLang="en-US" sz="18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稻壳儿设计师小笼包原创文档"/>
          <p:cNvSpPr txBox="1"/>
          <p:nvPr/>
        </p:nvSpPr>
        <p:spPr>
          <a:xfrm>
            <a:off x="4867989" y="1831162"/>
            <a:ext cx="245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宋_GBK" panose="03000509000000000000" pitchFamily="65" charset="-122"/>
                <a:ea typeface="汉鼎简隶变" panose="02010609010101010101" pitchFamily="49" charset="-122"/>
              </a:rPr>
              <a:t>Part II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方正粗宋_GBK" panose="03000509000000000000" pitchFamily="65" charset="-122"/>
              <a:ea typeface="汉鼎简隶变" panose="0201060901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3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1748807" y="497841"/>
            <a:ext cx="8685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Preprocessing of Data, Cross-Validation Settings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sp>
        <p:nvSpPr>
          <p:cNvPr id="10" name="稻壳儿设计师小笼包原创文档">
            <a:extLst>
              <a:ext uri="{FF2B5EF4-FFF2-40B4-BE49-F238E27FC236}">
                <a16:creationId xmlns:a16="http://schemas.microsoft.com/office/drawing/2014/main" id="{383F7870-A24D-4FC3-A363-1B66A251BC6E}"/>
              </a:ext>
            </a:extLst>
          </p:cNvPr>
          <p:cNvSpPr txBox="1"/>
          <p:nvPr/>
        </p:nvSpPr>
        <p:spPr>
          <a:xfrm>
            <a:off x="1019489" y="1274467"/>
            <a:ext cx="418299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Firstly, we divide the dataset by digit 5 against others. Here I set digit 5 with label 1 and others with label 0.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EEECF2-5383-43A8-9EB5-7565F473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44" y="1729525"/>
            <a:ext cx="4672921" cy="738257"/>
          </a:xfrm>
          <a:prstGeom prst="rect">
            <a:avLst/>
          </a:prstGeom>
        </p:spPr>
      </p:pic>
      <p:sp>
        <p:nvSpPr>
          <p:cNvPr id="13" name="稻壳儿设计师小笼包原创文档">
            <a:extLst>
              <a:ext uri="{FF2B5EF4-FFF2-40B4-BE49-F238E27FC236}">
                <a16:creationId xmlns:a16="http://schemas.microsoft.com/office/drawing/2014/main" id="{4066888F-0E84-41DC-92AD-6C97523D8D17}"/>
              </a:ext>
            </a:extLst>
          </p:cNvPr>
          <p:cNvSpPr txBox="1"/>
          <p:nvPr/>
        </p:nvSpPr>
        <p:spPr>
          <a:xfrm>
            <a:off x="1019488" y="2995135"/>
            <a:ext cx="418299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 also use 5-fold cross-validation in this part to get a authentic accuracy to evaluate the model.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Notice that </a:t>
            </a:r>
            <a:r>
              <a:rPr lang="en-US" altLang="zh-CN" sz="180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cvpartition</a:t>
            </a: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() will only be executed once during this whole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binary classification task to guarantee fairness for different algorithms.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4C6A71-9CFC-43A3-BEE2-A770541EB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044" y="2796160"/>
            <a:ext cx="2823754" cy="5269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B4BBEA-2CDC-4819-82AD-BBC63EFA4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044" y="3657966"/>
            <a:ext cx="4296930" cy="27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3884838" y="477992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SVM with RBF </a:t>
            </a:r>
            <a:r>
              <a:rPr lang="en-US" altLang="zh-CN" sz="2400" spc="300" dirty="0" err="1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Kernal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F5F04-1E2C-4F28-B66A-8A02E27B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060" y="1158646"/>
            <a:ext cx="5219968" cy="7683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D7CEC3-B2EC-45D5-AE5C-34D8FC30B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946" y="2146024"/>
            <a:ext cx="7210771" cy="42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6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3884838" y="477992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SVM with Linear </a:t>
            </a:r>
            <a:r>
              <a:rPr lang="en-US" altLang="zh-CN" sz="2400" spc="300" dirty="0" err="1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Kernal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89B84-1456-41E9-80EB-F0D8B64CC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97" y="2154922"/>
            <a:ext cx="7333633" cy="4389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0F02DB-8637-4741-96CD-6B0761A89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930" y="1310443"/>
            <a:ext cx="5414757" cy="6250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E79D6A-07CC-4DDA-BC7B-B5B32A29D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54" y="2542147"/>
            <a:ext cx="3349143" cy="27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4522314" y="477992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Neural Network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19592-0191-4158-A9E5-42D3D29E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57" y="1263836"/>
            <a:ext cx="3391074" cy="17971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FCE583-4810-4B4C-B717-63A1C9C5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89" y="1567730"/>
            <a:ext cx="6198349" cy="5939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1846D8-C32A-4C63-A9E1-68A588FC0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681" y="2451959"/>
            <a:ext cx="3732463" cy="35875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EE931B-2E38-4437-8E67-E72F9CA8D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69" y="3276613"/>
            <a:ext cx="4568627" cy="26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8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3746052" y="492526"/>
            <a:ext cx="4690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Fine-Tune the Parameters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42B342-D18C-470C-9796-5B6110AB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52" y="1698541"/>
            <a:ext cx="6449765" cy="456534"/>
          </a:xfrm>
          <a:prstGeom prst="rect">
            <a:avLst/>
          </a:prstGeom>
        </p:spPr>
      </p:pic>
      <p:sp>
        <p:nvSpPr>
          <p:cNvPr id="13" name="稻壳儿设计师小笼包原创文档">
            <a:extLst>
              <a:ext uri="{FF2B5EF4-FFF2-40B4-BE49-F238E27FC236}">
                <a16:creationId xmlns:a16="http://schemas.microsoft.com/office/drawing/2014/main" id="{6A0FCB39-FFB1-479E-96DB-C07CB07FB6A1}"/>
              </a:ext>
            </a:extLst>
          </p:cNvPr>
          <p:cNvSpPr txBox="1"/>
          <p:nvPr/>
        </p:nvSpPr>
        <p:spPr>
          <a:xfrm>
            <a:off x="1057326" y="1070679"/>
            <a:ext cx="95055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Here we choose to fine-tune the hyperparameter gamma in SVM with RBF </a:t>
            </a:r>
            <a:r>
              <a:rPr lang="en-US" altLang="zh-CN" sz="180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kernal</a:t>
            </a: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6A5399-EDE1-409C-A22A-49601F818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33" y="2155075"/>
            <a:ext cx="4752785" cy="39555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973F66-54B8-44C3-9F34-AADD64738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227" y="2217646"/>
            <a:ext cx="4901911" cy="3772549"/>
          </a:xfrm>
          <a:prstGeom prst="rect">
            <a:avLst/>
          </a:prstGeom>
        </p:spPr>
      </p:pic>
      <p:sp>
        <p:nvSpPr>
          <p:cNvPr id="18" name="稻壳儿设计师小笼包原创文档">
            <a:extLst>
              <a:ext uri="{FF2B5EF4-FFF2-40B4-BE49-F238E27FC236}">
                <a16:creationId xmlns:a16="http://schemas.microsoft.com/office/drawing/2014/main" id="{C1597FC4-036C-4417-974A-BC94636ADAA8}"/>
              </a:ext>
            </a:extLst>
          </p:cNvPr>
          <p:cNvSpPr txBox="1"/>
          <p:nvPr/>
        </p:nvSpPr>
        <p:spPr>
          <a:xfrm>
            <a:off x="3252938" y="6110668"/>
            <a:ext cx="95055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Gamma should be chosen between 0.02 and 0.05.</a:t>
            </a:r>
          </a:p>
        </p:txBody>
      </p:sp>
    </p:spTree>
    <p:extLst>
      <p:ext uri="{BB962C8B-B14F-4D97-AF65-F5344CB8AC3E}">
        <p14:creationId xmlns:p14="http://schemas.microsoft.com/office/powerpoint/2010/main" val="418105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稻壳儿设计师小笼包原创文档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b="59546"/>
          <a:stretch>
            <a:fillRect/>
          </a:stretch>
        </p:blipFill>
        <p:spPr>
          <a:xfrm rot="5400000">
            <a:off x="7647412" y="2313418"/>
            <a:ext cx="5281519" cy="3807655"/>
          </a:xfrm>
          <a:prstGeom prst="rect">
            <a:avLst/>
          </a:prstGeom>
        </p:spPr>
      </p:pic>
      <p:pic>
        <p:nvPicPr>
          <p:cNvPr id="11" name="稻壳儿设计师小笼包原创文档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818" r="-7879"/>
          <a:stretch>
            <a:fillRect/>
          </a:stretch>
        </p:blipFill>
        <p:spPr>
          <a:xfrm rot="5400000">
            <a:off x="-1261205" y="1261201"/>
            <a:ext cx="6002515" cy="3480111"/>
          </a:xfrm>
          <a:prstGeom prst="rect">
            <a:avLst/>
          </a:prstGeom>
        </p:spPr>
      </p:pic>
      <p:sp>
        <p:nvSpPr>
          <p:cNvPr id="10" name="稻壳儿设计师小笼包原创文档"/>
          <p:cNvSpPr txBox="1"/>
          <p:nvPr/>
        </p:nvSpPr>
        <p:spPr>
          <a:xfrm>
            <a:off x="2457934" y="2231815"/>
            <a:ext cx="7915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600" dirty="0">
                <a:solidFill>
                  <a:srgbClr val="F3876B"/>
                </a:solidFill>
                <a:latin typeface="方正粗宋_GBK" panose="03000509000000000000" pitchFamily="65" charset="-122"/>
                <a:ea typeface="汉鼎简隶变" panose="02010609010101010101" pitchFamily="49" charset="-122"/>
                <a:cs typeface="经典隶变简" panose="02010609010101010101" pitchFamily="49" charset="-122"/>
              </a:rPr>
              <a:t>Thanks for Listening!</a:t>
            </a:r>
            <a:endParaRPr lang="zh-CN" altLang="en-US" sz="4400" spc="600" dirty="0">
              <a:solidFill>
                <a:srgbClr val="F3876B"/>
              </a:solidFill>
              <a:latin typeface="方正粗宋_GBK" panose="03000509000000000000" pitchFamily="65" charset="-122"/>
              <a:ea typeface="汉鼎简隶变" panose="02010609010101010101" pitchFamily="49" charset="-122"/>
              <a:cs typeface="经典隶变简" panose="02010609010101010101" pitchFamily="49" charset="-122"/>
            </a:endParaRPr>
          </a:p>
        </p:txBody>
      </p:sp>
      <p:sp>
        <p:nvSpPr>
          <p:cNvPr id="12" name="稻壳儿设计师小笼包原创文档">
            <a:extLst>
              <a:ext uri="{FF2B5EF4-FFF2-40B4-BE49-F238E27FC236}">
                <a16:creationId xmlns:a16="http://schemas.microsoft.com/office/drawing/2014/main" id="{258AA931-ED5B-45E8-87A1-7E4873B400EF}"/>
              </a:ext>
            </a:extLst>
          </p:cNvPr>
          <p:cNvSpPr txBox="1"/>
          <p:nvPr/>
        </p:nvSpPr>
        <p:spPr>
          <a:xfrm>
            <a:off x="3790804" y="4159838"/>
            <a:ext cx="428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Name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Zhang Ce    Student ID: 11910803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经典中圆简" panose="02010609000101010101" pitchFamily="49" charset="-122"/>
            </a:endParaRPr>
          </a:p>
        </p:txBody>
      </p:sp>
      <p:sp>
        <p:nvSpPr>
          <p:cNvPr id="14" name="稻壳儿设计师小笼包原创文档">
            <a:extLst>
              <a:ext uri="{FF2B5EF4-FFF2-40B4-BE49-F238E27FC236}">
                <a16:creationId xmlns:a16="http://schemas.microsoft.com/office/drawing/2014/main" id="{1410B2E5-1BC9-4BFF-A3B1-630136486B8E}"/>
              </a:ext>
            </a:extLst>
          </p:cNvPr>
          <p:cNvSpPr txBox="1"/>
          <p:nvPr/>
        </p:nvSpPr>
        <p:spPr>
          <a:xfrm>
            <a:off x="4391578" y="3429000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CS303B – Assignment 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经典中圆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稻壳儿设计师小笼包原创文档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b="59546"/>
          <a:stretch>
            <a:fillRect/>
          </a:stretch>
        </p:blipFill>
        <p:spPr>
          <a:xfrm rot="5400000">
            <a:off x="7647412" y="2313418"/>
            <a:ext cx="5281519" cy="3807655"/>
          </a:xfrm>
          <a:prstGeom prst="rect">
            <a:avLst/>
          </a:prstGeom>
        </p:spPr>
      </p:pic>
      <p:pic>
        <p:nvPicPr>
          <p:cNvPr id="11" name="稻壳儿设计师小笼包原创文档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818" r="-7879"/>
          <a:stretch>
            <a:fillRect/>
          </a:stretch>
        </p:blipFill>
        <p:spPr>
          <a:xfrm rot="5400000">
            <a:off x="-1261205" y="1261201"/>
            <a:ext cx="6002515" cy="3480111"/>
          </a:xfrm>
          <a:prstGeom prst="rect">
            <a:avLst/>
          </a:prstGeom>
        </p:spPr>
      </p:pic>
      <p:sp>
        <p:nvSpPr>
          <p:cNvPr id="12" name="稻壳儿设计师小笼包原创文档"/>
          <p:cNvSpPr txBox="1"/>
          <p:nvPr/>
        </p:nvSpPr>
        <p:spPr>
          <a:xfrm>
            <a:off x="3266129" y="2587573"/>
            <a:ext cx="687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宋_GBK" panose="03000509000000000000" pitchFamily="65" charset="-122"/>
                <a:ea typeface="汉鼎简隶变" panose="02010609010101010101" pitchFamily="49" charset="-122"/>
              </a:rPr>
              <a:t>Dimension Reduction and Clustering</a:t>
            </a:r>
            <a:endParaRPr lang="zh-CN" altLang="en-US" sz="2400" spc="300" dirty="0">
              <a:solidFill>
                <a:schemeClr val="tx1">
                  <a:lumMod val="65000"/>
                  <a:lumOff val="35000"/>
                </a:schemeClr>
              </a:solidFill>
              <a:latin typeface="方正粗宋_GBK" panose="03000509000000000000" pitchFamily="65" charset="-122"/>
              <a:ea typeface="汉鼎简隶变" panose="02010609010101010101" pitchFamily="49" charset="-122"/>
            </a:endParaRPr>
          </a:p>
        </p:txBody>
      </p:sp>
      <p:sp>
        <p:nvSpPr>
          <p:cNvPr id="14" name="稻壳儿设计师小笼包原创文档"/>
          <p:cNvSpPr txBox="1"/>
          <p:nvPr/>
        </p:nvSpPr>
        <p:spPr>
          <a:xfrm>
            <a:off x="3266129" y="4307402"/>
            <a:ext cx="392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宋_GBK" panose="03000509000000000000" pitchFamily="65" charset="-122"/>
                <a:ea typeface="汉鼎简隶变" panose="02010609010101010101" pitchFamily="49" charset="-122"/>
              </a:rPr>
              <a:t>Binary Classification</a:t>
            </a:r>
            <a:endParaRPr lang="zh-CN" altLang="en-US" sz="2400" spc="300" dirty="0">
              <a:solidFill>
                <a:schemeClr val="tx1">
                  <a:lumMod val="65000"/>
                  <a:lumOff val="35000"/>
                </a:schemeClr>
              </a:solidFill>
              <a:latin typeface="方正粗宋_GBK" panose="03000509000000000000" pitchFamily="65" charset="-122"/>
              <a:ea typeface="汉鼎简隶变" panose="02010609010101010101" pitchFamily="49" charset="-122"/>
            </a:endParaRPr>
          </a:p>
        </p:txBody>
      </p:sp>
      <p:cxnSp>
        <p:nvCxnSpPr>
          <p:cNvPr id="23" name="稻壳儿设计师小笼包原创文档"/>
          <p:cNvCxnSpPr/>
          <p:nvPr/>
        </p:nvCxnSpPr>
        <p:spPr>
          <a:xfrm>
            <a:off x="2530007" y="1654404"/>
            <a:ext cx="2504050" cy="0"/>
          </a:xfrm>
          <a:prstGeom prst="line">
            <a:avLst/>
          </a:prstGeom>
          <a:ln w="12700">
            <a:solidFill>
              <a:srgbClr val="005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稻壳儿设计师小笼包原创文档"/>
          <p:cNvSpPr/>
          <p:nvPr/>
        </p:nvSpPr>
        <p:spPr>
          <a:xfrm>
            <a:off x="2450854" y="2397611"/>
            <a:ext cx="772869" cy="772869"/>
          </a:xfrm>
          <a:prstGeom prst="ellipse">
            <a:avLst/>
          </a:prstGeom>
          <a:solidFill>
            <a:srgbClr val="F3876B"/>
          </a:solidFill>
          <a:ln w="25400" cap="rnd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方正粗宋_GBK" panose="03000509000000000000" pitchFamily="65" charset="-122"/>
                <a:ea typeface="方正粗宋_GBK" panose="03000509000000000000" pitchFamily="65" charset="-122"/>
              </a:rPr>
              <a:t>01</a:t>
            </a:r>
            <a:endParaRPr lang="zh-CN" altLang="en-US" sz="1400" dirty="0">
              <a:solidFill>
                <a:schemeClr val="bg1"/>
              </a:solidFill>
              <a:latin typeface="方正粗宋_GBK" panose="03000509000000000000" pitchFamily="65" charset="-122"/>
              <a:ea typeface="方正粗宋_GBK" panose="03000509000000000000" pitchFamily="65" charset="-122"/>
            </a:endParaRPr>
          </a:p>
        </p:txBody>
      </p:sp>
      <p:sp>
        <p:nvSpPr>
          <p:cNvPr id="26" name="稻壳儿设计师小笼包原创文档"/>
          <p:cNvSpPr/>
          <p:nvPr/>
        </p:nvSpPr>
        <p:spPr>
          <a:xfrm>
            <a:off x="2450853" y="4151801"/>
            <a:ext cx="772869" cy="772869"/>
          </a:xfrm>
          <a:prstGeom prst="ellipse">
            <a:avLst/>
          </a:prstGeom>
          <a:solidFill>
            <a:srgbClr val="F3876B"/>
          </a:solidFill>
          <a:ln w="25400" cap="rnd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方正粗宋_GBK" panose="03000509000000000000" pitchFamily="65" charset="-122"/>
                <a:ea typeface="方正粗宋_GBK" panose="03000509000000000000" pitchFamily="65" charset="-122"/>
              </a:rPr>
              <a:t>02</a:t>
            </a:r>
            <a:endParaRPr lang="zh-CN" altLang="en-US" sz="1400" dirty="0">
              <a:solidFill>
                <a:schemeClr val="bg1"/>
              </a:solidFill>
              <a:latin typeface="方正粗宋_GBK" panose="03000509000000000000" pitchFamily="65" charset="-122"/>
              <a:ea typeface="方正粗宋_GBK" panose="03000509000000000000" pitchFamily="65" charset="-122"/>
            </a:endParaRPr>
          </a:p>
        </p:txBody>
      </p:sp>
      <p:sp>
        <p:nvSpPr>
          <p:cNvPr id="15" name="稻壳儿设计师小笼包原创文档">
            <a:extLst>
              <a:ext uri="{FF2B5EF4-FFF2-40B4-BE49-F238E27FC236}">
                <a16:creationId xmlns:a16="http://schemas.microsoft.com/office/drawing/2014/main" id="{891FA7AF-37B3-4E6D-A5E7-4F940EE8EC54}"/>
              </a:ext>
            </a:extLst>
          </p:cNvPr>
          <p:cNvSpPr txBox="1"/>
          <p:nvPr/>
        </p:nvSpPr>
        <p:spPr>
          <a:xfrm>
            <a:off x="2658310" y="855486"/>
            <a:ext cx="204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3876B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中圆简" panose="02010609000101010101" pitchFamily="49" charset="-122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稻壳儿设计师小笼包原创文档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b="59546"/>
          <a:stretch>
            <a:fillRect/>
          </a:stretch>
        </p:blipFill>
        <p:spPr>
          <a:xfrm rot="5400000">
            <a:off x="7647412" y="2313418"/>
            <a:ext cx="5281519" cy="3807655"/>
          </a:xfrm>
          <a:prstGeom prst="rect">
            <a:avLst/>
          </a:prstGeom>
        </p:spPr>
      </p:pic>
      <p:pic>
        <p:nvPicPr>
          <p:cNvPr id="11" name="稻壳儿设计师小笼包原创文档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818" r="-7879"/>
          <a:stretch>
            <a:fillRect/>
          </a:stretch>
        </p:blipFill>
        <p:spPr>
          <a:xfrm rot="5400000">
            <a:off x="-1261205" y="1261201"/>
            <a:ext cx="6002515" cy="3480111"/>
          </a:xfrm>
          <a:prstGeom prst="rect">
            <a:avLst/>
          </a:prstGeom>
        </p:spPr>
      </p:pic>
      <p:sp>
        <p:nvSpPr>
          <p:cNvPr id="12" name="稻壳儿设计师小笼包原创文档"/>
          <p:cNvSpPr txBox="1"/>
          <p:nvPr/>
        </p:nvSpPr>
        <p:spPr>
          <a:xfrm>
            <a:off x="1647516" y="3194006"/>
            <a:ext cx="956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宋_GBK" panose="03000509000000000000" pitchFamily="65" charset="-122"/>
                <a:ea typeface="汉鼎简隶变" panose="02010609010101010101" pitchFamily="49" charset="-122"/>
              </a:rPr>
              <a:t>Dimension Reduction and Clustering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方正粗宋_GBK" panose="03000509000000000000" pitchFamily="65" charset="-122"/>
              <a:ea typeface="汉鼎简隶变" panose="02010609010101010101" pitchFamily="49" charset="-122"/>
            </a:endParaRPr>
          </a:p>
        </p:txBody>
      </p:sp>
      <p:sp>
        <p:nvSpPr>
          <p:cNvPr id="17" name="稻壳儿设计师小笼包原创文档"/>
          <p:cNvSpPr/>
          <p:nvPr/>
        </p:nvSpPr>
        <p:spPr>
          <a:xfrm rot="10800000">
            <a:off x="7130847" y="2511600"/>
            <a:ext cx="467421" cy="367661"/>
          </a:xfrm>
          <a:prstGeom prst="rect">
            <a:avLst/>
          </a:prstGeom>
          <a:solidFill>
            <a:srgbClr val="F7D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稻壳儿设计师小笼包原创文档"/>
          <p:cNvSpPr/>
          <p:nvPr/>
        </p:nvSpPr>
        <p:spPr>
          <a:xfrm rot="10800000">
            <a:off x="7605641" y="2271892"/>
            <a:ext cx="215096" cy="180711"/>
          </a:xfrm>
          <a:prstGeom prst="rect">
            <a:avLst/>
          </a:prstGeom>
          <a:solidFill>
            <a:srgbClr val="7B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" name="稻壳儿设计师小笼包原创文档"/>
          <p:cNvSpPr/>
          <p:nvPr/>
        </p:nvSpPr>
        <p:spPr>
          <a:xfrm rot="10800000">
            <a:off x="4862934" y="2503266"/>
            <a:ext cx="223369" cy="180711"/>
          </a:xfrm>
          <a:prstGeom prst="rect">
            <a:avLst/>
          </a:prstGeom>
          <a:solidFill>
            <a:srgbClr val="F38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稻壳儿设计师小笼包原创文档"/>
          <p:cNvSpPr/>
          <p:nvPr/>
        </p:nvSpPr>
        <p:spPr>
          <a:xfrm rot="10800000">
            <a:off x="6847779" y="1462306"/>
            <a:ext cx="467421" cy="367661"/>
          </a:xfrm>
          <a:prstGeom prst="rect">
            <a:avLst/>
          </a:prstGeom>
          <a:solidFill>
            <a:srgbClr val="F3876B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0" name="稻壳儿设计师小笼包原创文档"/>
          <p:cNvSpPr/>
          <p:nvPr/>
        </p:nvSpPr>
        <p:spPr>
          <a:xfrm rot="10800000">
            <a:off x="5324949" y="1565754"/>
            <a:ext cx="263628" cy="193357"/>
          </a:xfrm>
          <a:prstGeom prst="rect">
            <a:avLst/>
          </a:prstGeom>
          <a:solidFill>
            <a:srgbClr val="C9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稻壳儿设计师小笼包原创文档"/>
          <p:cNvSpPr txBox="1"/>
          <p:nvPr/>
        </p:nvSpPr>
        <p:spPr bwMode="auto">
          <a:xfrm>
            <a:off x="4392593" y="4182153"/>
            <a:ext cx="3870789" cy="11797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  <a:defRPr/>
            </a:pPr>
            <a:r>
              <a:rPr lang="en-US" altLang="zh-CN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1.PCA and clustering</a:t>
            </a:r>
          </a:p>
          <a:p>
            <a:pPr marL="0" indent="0" algn="ctr">
              <a:lnSpc>
                <a:spcPct val="200000"/>
              </a:lnSpc>
              <a:buNone/>
              <a:defRPr/>
            </a:pPr>
            <a:r>
              <a:rPr lang="en-US" altLang="zh-CN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2.LDA and clustering</a:t>
            </a:r>
            <a:endParaRPr lang="zh-CN" altLang="en-US" sz="18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稻壳儿设计师小笼包原创文档"/>
          <p:cNvSpPr txBox="1"/>
          <p:nvPr/>
        </p:nvSpPr>
        <p:spPr>
          <a:xfrm>
            <a:off x="5203732" y="1881612"/>
            <a:ext cx="245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宋_GBK" panose="03000509000000000000" pitchFamily="65" charset="-122"/>
                <a:ea typeface="汉鼎简隶变" panose="02010609010101010101" pitchFamily="49" charset="-122"/>
              </a:rPr>
              <a:t>Part I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方正粗宋_GBK" panose="03000509000000000000" pitchFamily="65" charset="-122"/>
              <a:ea typeface="汉鼎简隶变" panose="0201060901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3421829" y="510643"/>
            <a:ext cx="533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Principle Component Analysis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DFF54-9527-4511-AEC2-1A49C75F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786" y="2460313"/>
            <a:ext cx="2005324" cy="15541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6A9049-0646-4284-8E48-7E3A15BF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786" y="3975034"/>
            <a:ext cx="1639286" cy="746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B32D99-2B16-4BE5-96C6-34726F9C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616" y="2260111"/>
            <a:ext cx="3648146" cy="2981103"/>
          </a:xfrm>
          <a:prstGeom prst="rect">
            <a:avLst/>
          </a:prstGeom>
        </p:spPr>
      </p:pic>
      <p:sp>
        <p:nvSpPr>
          <p:cNvPr id="31" name="稻壳儿设计师小笼包原创文档">
            <a:extLst>
              <a:ext uri="{FF2B5EF4-FFF2-40B4-BE49-F238E27FC236}">
                <a16:creationId xmlns:a16="http://schemas.microsoft.com/office/drawing/2014/main" id="{12B156A6-0B36-492D-A9B1-B56C19ADE6FE}"/>
              </a:ext>
            </a:extLst>
          </p:cNvPr>
          <p:cNvSpPr txBox="1"/>
          <p:nvPr/>
        </p:nvSpPr>
        <p:spPr>
          <a:xfrm>
            <a:off x="474645" y="1362528"/>
            <a:ext cx="556054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find several directions such that the variance of the projected data in the subspace is maximized.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" name="稻壳儿设计师小笼包原创文档">
            <a:extLst>
              <a:ext uri="{FF2B5EF4-FFF2-40B4-BE49-F238E27FC236}">
                <a16:creationId xmlns:a16="http://schemas.microsoft.com/office/drawing/2014/main" id="{CB2BBEA2-1266-47A5-BBAA-0DEF35C4C855}"/>
              </a:ext>
            </a:extLst>
          </p:cNvPr>
          <p:cNvSpPr txBox="1"/>
          <p:nvPr/>
        </p:nvSpPr>
        <p:spPr>
          <a:xfrm>
            <a:off x="451238" y="3217477"/>
            <a:ext cx="616369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Take transpose, make every column representing a picture.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" name="稻壳儿设计师小笼包原创文档">
            <a:extLst>
              <a:ext uri="{FF2B5EF4-FFF2-40B4-BE49-F238E27FC236}">
                <a16:creationId xmlns:a16="http://schemas.microsoft.com/office/drawing/2014/main" id="{B4CA1967-FD19-4A13-8A92-737C56A36DCE}"/>
              </a:ext>
            </a:extLst>
          </p:cNvPr>
          <p:cNvSpPr txBox="1"/>
          <p:nvPr/>
        </p:nvSpPr>
        <p:spPr>
          <a:xfrm>
            <a:off x="474645" y="3746222"/>
            <a:ext cx="5728978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2. Data normalization, minus average in each column.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稻壳儿设计师小笼包原创文档">
            <a:extLst>
              <a:ext uri="{FF2B5EF4-FFF2-40B4-BE49-F238E27FC236}">
                <a16:creationId xmlns:a16="http://schemas.microsoft.com/office/drawing/2014/main" id="{9A9C2D55-618F-4003-B1EF-38FFDB9B160B}"/>
              </a:ext>
            </a:extLst>
          </p:cNvPr>
          <p:cNvSpPr txBox="1"/>
          <p:nvPr/>
        </p:nvSpPr>
        <p:spPr>
          <a:xfrm>
            <a:off x="474645" y="4274967"/>
            <a:ext cx="5728978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3. Calculate the covariance matrix.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稻壳儿设计师小笼包原创文档">
            <a:extLst>
              <a:ext uri="{FF2B5EF4-FFF2-40B4-BE49-F238E27FC236}">
                <a16:creationId xmlns:a16="http://schemas.microsoft.com/office/drawing/2014/main" id="{740C5C17-2CDE-4BB4-91D7-4A7E39D2FD86}"/>
              </a:ext>
            </a:extLst>
          </p:cNvPr>
          <p:cNvSpPr txBox="1"/>
          <p:nvPr/>
        </p:nvSpPr>
        <p:spPr>
          <a:xfrm>
            <a:off x="474645" y="4803712"/>
            <a:ext cx="5728978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4. Diagonalization, keep the 2 eigenvectors with highest eigenvalues as the new direction, delete other parts.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稻壳儿设计师小笼包原创文档">
            <a:extLst>
              <a:ext uri="{FF2B5EF4-FFF2-40B4-BE49-F238E27FC236}">
                <a16:creationId xmlns:a16="http://schemas.microsoft.com/office/drawing/2014/main" id="{7957D237-20E2-419C-ACF7-36279D27940F}"/>
              </a:ext>
            </a:extLst>
          </p:cNvPr>
          <p:cNvSpPr txBox="1"/>
          <p:nvPr/>
        </p:nvSpPr>
        <p:spPr>
          <a:xfrm>
            <a:off x="474645" y="2757892"/>
            <a:ext cx="556054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3421829" y="510643"/>
            <a:ext cx="533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Principle Component Analysis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D9F79-3F9C-4A19-980B-E71FCD60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46" y="1599799"/>
            <a:ext cx="5161981" cy="4437182"/>
          </a:xfrm>
          <a:prstGeom prst="rect">
            <a:avLst/>
          </a:prstGeom>
        </p:spPr>
      </p:pic>
      <p:sp>
        <p:nvSpPr>
          <p:cNvPr id="15" name="稻壳儿设计师小笼包原创文档">
            <a:extLst>
              <a:ext uri="{FF2B5EF4-FFF2-40B4-BE49-F238E27FC236}">
                <a16:creationId xmlns:a16="http://schemas.microsoft.com/office/drawing/2014/main" id="{EADF1F6B-1CF2-47DF-8F51-951B5FDAF925}"/>
              </a:ext>
            </a:extLst>
          </p:cNvPr>
          <p:cNvSpPr txBox="1"/>
          <p:nvPr/>
        </p:nvSpPr>
        <p:spPr>
          <a:xfrm>
            <a:off x="950373" y="1698184"/>
            <a:ext cx="418692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Finally, we can get a 2-dimension plot of the original 784-dimension pictures with lowest wastage.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稻壳儿设计师小笼包原创文档">
            <a:extLst>
              <a:ext uri="{FF2B5EF4-FFF2-40B4-BE49-F238E27FC236}">
                <a16:creationId xmlns:a16="http://schemas.microsoft.com/office/drawing/2014/main" id="{DC9403EE-BF61-422B-A673-A1CA4E0378A3}"/>
              </a:ext>
            </a:extLst>
          </p:cNvPr>
          <p:cNvSpPr txBox="1"/>
          <p:nvPr/>
        </p:nvSpPr>
        <p:spPr>
          <a:xfrm>
            <a:off x="950373" y="3115131"/>
            <a:ext cx="433925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can find that the data points of digit 1 distribute on the left side, while digit 5 lies on the bottom-right, digit 8 on the top-right. We can see that the PCA process does separate those datapoints in the 2-dimension plot.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2407776" y="577008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Centroid-Based: K-means Clustering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sp>
        <p:nvSpPr>
          <p:cNvPr id="15" name="稻壳儿设计师小笼包原创文档">
            <a:extLst>
              <a:ext uri="{FF2B5EF4-FFF2-40B4-BE49-F238E27FC236}">
                <a16:creationId xmlns:a16="http://schemas.microsoft.com/office/drawing/2014/main" id="{EADF1F6B-1CF2-47DF-8F51-951B5FDAF925}"/>
              </a:ext>
            </a:extLst>
          </p:cNvPr>
          <p:cNvSpPr txBox="1"/>
          <p:nvPr/>
        </p:nvSpPr>
        <p:spPr>
          <a:xfrm>
            <a:off x="857775" y="1820270"/>
            <a:ext cx="433347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K-means clustering is an unsupervised learning algorithm that divide unlabeled dataset into k different clusters.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4C7D7-129F-4EA2-969B-129300B9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5" y="3750198"/>
            <a:ext cx="5071049" cy="1674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4E2A7C-C33B-456A-A4D2-B3239E3C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3405"/>
            <a:ext cx="5071934" cy="41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6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2165395" y="523032"/>
            <a:ext cx="785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Connectively-Based: Hierarchical Clustering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sp>
        <p:nvSpPr>
          <p:cNvPr id="15" name="稻壳儿设计师小笼包原创文档">
            <a:extLst>
              <a:ext uri="{FF2B5EF4-FFF2-40B4-BE49-F238E27FC236}">
                <a16:creationId xmlns:a16="http://schemas.microsoft.com/office/drawing/2014/main" id="{EADF1F6B-1CF2-47DF-8F51-951B5FDAF925}"/>
              </a:ext>
            </a:extLst>
          </p:cNvPr>
          <p:cNvSpPr txBox="1"/>
          <p:nvPr/>
        </p:nvSpPr>
        <p:spPr>
          <a:xfrm>
            <a:off x="730453" y="1552699"/>
            <a:ext cx="460687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Different from the centroid-based clustering method K-means, hierarchical clustering will try to calculate the distances between clusters and make a final decision.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1E15B0-E65D-4DA0-8621-B1022B2F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53" y="4353802"/>
            <a:ext cx="4401522" cy="12162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E0631E-8710-47FC-8861-EEAD6263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02" y="3429000"/>
            <a:ext cx="2604480" cy="6452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A05011-1DFB-49D2-A990-7E3319F29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879" y="1552698"/>
            <a:ext cx="5121951" cy="42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2186234" y="557629"/>
            <a:ext cx="781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Distribution-Based: Gaussian Mixture Model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sp>
        <p:nvSpPr>
          <p:cNvPr id="15" name="稻壳儿设计师小笼包原创文档">
            <a:extLst>
              <a:ext uri="{FF2B5EF4-FFF2-40B4-BE49-F238E27FC236}">
                <a16:creationId xmlns:a16="http://schemas.microsoft.com/office/drawing/2014/main" id="{EADF1F6B-1CF2-47DF-8F51-951B5FDAF925}"/>
              </a:ext>
            </a:extLst>
          </p:cNvPr>
          <p:cNvSpPr txBox="1"/>
          <p:nvPr/>
        </p:nvSpPr>
        <p:spPr>
          <a:xfrm>
            <a:off x="719488" y="2067733"/>
            <a:ext cx="502216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As our options of covariance matrix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type change, the clustering result also changes.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926330-46BF-47F4-9C0A-F826991C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30" y="3988206"/>
            <a:ext cx="4343116" cy="933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DD49DC-BA8B-4099-83AA-9D183D55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3" y="1408040"/>
            <a:ext cx="5562819" cy="45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设计师小笼包原创文档"/>
          <p:cNvSpPr/>
          <p:nvPr/>
        </p:nvSpPr>
        <p:spPr>
          <a:xfrm>
            <a:off x="225083" y="182880"/>
            <a:ext cx="11732455" cy="648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稻壳儿设计师小笼包原创文档"/>
          <p:cNvSpPr txBox="1"/>
          <p:nvPr/>
        </p:nvSpPr>
        <p:spPr>
          <a:xfrm>
            <a:off x="3521574" y="580871"/>
            <a:ext cx="5116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F3876B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Linear Discriminant Analysis</a:t>
            </a:r>
            <a:endParaRPr lang="zh-CN" altLang="en-US" sz="1600" spc="600" dirty="0">
              <a:solidFill>
                <a:srgbClr val="F3876B"/>
              </a:solidFill>
              <a:latin typeface="幼圆" panose="02010509060101010101" pitchFamily="49" charset="-122"/>
              <a:ea typeface="汉鼎简隶变" panose="02010609010101010101" pitchFamily="49" charset="-122"/>
            </a:endParaRPr>
          </a:p>
        </p:txBody>
      </p:sp>
      <p:sp>
        <p:nvSpPr>
          <p:cNvPr id="15" name="稻壳儿设计师小笼包原创文档">
            <a:extLst>
              <a:ext uri="{FF2B5EF4-FFF2-40B4-BE49-F238E27FC236}">
                <a16:creationId xmlns:a16="http://schemas.microsoft.com/office/drawing/2014/main" id="{EADF1F6B-1CF2-47DF-8F51-951B5FDAF925}"/>
              </a:ext>
            </a:extLst>
          </p:cNvPr>
          <p:cNvSpPr txBox="1"/>
          <p:nvPr/>
        </p:nvSpPr>
        <p:spPr>
          <a:xfrm>
            <a:off x="785412" y="1622215"/>
            <a:ext cx="418299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Different with PCA, LDA finds most discriminant projection by maximizing between-class distance and minimizing within-class distance. It is a supervised algorithm.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19B2F2-FCB5-458D-8323-C420CA5D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46" y="4003294"/>
            <a:ext cx="2924398" cy="11767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C2131C-B07D-4975-BEE1-F0F46FEA2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16" y="2307271"/>
            <a:ext cx="2369987" cy="7484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261527-9F68-468F-BEAF-0F1CC3137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70" y="1186261"/>
            <a:ext cx="1942941" cy="29904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35489D-3F03-430D-93D8-A1A374B7A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953" y="4189695"/>
            <a:ext cx="3450527" cy="2012807"/>
          </a:xfrm>
          <a:prstGeom prst="rect">
            <a:avLst/>
          </a:prstGeom>
        </p:spPr>
      </p:pic>
      <p:sp>
        <p:nvSpPr>
          <p:cNvPr id="16" name="稻壳儿设计师小笼包原创文档">
            <a:extLst>
              <a:ext uri="{FF2B5EF4-FFF2-40B4-BE49-F238E27FC236}">
                <a16:creationId xmlns:a16="http://schemas.microsoft.com/office/drawing/2014/main" id="{C580B8F2-E801-4553-9AFE-8DA6FB1104BC}"/>
              </a:ext>
            </a:extLst>
          </p:cNvPr>
          <p:cNvSpPr txBox="1"/>
          <p:nvPr/>
        </p:nvSpPr>
        <p:spPr>
          <a:xfrm>
            <a:off x="777131" y="4087586"/>
            <a:ext cx="418299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trace of those 2 matrices represent the between-class distance and the within-class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distance.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鼎简隶变" panose="0201060901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6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481</Words>
  <Application>Microsoft Office PowerPoint</Application>
  <PresentationFormat>宽屏</PresentationFormat>
  <Paragraphs>64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方正粗宋_GBK</vt:lpstr>
      <vt:lpstr>方正清刻本悦宋简体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策</cp:lastModifiedBy>
  <cp:revision>44</cp:revision>
  <dcterms:created xsi:type="dcterms:W3CDTF">2020-12-11T01:48:00Z</dcterms:created>
  <dcterms:modified xsi:type="dcterms:W3CDTF">2021-12-30T06:05:19Z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  <property fmtid="{D5CDD505-2E9C-101B-9397-08002B2CF9AE}" pid="3" name="KSOTemplateUUID">
    <vt:lpwstr>v1.0_mb_1Y78qJIoNNcb9H1/0KRJ+w==</vt:lpwstr>
  </property>
</Properties>
</file>