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801" r:id="rId2"/>
    <p:sldId id="820" r:id="rId3"/>
    <p:sldId id="822" r:id="rId4"/>
    <p:sldId id="823" r:id="rId5"/>
    <p:sldId id="811" r:id="rId6"/>
    <p:sldId id="824" r:id="rId7"/>
    <p:sldId id="819" r:id="rId8"/>
    <p:sldId id="825" r:id="rId9"/>
    <p:sldId id="821" r:id="rId10"/>
    <p:sldId id="826" r:id="rId11"/>
    <p:sldId id="828" r:id="rId12"/>
    <p:sldId id="832" r:id="rId13"/>
    <p:sldId id="829" r:id="rId14"/>
    <p:sldId id="522" r:id="rId15"/>
    <p:sldId id="831" r:id="rId16"/>
    <p:sldId id="830" r:id="rId17"/>
    <p:sldId id="818" r:id="rId18"/>
  </p:sldIdLst>
  <p:sldSz cx="11522075" cy="6480175"/>
  <p:notesSz cx="6858000" cy="9144000"/>
  <p:embeddedFontLst>
    <p:embeddedFont>
      <p:font typeface="方正华隶_GBK" panose="02010600030101010101" charset="-122"/>
      <p:regular r:id="rId20"/>
    </p:embeddedFont>
    <p:embeddedFont>
      <p:font typeface="Calibri" panose="020F0502020204030204" pitchFamily="34" charset="0"/>
      <p:regular r:id="rId21"/>
      <p:bold r:id="rId22"/>
      <p:italic r:id="rId23"/>
      <p:boldItalic r:id="rId24"/>
    </p:embeddedFont>
    <p:embeddedFont>
      <p:font typeface="微软雅黑" panose="020B0503020204020204" pitchFamily="34" charset="-122"/>
      <p:regular r:id="rId25"/>
      <p:bold r:id="rId26"/>
    </p:embeddedFont>
    <p:embeddedFont>
      <p:font typeface="微软雅黑 Light" panose="020B0502040204020203" pitchFamily="34" charset="-122"/>
      <p:regular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D38"/>
    <a:srgbClr val="395B9C"/>
    <a:srgbClr val="031B3C"/>
    <a:srgbClr val="059EC9"/>
    <a:srgbClr val="305A73"/>
    <a:srgbClr val="B8DAEA"/>
    <a:srgbClr val="AFBBD1"/>
    <a:srgbClr val="0D3E62"/>
    <a:srgbClr val="01A3CC"/>
    <a:srgbClr val="04377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7" autoAdjust="0"/>
  </p:normalViewPr>
  <p:slideViewPr>
    <p:cSldViewPr snapToObjects="1">
      <p:cViewPr varScale="1">
        <p:scale>
          <a:sx n="87" d="100"/>
          <a:sy n="87" d="100"/>
        </p:scale>
        <p:origin x="528" y="67"/>
      </p:cViewPr>
      <p:guideLst>
        <p:guide orient="horz" pos="2041"/>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Objects="1">
      <p:cViewPr varScale="1">
        <p:scale>
          <a:sx n="83" d="100"/>
          <a:sy n="83" d="100"/>
        </p:scale>
        <p:origin x="-3192" y="-90"/>
      </p:cViewPr>
      <p:guideLst>
        <p:guide orient="horz" pos="2880"/>
        <p:guide pos="2160"/>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2B699-C6B7-4DA8-8858-B4A63886AB96}" type="datetimeFigureOut">
              <a:rPr lang="zh-CN" altLang="en-US" smtClean="0"/>
              <a:t>2021/12/30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1AD92-4491-470B-AC64-A48031177DA2}" type="slidenum">
              <a:rPr lang="zh-CN" altLang="en-US" smtClean="0"/>
              <a:t>‹#›</a:t>
            </a:fld>
            <a:endParaRPr lang="zh-CN" altLang="en-US"/>
          </a:p>
        </p:txBody>
      </p:sp>
    </p:spTree>
    <p:extLst>
      <p:ext uri="{BB962C8B-B14F-4D97-AF65-F5344CB8AC3E}">
        <p14:creationId xmlns:p14="http://schemas.microsoft.com/office/powerpoint/2010/main" val="23907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a:t>
            </a:fld>
            <a:endParaRPr lang="zh-CN" altLang="en-US"/>
          </a:p>
        </p:txBody>
      </p:sp>
    </p:spTree>
    <p:extLst>
      <p:ext uri="{BB962C8B-B14F-4D97-AF65-F5344CB8AC3E}">
        <p14:creationId xmlns:p14="http://schemas.microsoft.com/office/powerpoint/2010/main" val="3276319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10</a:t>
            </a:fld>
            <a:endParaRPr lang="zh-CN" altLang="en-US"/>
          </a:p>
        </p:txBody>
      </p:sp>
    </p:spTree>
    <p:extLst>
      <p:ext uri="{BB962C8B-B14F-4D97-AF65-F5344CB8AC3E}">
        <p14:creationId xmlns:p14="http://schemas.microsoft.com/office/powerpoint/2010/main" val="323463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11</a:t>
            </a:fld>
            <a:endParaRPr lang="zh-CN" altLang="en-US"/>
          </a:p>
        </p:txBody>
      </p:sp>
    </p:spTree>
    <p:extLst>
      <p:ext uri="{BB962C8B-B14F-4D97-AF65-F5344CB8AC3E}">
        <p14:creationId xmlns:p14="http://schemas.microsoft.com/office/powerpoint/2010/main" val="237660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12</a:t>
            </a:fld>
            <a:endParaRPr lang="zh-CN" altLang="en-US"/>
          </a:p>
        </p:txBody>
      </p:sp>
    </p:spTree>
    <p:extLst>
      <p:ext uri="{BB962C8B-B14F-4D97-AF65-F5344CB8AC3E}">
        <p14:creationId xmlns:p14="http://schemas.microsoft.com/office/powerpoint/2010/main" val="2548521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13</a:t>
            </a:fld>
            <a:endParaRPr lang="zh-CN" altLang="en-US"/>
          </a:p>
        </p:txBody>
      </p:sp>
    </p:spTree>
    <p:extLst>
      <p:ext uri="{BB962C8B-B14F-4D97-AF65-F5344CB8AC3E}">
        <p14:creationId xmlns:p14="http://schemas.microsoft.com/office/powerpoint/2010/main" val="78835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14</a:t>
            </a:fld>
            <a:endParaRPr lang="zh-CN" altLang="en-US"/>
          </a:p>
        </p:txBody>
      </p:sp>
    </p:spTree>
    <p:extLst>
      <p:ext uri="{BB962C8B-B14F-4D97-AF65-F5344CB8AC3E}">
        <p14:creationId xmlns:p14="http://schemas.microsoft.com/office/powerpoint/2010/main" val="1322625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15</a:t>
            </a:fld>
            <a:endParaRPr lang="zh-CN" altLang="en-US"/>
          </a:p>
        </p:txBody>
      </p:sp>
    </p:spTree>
    <p:extLst>
      <p:ext uri="{BB962C8B-B14F-4D97-AF65-F5344CB8AC3E}">
        <p14:creationId xmlns:p14="http://schemas.microsoft.com/office/powerpoint/2010/main" val="138329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16</a:t>
            </a:fld>
            <a:endParaRPr lang="zh-CN" altLang="en-US"/>
          </a:p>
        </p:txBody>
      </p:sp>
    </p:spTree>
    <p:extLst>
      <p:ext uri="{BB962C8B-B14F-4D97-AF65-F5344CB8AC3E}">
        <p14:creationId xmlns:p14="http://schemas.microsoft.com/office/powerpoint/2010/main" val="291073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17</a:t>
            </a:fld>
            <a:endParaRPr lang="zh-CN" altLang="en-US"/>
          </a:p>
        </p:txBody>
      </p:sp>
    </p:spTree>
    <p:extLst>
      <p:ext uri="{BB962C8B-B14F-4D97-AF65-F5344CB8AC3E}">
        <p14:creationId xmlns:p14="http://schemas.microsoft.com/office/powerpoint/2010/main" val="215039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2</a:t>
            </a:fld>
            <a:endParaRPr lang="zh-CN" altLang="en-US"/>
          </a:p>
        </p:txBody>
      </p:sp>
    </p:spTree>
    <p:extLst>
      <p:ext uri="{BB962C8B-B14F-4D97-AF65-F5344CB8AC3E}">
        <p14:creationId xmlns:p14="http://schemas.microsoft.com/office/powerpoint/2010/main" val="354107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3</a:t>
            </a:fld>
            <a:endParaRPr lang="zh-CN" altLang="en-US"/>
          </a:p>
        </p:txBody>
      </p:sp>
    </p:spTree>
    <p:extLst>
      <p:ext uri="{BB962C8B-B14F-4D97-AF65-F5344CB8AC3E}">
        <p14:creationId xmlns:p14="http://schemas.microsoft.com/office/powerpoint/2010/main" val="313495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4</a:t>
            </a:fld>
            <a:endParaRPr lang="zh-CN" altLang="en-US"/>
          </a:p>
        </p:txBody>
      </p:sp>
    </p:spTree>
    <p:extLst>
      <p:ext uri="{BB962C8B-B14F-4D97-AF65-F5344CB8AC3E}">
        <p14:creationId xmlns:p14="http://schemas.microsoft.com/office/powerpoint/2010/main" val="281939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5</a:t>
            </a:fld>
            <a:endParaRPr lang="zh-CN" altLang="en-US"/>
          </a:p>
        </p:txBody>
      </p:sp>
    </p:spTree>
    <p:extLst>
      <p:ext uri="{BB962C8B-B14F-4D97-AF65-F5344CB8AC3E}">
        <p14:creationId xmlns:p14="http://schemas.microsoft.com/office/powerpoint/2010/main" val="319876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6</a:t>
            </a:fld>
            <a:endParaRPr lang="zh-CN" altLang="en-US"/>
          </a:p>
        </p:txBody>
      </p:sp>
    </p:spTree>
    <p:extLst>
      <p:ext uri="{BB962C8B-B14F-4D97-AF65-F5344CB8AC3E}">
        <p14:creationId xmlns:p14="http://schemas.microsoft.com/office/powerpoint/2010/main" val="286811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7</a:t>
            </a:fld>
            <a:endParaRPr lang="zh-CN" altLang="en-US"/>
          </a:p>
        </p:txBody>
      </p:sp>
    </p:spTree>
    <p:extLst>
      <p:ext uri="{BB962C8B-B14F-4D97-AF65-F5344CB8AC3E}">
        <p14:creationId xmlns:p14="http://schemas.microsoft.com/office/powerpoint/2010/main" val="7776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8</a:t>
            </a:fld>
            <a:endParaRPr lang="zh-CN" altLang="en-US"/>
          </a:p>
        </p:txBody>
      </p:sp>
    </p:spTree>
    <p:extLst>
      <p:ext uri="{BB962C8B-B14F-4D97-AF65-F5344CB8AC3E}">
        <p14:creationId xmlns:p14="http://schemas.microsoft.com/office/powerpoint/2010/main" val="110530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C1AD92-4491-470B-AC64-A48031177DA2}" type="slidenum">
              <a:rPr lang="zh-CN" altLang="en-US" smtClean="0"/>
              <a:t>9</a:t>
            </a:fld>
            <a:endParaRPr lang="zh-CN" altLang="en-US"/>
          </a:p>
        </p:txBody>
      </p:sp>
    </p:spTree>
    <p:extLst>
      <p:ext uri="{BB962C8B-B14F-4D97-AF65-F5344CB8AC3E}">
        <p14:creationId xmlns:p14="http://schemas.microsoft.com/office/powerpoint/2010/main" val="276798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9.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8.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29BB7A8-35EF-4E67-B317-FAAB54C004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 y="63"/>
            <a:ext cx="11521440" cy="6480048"/>
          </a:xfrm>
          <a:prstGeom prst="rect">
            <a:avLst/>
          </a:prstGeom>
        </p:spPr>
      </p:pic>
      <p:grpSp>
        <p:nvGrpSpPr>
          <p:cNvPr id="15" name="组合 14">
            <a:extLst>
              <a:ext uri="{FF2B5EF4-FFF2-40B4-BE49-F238E27FC236}">
                <a16:creationId xmlns:a16="http://schemas.microsoft.com/office/drawing/2014/main" id="{D955DEF5-8A75-4659-87E9-AFE2DF50435F}"/>
              </a:ext>
            </a:extLst>
          </p:cNvPr>
          <p:cNvGrpSpPr/>
          <p:nvPr/>
        </p:nvGrpSpPr>
        <p:grpSpPr>
          <a:xfrm>
            <a:off x="4261322" y="3939298"/>
            <a:ext cx="2760574" cy="711945"/>
            <a:chOff x="4261322" y="4023780"/>
            <a:chExt cx="2760574" cy="947598"/>
          </a:xfrm>
        </p:grpSpPr>
        <p:pic>
          <p:nvPicPr>
            <p:cNvPr id="11" name="图片 10">
              <a:extLst>
                <a:ext uri="{FF2B5EF4-FFF2-40B4-BE49-F238E27FC236}">
                  <a16:creationId xmlns:a16="http://schemas.microsoft.com/office/drawing/2014/main" id="{3BF6E8C1-EEAB-4137-A039-EA555F37731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1322" y="4023780"/>
              <a:ext cx="2760574" cy="947598"/>
            </a:xfrm>
            <a:prstGeom prst="rect">
              <a:avLst/>
            </a:prstGeom>
          </p:spPr>
        </p:pic>
        <p:sp>
          <p:nvSpPr>
            <p:cNvPr id="12" name="矩形: 圆角 11">
              <a:extLst>
                <a:ext uri="{FF2B5EF4-FFF2-40B4-BE49-F238E27FC236}">
                  <a16:creationId xmlns:a16="http://schemas.microsoft.com/office/drawing/2014/main" id="{29D0BCB6-84EF-48CB-BA58-052B21CF7B1A}"/>
                </a:ext>
              </a:extLst>
            </p:cNvPr>
            <p:cNvSpPr/>
            <p:nvPr/>
          </p:nvSpPr>
          <p:spPr>
            <a:xfrm>
              <a:off x="4888876" y="4224290"/>
              <a:ext cx="1611720" cy="513899"/>
            </a:xfrm>
            <a:prstGeom prst="roundRect">
              <a:avLst>
                <a:gd name="adj" fmla="val 0"/>
              </a:avLst>
            </a:prstGeom>
            <a:solidFill>
              <a:schemeClr val="tx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grpSp>
      <p:sp>
        <p:nvSpPr>
          <p:cNvPr id="19" name="圆角矩形 2">
            <a:extLst>
              <a:ext uri="{FF2B5EF4-FFF2-40B4-BE49-F238E27FC236}">
                <a16:creationId xmlns:a16="http://schemas.microsoft.com/office/drawing/2014/main" id="{76BD9C8A-30AF-4921-BB30-D6D29428E917}"/>
              </a:ext>
            </a:extLst>
          </p:cNvPr>
          <p:cNvSpPr/>
          <p:nvPr/>
        </p:nvSpPr>
        <p:spPr>
          <a:xfrm>
            <a:off x="4978690" y="4091484"/>
            <a:ext cx="1480214" cy="316919"/>
          </a:xfrm>
          <a:prstGeom prst="roundRect">
            <a:avLst/>
          </a:prstGeom>
          <a:noFill/>
        </p:spPr>
        <p:txBody>
          <a:bodyPr wrap="none" rtlCol="0">
            <a:no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sym typeface="+mn-lt"/>
              </a:rPr>
              <a:t>2021.12.30</a:t>
            </a:r>
            <a:endParaRPr lang="zh-CN" altLang="en-US" sz="1600" dirty="0">
              <a:solidFill>
                <a:schemeClr val="bg1"/>
              </a:solidFill>
              <a:latin typeface="微软雅黑" panose="020B0503020204020204" pitchFamily="34" charset="-122"/>
              <a:ea typeface="微软雅黑" panose="020B0503020204020204" pitchFamily="34" charset="-122"/>
              <a:sym typeface="+mn-lt"/>
            </a:endParaRPr>
          </a:p>
        </p:txBody>
      </p:sp>
      <p:sp>
        <p:nvSpPr>
          <p:cNvPr id="14" name="文本框 13">
            <a:extLst>
              <a:ext uri="{FF2B5EF4-FFF2-40B4-BE49-F238E27FC236}">
                <a16:creationId xmlns:a16="http://schemas.microsoft.com/office/drawing/2014/main" id="{7CAE3C30-A98B-4B9F-9F37-904935BB39E7}"/>
              </a:ext>
            </a:extLst>
          </p:cNvPr>
          <p:cNvSpPr txBox="1"/>
          <p:nvPr/>
        </p:nvSpPr>
        <p:spPr>
          <a:xfrm>
            <a:off x="2026956" y="2914010"/>
            <a:ext cx="7383682" cy="851542"/>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just">
              <a:lnSpc>
                <a:spcPct val="150000"/>
              </a:lnSpc>
              <a:defRPr>
                <a:solidFill>
                  <a:srgbClr val="7F7F7F"/>
                </a:solidFill>
                <a:latin typeface="微软雅黑" panose="020B0503020204020204" pitchFamily="34" charset="-122"/>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250000"/>
              </a:lnSpc>
            </a:pPr>
            <a:r>
              <a:rPr lang="en-US" altLang="zh-CN" sz="1400" dirty="0">
                <a:solidFill>
                  <a:schemeClr val="tx1"/>
                </a:solidFill>
                <a:latin typeface="微软雅黑 Light" panose="020B0502040204020203" pitchFamily="34" charset="-122"/>
                <a:ea typeface="微软雅黑 Light" panose="020B0502040204020203" pitchFamily="34" charset="-122"/>
              </a:rPr>
              <a:t>Group Members:    11910802 Shao </a:t>
            </a:r>
            <a:r>
              <a:rPr lang="en-US" altLang="zh-CN" sz="1400" dirty="0" err="1">
                <a:solidFill>
                  <a:schemeClr val="tx1"/>
                </a:solidFill>
                <a:latin typeface="微软雅黑 Light" panose="020B0502040204020203" pitchFamily="34" charset="-122"/>
                <a:ea typeface="微软雅黑 Light" panose="020B0502040204020203" pitchFamily="34" charset="-122"/>
              </a:rPr>
              <a:t>Yanwei</a:t>
            </a:r>
            <a:r>
              <a:rPr lang="en-US" altLang="zh-CN" sz="1400" dirty="0">
                <a:solidFill>
                  <a:schemeClr val="tx1"/>
                </a:solidFill>
                <a:latin typeface="微软雅黑 Light" panose="020B0502040204020203" pitchFamily="34" charset="-122"/>
                <a:ea typeface="微软雅黑 Light" panose="020B0502040204020203" pitchFamily="34" charset="-122"/>
              </a:rPr>
              <a:t>   11910803 Zhang Ce   11910801 Li Wenyu</a:t>
            </a:r>
          </a:p>
          <a:p>
            <a:pPr algn="ctr">
              <a:lnSpc>
                <a:spcPct val="250000"/>
              </a:lnSpc>
            </a:pPr>
            <a:r>
              <a:rPr lang="en-US" altLang="zh-CN" sz="1600" b="1" dirty="0">
                <a:solidFill>
                  <a:schemeClr val="tx1"/>
                </a:solidFill>
                <a:latin typeface="微软雅黑 Light" panose="020B0502040204020203" pitchFamily="34" charset="-122"/>
                <a:ea typeface="微软雅黑 Light" panose="020B0502040204020203" pitchFamily="34" charset="-122"/>
              </a:rPr>
              <a:t>From EE Department</a:t>
            </a:r>
          </a:p>
        </p:txBody>
      </p:sp>
      <p:sp>
        <p:nvSpPr>
          <p:cNvPr id="10" name="文本框 9">
            <a:extLst>
              <a:ext uri="{FF2B5EF4-FFF2-40B4-BE49-F238E27FC236}">
                <a16:creationId xmlns:a16="http://schemas.microsoft.com/office/drawing/2014/main" id="{B3EAB60D-52B8-4348-B795-737952AEBB5D}"/>
              </a:ext>
            </a:extLst>
          </p:cNvPr>
          <p:cNvSpPr txBox="1"/>
          <p:nvPr/>
        </p:nvSpPr>
        <p:spPr>
          <a:xfrm>
            <a:off x="2976966" y="2120999"/>
            <a:ext cx="5329285" cy="711968"/>
          </a:xfrm>
          <a:prstGeom prst="rect">
            <a:avLst/>
          </a:prstGeom>
          <a:noFill/>
          <a:effectLst/>
        </p:spPr>
        <p:txBody>
          <a:bodyPr vert="horz" wrap="square" lIns="0" tIns="0" rIns="0" bIns="0" rtlCol="0" anchor="ctr" anchorCtr="1">
            <a:noAutofit/>
          </a:bodyPr>
          <a:lstStyle>
            <a:defPPr>
              <a:defRPr lang="zh-CN"/>
            </a:defPPr>
            <a:lvl1pPr>
              <a:defRPr sz="7200" spc="300">
                <a:solidFill>
                  <a:schemeClr val="bg1"/>
                </a:solidFill>
                <a:effectLst>
                  <a:outerShdw blurRad="50800" dist="38100" dir="5400000" algn="t" rotWithShape="0">
                    <a:schemeClr val="tx1">
                      <a:alpha val="40000"/>
                    </a:schemeClr>
                  </a:outerShdw>
                </a:effectLst>
                <a:latin typeface="方正清刻本悦宋简体" panose="02000000000000000000" pitchFamily="2" charset="-122"/>
                <a:ea typeface="方正清刻本悦宋简体" panose="02000000000000000000" pitchFamily="2" charset="-122"/>
                <a:cs typeface="经典行书简" panose="02010609010101010101" pitchFamily="49" charset="-122"/>
              </a:defRPr>
            </a:lvl1pPr>
          </a:lstStyle>
          <a:p>
            <a:pPr algn="ctr"/>
            <a:r>
              <a:rPr lang="en-US" altLang="zh-CN" sz="4800" dirty="0">
                <a:solidFill>
                  <a:schemeClr val="tx1"/>
                </a:solidFill>
                <a:effectLst/>
                <a:latin typeface="微软雅黑" panose="020B0503020204020204" pitchFamily="34" charset="-122"/>
                <a:ea typeface="微软雅黑" panose="020B0503020204020204" pitchFamily="34" charset="-122"/>
              </a:rPr>
              <a:t>Project: P2P</a:t>
            </a:r>
            <a:endParaRPr lang="zh-CN" altLang="en-US" sz="4800" dirty="0">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4349183"/>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A24AA0A-DDA4-4EB4-8D74-642616AEE279}"/>
              </a:ext>
            </a:extLst>
          </p:cNvPr>
          <p:cNvSpPr>
            <a:spLocks/>
          </p:cNvSpPr>
          <p:nvPr/>
        </p:nvSpPr>
        <p:spPr>
          <a:xfrm flipV="1">
            <a:off x="91037" y="85318"/>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19" name="矩形 18">
            <a:extLst>
              <a:ext uri="{FF2B5EF4-FFF2-40B4-BE49-F238E27FC236}">
                <a16:creationId xmlns:a16="http://schemas.microsoft.com/office/drawing/2014/main" id="{6ED8B310-9798-4D72-BCA1-A43B9B607614}"/>
              </a:ext>
            </a:extLst>
          </p:cNvPr>
          <p:cNvSpPr/>
          <p:nvPr/>
        </p:nvSpPr>
        <p:spPr>
          <a:xfrm>
            <a:off x="765081" y="623209"/>
            <a:ext cx="6766596" cy="523220"/>
          </a:xfrm>
          <a:prstGeom prst="rect">
            <a:avLst/>
          </a:prstGeom>
        </p:spPr>
        <p:txBody>
          <a:bodyPr wrap="none">
            <a:spAutoFit/>
          </a:bodyPr>
          <a:lstStyle/>
          <a:p>
            <a:r>
              <a:rPr lang="en-US" altLang="zh-CN" sz="2800" b="1" dirty="0"/>
              <a:t>Test Scenarios and</a:t>
            </a:r>
            <a:r>
              <a:rPr lang="zh-CN" altLang="en-US" sz="2800" b="1" dirty="0"/>
              <a:t> </a:t>
            </a:r>
            <a:r>
              <a:rPr lang="en-US" altLang="zh-CN" sz="2800" b="1" dirty="0"/>
              <a:t>Test</a:t>
            </a:r>
            <a:r>
              <a:rPr lang="zh-CN" altLang="en-US" sz="2800" b="1" dirty="0"/>
              <a:t> </a:t>
            </a:r>
            <a:r>
              <a:rPr lang="en-US" altLang="zh-CN" sz="2800" b="1" dirty="0"/>
              <a:t>Results – Given Tests</a:t>
            </a:r>
            <a:endParaRPr lang="zh-CN" altLang="en-US" sz="2800" b="1" dirty="0"/>
          </a:p>
        </p:txBody>
      </p:sp>
      <p:sp>
        <p:nvSpPr>
          <p:cNvPr id="20" name="矩形 19">
            <a:extLst>
              <a:ext uri="{FF2B5EF4-FFF2-40B4-BE49-F238E27FC236}">
                <a16:creationId xmlns:a16="http://schemas.microsoft.com/office/drawing/2014/main" id="{677D102B-5821-42DB-8508-527732B726D3}"/>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DA6B2F1B-9293-41B0-A1A3-DD3A200FBE18}"/>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6A5D1E6-6231-4094-A7D9-6589314FC7AC}"/>
              </a:ext>
            </a:extLst>
          </p:cNvPr>
          <p:cNvSpPr/>
          <p:nvPr/>
        </p:nvSpPr>
        <p:spPr>
          <a:xfrm>
            <a:off x="589511" y="1306142"/>
            <a:ext cx="1714315" cy="461665"/>
          </a:xfrm>
          <a:prstGeom prst="rect">
            <a:avLst/>
          </a:prstGeom>
        </p:spPr>
        <p:txBody>
          <a:bodyPr wrap="none">
            <a:spAutoFit/>
          </a:bodyPr>
          <a:lstStyle/>
          <a:p>
            <a:r>
              <a:rPr lang="en-US" altLang="zh-CN" sz="2400" b="1" dirty="0"/>
              <a:t>Simple Test:</a:t>
            </a:r>
            <a:endParaRPr lang="zh-CN" altLang="en-US" sz="2400" b="1" dirty="0"/>
          </a:p>
        </p:txBody>
      </p:sp>
      <p:sp>
        <p:nvSpPr>
          <p:cNvPr id="23" name="矩形 22">
            <a:extLst>
              <a:ext uri="{FF2B5EF4-FFF2-40B4-BE49-F238E27FC236}">
                <a16:creationId xmlns:a16="http://schemas.microsoft.com/office/drawing/2014/main" id="{387B1D3A-7B50-4180-B8B7-6C1191555891}"/>
              </a:ext>
            </a:extLst>
          </p:cNvPr>
          <p:cNvSpPr/>
          <p:nvPr/>
        </p:nvSpPr>
        <p:spPr>
          <a:xfrm>
            <a:off x="3656350" y="1321207"/>
            <a:ext cx="1957972" cy="461665"/>
          </a:xfrm>
          <a:prstGeom prst="rect">
            <a:avLst/>
          </a:prstGeom>
        </p:spPr>
        <p:txBody>
          <a:bodyPr wrap="none">
            <a:spAutoFit/>
          </a:bodyPr>
          <a:lstStyle/>
          <a:p>
            <a:r>
              <a:rPr lang="en-US" altLang="zh-CN" sz="2400" b="1" dirty="0"/>
              <a:t>Complex Test:</a:t>
            </a:r>
            <a:endParaRPr lang="zh-CN" altLang="en-US" sz="2400" b="1" dirty="0"/>
          </a:p>
        </p:txBody>
      </p:sp>
      <p:pic>
        <p:nvPicPr>
          <p:cNvPr id="4" name="图片 3">
            <a:extLst>
              <a:ext uri="{FF2B5EF4-FFF2-40B4-BE49-F238E27FC236}">
                <a16:creationId xmlns:a16="http://schemas.microsoft.com/office/drawing/2014/main" id="{222102FB-4275-4C1C-BF0E-8C152092C26C}"/>
              </a:ext>
            </a:extLst>
          </p:cNvPr>
          <p:cNvPicPr>
            <a:picLocks noChangeAspect="1"/>
          </p:cNvPicPr>
          <p:nvPr/>
        </p:nvPicPr>
        <p:blipFill>
          <a:blip r:embed="rId3"/>
          <a:stretch>
            <a:fillRect/>
          </a:stretch>
        </p:blipFill>
        <p:spPr>
          <a:xfrm>
            <a:off x="634037" y="1903234"/>
            <a:ext cx="2520322" cy="3230838"/>
          </a:xfrm>
          <a:prstGeom prst="rect">
            <a:avLst/>
          </a:prstGeom>
        </p:spPr>
      </p:pic>
      <p:pic>
        <p:nvPicPr>
          <p:cNvPr id="6" name="图形 5" descr="复选标记">
            <a:extLst>
              <a:ext uri="{FF2B5EF4-FFF2-40B4-BE49-F238E27FC236}">
                <a16:creationId xmlns:a16="http://schemas.microsoft.com/office/drawing/2014/main" id="{2120A341-8FD6-4DA1-9A6C-DF0188A85F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3066" y="5097290"/>
            <a:ext cx="688070" cy="688070"/>
          </a:xfrm>
          <a:prstGeom prst="rect">
            <a:avLst/>
          </a:prstGeom>
        </p:spPr>
      </p:pic>
      <p:pic>
        <p:nvPicPr>
          <p:cNvPr id="8" name="图片 7">
            <a:extLst>
              <a:ext uri="{FF2B5EF4-FFF2-40B4-BE49-F238E27FC236}">
                <a16:creationId xmlns:a16="http://schemas.microsoft.com/office/drawing/2014/main" id="{9AFF5E6F-C685-4418-A453-77AB221B2159}"/>
              </a:ext>
            </a:extLst>
          </p:cNvPr>
          <p:cNvPicPr>
            <a:picLocks noChangeAspect="1"/>
          </p:cNvPicPr>
          <p:nvPr/>
        </p:nvPicPr>
        <p:blipFill>
          <a:blip r:embed="rId6"/>
          <a:stretch>
            <a:fillRect/>
          </a:stretch>
        </p:blipFill>
        <p:spPr>
          <a:xfrm>
            <a:off x="3697359" y="1933287"/>
            <a:ext cx="3392592" cy="3170733"/>
          </a:xfrm>
          <a:prstGeom prst="rect">
            <a:avLst/>
          </a:prstGeom>
        </p:spPr>
      </p:pic>
      <p:pic>
        <p:nvPicPr>
          <p:cNvPr id="25" name="图形 24" descr="复选标记">
            <a:extLst>
              <a:ext uri="{FF2B5EF4-FFF2-40B4-BE49-F238E27FC236}">
                <a16:creationId xmlns:a16="http://schemas.microsoft.com/office/drawing/2014/main" id="{DEB165A9-B612-4C09-BD50-5D259C3DE9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6388" y="5097290"/>
            <a:ext cx="688070" cy="688070"/>
          </a:xfrm>
          <a:prstGeom prst="rect">
            <a:avLst/>
          </a:prstGeom>
        </p:spPr>
      </p:pic>
      <p:pic>
        <p:nvPicPr>
          <p:cNvPr id="16" name="图片 15">
            <a:extLst>
              <a:ext uri="{FF2B5EF4-FFF2-40B4-BE49-F238E27FC236}">
                <a16:creationId xmlns:a16="http://schemas.microsoft.com/office/drawing/2014/main" id="{C04A021D-85BC-415D-874E-690511DCB70D}"/>
              </a:ext>
            </a:extLst>
          </p:cNvPr>
          <p:cNvPicPr>
            <a:picLocks noChangeAspect="1"/>
          </p:cNvPicPr>
          <p:nvPr/>
        </p:nvPicPr>
        <p:blipFill>
          <a:blip r:embed="rId7"/>
          <a:stretch>
            <a:fillRect/>
          </a:stretch>
        </p:blipFill>
        <p:spPr>
          <a:xfrm>
            <a:off x="7660212" y="1933287"/>
            <a:ext cx="3200564" cy="2260716"/>
          </a:xfrm>
          <a:prstGeom prst="rect">
            <a:avLst/>
          </a:prstGeom>
        </p:spPr>
      </p:pic>
      <p:sp>
        <p:nvSpPr>
          <p:cNvPr id="17" name="文本框 16">
            <a:extLst>
              <a:ext uri="{FF2B5EF4-FFF2-40B4-BE49-F238E27FC236}">
                <a16:creationId xmlns:a16="http://schemas.microsoft.com/office/drawing/2014/main" id="{3D18318D-E0AF-4021-AC41-07D080224F75}"/>
              </a:ext>
            </a:extLst>
          </p:cNvPr>
          <p:cNvSpPr txBox="1"/>
          <p:nvPr/>
        </p:nvSpPr>
        <p:spPr>
          <a:xfrm>
            <a:off x="7500128" y="4211609"/>
            <a:ext cx="3780483" cy="880369"/>
          </a:xfrm>
          <a:prstGeom prst="rect">
            <a:avLst/>
          </a:prstGeom>
          <a:noFill/>
        </p:spPr>
        <p:txBody>
          <a:bodyPr wrap="square">
            <a:spAutoFit/>
          </a:bodyPr>
          <a:lstStyle/>
          <a:p>
            <a:pPr>
              <a:lnSpc>
                <a:spcPct val="150000"/>
              </a:lnSpc>
            </a:pPr>
            <a:r>
              <a:rPr lang="en-US" altLang="zh-CN" dirty="0"/>
              <a:t>Time of SC model:   384. 1057625s</a:t>
            </a:r>
            <a:br>
              <a:rPr lang="en-US" altLang="zh-CN" dirty="0"/>
            </a:br>
            <a:r>
              <a:rPr lang="en-US" altLang="zh-CN" dirty="0"/>
              <a:t>Time of P2P model: 242.4243768 s</a:t>
            </a:r>
            <a:endParaRPr lang="zh-CN" altLang="en-US" dirty="0"/>
          </a:p>
        </p:txBody>
      </p:sp>
      <p:sp>
        <p:nvSpPr>
          <p:cNvPr id="18" name="矩形 17">
            <a:extLst>
              <a:ext uri="{FF2B5EF4-FFF2-40B4-BE49-F238E27FC236}">
                <a16:creationId xmlns:a16="http://schemas.microsoft.com/office/drawing/2014/main" id="{B5E579EF-02BF-4FA2-A947-A694031EFF40}"/>
              </a:ext>
            </a:extLst>
          </p:cNvPr>
          <p:cNvSpPr/>
          <p:nvPr/>
        </p:nvSpPr>
        <p:spPr>
          <a:xfrm>
            <a:off x="7500128" y="1326195"/>
            <a:ext cx="1634165" cy="461665"/>
          </a:xfrm>
          <a:prstGeom prst="rect">
            <a:avLst/>
          </a:prstGeom>
        </p:spPr>
        <p:txBody>
          <a:bodyPr wrap="none">
            <a:spAutoFit/>
          </a:bodyPr>
          <a:lstStyle/>
          <a:p>
            <a:r>
              <a:rPr lang="en-US" altLang="zh-CN" sz="2400" b="1" dirty="0"/>
              <a:t>Speed Test:</a:t>
            </a:r>
            <a:endParaRPr lang="zh-CN" altLang="en-US" sz="2400" b="1" dirty="0"/>
          </a:p>
        </p:txBody>
      </p:sp>
    </p:spTree>
    <p:extLst>
      <p:ext uri="{BB962C8B-B14F-4D97-AF65-F5344CB8AC3E}">
        <p14:creationId xmlns:p14="http://schemas.microsoft.com/office/powerpoint/2010/main" val="360780474"/>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A24AA0A-DDA4-4EB4-8D74-642616AEE279}"/>
              </a:ext>
            </a:extLst>
          </p:cNvPr>
          <p:cNvSpPr>
            <a:spLocks/>
          </p:cNvSpPr>
          <p:nvPr/>
        </p:nvSpPr>
        <p:spPr>
          <a:xfrm flipV="1">
            <a:off x="91037" y="85318"/>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19" name="矩形 18">
            <a:extLst>
              <a:ext uri="{FF2B5EF4-FFF2-40B4-BE49-F238E27FC236}">
                <a16:creationId xmlns:a16="http://schemas.microsoft.com/office/drawing/2014/main" id="{6ED8B310-9798-4D72-BCA1-A43B9B607614}"/>
              </a:ext>
            </a:extLst>
          </p:cNvPr>
          <p:cNvSpPr/>
          <p:nvPr/>
        </p:nvSpPr>
        <p:spPr>
          <a:xfrm>
            <a:off x="765081" y="623209"/>
            <a:ext cx="7946534" cy="523220"/>
          </a:xfrm>
          <a:prstGeom prst="rect">
            <a:avLst/>
          </a:prstGeom>
        </p:spPr>
        <p:txBody>
          <a:bodyPr wrap="none">
            <a:spAutoFit/>
          </a:bodyPr>
          <a:lstStyle/>
          <a:p>
            <a:r>
              <a:rPr lang="en-US" altLang="zh-CN" sz="2800" b="1" dirty="0"/>
              <a:t>Test Scenarios and</a:t>
            </a:r>
            <a:r>
              <a:rPr lang="zh-CN" altLang="en-US" sz="2800" b="1" dirty="0"/>
              <a:t> </a:t>
            </a:r>
            <a:r>
              <a:rPr lang="en-US" altLang="zh-CN" sz="2800" b="1" dirty="0"/>
              <a:t>Test</a:t>
            </a:r>
            <a:r>
              <a:rPr lang="zh-CN" altLang="en-US" sz="2800" b="1" dirty="0"/>
              <a:t> </a:t>
            </a:r>
            <a:r>
              <a:rPr lang="en-US" altLang="zh-CN" sz="2800" b="1" dirty="0"/>
              <a:t>Results – Self-Designed Tests</a:t>
            </a:r>
            <a:endParaRPr lang="zh-CN" altLang="en-US" sz="2800" b="1" dirty="0"/>
          </a:p>
        </p:txBody>
      </p:sp>
      <p:sp>
        <p:nvSpPr>
          <p:cNvPr id="20" name="矩形 19">
            <a:extLst>
              <a:ext uri="{FF2B5EF4-FFF2-40B4-BE49-F238E27FC236}">
                <a16:creationId xmlns:a16="http://schemas.microsoft.com/office/drawing/2014/main" id="{677D102B-5821-42DB-8508-527732B726D3}"/>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DA6B2F1B-9293-41B0-A1A3-DD3A200FBE18}"/>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6A5D1E6-6231-4094-A7D9-6589314FC7AC}"/>
              </a:ext>
            </a:extLst>
          </p:cNvPr>
          <p:cNvSpPr/>
          <p:nvPr/>
        </p:nvSpPr>
        <p:spPr>
          <a:xfrm>
            <a:off x="540370" y="1222655"/>
            <a:ext cx="1714315" cy="461665"/>
          </a:xfrm>
          <a:prstGeom prst="rect">
            <a:avLst/>
          </a:prstGeom>
        </p:spPr>
        <p:txBody>
          <a:bodyPr wrap="none">
            <a:spAutoFit/>
          </a:bodyPr>
          <a:lstStyle/>
          <a:p>
            <a:r>
              <a:rPr lang="en-US" altLang="zh-CN" sz="2400" b="1" dirty="0"/>
              <a:t>Simple Test:</a:t>
            </a:r>
            <a:endParaRPr lang="zh-CN" altLang="en-US" sz="2400" b="1" dirty="0"/>
          </a:p>
        </p:txBody>
      </p:sp>
      <p:pic>
        <p:nvPicPr>
          <p:cNvPr id="4" name="图片 3">
            <a:extLst>
              <a:ext uri="{FF2B5EF4-FFF2-40B4-BE49-F238E27FC236}">
                <a16:creationId xmlns:a16="http://schemas.microsoft.com/office/drawing/2014/main" id="{95E25035-422D-41AB-AAC8-C580067233BC}"/>
              </a:ext>
            </a:extLst>
          </p:cNvPr>
          <p:cNvPicPr>
            <a:picLocks noChangeAspect="1"/>
          </p:cNvPicPr>
          <p:nvPr/>
        </p:nvPicPr>
        <p:blipFill>
          <a:blip r:embed="rId3"/>
          <a:stretch>
            <a:fillRect/>
          </a:stretch>
        </p:blipFill>
        <p:spPr>
          <a:xfrm>
            <a:off x="3782354" y="1641320"/>
            <a:ext cx="2120800" cy="4225369"/>
          </a:xfrm>
          <a:prstGeom prst="rect">
            <a:avLst/>
          </a:prstGeom>
        </p:spPr>
      </p:pic>
      <p:pic>
        <p:nvPicPr>
          <p:cNvPr id="6" name="图片 5">
            <a:extLst>
              <a:ext uri="{FF2B5EF4-FFF2-40B4-BE49-F238E27FC236}">
                <a16:creationId xmlns:a16="http://schemas.microsoft.com/office/drawing/2014/main" id="{2C5E1A30-88A0-4E1E-929C-8B8DDE0AA757}"/>
              </a:ext>
            </a:extLst>
          </p:cNvPr>
          <p:cNvPicPr>
            <a:picLocks noChangeAspect="1"/>
          </p:cNvPicPr>
          <p:nvPr/>
        </p:nvPicPr>
        <p:blipFill>
          <a:blip r:embed="rId4"/>
          <a:stretch>
            <a:fillRect/>
          </a:stretch>
        </p:blipFill>
        <p:spPr>
          <a:xfrm>
            <a:off x="6127247" y="1641320"/>
            <a:ext cx="2432185" cy="3096056"/>
          </a:xfrm>
          <a:prstGeom prst="rect">
            <a:avLst/>
          </a:prstGeom>
        </p:spPr>
      </p:pic>
      <p:pic>
        <p:nvPicPr>
          <p:cNvPr id="9" name="图片 8">
            <a:extLst>
              <a:ext uri="{FF2B5EF4-FFF2-40B4-BE49-F238E27FC236}">
                <a16:creationId xmlns:a16="http://schemas.microsoft.com/office/drawing/2014/main" id="{A6D70489-C8C0-42FC-9D92-1651A0B060C0}"/>
              </a:ext>
            </a:extLst>
          </p:cNvPr>
          <p:cNvPicPr>
            <a:picLocks noChangeAspect="1"/>
          </p:cNvPicPr>
          <p:nvPr/>
        </p:nvPicPr>
        <p:blipFill>
          <a:blip r:embed="rId5"/>
          <a:stretch>
            <a:fillRect/>
          </a:stretch>
        </p:blipFill>
        <p:spPr>
          <a:xfrm>
            <a:off x="8679558" y="1573390"/>
            <a:ext cx="2235315" cy="3010055"/>
          </a:xfrm>
          <a:prstGeom prst="rect">
            <a:avLst/>
          </a:prstGeom>
        </p:spPr>
      </p:pic>
      <p:pic>
        <p:nvPicPr>
          <p:cNvPr id="12" name="图片 11">
            <a:extLst>
              <a:ext uri="{FF2B5EF4-FFF2-40B4-BE49-F238E27FC236}">
                <a16:creationId xmlns:a16="http://schemas.microsoft.com/office/drawing/2014/main" id="{57839C15-E763-417A-AA32-2E70C560A8A2}"/>
              </a:ext>
            </a:extLst>
          </p:cNvPr>
          <p:cNvPicPr>
            <a:picLocks noChangeAspect="1"/>
          </p:cNvPicPr>
          <p:nvPr/>
        </p:nvPicPr>
        <p:blipFill>
          <a:blip r:embed="rId6"/>
          <a:stretch>
            <a:fillRect/>
          </a:stretch>
        </p:blipFill>
        <p:spPr>
          <a:xfrm>
            <a:off x="748520" y="1684320"/>
            <a:ext cx="2883713" cy="3569757"/>
          </a:xfrm>
          <a:prstGeom prst="rect">
            <a:avLst/>
          </a:prstGeom>
        </p:spPr>
      </p:pic>
      <p:pic>
        <p:nvPicPr>
          <p:cNvPr id="33" name="图形 32" descr="复选标记">
            <a:extLst>
              <a:ext uri="{FF2B5EF4-FFF2-40B4-BE49-F238E27FC236}">
                <a16:creationId xmlns:a16="http://schemas.microsoft.com/office/drawing/2014/main" id="{54B0240C-F407-48D5-B99F-1CC28481A8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40157" y="5263543"/>
            <a:ext cx="688070" cy="688070"/>
          </a:xfrm>
          <a:prstGeom prst="rect">
            <a:avLst/>
          </a:prstGeom>
        </p:spPr>
      </p:pic>
    </p:spTree>
    <p:extLst>
      <p:ext uri="{BB962C8B-B14F-4D97-AF65-F5344CB8AC3E}">
        <p14:creationId xmlns:p14="http://schemas.microsoft.com/office/powerpoint/2010/main" val="3974273"/>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A24AA0A-DDA4-4EB4-8D74-642616AEE279}"/>
              </a:ext>
            </a:extLst>
          </p:cNvPr>
          <p:cNvSpPr>
            <a:spLocks/>
          </p:cNvSpPr>
          <p:nvPr/>
        </p:nvSpPr>
        <p:spPr>
          <a:xfrm flipV="1">
            <a:off x="91037" y="85318"/>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19" name="矩形 18">
            <a:extLst>
              <a:ext uri="{FF2B5EF4-FFF2-40B4-BE49-F238E27FC236}">
                <a16:creationId xmlns:a16="http://schemas.microsoft.com/office/drawing/2014/main" id="{6ED8B310-9798-4D72-BCA1-A43B9B607614}"/>
              </a:ext>
            </a:extLst>
          </p:cNvPr>
          <p:cNvSpPr/>
          <p:nvPr/>
        </p:nvSpPr>
        <p:spPr>
          <a:xfrm>
            <a:off x="765081" y="623209"/>
            <a:ext cx="7946534" cy="523220"/>
          </a:xfrm>
          <a:prstGeom prst="rect">
            <a:avLst/>
          </a:prstGeom>
        </p:spPr>
        <p:txBody>
          <a:bodyPr wrap="none">
            <a:spAutoFit/>
          </a:bodyPr>
          <a:lstStyle/>
          <a:p>
            <a:r>
              <a:rPr lang="en-US" altLang="zh-CN" sz="2800" b="1" dirty="0"/>
              <a:t>Test Scenarios and</a:t>
            </a:r>
            <a:r>
              <a:rPr lang="zh-CN" altLang="en-US" sz="2800" b="1" dirty="0"/>
              <a:t> </a:t>
            </a:r>
            <a:r>
              <a:rPr lang="en-US" altLang="zh-CN" sz="2800" b="1" dirty="0"/>
              <a:t>Test</a:t>
            </a:r>
            <a:r>
              <a:rPr lang="zh-CN" altLang="en-US" sz="2800" b="1" dirty="0"/>
              <a:t> </a:t>
            </a:r>
            <a:r>
              <a:rPr lang="en-US" altLang="zh-CN" sz="2800" b="1" dirty="0"/>
              <a:t>Results – Self-Designed Tests</a:t>
            </a:r>
            <a:endParaRPr lang="zh-CN" altLang="en-US" sz="2800" b="1" dirty="0"/>
          </a:p>
        </p:txBody>
      </p:sp>
      <p:sp>
        <p:nvSpPr>
          <p:cNvPr id="20" name="矩形 19">
            <a:extLst>
              <a:ext uri="{FF2B5EF4-FFF2-40B4-BE49-F238E27FC236}">
                <a16:creationId xmlns:a16="http://schemas.microsoft.com/office/drawing/2014/main" id="{677D102B-5821-42DB-8508-527732B726D3}"/>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DA6B2F1B-9293-41B0-A1A3-DD3A200FBE18}"/>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B7B5C0A-7E99-4DF4-AE9D-73B93C0AAC3A}"/>
              </a:ext>
            </a:extLst>
          </p:cNvPr>
          <p:cNvPicPr>
            <a:picLocks noChangeAspect="1"/>
          </p:cNvPicPr>
          <p:nvPr/>
        </p:nvPicPr>
        <p:blipFill>
          <a:blip r:embed="rId3"/>
          <a:stretch>
            <a:fillRect/>
          </a:stretch>
        </p:blipFill>
        <p:spPr>
          <a:xfrm>
            <a:off x="5761037" y="1292019"/>
            <a:ext cx="3836326" cy="4540321"/>
          </a:xfrm>
          <a:prstGeom prst="rect">
            <a:avLst/>
          </a:prstGeom>
        </p:spPr>
      </p:pic>
      <p:sp>
        <p:nvSpPr>
          <p:cNvPr id="14" name="矩形 13">
            <a:extLst>
              <a:ext uri="{FF2B5EF4-FFF2-40B4-BE49-F238E27FC236}">
                <a16:creationId xmlns:a16="http://schemas.microsoft.com/office/drawing/2014/main" id="{9BA54C8E-8CCC-44FD-81DB-F59769DAD05B}"/>
              </a:ext>
            </a:extLst>
          </p:cNvPr>
          <p:cNvSpPr/>
          <p:nvPr/>
        </p:nvSpPr>
        <p:spPr>
          <a:xfrm>
            <a:off x="1924712" y="2223110"/>
            <a:ext cx="1957972" cy="461665"/>
          </a:xfrm>
          <a:prstGeom prst="rect">
            <a:avLst/>
          </a:prstGeom>
        </p:spPr>
        <p:txBody>
          <a:bodyPr wrap="none">
            <a:spAutoFit/>
          </a:bodyPr>
          <a:lstStyle/>
          <a:p>
            <a:r>
              <a:rPr lang="en-US" altLang="zh-CN" sz="2400" b="1" dirty="0"/>
              <a:t>Complex Test:</a:t>
            </a:r>
            <a:endParaRPr lang="zh-CN" altLang="en-US" sz="2400" b="1" dirty="0"/>
          </a:p>
        </p:txBody>
      </p:sp>
      <p:pic>
        <p:nvPicPr>
          <p:cNvPr id="12" name="图形 11" descr="复选标记">
            <a:extLst>
              <a:ext uri="{FF2B5EF4-FFF2-40B4-BE49-F238E27FC236}">
                <a16:creationId xmlns:a16="http://schemas.microsoft.com/office/drawing/2014/main" id="{F920E910-59E8-4780-B2AC-28F2ACB1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9663" y="3960179"/>
            <a:ext cx="688070" cy="688070"/>
          </a:xfrm>
          <a:prstGeom prst="rect">
            <a:avLst/>
          </a:prstGeom>
        </p:spPr>
      </p:pic>
    </p:spTree>
    <p:extLst>
      <p:ext uri="{BB962C8B-B14F-4D97-AF65-F5344CB8AC3E}">
        <p14:creationId xmlns:p14="http://schemas.microsoft.com/office/powerpoint/2010/main" val="1276873225"/>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A24AA0A-DDA4-4EB4-8D74-642616AEE279}"/>
              </a:ext>
            </a:extLst>
          </p:cNvPr>
          <p:cNvSpPr>
            <a:spLocks/>
          </p:cNvSpPr>
          <p:nvPr/>
        </p:nvSpPr>
        <p:spPr>
          <a:xfrm flipV="1">
            <a:off x="91037" y="85318"/>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19" name="矩形 18">
            <a:extLst>
              <a:ext uri="{FF2B5EF4-FFF2-40B4-BE49-F238E27FC236}">
                <a16:creationId xmlns:a16="http://schemas.microsoft.com/office/drawing/2014/main" id="{6ED8B310-9798-4D72-BCA1-A43B9B607614}"/>
              </a:ext>
            </a:extLst>
          </p:cNvPr>
          <p:cNvSpPr/>
          <p:nvPr/>
        </p:nvSpPr>
        <p:spPr>
          <a:xfrm>
            <a:off x="765081" y="623209"/>
            <a:ext cx="7946534" cy="523220"/>
          </a:xfrm>
          <a:prstGeom prst="rect">
            <a:avLst/>
          </a:prstGeom>
        </p:spPr>
        <p:txBody>
          <a:bodyPr wrap="none">
            <a:spAutoFit/>
          </a:bodyPr>
          <a:lstStyle/>
          <a:p>
            <a:r>
              <a:rPr lang="en-US" altLang="zh-CN" sz="2800" b="1" dirty="0"/>
              <a:t>Test Scenarios and</a:t>
            </a:r>
            <a:r>
              <a:rPr lang="zh-CN" altLang="en-US" sz="2800" b="1" dirty="0"/>
              <a:t> </a:t>
            </a:r>
            <a:r>
              <a:rPr lang="en-US" altLang="zh-CN" sz="2800" b="1" dirty="0"/>
              <a:t>Test</a:t>
            </a:r>
            <a:r>
              <a:rPr lang="zh-CN" altLang="en-US" sz="2800" b="1" dirty="0"/>
              <a:t> </a:t>
            </a:r>
            <a:r>
              <a:rPr lang="en-US" altLang="zh-CN" sz="2800" b="1" dirty="0"/>
              <a:t>Results – Self-Designed Tests</a:t>
            </a:r>
            <a:endParaRPr lang="zh-CN" altLang="en-US" sz="2800" b="1" dirty="0"/>
          </a:p>
        </p:txBody>
      </p:sp>
      <p:sp>
        <p:nvSpPr>
          <p:cNvPr id="20" name="矩形 19">
            <a:extLst>
              <a:ext uri="{FF2B5EF4-FFF2-40B4-BE49-F238E27FC236}">
                <a16:creationId xmlns:a16="http://schemas.microsoft.com/office/drawing/2014/main" id="{677D102B-5821-42DB-8508-527732B726D3}"/>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DA6B2F1B-9293-41B0-A1A3-DD3A200FBE18}"/>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6A5D1E6-6231-4094-A7D9-6589314FC7AC}"/>
              </a:ext>
            </a:extLst>
          </p:cNvPr>
          <p:cNvSpPr/>
          <p:nvPr/>
        </p:nvSpPr>
        <p:spPr>
          <a:xfrm>
            <a:off x="540370" y="1222655"/>
            <a:ext cx="1634165" cy="461665"/>
          </a:xfrm>
          <a:prstGeom prst="rect">
            <a:avLst/>
          </a:prstGeom>
        </p:spPr>
        <p:txBody>
          <a:bodyPr wrap="none">
            <a:spAutoFit/>
          </a:bodyPr>
          <a:lstStyle/>
          <a:p>
            <a:r>
              <a:rPr lang="en-US" altLang="zh-CN" sz="2400" b="1" dirty="0"/>
              <a:t>Speed Test:</a:t>
            </a:r>
            <a:endParaRPr lang="zh-CN" altLang="en-US" sz="2400" b="1" dirty="0"/>
          </a:p>
        </p:txBody>
      </p:sp>
      <p:cxnSp>
        <p:nvCxnSpPr>
          <p:cNvPr id="12" name="直接连接符 11">
            <a:extLst>
              <a:ext uri="{FF2B5EF4-FFF2-40B4-BE49-F238E27FC236}">
                <a16:creationId xmlns:a16="http://schemas.microsoft.com/office/drawing/2014/main" id="{90382070-6625-44A0-86FA-3EEC84C3A3D0}"/>
              </a:ext>
            </a:extLst>
          </p:cNvPr>
          <p:cNvCxnSpPr/>
          <p:nvPr/>
        </p:nvCxnSpPr>
        <p:spPr>
          <a:xfrm>
            <a:off x="5761037" y="1384694"/>
            <a:ext cx="0" cy="4555738"/>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图片 42">
            <a:extLst>
              <a:ext uri="{FF2B5EF4-FFF2-40B4-BE49-F238E27FC236}">
                <a16:creationId xmlns:a16="http://schemas.microsoft.com/office/drawing/2014/main" id="{1319D16F-88C2-4ECB-A6C4-6756222A0435}"/>
              </a:ext>
            </a:extLst>
          </p:cNvPr>
          <p:cNvPicPr>
            <a:picLocks noChangeAspect="1"/>
          </p:cNvPicPr>
          <p:nvPr/>
        </p:nvPicPr>
        <p:blipFill>
          <a:blip r:embed="rId3"/>
          <a:stretch>
            <a:fillRect/>
          </a:stretch>
        </p:blipFill>
        <p:spPr>
          <a:xfrm>
            <a:off x="974914" y="2339277"/>
            <a:ext cx="4339650" cy="987392"/>
          </a:xfrm>
          <a:prstGeom prst="rect">
            <a:avLst/>
          </a:prstGeom>
        </p:spPr>
      </p:pic>
      <p:pic>
        <p:nvPicPr>
          <p:cNvPr id="44" name="图片 43">
            <a:extLst>
              <a:ext uri="{FF2B5EF4-FFF2-40B4-BE49-F238E27FC236}">
                <a16:creationId xmlns:a16="http://schemas.microsoft.com/office/drawing/2014/main" id="{3D19E7C1-3A0A-48FE-A363-DBE028A0A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849" y="3607786"/>
            <a:ext cx="4645789" cy="1103180"/>
          </a:xfrm>
          <a:prstGeom prst="rect">
            <a:avLst/>
          </a:prstGeom>
        </p:spPr>
      </p:pic>
      <p:sp>
        <p:nvSpPr>
          <p:cNvPr id="45" name="文本框 44">
            <a:extLst>
              <a:ext uri="{FF2B5EF4-FFF2-40B4-BE49-F238E27FC236}">
                <a16:creationId xmlns:a16="http://schemas.microsoft.com/office/drawing/2014/main" id="{92F80FD0-E05F-4165-9015-D11F1690E2E3}"/>
              </a:ext>
            </a:extLst>
          </p:cNvPr>
          <p:cNvSpPr txBox="1"/>
          <p:nvPr/>
        </p:nvSpPr>
        <p:spPr>
          <a:xfrm>
            <a:off x="1800531" y="4849824"/>
            <a:ext cx="2700345" cy="880369"/>
          </a:xfrm>
          <a:prstGeom prst="rect">
            <a:avLst/>
          </a:prstGeom>
          <a:noFill/>
        </p:spPr>
        <p:txBody>
          <a:bodyPr wrap="square">
            <a:spAutoFit/>
          </a:bodyPr>
          <a:lstStyle/>
          <a:p>
            <a:pPr>
              <a:lnSpc>
                <a:spcPct val="150000"/>
              </a:lnSpc>
            </a:pPr>
            <a:r>
              <a:rPr lang="en-US" altLang="zh-CN" dirty="0"/>
              <a:t>Time of SC model: 381 s</a:t>
            </a:r>
            <a:br>
              <a:rPr lang="en-US" altLang="zh-CN" dirty="0"/>
            </a:br>
            <a:r>
              <a:rPr lang="en-US" altLang="zh-CN" dirty="0"/>
              <a:t>Time of P2P model: 220 s</a:t>
            </a:r>
            <a:endParaRPr lang="zh-CN" altLang="en-US" dirty="0"/>
          </a:p>
        </p:txBody>
      </p:sp>
      <p:sp>
        <p:nvSpPr>
          <p:cNvPr id="46" name="文本框 45">
            <a:extLst>
              <a:ext uri="{FF2B5EF4-FFF2-40B4-BE49-F238E27FC236}">
                <a16:creationId xmlns:a16="http://schemas.microsoft.com/office/drawing/2014/main" id="{09A83506-62A0-445B-B217-2D76F7D9991A}"/>
              </a:ext>
            </a:extLst>
          </p:cNvPr>
          <p:cNvSpPr txBox="1"/>
          <p:nvPr/>
        </p:nvSpPr>
        <p:spPr>
          <a:xfrm>
            <a:off x="7201223" y="4817335"/>
            <a:ext cx="2700345" cy="880369"/>
          </a:xfrm>
          <a:prstGeom prst="rect">
            <a:avLst/>
          </a:prstGeom>
          <a:noFill/>
        </p:spPr>
        <p:txBody>
          <a:bodyPr wrap="square">
            <a:spAutoFit/>
          </a:bodyPr>
          <a:lstStyle/>
          <a:p>
            <a:pPr>
              <a:lnSpc>
                <a:spcPct val="150000"/>
              </a:lnSpc>
            </a:pPr>
            <a:r>
              <a:rPr lang="en-US" altLang="zh-CN" dirty="0"/>
              <a:t>Time of SC model:   668 s</a:t>
            </a:r>
            <a:br>
              <a:rPr lang="en-US" altLang="zh-CN" dirty="0"/>
            </a:br>
            <a:r>
              <a:rPr lang="en-US" altLang="zh-CN" dirty="0"/>
              <a:t>Time of P2P model: 283 s</a:t>
            </a:r>
            <a:endParaRPr lang="zh-CN" altLang="en-US" dirty="0"/>
          </a:p>
        </p:txBody>
      </p:sp>
      <p:pic>
        <p:nvPicPr>
          <p:cNvPr id="48" name="图片 47">
            <a:extLst>
              <a:ext uri="{FF2B5EF4-FFF2-40B4-BE49-F238E27FC236}">
                <a16:creationId xmlns:a16="http://schemas.microsoft.com/office/drawing/2014/main" id="{D473B8BD-5455-42B9-80D5-98201E465B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9711" y="1918188"/>
            <a:ext cx="3993836" cy="1412454"/>
          </a:xfrm>
          <a:prstGeom prst="rect">
            <a:avLst/>
          </a:prstGeom>
        </p:spPr>
      </p:pic>
      <p:sp>
        <p:nvSpPr>
          <p:cNvPr id="50" name="文本框 49">
            <a:extLst>
              <a:ext uri="{FF2B5EF4-FFF2-40B4-BE49-F238E27FC236}">
                <a16:creationId xmlns:a16="http://schemas.microsoft.com/office/drawing/2014/main" id="{F3A8878F-AFC9-44F9-ADEC-5E95F16FE046}"/>
              </a:ext>
            </a:extLst>
          </p:cNvPr>
          <p:cNvSpPr txBox="1"/>
          <p:nvPr/>
        </p:nvSpPr>
        <p:spPr>
          <a:xfrm>
            <a:off x="2174535" y="1760546"/>
            <a:ext cx="1907646" cy="464871"/>
          </a:xfrm>
          <a:prstGeom prst="rect">
            <a:avLst/>
          </a:prstGeom>
          <a:noFill/>
        </p:spPr>
        <p:txBody>
          <a:bodyPr wrap="square">
            <a:spAutoFit/>
          </a:bodyPr>
          <a:lstStyle/>
          <a:p>
            <a:pPr>
              <a:lnSpc>
                <a:spcPct val="150000"/>
              </a:lnSpc>
            </a:pPr>
            <a:r>
              <a:rPr lang="en-US" altLang="zh-CN" dirty="0"/>
              <a:t>Complex Situation</a:t>
            </a:r>
            <a:endParaRPr lang="zh-CN" altLang="en-US" dirty="0"/>
          </a:p>
        </p:txBody>
      </p:sp>
      <p:sp>
        <p:nvSpPr>
          <p:cNvPr id="51" name="文本框 50">
            <a:extLst>
              <a:ext uri="{FF2B5EF4-FFF2-40B4-BE49-F238E27FC236}">
                <a16:creationId xmlns:a16="http://schemas.microsoft.com/office/drawing/2014/main" id="{F404CE37-1DDB-43EC-8A10-F3791B8F9746}"/>
              </a:ext>
            </a:extLst>
          </p:cNvPr>
          <p:cNvSpPr txBox="1"/>
          <p:nvPr/>
        </p:nvSpPr>
        <p:spPr>
          <a:xfrm>
            <a:off x="8220208" y="1303417"/>
            <a:ext cx="819168" cy="464871"/>
          </a:xfrm>
          <a:prstGeom prst="rect">
            <a:avLst/>
          </a:prstGeom>
          <a:noFill/>
        </p:spPr>
        <p:txBody>
          <a:bodyPr wrap="square">
            <a:spAutoFit/>
          </a:bodyPr>
          <a:lstStyle/>
          <a:p>
            <a:pPr>
              <a:lnSpc>
                <a:spcPct val="150000"/>
              </a:lnSpc>
            </a:pPr>
            <a:r>
              <a:rPr lang="en-US" altLang="zh-CN" dirty="0"/>
              <a:t>1 -&gt; 8</a:t>
            </a:r>
            <a:endParaRPr lang="zh-CN" altLang="en-US" dirty="0"/>
          </a:p>
        </p:txBody>
      </p:sp>
      <p:pic>
        <p:nvPicPr>
          <p:cNvPr id="52" name="图片 51">
            <a:extLst>
              <a:ext uri="{FF2B5EF4-FFF2-40B4-BE49-F238E27FC236}">
                <a16:creationId xmlns:a16="http://schemas.microsoft.com/office/drawing/2014/main" id="{B513B998-20F3-4246-A8DF-ED8C24A4E1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0127" y="3600133"/>
            <a:ext cx="4538668" cy="1089280"/>
          </a:xfrm>
          <a:prstGeom prst="rect">
            <a:avLst/>
          </a:prstGeom>
        </p:spPr>
      </p:pic>
    </p:spTree>
    <p:extLst>
      <p:ext uri="{BB962C8B-B14F-4D97-AF65-F5344CB8AC3E}">
        <p14:creationId xmlns:p14="http://schemas.microsoft.com/office/powerpoint/2010/main" val="1190689364"/>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17987651-DBFD-4095-A970-0292DA987BEF}"/>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48" name="稻壳儿流芳广告出品">
            <a:extLst>
              <a:ext uri="{FF2B5EF4-FFF2-40B4-BE49-F238E27FC236}">
                <a16:creationId xmlns:a16="http://schemas.microsoft.com/office/drawing/2014/main" id="{D6DB782A-5991-491A-9D30-B6515ED5D59E}"/>
              </a:ext>
            </a:extLst>
          </p:cNvPr>
          <p:cNvSpPr>
            <a:spLocks noChangeAspect="1" noEditPoints="1"/>
          </p:cNvSpPr>
          <p:nvPr/>
        </p:nvSpPr>
        <p:spPr bwMode="auto">
          <a:xfrm>
            <a:off x="3161630" y="2642842"/>
            <a:ext cx="501130" cy="432000"/>
          </a:xfrm>
          <a:custGeom>
            <a:avLst/>
            <a:gdLst>
              <a:gd name="T0" fmla="*/ 345 w 5950"/>
              <a:gd name="T1" fmla="*/ 3458 h 6120"/>
              <a:gd name="T2" fmla="*/ 533 w 5950"/>
              <a:gd name="T3" fmla="*/ 5726 h 6120"/>
              <a:gd name="T4" fmla="*/ 1495 w 5950"/>
              <a:gd name="T5" fmla="*/ 5580 h 6120"/>
              <a:gd name="T6" fmla="*/ 1356 w 5950"/>
              <a:gd name="T7" fmla="*/ 3275 h 6120"/>
              <a:gd name="T8" fmla="*/ 3216 w 5950"/>
              <a:gd name="T9" fmla="*/ 548 h 6120"/>
              <a:gd name="T10" fmla="*/ 3209 w 5950"/>
              <a:gd name="T11" fmla="*/ 835 h 6120"/>
              <a:gd name="T12" fmla="*/ 3024 w 5950"/>
              <a:gd name="T13" fmla="*/ 1289 h 6120"/>
              <a:gd name="T14" fmla="*/ 2680 w 5950"/>
              <a:gd name="T15" fmla="*/ 2013 h 6120"/>
              <a:gd name="T16" fmla="*/ 2237 w 5950"/>
              <a:gd name="T17" fmla="*/ 2687 h 6120"/>
              <a:gd name="T18" fmla="*/ 1866 w 5950"/>
              <a:gd name="T19" fmla="*/ 3166 h 6120"/>
              <a:gd name="T20" fmla="*/ 1842 w 5950"/>
              <a:gd name="T21" fmla="*/ 5595 h 6120"/>
              <a:gd name="T22" fmla="*/ 2112 w 5950"/>
              <a:gd name="T23" fmla="*/ 5685 h 6120"/>
              <a:gd name="T24" fmla="*/ 2797 w 5950"/>
              <a:gd name="T25" fmla="*/ 5740 h 6120"/>
              <a:gd name="T26" fmla="*/ 3646 w 5950"/>
              <a:gd name="T27" fmla="*/ 5757 h 6120"/>
              <a:gd name="T28" fmla="*/ 4579 w 5950"/>
              <a:gd name="T29" fmla="*/ 5729 h 6120"/>
              <a:gd name="T30" fmla="*/ 5146 w 5950"/>
              <a:gd name="T31" fmla="*/ 5403 h 6120"/>
              <a:gd name="T32" fmla="*/ 5187 w 5950"/>
              <a:gd name="T33" fmla="*/ 5093 h 6120"/>
              <a:gd name="T34" fmla="*/ 5241 w 5950"/>
              <a:gd name="T35" fmla="*/ 4877 h 6120"/>
              <a:gd name="T36" fmla="*/ 5475 w 5950"/>
              <a:gd name="T37" fmla="*/ 4389 h 6120"/>
              <a:gd name="T38" fmla="*/ 5404 w 5950"/>
              <a:gd name="T39" fmla="*/ 4186 h 6120"/>
              <a:gd name="T40" fmla="*/ 5583 w 5950"/>
              <a:gd name="T41" fmla="*/ 3804 h 6120"/>
              <a:gd name="T42" fmla="*/ 5522 w 5950"/>
              <a:gd name="T43" fmla="*/ 3439 h 6120"/>
              <a:gd name="T44" fmla="*/ 5404 w 5950"/>
              <a:gd name="T45" fmla="*/ 3262 h 6120"/>
              <a:gd name="T46" fmla="*/ 5481 w 5950"/>
              <a:gd name="T47" fmla="*/ 3031 h 6120"/>
              <a:gd name="T48" fmla="*/ 5388 w 5950"/>
              <a:gd name="T49" fmla="*/ 2678 h 6120"/>
              <a:gd name="T50" fmla="*/ 4857 w 5950"/>
              <a:gd name="T51" fmla="*/ 2523 h 6120"/>
              <a:gd name="T52" fmla="*/ 4188 w 5950"/>
              <a:gd name="T53" fmla="*/ 2566 h 6120"/>
              <a:gd name="T54" fmla="*/ 3730 w 5950"/>
              <a:gd name="T55" fmla="*/ 2657 h 6120"/>
              <a:gd name="T56" fmla="*/ 3449 w 5950"/>
              <a:gd name="T57" fmla="*/ 2477 h 6120"/>
              <a:gd name="T58" fmla="*/ 3460 w 5950"/>
              <a:gd name="T59" fmla="*/ 1903 h 6120"/>
              <a:gd name="T60" fmla="*/ 3691 w 5950"/>
              <a:gd name="T61" fmla="*/ 1023 h 6120"/>
              <a:gd name="T62" fmla="*/ 3570 w 5950"/>
              <a:gd name="T63" fmla="*/ 473 h 6120"/>
              <a:gd name="T64" fmla="*/ 3268 w 5950"/>
              <a:gd name="T65" fmla="*/ 345 h 6120"/>
              <a:gd name="T66" fmla="*/ 3492 w 5950"/>
              <a:gd name="T67" fmla="*/ 40 h 6120"/>
              <a:gd name="T68" fmla="*/ 3935 w 5950"/>
              <a:gd name="T69" fmla="*/ 390 h 6120"/>
              <a:gd name="T70" fmla="*/ 4019 w 5950"/>
              <a:gd name="T71" fmla="*/ 1173 h 6120"/>
              <a:gd name="T72" fmla="*/ 3801 w 5950"/>
              <a:gd name="T73" fmla="*/ 1981 h 6120"/>
              <a:gd name="T74" fmla="*/ 3760 w 5950"/>
              <a:gd name="T75" fmla="*/ 2302 h 6120"/>
              <a:gd name="T76" fmla="*/ 4103 w 5950"/>
              <a:gd name="T77" fmla="*/ 2235 h 6120"/>
              <a:gd name="T78" fmla="*/ 4732 w 5950"/>
              <a:gd name="T79" fmla="*/ 2177 h 6120"/>
              <a:gd name="T80" fmla="*/ 5555 w 5950"/>
              <a:gd name="T81" fmla="*/ 2372 h 6120"/>
              <a:gd name="T82" fmla="*/ 5840 w 5950"/>
              <a:gd name="T83" fmla="*/ 2868 h 6120"/>
              <a:gd name="T84" fmla="*/ 5848 w 5950"/>
              <a:gd name="T85" fmla="*/ 3307 h 6120"/>
              <a:gd name="T86" fmla="*/ 5911 w 5950"/>
              <a:gd name="T87" fmla="*/ 3914 h 6120"/>
              <a:gd name="T88" fmla="*/ 5825 w 5950"/>
              <a:gd name="T89" fmla="*/ 4474 h 6120"/>
              <a:gd name="T90" fmla="*/ 5604 w 5950"/>
              <a:gd name="T91" fmla="*/ 5012 h 6120"/>
              <a:gd name="T92" fmla="*/ 5447 w 5950"/>
              <a:gd name="T93" fmla="*/ 5573 h 6120"/>
              <a:gd name="T94" fmla="*/ 4872 w 5950"/>
              <a:gd name="T95" fmla="*/ 6007 h 6120"/>
              <a:gd name="T96" fmla="*/ 3920 w 5950"/>
              <a:gd name="T97" fmla="*/ 6118 h 6120"/>
              <a:gd name="T98" fmla="*/ 2861 w 5950"/>
              <a:gd name="T99" fmla="*/ 6090 h 6120"/>
              <a:gd name="T100" fmla="*/ 2104 w 5950"/>
              <a:gd name="T101" fmla="*/ 6031 h 6120"/>
              <a:gd name="T102" fmla="*/ 1507 w 5950"/>
              <a:gd name="T103" fmla="*/ 6035 h 6120"/>
              <a:gd name="T104" fmla="*/ 242 w 5950"/>
              <a:gd name="T105" fmla="*/ 5986 h 6120"/>
              <a:gd name="T106" fmla="*/ 0 w 5950"/>
              <a:gd name="T107" fmla="*/ 3458 h 6120"/>
              <a:gd name="T108" fmla="*/ 307 w 5950"/>
              <a:gd name="T109" fmla="*/ 2976 h 6120"/>
              <a:gd name="T110" fmla="*/ 1566 w 5950"/>
              <a:gd name="T111" fmla="*/ 2991 h 6120"/>
              <a:gd name="T112" fmla="*/ 1838 w 5950"/>
              <a:gd name="T113" fmla="*/ 2596 h 6120"/>
              <a:gd name="T114" fmla="*/ 2330 w 5950"/>
              <a:gd name="T115" fmla="*/ 1933 h 6120"/>
              <a:gd name="T116" fmla="*/ 2747 w 5950"/>
              <a:gd name="T117" fmla="*/ 1062 h 6120"/>
              <a:gd name="T118" fmla="*/ 2870 w 5950"/>
              <a:gd name="T119" fmla="*/ 520 h 6120"/>
              <a:gd name="T120" fmla="*/ 3030 w 5950"/>
              <a:gd name="T121" fmla="*/ 73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50" h="6120">
                <a:moveTo>
                  <a:pt x="533" y="3270"/>
                </a:moveTo>
                <a:lnTo>
                  <a:pt x="490" y="3275"/>
                </a:lnTo>
                <a:lnTo>
                  <a:pt x="451" y="3288"/>
                </a:lnTo>
                <a:lnTo>
                  <a:pt x="415" y="3311"/>
                </a:lnTo>
                <a:lnTo>
                  <a:pt x="386" y="3341"/>
                </a:lnTo>
                <a:lnTo>
                  <a:pt x="363" y="3374"/>
                </a:lnTo>
                <a:lnTo>
                  <a:pt x="350" y="3415"/>
                </a:lnTo>
                <a:lnTo>
                  <a:pt x="345" y="3458"/>
                </a:lnTo>
                <a:lnTo>
                  <a:pt x="345" y="5539"/>
                </a:lnTo>
                <a:lnTo>
                  <a:pt x="350" y="5580"/>
                </a:lnTo>
                <a:lnTo>
                  <a:pt x="363" y="5621"/>
                </a:lnTo>
                <a:lnTo>
                  <a:pt x="386" y="5655"/>
                </a:lnTo>
                <a:lnTo>
                  <a:pt x="415" y="5685"/>
                </a:lnTo>
                <a:lnTo>
                  <a:pt x="449" y="5707"/>
                </a:lnTo>
                <a:lnTo>
                  <a:pt x="488" y="5720"/>
                </a:lnTo>
                <a:lnTo>
                  <a:pt x="533" y="5726"/>
                </a:lnTo>
                <a:lnTo>
                  <a:pt x="533" y="5724"/>
                </a:lnTo>
                <a:lnTo>
                  <a:pt x="1313" y="5724"/>
                </a:lnTo>
                <a:lnTo>
                  <a:pt x="1356" y="5720"/>
                </a:lnTo>
                <a:lnTo>
                  <a:pt x="1395" y="5705"/>
                </a:lnTo>
                <a:lnTo>
                  <a:pt x="1430" y="5683"/>
                </a:lnTo>
                <a:lnTo>
                  <a:pt x="1458" y="5655"/>
                </a:lnTo>
                <a:lnTo>
                  <a:pt x="1481" y="5619"/>
                </a:lnTo>
                <a:lnTo>
                  <a:pt x="1495" y="5580"/>
                </a:lnTo>
                <a:lnTo>
                  <a:pt x="1499" y="5537"/>
                </a:lnTo>
                <a:lnTo>
                  <a:pt x="1499" y="3458"/>
                </a:lnTo>
                <a:lnTo>
                  <a:pt x="1495" y="3415"/>
                </a:lnTo>
                <a:lnTo>
                  <a:pt x="1481" y="3376"/>
                </a:lnTo>
                <a:lnTo>
                  <a:pt x="1458" y="3341"/>
                </a:lnTo>
                <a:lnTo>
                  <a:pt x="1430" y="3313"/>
                </a:lnTo>
                <a:lnTo>
                  <a:pt x="1395" y="3290"/>
                </a:lnTo>
                <a:lnTo>
                  <a:pt x="1356" y="3275"/>
                </a:lnTo>
                <a:lnTo>
                  <a:pt x="1313" y="3270"/>
                </a:lnTo>
                <a:lnTo>
                  <a:pt x="533" y="3270"/>
                </a:lnTo>
                <a:close/>
                <a:moveTo>
                  <a:pt x="3244" y="343"/>
                </a:moveTo>
                <a:lnTo>
                  <a:pt x="3235" y="369"/>
                </a:lnTo>
                <a:lnTo>
                  <a:pt x="3226" y="403"/>
                </a:lnTo>
                <a:lnTo>
                  <a:pt x="3220" y="445"/>
                </a:lnTo>
                <a:lnTo>
                  <a:pt x="3216" y="494"/>
                </a:lnTo>
                <a:lnTo>
                  <a:pt x="3216" y="548"/>
                </a:lnTo>
                <a:lnTo>
                  <a:pt x="3218" y="604"/>
                </a:lnTo>
                <a:lnTo>
                  <a:pt x="3222" y="660"/>
                </a:lnTo>
                <a:lnTo>
                  <a:pt x="3227" y="714"/>
                </a:lnTo>
                <a:lnTo>
                  <a:pt x="3231" y="743"/>
                </a:lnTo>
                <a:lnTo>
                  <a:pt x="3227" y="773"/>
                </a:lnTo>
                <a:lnTo>
                  <a:pt x="3220" y="799"/>
                </a:lnTo>
                <a:lnTo>
                  <a:pt x="3216" y="812"/>
                </a:lnTo>
                <a:lnTo>
                  <a:pt x="3209" y="835"/>
                </a:lnTo>
                <a:lnTo>
                  <a:pt x="3196" y="864"/>
                </a:lnTo>
                <a:lnTo>
                  <a:pt x="3181" y="905"/>
                </a:lnTo>
                <a:lnTo>
                  <a:pt x="3162" y="952"/>
                </a:lnTo>
                <a:lnTo>
                  <a:pt x="3142" y="1008"/>
                </a:lnTo>
                <a:lnTo>
                  <a:pt x="3116" y="1069"/>
                </a:lnTo>
                <a:lnTo>
                  <a:pt x="3090" y="1138"/>
                </a:lnTo>
                <a:lnTo>
                  <a:pt x="3058" y="1211"/>
                </a:lnTo>
                <a:lnTo>
                  <a:pt x="3024" y="1289"/>
                </a:lnTo>
                <a:lnTo>
                  <a:pt x="2989" y="1371"/>
                </a:lnTo>
                <a:lnTo>
                  <a:pt x="2952" y="1456"/>
                </a:lnTo>
                <a:lnTo>
                  <a:pt x="2911" y="1546"/>
                </a:lnTo>
                <a:lnTo>
                  <a:pt x="2868" y="1637"/>
                </a:lnTo>
                <a:lnTo>
                  <a:pt x="2823" y="1730"/>
                </a:lnTo>
                <a:lnTo>
                  <a:pt x="2777" y="1825"/>
                </a:lnTo>
                <a:lnTo>
                  <a:pt x="2728" y="1920"/>
                </a:lnTo>
                <a:lnTo>
                  <a:pt x="2680" y="2013"/>
                </a:lnTo>
                <a:lnTo>
                  <a:pt x="2628" y="2106"/>
                </a:lnTo>
                <a:lnTo>
                  <a:pt x="2576" y="2199"/>
                </a:lnTo>
                <a:lnTo>
                  <a:pt x="2522" y="2289"/>
                </a:lnTo>
                <a:lnTo>
                  <a:pt x="2466" y="2376"/>
                </a:lnTo>
                <a:lnTo>
                  <a:pt x="2410" y="2460"/>
                </a:lnTo>
                <a:lnTo>
                  <a:pt x="2352" y="2540"/>
                </a:lnTo>
                <a:lnTo>
                  <a:pt x="2294" y="2616"/>
                </a:lnTo>
                <a:lnTo>
                  <a:pt x="2237" y="2687"/>
                </a:lnTo>
                <a:lnTo>
                  <a:pt x="2177" y="2750"/>
                </a:lnTo>
                <a:lnTo>
                  <a:pt x="2119" y="2808"/>
                </a:lnTo>
                <a:lnTo>
                  <a:pt x="2060" y="2860"/>
                </a:lnTo>
                <a:lnTo>
                  <a:pt x="2006" y="2922"/>
                </a:lnTo>
                <a:lnTo>
                  <a:pt x="1961" y="2985"/>
                </a:lnTo>
                <a:lnTo>
                  <a:pt x="1924" y="3046"/>
                </a:lnTo>
                <a:lnTo>
                  <a:pt x="1892" y="3108"/>
                </a:lnTo>
                <a:lnTo>
                  <a:pt x="1866" y="3166"/>
                </a:lnTo>
                <a:lnTo>
                  <a:pt x="1847" y="3216"/>
                </a:lnTo>
                <a:lnTo>
                  <a:pt x="1833" y="3262"/>
                </a:lnTo>
                <a:lnTo>
                  <a:pt x="1821" y="3298"/>
                </a:lnTo>
                <a:lnTo>
                  <a:pt x="1834" y="3350"/>
                </a:lnTo>
                <a:lnTo>
                  <a:pt x="1842" y="3402"/>
                </a:lnTo>
                <a:lnTo>
                  <a:pt x="1846" y="3458"/>
                </a:lnTo>
                <a:lnTo>
                  <a:pt x="1846" y="5539"/>
                </a:lnTo>
                <a:lnTo>
                  <a:pt x="1842" y="5595"/>
                </a:lnTo>
                <a:lnTo>
                  <a:pt x="1834" y="5651"/>
                </a:lnTo>
                <a:lnTo>
                  <a:pt x="1963" y="5666"/>
                </a:lnTo>
                <a:lnTo>
                  <a:pt x="1965" y="5666"/>
                </a:lnTo>
                <a:lnTo>
                  <a:pt x="1972" y="5668"/>
                </a:lnTo>
                <a:lnTo>
                  <a:pt x="1991" y="5670"/>
                </a:lnTo>
                <a:lnTo>
                  <a:pt x="2021" y="5673"/>
                </a:lnTo>
                <a:lnTo>
                  <a:pt x="2062" y="5679"/>
                </a:lnTo>
                <a:lnTo>
                  <a:pt x="2112" y="5685"/>
                </a:lnTo>
                <a:lnTo>
                  <a:pt x="2171" y="5690"/>
                </a:lnTo>
                <a:lnTo>
                  <a:pt x="2240" y="5698"/>
                </a:lnTo>
                <a:lnTo>
                  <a:pt x="2317" y="5705"/>
                </a:lnTo>
                <a:lnTo>
                  <a:pt x="2401" y="5713"/>
                </a:lnTo>
                <a:lnTo>
                  <a:pt x="2492" y="5720"/>
                </a:lnTo>
                <a:lnTo>
                  <a:pt x="2589" y="5727"/>
                </a:lnTo>
                <a:lnTo>
                  <a:pt x="2689" y="5733"/>
                </a:lnTo>
                <a:lnTo>
                  <a:pt x="2797" y="5740"/>
                </a:lnTo>
                <a:lnTo>
                  <a:pt x="2909" y="5746"/>
                </a:lnTo>
                <a:lnTo>
                  <a:pt x="3023" y="5752"/>
                </a:lnTo>
                <a:lnTo>
                  <a:pt x="3140" y="5755"/>
                </a:lnTo>
                <a:lnTo>
                  <a:pt x="3261" y="5757"/>
                </a:lnTo>
                <a:lnTo>
                  <a:pt x="3382" y="5759"/>
                </a:lnTo>
                <a:lnTo>
                  <a:pt x="3505" y="5759"/>
                </a:lnTo>
                <a:lnTo>
                  <a:pt x="3630" y="5757"/>
                </a:lnTo>
                <a:lnTo>
                  <a:pt x="3646" y="5757"/>
                </a:lnTo>
                <a:lnTo>
                  <a:pt x="3788" y="5766"/>
                </a:lnTo>
                <a:lnTo>
                  <a:pt x="3924" y="5774"/>
                </a:lnTo>
                <a:lnTo>
                  <a:pt x="4051" y="5776"/>
                </a:lnTo>
                <a:lnTo>
                  <a:pt x="4172" y="5774"/>
                </a:lnTo>
                <a:lnTo>
                  <a:pt x="4285" y="5768"/>
                </a:lnTo>
                <a:lnTo>
                  <a:pt x="4391" y="5759"/>
                </a:lnTo>
                <a:lnTo>
                  <a:pt x="4490" y="5746"/>
                </a:lnTo>
                <a:lnTo>
                  <a:pt x="4579" y="5729"/>
                </a:lnTo>
                <a:lnTo>
                  <a:pt x="4684" y="5703"/>
                </a:lnTo>
                <a:lnTo>
                  <a:pt x="4779" y="5673"/>
                </a:lnTo>
                <a:lnTo>
                  <a:pt x="4864" y="5640"/>
                </a:lnTo>
                <a:lnTo>
                  <a:pt x="4939" y="5601"/>
                </a:lnTo>
                <a:lnTo>
                  <a:pt x="5006" y="5558"/>
                </a:lnTo>
                <a:lnTo>
                  <a:pt x="5062" y="5511"/>
                </a:lnTo>
                <a:lnTo>
                  <a:pt x="5108" y="5459"/>
                </a:lnTo>
                <a:lnTo>
                  <a:pt x="5146" y="5403"/>
                </a:lnTo>
                <a:lnTo>
                  <a:pt x="5170" y="5357"/>
                </a:lnTo>
                <a:lnTo>
                  <a:pt x="5185" y="5308"/>
                </a:lnTo>
                <a:lnTo>
                  <a:pt x="5194" y="5262"/>
                </a:lnTo>
                <a:lnTo>
                  <a:pt x="5198" y="5219"/>
                </a:lnTo>
                <a:lnTo>
                  <a:pt x="5198" y="5180"/>
                </a:lnTo>
                <a:lnTo>
                  <a:pt x="5194" y="5145"/>
                </a:lnTo>
                <a:lnTo>
                  <a:pt x="5190" y="5115"/>
                </a:lnTo>
                <a:lnTo>
                  <a:pt x="5187" y="5093"/>
                </a:lnTo>
                <a:lnTo>
                  <a:pt x="5183" y="5079"/>
                </a:lnTo>
                <a:lnTo>
                  <a:pt x="5181" y="5074"/>
                </a:lnTo>
                <a:lnTo>
                  <a:pt x="5172" y="5039"/>
                </a:lnTo>
                <a:lnTo>
                  <a:pt x="5172" y="5001"/>
                </a:lnTo>
                <a:lnTo>
                  <a:pt x="5177" y="4966"/>
                </a:lnTo>
                <a:lnTo>
                  <a:pt x="5192" y="4932"/>
                </a:lnTo>
                <a:lnTo>
                  <a:pt x="5213" y="4903"/>
                </a:lnTo>
                <a:lnTo>
                  <a:pt x="5241" y="4877"/>
                </a:lnTo>
                <a:lnTo>
                  <a:pt x="5306" y="4821"/>
                </a:lnTo>
                <a:lnTo>
                  <a:pt x="5364" y="4763"/>
                </a:lnTo>
                <a:lnTo>
                  <a:pt x="5408" y="4702"/>
                </a:lnTo>
                <a:lnTo>
                  <a:pt x="5442" y="4638"/>
                </a:lnTo>
                <a:lnTo>
                  <a:pt x="5466" y="4573"/>
                </a:lnTo>
                <a:lnTo>
                  <a:pt x="5479" y="4504"/>
                </a:lnTo>
                <a:lnTo>
                  <a:pt x="5481" y="4433"/>
                </a:lnTo>
                <a:lnTo>
                  <a:pt x="5475" y="4389"/>
                </a:lnTo>
                <a:lnTo>
                  <a:pt x="5468" y="4350"/>
                </a:lnTo>
                <a:lnTo>
                  <a:pt x="5458" y="4312"/>
                </a:lnTo>
                <a:lnTo>
                  <a:pt x="5449" y="4281"/>
                </a:lnTo>
                <a:lnTo>
                  <a:pt x="5438" y="4257"/>
                </a:lnTo>
                <a:lnTo>
                  <a:pt x="5431" y="4236"/>
                </a:lnTo>
                <a:lnTo>
                  <a:pt x="5423" y="4225"/>
                </a:lnTo>
                <a:lnTo>
                  <a:pt x="5421" y="4219"/>
                </a:lnTo>
                <a:lnTo>
                  <a:pt x="5404" y="4186"/>
                </a:lnTo>
                <a:lnTo>
                  <a:pt x="5397" y="4149"/>
                </a:lnTo>
                <a:lnTo>
                  <a:pt x="5397" y="4111"/>
                </a:lnTo>
                <a:lnTo>
                  <a:pt x="5406" y="4076"/>
                </a:lnTo>
                <a:lnTo>
                  <a:pt x="5421" y="4042"/>
                </a:lnTo>
                <a:lnTo>
                  <a:pt x="5444" y="4011"/>
                </a:lnTo>
                <a:lnTo>
                  <a:pt x="5505" y="3942"/>
                </a:lnTo>
                <a:lnTo>
                  <a:pt x="5550" y="3873"/>
                </a:lnTo>
                <a:lnTo>
                  <a:pt x="5583" y="3804"/>
                </a:lnTo>
                <a:lnTo>
                  <a:pt x="5600" y="3735"/>
                </a:lnTo>
                <a:lnTo>
                  <a:pt x="5604" y="3666"/>
                </a:lnTo>
                <a:lnTo>
                  <a:pt x="5600" y="3620"/>
                </a:lnTo>
                <a:lnTo>
                  <a:pt x="5591" y="3577"/>
                </a:lnTo>
                <a:lnTo>
                  <a:pt x="5576" y="3538"/>
                </a:lnTo>
                <a:lnTo>
                  <a:pt x="5559" y="3501"/>
                </a:lnTo>
                <a:lnTo>
                  <a:pt x="5540" y="3469"/>
                </a:lnTo>
                <a:lnTo>
                  <a:pt x="5522" y="3439"/>
                </a:lnTo>
                <a:lnTo>
                  <a:pt x="5503" y="3415"/>
                </a:lnTo>
                <a:lnTo>
                  <a:pt x="5488" y="3395"/>
                </a:lnTo>
                <a:lnTo>
                  <a:pt x="5475" y="3380"/>
                </a:lnTo>
                <a:lnTo>
                  <a:pt x="5466" y="3370"/>
                </a:lnTo>
                <a:lnTo>
                  <a:pt x="5462" y="3368"/>
                </a:lnTo>
                <a:lnTo>
                  <a:pt x="5434" y="3337"/>
                </a:lnTo>
                <a:lnTo>
                  <a:pt x="5416" y="3300"/>
                </a:lnTo>
                <a:lnTo>
                  <a:pt x="5404" y="3262"/>
                </a:lnTo>
                <a:lnTo>
                  <a:pt x="5404" y="3221"/>
                </a:lnTo>
                <a:lnTo>
                  <a:pt x="5414" y="3182"/>
                </a:lnTo>
                <a:lnTo>
                  <a:pt x="5432" y="3145"/>
                </a:lnTo>
                <a:lnTo>
                  <a:pt x="5438" y="3136"/>
                </a:lnTo>
                <a:lnTo>
                  <a:pt x="5447" y="3117"/>
                </a:lnTo>
                <a:lnTo>
                  <a:pt x="5458" y="3095"/>
                </a:lnTo>
                <a:lnTo>
                  <a:pt x="5470" y="3063"/>
                </a:lnTo>
                <a:lnTo>
                  <a:pt x="5481" y="3031"/>
                </a:lnTo>
                <a:lnTo>
                  <a:pt x="5490" y="2992"/>
                </a:lnTo>
                <a:lnTo>
                  <a:pt x="5496" y="2951"/>
                </a:lnTo>
                <a:lnTo>
                  <a:pt x="5498" y="2907"/>
                </a:lnTo>
                <a:lnTo>
                  <a:pt x="5494" y="2862"/>
                </a:lnTo>
                <a:lnTo>
                  <a:pt x="5481" y="2816"/>
                </a:lnTo>
                <a:lnTo>
                  <a:pt x="5460" y="2769"/>
                </a:lnTo>
                <a:lnTo>
                  <a:pt x="5431" y="2722"/>
                </a:lnTo>
                <a:lnTo>
                  <a:pt x="5388" y="2678"/>
                </a:lnTo>
                <a:lnTo>
                  <a:pt x="5343" y="2642"/>
                </a:lnTo>
                <a:lnTo>
                  <a:pt x="5291" y="2613"/>
                </a:lnTo>
                <a:lnTo>
                  <a:pt x="5231" y="2588"/>
                </a:lnTo>
                <a:lnTo>
                  <a:pt x="5166" y="2568"/>
                </a:lnTo>
                <a:lnTo>
                  <a:pt x="5095" y="2551"/>
                </a:lnTo>
                <a:lnTo>
                  <a:pt x="5019" y="2538"/>
                </a:lnTo>
                <a:lnTo>
                  <a:pt x="4939" y="2529"/>
                </a:lnTo>
                <a:lnTo>
                  <a:pt x="4857" y="2523"/>
                </a:lnTo>
                <a:lnTo>
                  <a:pt x="4773" y="2519"/>
                </a:lnTo>
                <a:lnTo>
                  <a:pt x="4687" y="2519"/>
                </a:lnTo>
                <a:lnTo>
                  <a:pt x="4600" y="2523"/>
                </a:lnTo>
                <a:lnTo>
                  <a:pt x="4514" y="2527"/>
                </a:lnTo>
                <a:lnTo>
                  <a:pt x="4429" y="2534"/>
                </a:lnTo>
                <a:lnTo>
                  <a:pt x="4347" y="2544"/>
                </a:lnTo>
                <a:lnTo>
                  <a:pt x="4265" y="2555"/>
                </a:lnTo>
                <a:lnTo>
                  <a:pt x="4188" y="2566"/>
                </a:lnTo>
                <a:lnTo>
                  <a:pt x="4114" y="2579"/>
                </a:lnTo>
                <a:lnTo>
                  <a:pt x="4047" y="2594"/>
                </a:lnTo>
                <a:lnTo>
                  <a:pt x="4038" y="2596"/>
                </a:lnTo>
                <a:lnTo>
                  <a:pt x="4030" y="2598"/>
                </a:lnTo>
                <a:lnTo>
                  <a:pt x="3922" y="2616"/>
                </a:lnTo>
                <a:lnTo>
                  <a:pt x="3807" y="2642"/>
                </a:lnTo>
                <a:lnTo>
                  <a:pt x="3769" y="2652"/>
                </a:lnTo>
                <a:lnTo>
                  <a:pt x="3730" y="2657"/>
                </a:lnTo>
                <a:lnTo>
                  <a:pt x="3689" y="2659"/>
                </a:lnTo>
                <a:lnTo>
                  <a:pt x="3648" y="2654"/>
                </a:lnTo>
                <a:lnTo>
                  <a:pt x="3605" y="2641"/>
                </a:lnTo>
                <a:lnTo>
                  <a:pt x="3566" y="2620"/>
                </a:lnTo>
                <a:lnTo>
                  <a:pt x="3527" y="2592"/>
                </a:lnTo>
                <a:lnTo>
                  <a:pt x="3496" y="2559"/>
                </a:lnTo>
                <a:lnTo>
                  <a:pt x="3470" y="2521"/>
                </a:lnTo>
                <a:lnTo>
                  <a:pt x="3449" y="2477"/>
                </a:lnTo>
                <a:lnTo>
                  <a:pt x="3432" y="2428"/>
                </a:lnTo>
                <a:lnTo>
                  <a:pt x="3421" y="2372"/>
                </a:lnTo>
                <a:lnTo>
                  <a:pt x="3414" y="2311"/>
                </a:lnTo>
                <a:lnTo>
                  <a:pt x="3414" y="2244"/>
                </a:lnTo>
                <a:lnTo>
                  <a:pt x="3417" y="2169"/>
                </a:lnTo>
                <a:lnTo>
                  <a:pt x="3427" y="2088"/>
                </a:lnTo>
                <a:lnTo>
                  <a:pt x="3442" y="2000"/>
                </a:lnTo>
                <a:lnTo>
                  <a:pt x="3460" y="1903"/>
                </a:lnTo>
                <a:lnTo>
                  <a:pt x="3484" y="1801"/>
                </a:lnTo>
                <a:lnTo>
                  <a:pt x="3514" y="1691"/>
                </a:lnTo>
                <a:lnTo>
                  <a:pt x="3550" y="1572"/>
                </a:lnTo>
                <a:lnTo>
                  <a:pt x="3591" y="1447"/>
                </a:lnTo>
                <a:lnTo>
                  <a:pt x="3626" y="1332"/>
                </a:lnTo>
                <a:lnTo>
                  <a:pt x="3654" y="1224"/>
                </a:lnTo>
                <a:lnTo>
                  <a:pt x="3676" y="1121"/>
                </a:lnTo>
                <a:lnTo>
                  <a:pt x="3691" y="1023"/>
                </a:lnTo>
                <a:lnTo>
                  <a:pt x="3699" y="931"/>
                </a:lnTo>
                <a:lnTo>
                  <a:pt x="3700" y="846"/>
                </a:lnTo>
                <a:lnTo>
                  <a:pt x="3695" y="768"/>
                </a:lnTo>
                <a:lnTo>
                  <a:pt x="3682" y="695"/>
                </a:lnTo>
                <a:lnTo>
                  <a:pt x="3663" y="628"/>
                </a:lnTo>
                <a:lnTo>
                  <a:pt x="3639" y="568"/>
                </a:lnTo>
                <a:lnTo>
                  <a:pt x="3605" y="516"/>
                </a:lnTo>
                <a:lnTo>
                  <a:pt x="3570" y="473"/>
                </a:lnTo>
                <a:lnTo>
                  <a:pt x="3533" y="440"/>
                </a:lnTo>
                <a:lnTo>
                  <a:pt x="3492" y="412"/>
                </a:lnTo>
                <a:lnTo>
                  <a:pt x="3451" y="390"/>
                </a:lnTo>
                <a:lnTo>
                  <a:pt x="3410" y="373"/>
                </a:lnTo>
                <a:lnTo>
                  <a:pt x="3369" y="360"/>
                </a:lnTo>
                <a:lnTo>
                  <a:pt x="3332" y="352"/>
                </a:lnTo>
                <a:lnTo>
                  <a:pt x="3298" y="347"/>
                </a:lnTo>
                <a:lnTo>
                  <a:pt x="3268" y="345"/>
                </a:lnTo>
                <a:lnTo>
                  <a:pt x="3244" y="343"/>
                </a:lnTo>
                <a:close/>
                <a:moveTo>
                  <a:pt x="3237" y="0"/>
                </a:moveTo>
                <a:lnTo>
                  <a:pt x="3263" y="0"/>
                </a:lnTo>
                <a:lnTo>
                  <a:pt x="3298" y="2"/>
                </a:lnTo>
                <a:lnTo>
                  <a:pt x="3339" y="6"/>
                </a:lnTo>
                <a:lnTo>
                  <a:pt x="3386" y="13"/>
                </a:lnTo>
                <a:lnTo>
                  <a:pt x="3436" y="25"/>
                </a:lnTo>
                <a:lnTo>
                  <a:pt x="3492" y="40"/>
                </a:lnTo>
                <a:lnTo>
                  <a:pt x="3548" y="58"/>
                </a:lnTo>
                <a:lnTo>
                  <a:pt x="3607" y="84"/>
                </a:lnTo>
                <a:lnTo>
                  <a:pt x="3667" y="116"/>
                </a:lnTo>
                <a:lnTo>
                  <a:pt x="3725" y="153"/>
                </a:lnTo>
                <a:lnTo>
                  <a:pt x="3782" y="200"/>
                </a:lnTo>
                <a:lnTo>
                  <a:pt x="3836" y="254"/>
                </a:lnTo>
                <a:lnTo>
                  <a:pt x="3889" y="317"/>
                </a:lnTo>
                <a:lnTo>
                  <a:pt x="3935" y="390"/>
                </a:lnTo>
                <a:lnTo>
                  <a:pt x="3972" y="468"/>
                </a:lnTo>
                <a:lnTo>
                  <a:pt x="4004" y="552"/>
                </a:lnTo>
                <a:lnTo>
                  <a:pt x="4026" y="641"/>
                </a:lnTo>
                <a:lnTo>
                  <a:pt x="4041" y="736"/>
                </a:lnTo>
                <a:lnTo>
                  <a:pt x="4047" y="836"/>
                </a:lnTo>
                <a:lnTo>
                  <a:pt x="4047" y="944"/>
                </a:lnTo>
                <a:lnTo>
                  <a:pt x="4038" y="1056"/>
                </a:lnTo>
                <a:lnTo>
                  <a:pt x="4019" y="1173"/>
                </a:lnTo>
                <a:lnTo>
                  <a:pt x="3995" y="1296"/>
                </a:lnTo>
                <a:lnTo>
                  <a:pt x="3961" y="1425"/>
                </a:lnTo>
                <a:lnTo>
                  <a:pt x="3920" y="1557"/>
                </a:lnTo>
                <a:lnTo>
                  <a:pt x="3889" y="1659"/>
                </a:lnTo>
                <a:lnTo>
                  <a:pt x="3861" y="1752"/>
                </a:lnTo>
                <a:lnTo>
                  <a:pt x="3836" y="1836"/>
                </a:lnTo>
                <a:lnTo>
                  <a:pt x="3818" y="1913"/>
                </a:lnTo>
                <a:lnTo>
                  <a:pt x="3801" y="1981"/>
                </a:lnTo>
                <a:lnTo>
                  <a:pt x="3788" y="2043"/>
                </a:lnTo>
                <a:lnTo>
                  <a:pt x="3777" y="2097"/>
                </a:lnTo>
                <a:lnTo>
                  <a:pt x="3769" y="2145"/>
                </a:lnTo>
                <a:lnTo>
                  <a:pt x="3766" y="2188"/>
                </a:lnTo>
                <a:lnTo>
                  <a:pt x="3762" y="2223"/>
                </a:lnTo>
                <a:lnTo>
                  <a:pt x="3760" y="2255"/>
                </a:lnTo>
                <a:lnTo>
                  <a:pt x="3760" y="2281"/>
                </a:lnTo>
                <a:lnTo>
                  <a:pt x="3760" y="2302"/>
                </a:lnTo>
                <a:lnTo>
                  <a:pt x="3862" y="2279"/>
                </a:lnTo>
                <a:lnTo>
                  <a:pt x="3961" y="2261"/>
                </a:lnTo>
                <a:lnTo>
                  <a:pt x="3963" y="2261"/>
                </a:lnTo>
                <a:lnTo>
                  <a:pt x="3972" y="2259"/>
                </a:lnTo>
                <a:lnTo>
                  <a:pt x="3991" y="2255"/>
                </a:lnTo>
                <a:lnTo>
                  <a:pt x="4019" y="2250"/>
                </a:lnTo>
                <a:lnTo>
                  <a:pt x="4056" y="2242"/>
                </a:lnTo>
                <a:lnTo>
                  <a:pt x="4103" y="2235"/>
                </a:lnTo>
                <a:lnTo>
                  <a:pt x="4157" y="2225"/>
                </a:lnTo>
                <a:lnTo>
                  <a:pt x="4216" y="2216"/>
                </a:lnTo>
                <a:lnTo>
                  <a:pt x="4283" y="2207"/>
                </a:lnTo>
                <a:lnTo>
                  <a:pt x="4354" y="2199"/>
                </a:lnTo>
                <a:lnTo>
                  <a:pt x="4430" y="2192"/>
                </a:lnTo>
                <a:lnTo>
                  <a:pt x="4511" y="2184"/>
                </a:lnTo>
                <a:lnTo>
                  <a:pt x="4593" y="2181"/>
                </a:lnTo>
                <a:lnTo>
                  <a:pt x="4732" y="2177"/>
                </a:lnTo>
                <a:lnTo>
                  <a:pt x="4864" y="2179"/>
                </a:lnTo>
                <a:lnTo>
                  <a:pt x="4987" y="2188"/>
                </a:lnTo>
                <a:lnTo>
                  <a:pt x="5103" y="2203"/>
                </a:lnTo>
                <a:lnTo>
                  <a:pt x="5211" y="2225"/>
                </a:lnTo>
                <a:lnTo>
                  <a:pt x="5309" y="2253"/>
                </a:lnTo>
                <a:lnTo>
                  <a:pt x="5401" y="2287"/>
                </a:lnTo>
                <a:lnTo>
                  <a:pt x="5483" y="2326"/>
                </a:lnTo>
                <a:lnTo>
                  <a:pt x="5555" y="2372"/>
                </a:lnTo>
                <a:lnTo>
                  <a:pt x="5621" y="2426"/>
                </a:lnTo>
                <a:lnTo>
                  <a:pt x="5680" y="2486"/>
                </a:lnTo>
                <a:lnTo>
                  <a:pt x="5729" y="2547"/>
                </a:lnTo>
                <a:lnTo>
                  <a:pt x="5768" y="2611"/>
                </a:lnTo>
                <a:lnTo>
                  <a:pt x="5797" y="2674"/>
                </a:lnTo>
                <a:lnTo>
                  <a:pt x="5820" y="2739"/>
                </a:lnTo>
                <a:lnTo>
                  <a:pt x="5833" y="2804"/>
                </a:lnTo>
                <a:lnTo>
                  <a:pt x="5840" y="2868"/>
                </a:lnTo>
                <a:lnTo>
                  <a:pt x="5842" y="2931"/>
                </a:lnTo>
                <a:lnTo>
                  <a:pt x="5838" y="2992"/>
                </a:lnTo>
                <a:lnTo>
                  <a:pt x="5831" y="3052"/>
                </a:lnTo>
                <a:lnTo>
                  <a:pt x="5818" y="3110"/>
                </a:lnTo>
                <a:lnTo>
                  <a:pt x="5801" y="3164"/>
                </a:lnTo>
                <a:lnTo>
                  <a:pt x="5784" y="3212"/>
                </a:lnTo>
                <a:lnTo>
                  <a:pt x="5816" y="3257"/>
                </a:lnTo>
                <a:lnTo>
                  <a:pt x="5848" y="3307"/>
                </a:lnTo>
                <a:lnTo>
                  <a:pt x="5878" y="3365"/>
                </a:lnTo>
                <a:lnTo>
                  <a:pt x="5904" y="3428"/>
                </a:lnTo>
                <a:lnTo>
                  <a:pt x="5926" y="3497"/>
                </a:lnTo>
                <a:lnTo>
                  <a:pt x="5943" y="3573"/>
                </a:lnTo>
                <a:lnTo>
                  <a:pt x="5950" y="3653"/>
                </a:lnTo>
                <a:lnTo>
                  <a:pt x="5948" y="3741"/>
                </a:lnTo>
                <a:lnTo>
                  <a:pt x="5935" y="3828"/>
                </a:lnTo>
                <a:lnTo>
                  <a:pt x="5911" y="3914"/>
                </a:lnTo>
                <a:lnTo>
                  <a:pt x="5876" y="3998"/>
                </a:lnTo>
                <a:lnTo>
                  <a:pt x="5829" y="4080"/>
                </a:lnTo>
                <a:lnTo>
                  <a:pt x="5771" y="4162"/>
                </a:lnTo>
                <a:lnTo>
                  <a:pt x="5790" y="4214"/>
                </a:lnTo>
                <a:lnTo>
                  <a:pt x="5805" y="4275"/>
                </a:lnTo>
                <a:lnTo>
                  <a:pt x="5818" y="4344"/>
                </a:lnTo>
                <a:lnTo>
                  <a:pt x="5825" y="4419"/>
                </a:lnTo>
                <a:lnTo>
                  <a:pt x="5825" y="4474"/>
                </a:lnTo>
                <a:lnTo>
                  <a:pt x="5822" y="4534"/>
                </a:lnTo>
                <a:lnTo>
                  <a:pt x="5814" y="4597"/>
                </a:lnTo>
                <a:lnTo>
                  <a:pt x="5799" y="4664"/>
                </a:lnTo>
                <a:lnTo>
                  <a:pt x="5779" y="4731"/>
                </a:lnTo>
                <a:lnTo>
                  <a:pt x="5749" y="4802"/>
                </a:lnTo>
                <a:lnTo>
                  <a:pt x="5712" y="4871"/>
                </a:lnTo>
                <a:lnTo>
                  <a:pt x="5663" y="4942"/>
                </a:lnTo>
                <a:lnTo>
                  <a:pt x="5604" y="5012"/>
                </a:lnTo>
                <a:lnTo>
                  <a:pt x="5535" y="5083"/>
                </a:lnTo>
                <a:lnTo>
                  <a:pt x="5540" y="5137"/>
                </a:lnTo>
                <a:lnTo>
                  <a:pt x="5542" y="5199"/>
                </a:lnTo>
                <a:lnTo>
                  <a:pt x="5540" y="5266"/>
                </a:lnTo>
                <a:lnTo>
                  <a:pt x="5529" y="5338"/>
                </a:lnTo>
                <a:lnTo>
                  <a:pt x="5512" y="5415"/>
                </a:lnTo>
                <a:lnTo>
                  <a:pt x="5485" y="5493"/>
                </a:lnTo>
                <a:lnTo>
                  <a:pt x="5447" y="5573"/>
                </a:lnTo>
                <a:lnTo>
                  <a:pt x="5403" y="5644"/>
                </a:lnTo>
                <a:lnTo>
                  <a:pt x="5350" y="5711"/>
                </a:lnTo>
                <a:lnTo>
                  <a:pt x="5289" y="5772"/>
                </a:lnTo>
                <a:lnTo>
                  <a:pt x="5222" y="5828"/>
                </a:lnTo>
                <a:lnTo>
                  <a:pt x="5146" y="5880"/>
                </a:lnTo>
                <a:lnTo>
                  <a:pt x="5062" y="5928"/>
                </a:lnTo>
                <a:lnTo>
                  <a:pt x="4971" y="5969"/>
                </a:lnTo>
                <a:lnTo>
                  <a:pt x="4872" y="6007"/>
                </a:lnTo>
                <a:lnTo>
                  <a:pt x="4766" y="6040"/>
                </a:lnTo>
                <a:lnTo>
                  <a:pt x="4652" y="6068"/>
                </a:lnTo>
                <a:lnTo>
                  <a:pt x="4548" y="6087"/>
                </a:lnTo>
                <a:lnTo>
                  <a:pt x="4436" y="6102"/>
                </a:lnTo>
                <a:lnTo>
                  <a:pt x="4317" y="6113"/>
                </a:lnTo>
                <a:lnTo>
                  <a:pt x="4190" y="6118"/>
                </a:lnTo>
                <a:lnTo>
                  <a:pt x="4056" y="6120"/>
                </a:lnTo>
                <a:lnTo>
                  <a:pt x="3920" y="6118"/>
                </a:lnTo>
                <a:lnTo>
                  <a:pt x="3777" y="6113"/>
                </a:lnTo>
                <a:lnTo>
                  <a:pt x="3628" y="6103"/>
                </a:lnTo>
                <a:lnTo>
                  <a:pt x="3496" y="6105"/>
                </a:lnTo>
                <a:lnTo>
                  <a:pt x="3363" y="6105"/>
                </a:lnTo>
                <a:lnTo>
                  <a:pt x="3233" y="6103"/>
                </a:lnTo>
                <a:lnTo>
                  <a:pt x="3106" y="6100"/>
                </a:lnTo>
                <a:lnTo>
                  <a:pt x="2982" y="6096"/>
                </a:lnTo>
                <a:lnTo>
                  <a:pt x="2861" y="6090"/>
                </a:lnTo>
                <a:lnTo>
                  <a:pt x="2745" y="6083"/>
                </a:lnTo>
                <a:lnTo>
                  <a:pt x="2633" y="6076"/>
                </a:lnTo>
                <a:lnTo>
                  <a:pt x="2527" y="6068"/>
                </a:lnTo>
                <a:lnTo>
                  <a:pt x="2427" y="6061"/>
                </a:lnTo>
                <a:lnTo>
                  <a:pt x="2333" y="6053"/>
                </a:lnTo>
                <a:lnTo>
                  <a:pt x="2250" y="6046"/>
                </a:lnTo>
                <a:lnTo>
                  <a:pt x="2171" y="6038"/>
                </a:lnTo>
                <a:lnTo>
                  <a:pt x="2104" y="6031"/>
                </a:lnTo>
                <a:lnTo>
                  <a:pt x="2047" y="6025"/>
                </a:lnTo>
                <a:lnTo>
                  <a:pt x="1998" y="6020"/>
                </a:lnTo>
                <a:lnTo>
                  <a:pt x="1961" y="6014"/>
                </a:lnTo>
                <a:lnTo>
                  <a:pt x="1935" y="6012"/>
                </a:lnTo>
                <a:lnTo>
                  <a:pt x="1920" y="6010"/>
                </a:lnTo>
                <a:lnTo>
                  <a:pt x="1620" y="5973"/>
                </a:lnTo>
                <a:lnTo>
                  <a:pt x="1566" y="6007"/>
                </a:lnTo>
                <a:lnTo>
                  <a:pt x="1507" y="6035"/>
                </a:lnTo>
                <a:lnTo>
                  <a:pt x="1445" y="6055"/>
                </a:lnTo>
                <a:lnTo>
                  <a:pt x="1380" y="6066"/>
                </a:lnTo>
                <a:lnTo>
                  <a:pt x="1313" y="6072"/>
                </a:lnTo>
                <a:lnTo>
                  <a:pt x="533" y="6072"/>
                </a:lnTo>
                <a:lnTo>
                  <a:pt x="453" y="6066"/>
                </a:lnTo>
                <a:lnTo>
                  <a:pt x="378" y="6049"/>
                </a:lnTo>
                <a:lnTo>
                  <a:pt x="307" y="6022"/>
                </a:lnTo>
                <a:lnTo>
                  <a:pt x="242" y="5986"/>
                </a:lnTo>
                <a:lnTo>
                  <a:pt x="183" y="5942"/>
                </a:lnTo>
                <a:lnTo>
                  <a:pt x="130" y="5888"/>
                </a:lnTo>
                <a:lnTo>
                  <a:pt x="86" y="5828"/>
                </a:lnTo>
                <a:lnTo>
                  <a:pt x="48" y="5763"/>
                </a:lnTo>
                <a:lnTo>
                  <a:pt x="22" y="5692"/>
                </a:lnTo>
                <a:lnTo>
                  <a:pt x="6" y="5618"/>
                </a:lnTo>
                <a:lnTo>
                  <a:pt x="0" y="5539"/>
                </a:lnTo>
                <a:lnTo>
                  <a:pt x="0" y="3458"/>
                </a:lnTo>
                <a:lnTo>
                  <a:pt x="6" y="3380"/>
                </a:lnTo>
                <a:lnTo>
                  <a:pt x="22" y="3305"/>
                </a:lnTo>
                <a:lnTo>
                  <a:pt x="48" y="3234"/>
                </a:lnTo>
                <a:lnTo>
                  <a:pt x="86" y="3169"/>
                </a:lnTo>
                <a:lnTo>
                  <a:pt x="130" y="3110"/>
                </a:lnTo>
                <a:lnTo>
                  <a:pt x="183" y="3058"/>
                </a:lnTo>
                <a:lnTo>
                  <a:pt x="242" y="3013"/>
                </a:lnTo>
                <a:lnTo>
                  <a:pt x="307" y="2976"/>
                </a:lnTo>
                <a:lnTo>
                  <a:pt x="378" y="2950"/>
                </a:lnTo>
                <a:lnTo>
                  <a:pt x="453" y="2933"/>
                </a:lnTo>
                <a:lnTo>
                  <a:pt x="533" y="2925"/>
                </a:lnTo>
                <a:lnTo>
                  <a:pt x="1313" y="2925"/>
                </a:lnTo>
                <a:lnTo>
                  <a:pt x="1380" y="2931"/>
                </a:lnTo>
                <a:lnTo>
                  <a:pt x="1445" y="2942"/>
                </a:lnTo>
                <a:lnTo>
                  <a:pt x="1508" y="2963"/>
                </a:lnTo>
                <a:lnTo>
                  <a:pt x="1566" y="2991"/>
                </a:lnTo>
                <a:lnTo>
                  <a:pt x="1602" y="2918"/>
                </a:lnTo>
                <a:lnTo>
                  <a:pt x="1644" y="2843"/>
                </a:lnTo>
                <a:lnTo>
                  <a:pt x="1693" y="2765"/>
                </a:lnTo>
                <a:lnTo>
                  <a:pt x="1751" y="2689"/>
                </a:lnTo>
                <a:lnTo>
                  <a:pt x="1818" y="2614"/>
                </a:lnTo>
                <a:lnTo>
                  <a:pt x="1823" y="2607"/>
                </a:lnTo>
                <a:lnTo>
                  <a:pt x="1831" y="2601"/>
                </a:lnTo>
                <a:lnTo>
                  <a:pt x="1838" y="2596"/>
                </a:lnTo>
                <a:lnTo>
                  <a:pt x="1898" y="2544"/>
                </a:lnTo>
                <a:lnTo>
                  <a:pt x="1959" y="2480"/>
                </a:lnTo>
                <a:lnTo>
                  <a:pt x="2022" y="2408"/>
                </a:lnTo>
                <a:lnTo>
                  <a:pt x="2084" y="2326"/>
                </a:lnTo>
                <a:lnTo>
                  <a:pt x="2145" y="2236"/>
                </a:lnTo>
                <a:lnTo>
                  <a:pt x="2209" y="2142"/>
                </a:lnTo>
                <a:lnTo>
                  <a:pt x="2268" y="2039"/>
                </a:lnTo>
                <a:lnTo>
                  <a:pt x="2330" y="1933"/>
                </a:lnTo>
                <a:lnTo>
                  <a:pt x="2389" y="1825"/>
                </a:lnTo>
                <a:lnTo>
                  <a:pt x="2447" y="1713"/>
                </a:lnTo>
                <a:lnTo>
                  <a:pt x="2503" y="1602"/>
                </a:lnTo>
                <a:lnTo>
                  <a:pt x="2557" y="1490"/>
                </a:lnTo>
                <a:lnTo>
                  <a:pt x="2607" y="1378"/>
                </a:lnTo>
                <a:lnTo>
                  <a:pt x="2658" y="1268"/>
                </a:lnTo>
                <a:lnTo>
                  <a:pt x="2704" y="1164"/>
                </a:lnTo>
                <a:lnTo>
                  <a:pt x="2747" y="1062"/>
                </a:lnTo>
                <a:lnTo>
                  <a:pt x="2786" y="967"/>
                </a:lnTo>
                <a:lnTo>
                  <a:pt x="2821" y="877"/>
                </a:lnTo>
                <a:lnTo>
                  <a:pt x="2853" y="795"/>
                </a:lnTo>
                <a:lnTo>
                  <a:pt x="2881" y="723"/>
                </a:lnTo>
                <a:lnTo>
                  <a:pt x="2877" y="682"/>
                </a:lnTo>
                <a:lnTo>
                  <a:pt x="2872" y="632"/>
                </a:lnTo>
                <a:lnTo>
                  <a:pt x="2870" y="578"/>
                </a:lnTo>
                <a:lnTo>
                  <a:pt x="2870" y="520"/>
                </a:lnTo>
                <a:lnTo>
                  <a:pt x="2872" y="458"/>
                </a:lnTo>
                <a:lnTo>
                  <a:pt x="2879" y="395"/>
                </a:lnTo>
                <a:lnTo>
                  <a:pt x="2888" y="334"/>
                </a:lnTo>
                <a:lnTo>
                  <a:pt x="2905" y="272"/>
                </a:lnTo>
                <a:lnTo>
                  <a:pt x="2926" y="215"/>
                </a:lnTo>
                <a:lnTo>
                  <a:pt x="2954" y="161"/>
                </a:lnTo>
                <a:lnTo>
                  <a:pt x="2989" y="112"/>
                </a:lnTo>
                <a:lnTo>
                  <a:pt x="3030" y="73"/>
                </a:lnTo>
                <a:lnTo>
                  <a:pt x="3075" y="41"/>
                </a:lnTo>
                <a:lnTo>
                  <a:pt x="3125" y="19"/>
                </a:lnTo>
                <a:lnTo>
                  <a:pt x="3179" y="4"/>
                </a:lnTo>
                <a:lnTo>
                  <a:pt x="323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u="sng"/>
          </a:p>
        </p:txBody>
      </p:sp>
      <p:sp>
        <p:nvSpPr>
          <p:cNvPr id="49" name="稻壳儿流芳广告出品 http://chn.docer.com/works?userid=401746942">
            <a:extLst>
              <a:ext uri="{FF2B5EF4-FFF2-40B4-BE49-F238E27FC236}">
                <a16:creationId xmlns:a16="http://schemas.microsoft.com/office/drawing/2014/main" id="{AF8B42BB-FCF8-4C72-87EE-AADC15EE0645}"/>
              </a:ext>
            </a:extLst>
          </p:cNvPr>
          <p:cNvSpPr>
            <a:spLocks noChangeAspect="1" noEditPoints="1"/>
          </p:cNvSpPr>
          <p:nvPr/>
        </p:nvSpPr>
        <p:spPr bwMode="auto">
          <a:xfrm>
            <a:off x="5668645" y="2642842"/>
            <a:ext cx="514714" cy="432000"/>
          </a:xfrm>
          <a:custGeom>
            <a:avLst/>
            <a:gdLst>
              <a:gd name="T0" fmla="*/ 476 w 700"/>
              <a:gd name="T1" fmla="*/ 11 h 701"/>
              <a:gd name="T2" fmla="*/ 437 w 700"/>
              <a:gd name="T3" fmla="*/ 11 h 701"/>
              <a:gd name="T4" fmla="*/ 7 w 700"/>
              <a:gd name="T5" fmla="*/ 441 h 701"/>
              <a:gd name="T6" fmla="*/ 6 w 700"/>
              <a:gd name="T7" fmla="*/ 442 h 701"/>
              <a:gd name="T8" fmla="*/ 6 w 700"/>
              <a:gd name="T9" fmla="*/ 442 h 701"/>
              <a:gd name="T10" fmla="*/ 5 w 700"/>
              <a:gd name="T11" fmla="*/ 442 h 701"/>
              <a:gd name="T12" fmla="*/ 5 w 700"/>
              <a:gd name="T13" fmla="*/ 443 h 701"/>
              <a:gd name="T14" fmla="*/ 5 w 700"/>
              <a:gd name="T15" fmla="*/ 443 h 701"/>
              <a:gd name="T16" fmla="*/ 4 w 700"/>
              <a:gd name="T17" fmla="*/ 444 h 701"/>
              <a:gd name="T18" fmla="*/ 4 w 700"/>
              <a:gd name="T19" fmla="*/ 445 h 701"/>
              <a:gd name="T20" fmla="*/ 3 w 700"/>
              <a:gd name="T21" fmla="*/ 445 h 701"/>
              <a:gd name="T22" fmla="*/ 3 w 700"/>
              <a:gd name="T23" fmla="*/ 446 h 701"/>
              <a:gd name="T24" fmla="*/ 3 w 700"/>
              <a:gd name="T25" fmla="*/ 446 h 701"/>
              <a:gd name="T26" fmla="*/ 2 w 700"/>
              <a:gd name="T27" fmla="*/ 447 h 701"/>
              <a:gd name="T28" fmla="*/ 2 w 700"/>
              <a:gd name="T29" fmla="*/ 448 h 701"/>
              <a:gd name="T30" fmla="*/ 2 w 700"/>
              <a:gd name="T31" fmla="*/ 448 h 701"/>
              <a:gd name="T32" fmla="*/ 2 w 700"/>
              <a:gd name="T33" fmla="*/ 449 h 701"/>
              <a:gd name="T34" fmla="*/ 2 w 700"/>
              <a:gd name="T35" fmla="*/ 450 h 701"/>
              <a:gd name="T36" fmla="*/ 1 w 700"/>
              <a:gd name="T37" fmla="*/ 450 h 701"/>
              <a:gd name="T38" fmla="*/ 1 w 700"/>
              <a:gd name="T39" fmla="*/ 451 h 701"/>
              <a:gd name="T40" fmla="*/ 1 w 700"/>
              <a:gd name="T41" fmla="*/ 451 h 701"/>
              <a:gd name="T42" fmla="*/ 0 w 700"/>
              <a:gd name="T43" fmla="*/ 452 h 701"/>
              <a:gd name="T44" fmla="*/ 0 w 700"/>
              <a:gd name="T45" fmla="*/ 453 h 701"/>
              <a:gd name="T46" fmla="*/ 0 w 700"/>
              <a:gd name="T47" fmla="*/ 453 h 701"/>
              <a:gd name="T48" fmla="*/ 0 w 700"/>
              <a:gd name="T49" fmla="*/ 454 h 701"/>
              <a:gd name="T50" fmla="*/ 0 w 700"/>
              <a:gd name="T51" fmla="*/ 454 h 701"/>
              <a:gd name="T52" fmla="*/ 0 w 700"/>
              <a:gd name="T53" fmla="*/ 455 h 701"/>
              <a:gd name="T54" fmla="*/ 0 w 700"/>
              <a:gd name="T55" fmla="*/ 456 h 701"/>
              <a:gd name="T56" fmla="*/ 0 w 700"/>
              <a:gd name="T57" fmla="*/ 457 h 701"/>
              <a:gd name="T58" fmla="*/ 0 w 700"/>
              <a:gd name="T59" fmla="*/ 457 h 701"/>
              <a:gd name="T60" fmla="*/ 0 w 700"/>
              <a:gd name="T61" fmla="*/ 458 h 701"/>
              <a:gd name="T62" fmla="*/ 27 w 700"/>
              <a:gd name="T63" fmla="*/ 701 h 701"/>
              <a:gd name="T64" fmla="*/ 243 w 700"/>
              <a:gd name="T65" fmla="*/ 701 h 701"/>
              <a:gd name="T66" fmla="*/ 244 w 700"/>
              <a:gd name="T67" fmla="*/ 700 h 701"/>
              <a:gd name="T68" fmla="*/ 245 w 700"/>
              <a:gd name="T69" fmla="*/ 700 h 701"/>
              <a:gd name="T70" fmla="*/ 247 w 700"/>
              <a:gd name="T71" fmla="*/ 700 h 701"/>
              <a:gd name="T72" fmla="*/ 248 w 700"/>
              <a:gd name="T73" fmla="*/ 700 h 701"/>
              <a:gd name="T74" fmla="*/ 249 w 700"/>
              <a:gd name="T75" fmla="*/ 699 h 701"/>
              <a:gd name="T76" fmla="*/ 252 w 700"/>
              <a:gd name="T77" fmla="*/ 699 h 701"/>
              <a:gd name="T78" fmla="*/ 253 w 700"/>
              <a:gd name="T79" fmla="*/ 698 h 701"/>
              <a:gd name="T80" fmla="*/ 254 w 700"/>
              <a:gd name="T81" fmla="*/ 698 h 701"/>
              <a:gd name="T82" fmla="*/ 255 w 700"/>
              <a:gd name="T83" fmla="*/ 697 h 701"/>
              <a:gd name="T84" fmla="*/ 256 w 700"/>
              <a:gd name="T85" fmla="*/ 696 h 701"/>
              <a:gd name="T86" fmla="*/ 257 w 700"/>
              <a:gd name="T87" fmla="*/ 695 h 701"/>
              <a:gd name="T88" fmla="*/ 258 w 700"/>
              <a:gd name="T89" fmla="*/ 695 h 701"/>
              <a:gd name="T90" fmla="*/ 259 w 700"/>
              <a:gd name="T91" fmla="*/ 694 h 701"/>
              <a:gd name="T92" fmla="*/ 260 w 700"/>
              <a:gd name="T93" fmla="*/ 693 h 701"/>
              <a:gd name="T94" fmla="*/ 690 w 700"/>
              <a:gd name="T95" fmla="*/ 225 h 701"/>
              <a:gd name="T96" fmla="*/ 456 w 700"/>
              <a:gd name="T97" fmla="*/ 68 h 701"/>
              <a:gd name="T98" fmla="*/ 97 w 700"/>
              <a:gd name="T99" fmla="*/ 491 h 701"/>
              <a:gd name="T100" fmla="*/ 456 w 700"/>
              <a:gd name="T101" fmla="*/ 68 h 701"/>
              <a:gd name="T102" fmla="*/ 53 w 700"/>
              <a:gd name="T103" fmla="*/ 647 h 701"/>
              <a:gd name="T104" fmla="*/ 176 w 700"/>
              <a:gd name="T105" fmla="*/ 647 h 701"/>
              <a:gd name="T106" fmla="*/ 119 w 700"/>
              <a:gd name="T107" fmla="*/ 514 h 701"/>
              <a:gd name="T108" fmla="*/ 511 w 700"/>
              <a:gd name="T109" fmla="*/ 122 h 701"/>
              <a:gd name="T110" fmla="*/ 186 w 700"/>
              <a:gd name="T111" fmla="*/ 581 h 701"/>
              <a:gd name="T112" fmla="*/ 241 w 700"/>
              <a:gd name="T113" fmla="*/ 636 h 701"/>
              <a:gd name="T114" fmla="*/ 209 w 700"/>
              <a:gd name="T115" fmla="*/ 604 h 701"/>
              <a:gd name="T116" fmla="*/ 633 w 700"/>
              <a:gd name="T117" fmla="*/ 24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0" h="701">
                <a:moveTo>
                  <a:pt x="690" y="225"/>
                </a:moveTo>
                <a:cubicBezTo>
                  <a:pt x="476" y="11"/>
                  <a:pt x="476" y="11"/>
                  <a:pt x="476" y="11"/>
                </a:cubicBezTo>
                <a:cubicBezTo>
                  <a:pt x="475" y="11"/>
                  <a:pt x="475" y="11"/>
                  <a:pt x="475" y="11"/>
                </a:cubicBezTo>
                <a:cubicBezTo>
                  <a:pt x="465" y="0"/>
                  <a:pt x="447" y="0"/>
                  <a:pt x="437" y="11"/>
                </a:cubicBezTo>
                <a:cubicBezTo>
                  <a:pt x="7" y="440"/>
                  <a:pt x="7" y="440"/>
                  <a:pt x="7" y="440"/>
                </a:cubicBezTo>
                <a:cubicBezTo>
                  <a:pt x="7" y="441"/>
                  <a:pt x="7" y="441"/>
                  <a:pt x="7" y="441"/>
                </a:cubicBezTo>
                <a:cubicBezTo>
                  <a:pt x="7" y="441"/>
                  <a:pt x="7" y="441"/>
                  <a:pt x="7" y="441"/>
                </a:cubicBezTo>
                <a:cubicBezTo>
                  <a:pt x="6" y="442"/>
                  <a:pt x="6" y="442"/>
                  <a:pt x="6" y="442"/>
                </a:cubicBezTo>
                <a:cubicBezTo>
                  <a:pt x="6" y="442"/>
                  <a:pt x="6" y="442"/>
                  <a:pt x="6" y="442"/>
                </a:cubicBezTo>
                <a:cubicBezTo>
                  <a:pt x="6" y="442"/>
                  <a:pt x="6" y="442"/>
                  <a:pt x="6" y="442"/>
                </a:cubicBezTo>
                <a:cubicBezTo>
                  <a:pt x="6" y="442"/>
                  <a:pt x="6" y="442"/>
                  <a:pt x="6" y="442"/>
                </a:cubicBezTo>
                <a:cubicBezTo>
                  <a:pt x="5" y="442"/>
                  <a:pt x="5" y="442"/>
                  <a:pt x="5" y="442"/>
                </a:cubicBezTo>
                <a:cubicBezTo>
                  <a:pt x="5" y="443"/>
                  <a:pt x="5" y="443"/>
                  <a:pt x="5" y="443"/>
                </a:cubicBezTo>
                <a:cubicBezTo>
                  <a:pt x="5" y="443"/>
                  <a:pt x="5" y="443"/>
                  <a:pt x="5" y="443"/>
                </a:cubicBezTo>
                <a:cubicBezTo>
                  <a:pt x="5" y="443"/>
                  <a:pt x="5" y="443"/>
                  <a:pt x="5" y="443"/>
                </a:cubicBezTo>
                <a:cubicBezTo>
                  <a:pt x="5" y="443"/>
                  <a:pt x="5" y="443"/>
                  <a:pt x="5" y="443"/>
                </a:cubicBezTo>
                <a:cubicBezTo>
                  <a:pt x="4" y="444"/>
                  <a:pt x="4" y="444"/>
                  <a:pt x="4" y="444"/>
                </a:cubicBezTo>
                <a:cubicBezTo>
                  <a:pt x="4" y="444"/>
                  <a:pt x="4" y="444"/>
                  <a:pt x="4" y="444"/>
                </a:cubicBezTo>
                <a:cubicBezTo>
                  <a:pt x="4" y="445"/>
                  <a:pt x="4" y="445"/>
                  <a:pt x="4" y="445"/>
                </a:cubicBezTo>
                <a:cubicBezTo>
                  <a:pt x="4" y="445"/>
                  <a:pt x="4" y="445"/>
                  <a:pt x="4" y="445"/>
                </a:cubicBezTo>
                <a:cubicBezTo>
                  <a:pt x="3" y="445"/>
                  <a:pt x="3" y="445"/>
                  <a:pt x="3" y="445"/>
                </a:cubicBezTo>
                <a:cubicBezTo>
                  <a:pt x="3" y="445"/>
                  <a:pt x="3" y="445"/>
                  <a:pt x="3" y="445"/>
                </a:cubicBezTo>
                <a:cubicBezTo>
                  <a:pt x="3" y="446"/>
                  <a:pt x="3" y="446"/>
                  <a:pt x="3" y="446"/>
                </a:cubicBezTo>
                <a:cubicBezTo>
                  <a:pt x="3" y="446"/>
                  <a:pt x="3" y="446"/>
                  <a:pt x="3" y="446"/>
                </a:cubicBezTo>
                <a:cubicBezTo>
                  <a:pt x="3" y="446"/>
                  <a:pt x="3" y="446"/>
                  <a:pt x="3" y="446"/>
                </a:cubicBezTo>
                <a:cubicBezTo>
                  <a:pt x="3" y="446"/>
                  <a:pt x="3" y="446"/>
                  <a:pt x="3" y="446"/>
                </a:cubicBezTo>
                <a:cubicBezTo>
                  <a:pt x="3" y="447"/>
                  <a:pt x="3" y="447"/>
                  <a:pt x="3" y="447"/>
                </a:cubicBezTo>
                <a:cubicBezTo>
                  <a:pt x="2" y="447"/>
                  <a:pt x="2" y="447"/>
                  <a:pt x="2" y="447"/>
                </a:cubicBezTo>
                <a:cubicBezTo>
                  <a:pt x="2" y="447"/>
                  <a:pt x="2" y="447"/>
                  <a:pt x="2" y="447"/>
                </a:cubicBezTo>
                <a:cubicBezTo>
                  <a:pt x="2" y="448"/>
                  <a:pt x="2" y="448"/>
                  <a:pt x="2" y="448"/>
                </a:cubicBezTo>
                <a:cubicBezTo>
                  <a:pt x="2" y="448"/>
                  <a:pt x="2" y="448"/>
                  <a:pt x="2" y="448"/>
                </a:cubicBezTo>
                <a:cubicBezTo>
                  <a:pt x="2" y="448"/>
                  <a:pt x="2" y="448"/>
                  <a:pt x="2" y="448"/>
                </a:cubicBezTo>
                <a:cubicBezTo>
                  <a:pt x="2" y="449"/>
                  <a:pt x="2" y="449"/>
                  <a:pt x="2" y="449"/>
                </a:cubicBezTo>
                <a:cubicBezTo>
                  <a:pt x="2" y="449"/>
                  <a:pt x="2" y="449"/>
                  <a:pt x="2" y="449"/>
                </a:cubicBezTo>
                <a:cubicBezTo>
                  <a:pt x="2" y="449"/>
                  <a:pt x="2" y="449"/>
                  <a:pt x="2" y="449"/>
                </a:cubicBezTo>
                <a:cubicBezTo>
                  <a:pt x="2" y="450"/>
                  <a:pt x="2" y="450"/>
                  <a:pt x="2" y="450"/>
                </a:cubicBezTo>
                <a:cubicBezTo>
                  <a:pt x="1" y="450"/>
                  <a:pt x="1" y="450"/>
                  <a:pt x="1" y="450"/>
                </a:cubicBezTo>
                <a:cubicBezTo>
                  <a:pt x="1" y="450"/>
                  <a:pt x="1" y="450"/>
                  <a:pt x="1" y="450"/>
                </a:cubicBezTo>
                <a:cubicBezTo>
                  <a:pt x="1" y="451"/>
                  <a:pt x="1" y="451"/>
                  <a:pt x="1" y="451"/>
                </a:cubicBezTo>
                <a:cubicBezTo>
                  <a:pt x="1" y="451"/>
                  <a:pt x="1" y="451"/>
                  <a:pt x="1" y="451"/>
                </a:cubicBezTo>
                <a:cubicBezTo>
                  <a:pt x="1" y="451"/>
                  <a:pt x="1" y="451"/>
                  <a:pt x="1" y="451"/>
                </a:cubicBezTo>
                <a:cubicBezTo>
                  <a:pt x="1" y="451"/>
                  <a:pt x="1" y="451"/>
                  <a:pt x="1" y="451"/>
                </a:cubicBezTo>
                <a:cubicBezTo>
                  <a:pt x="1" y="452"/>
                  <a:pt x="1" y="452"/>
                  <a:pt x="1" y="452"/>
                </a:cubicBezTo>
                <a:cubicBezTo>
                  <a:pt x="0" y="452"/>
                  <a:pt x="0" y="452"/>
                  <a:pt x="0" y="452"/>
                </a:cubicBezTo>
                <a:cubicBezTo>
                  <a:pt x="0" y="452"/>
                  <a:pt x="0" y="452"/>
                  <a:pt x="0" y="452"/>
                </a:cubicBezTo>
                <a:cubicBezTo>
                  <a:pt x="0" y="453"/>
                  <a:pt x="0" y="453"/>
                  <a:pt x="0" y="453"/>
                </a:cubicBezTo>
                <a:cubicBezTo>
                  <a:pt x="0" y="453"/>
                  <a:pt x="0" y="453"/>
                  <a:pt x="0" y="453"/>
                </a:cubicBezTo>
                <a:cubicBezTo>
                  <a:pt x="0" y="453"/>
                  <a:pt x="0" y="453"/>
                  <a:pt x="0" y="453"/>
                </a:cubicBezTo>
                <a:cubicBezTo>
                  <a:pt x="0" y="454"/>
                  <a:pt x="0" y="454"/>
                  <a:pt x="0" y="454"/>
                </a:cubicBezTo>
                <a:cubicBezTo>
                  <a:pt x="0" y="454"/>
                  <a:pt x="0" y="454"/>
                  <a:pt x="0" y="454"/>
                </a:cubicBezTo>
                <a:cubicBezTo>
                  <a:pt x="0" y="454"/>
                  <a:pt x="0" y="454"/>
                  <a:pt x="0" y="454"/>
                </a:cubicBezTo>
                <a:cubicBezTo>
                  <a:pt x="0" y="454"/>
                  <a:pt x="0" y="454"/>
                  <a:pt x="0" y="454"/>
                </a:cubicBezTo>
                <a:cubicBezTo>
                  <a:pt x="0" y="455"/>
                  <a:pt x="0" y="455"/>
                  <a:pt x="0" y="455"/>
                </a:cubicBezTo>
                <a:cubicBezTo>
                  <a:pt x="0" y="455"/>
                  <a:pt x="0" y="455"/>
                  <a:pt x="0" y="455"/>
                </a:cubicBezTo>
                <a:cubicBezTo>
                  <a:pt x="0" y="456"/>
                  <a:pt x="0" y="456"/>
                  <a:pt x="0" y="456"/>
                </a:cubicBezTo>
                <a:cubicBezTo>
                  <a:pt x="0" y="456"/>
                  <a:pt x="0" y="456"/>
                  <a:pt x="0" y="456"/>
                </a:cubicBezTo>
                <a:cubicBezTo>
                  <a:pt x="0" y="456"/>
                  <a:pt x="0" y="456"/>
                  <a:pt x="0" y="456"/>
                </a:cubicBezTo>
                <a:cubicBezTo>
                  <a:pt x="0" y="457"/>
                  <a:pt x="0" y="457"/>
                  <a:pt x="0" y="457"/>
                </a:cubicBezTo>
                <a:cubicBezTo>
                  <a:pt x="0" y="457"/>
                  <a:pt x="0" y="457"/>
                  <a:pt x="0" y="457"/>
                </a:cubicBezTo>
                <a:cubicBezTo>
                  <a:pt x="0" y="457"/>
                  <a:pt x="0" y="457"/>
                  <a:pt x="0" y="457"/>
                </a:cubicBezTo>
                <a:cubicBezTo>
                  <a:pt x="0" y="458"/>
                  <a:pt x="0" y="458"/>
                  <a:pt x="0" y="458"/>
                </a:cubicBezTo>
                <a:cubicBezTo>
                  <a:pt x="0" y="458"/>
                  <a:pt x="0" y="458"/>
                  <a:pt x="0" y="458"/>
                </a:cubicBezTo>
                <a:cubicBezTo>
                  <a:pt x="0" y="674"/>
                  <a:pt x="0" y="674"/>
                  <a:pt x="0" y="674"/>
                </a:cubicBezTo>
                <a:cubicBezTo>
                  <a:pt x="0" y="689"/>
                  <a:pt x="12" y="701"/>
                  <a:pt x="27" y="701"/>
                </a:cubicBezTo>
                <a:cubicBezTo>
                  <a:pt x="242" y="701"/>
                  <a:pt x="242" y="701"/>
                  <a:pt x="242" y="701"/>
                </a:cubicBezTo>
                <a:cubicBezTo>
                  <a:pt x="243" y="701"/>
                  <a:pt x="243" y="701"/>
                  <a:pt x="243" y="701"/>
                </a:cubicBezTo>
                <a:cubicBezTo>
                  <a:pt x="243" y="701"/>
                  <a:pt x="243" y="701"/>
                  <a:pt x="243" y="701"/>
                </a:cubicBezTo>
                <a:cubicBezTo>
                  <a:pt x="244" y="700"/>
                  <a:pt x="244" y="700"/>
                  <a:pt x="244" y="700"/>
                </a:cubicBezTo>
                <a:cubicBezTo>
                  <a:pt x="244" y="700"/>
                  <a:pt x="244" y="700"/>
                  <a:pt x="244" y="700"/>
                </a:cubicBezTo>
                <a:cubicBezTo>
                  <a:pt x="245" y="700"/>
                  <a:pt x="245" y="700"/>
                  <a:pt x="245" y="700"/>
                </a:cubicBezTo>
                <a:cubicBezTo>
                  <a:pt x="246" y="700"/>
                  <a:pt x="246" y="700"/>
                  <a:pt x="246" y="700"/>
                </a:cubicBezTo>
                <a:cubicBezTo>
                  <a:pt x="247" y="700"/>
                  <a:pt x="247" y="700"/>
                  <a:pt x="247" y="700"/>
                </a:cubicBezTo>
                <a:cubicBezTo>
                  <a:pt x="247" y="700"/>
                  <a:pt x="247" y="700"/>
                  <a:pt x="247" y="700"/>
                </a:cubicBezTo>
                <a:cubicBezTo>
                  <a:pt x="248" y="700"/>
                  <a:pt x="248" y="700"/>
                  <a:pt x="248" y="700"/>
                </a:cubicBezTo>
                <a:cubicBezTo>
                  <a:pt x="248" y="700"/>
                  <a:pt x="248" y="700"/>
                  <a:pt x="248" y="700"/>
                </a:cubicBezTo>
                <a:cubicBezTo>
                  <a:pt x="249" y="699"/>
                  <a:pt x="249" y="699"/>
                  <a:pt x="249" y="699"/>
                </a:cubicBezTo>
                <a:cubicBezTo>
                  <a:pt x="250" y="699"/>
                  <a:pt x="250" y="699"/>
                  <a:pt x="250" y="699"/>
                </a:cubicBezTo>
                <a:cubicBezTo>
                  <a:pt x="252" y="699"/>
                  <a:pt x="252" y="699"/>
                  <a:pt x="252" y="699"/>
                </a:cubicBezTo>
                <a:cubicBezTo>
                  <a:pt x="252" y="698"/>
                  <a:pt x="252" y="698"/>
                  <a:pt x="252" y="698"/>
                </a:cubicBezTo>
                <a:cubicBezTo>
                  <a:pt x="253" y="698"/>
                  <a:pt x="253" y="698"/>
                  <a:pt x="253" y="698"/>
                </a:cubicBezTo>
                <a:cubicBezTo>
                  <a:pt x="253" y="698"/>
                  <a:pt x="253" y="698"/>
                  <a:pt x="253" y="698"/>
                </a:cubicBezTo>
                <a:cubicBezTo>
                  <a:pt x="254" y="698"/>
                  <a:pt x="254" y="698"/>
                  <a:pt x="254" y="698"/>
                </a:cubicBezTo>
                <a:cubicBezTo>
                  <a:pt x="254" y="697"/>
                  <a:pt x="254" y="697"/>
                  <a:pt x="254" y="697"/>
                </a:cubicBezTo>
                <a:cubicBezTo>
                  <a:pt x="255" y="697"/>
                  <a:pt x="255" y="697"/>
                  <a:pt x="255" y="697"/>
                </a:cubicBezTo>
                <a:cubicBezTo>
                  <a:pt x="255" y="696"/>
                  <a:pt x="255" y="696"/>
                  <a:pt x="255" y="696"/>
                </a:cubicBezTo>
                <a:cubicBezTo>
                  <a:pt x="256" y="696"/>
                  <a:pt x="256" y="696"/>
                  <a:pt x="256" y="696"/>
                </a:cubicBezTo>
                <a:cubicBezTo>
                  <a:pt x="256" y="696"/>
                  <a:pt x="256" y="696"/>
                  <a:pt x="256" y="696"/>
                </a:cubicBezTo>
                <a:cubicBezTo>
                  <a:pt x="257" y="695"/>
                  <a:pt x="257" y="695"/>
                  <a:pt x="257" y="695"/>
                </a:cubicBezTo>
                <a:cubicBezTo>
                  <a:pt x="258" y="695"/>
                  <a:pt x="258" y="695"/>
                  <a:pt x="258" y="695"/>
                </a:cubicBezTo>
                <a:cubicBezTo>
                  <a:pt x="258" y="695"/>
                  <a:pt x="258" y="695"/>
                  <a:pt x="258" y="695"/>
                </a:cubicBezTo>
                <a:cubicBezTo>
                  <a:pt x="259" y="694"/>
                  <a:pt x="259" y="694"/>
                  <a:pt x="259" y="694"/>
                </a:cubicBezTo>
                <a:cubicBezTo>
                  <a:pt x="259" y="694"/>
                  <a:pt x="259" y="694"/>
                  <a:pt x="259" y="694"/>
                </a:cubicBezTo>
                <a:cubicBezTo>
                  <a:pt x="260" y="693"/>
                  <a:pt x="260" y="693"/>
                  <a:pt x="260" y="693"/>
                </a:cubicBezTo>
                <a:cubicBezTo>
                  <a:pt x="260" y="693"/>
                  <a:pt x="260" y="693"/>
                  <a:pt x="260" y="693"/>
                </a:cubicBezTo>
                <a:cubicBezTo>
                  <a:pt x="690" y="263"/>
                  <a:pt x="690" y="263"/>
                  <a:pt x="690" y="263"/>
                </a:cubicBezTo>
                <a:cubicBezTo>
                  <a:pt x="700" y="253"/>
                  <a:pt x="700" y="236"/>
                  <a:pt x="690" y="225"/>
                </a:cubicBezTo>
                <a:close/>
                <a:moveTo>
                  <a:pt x="456" y="68"/>
                </a:moveTo>
                <a:cubicBezTo>
                  <a:pt x="456" y="68"/>
                  <a:pt x="456" y="68"/>
                  <a:pt x="456" y="68"/>
                </a:cubicBezTo>
                <a:cubicBezTo>
                  <a:pt x="488" y="100"/>
                  <a:pt x="488" y="100"/>
                  <a:pt x="488" y="100"/>
                </a:cubicBezTo>
                <a:cubicBezTo>
                  <a:pt x="97" y="491"/>
                  <a:pt x="97" y="491"/>
                  <a:pt x="97" y="491"/>
                </a:cubicBezTo>
                <a:cubicBezTo>
                  <a:pt x="64" y="459"/>
                  <a:pt x="64" y="459"/>
                  <a:pt x="64" y="459"/>
                </a:cubicBezTo>
                <a:cubicBezTo>
                  <a:pt x="456" y="68"/>
                  <a:pt x="456" y="68"/>
                  <a:pt x="456" y="68"/>
                </a:cubicBezTo>
                <a:close/>
                <a:moveTo>
                  <a:pt x="53" y="647"/>
                </a:moveTo>
                <a:cubicBezTo>
                  <a:pt x="53" y="647"/>
                  <a:pt x="53" y="647"/>
                  <a:pt x="53" y="647"/>
                </a:cubicBezTo>
                <a:cubicBezTo>
                  <a:pt x="53" y="524"/>
                  <a:pt x="53" y="524"/>
                  <a:pt x="53" y="524"/>
                </a:cubicBezTo>
                <a:cubicBezTo>
                  <a:pt x="176" y="647"/>
                  <a:pt x="176" y="647"/>
                  <a:pt x="176" y="647"/>
                </a:cubicBezTo>
                <a:cubicBezTo>
                  <a:pt x="53" y="647"/>
                  <a:pt x="53" y="647"/>
                  <a:pt x="53" y="647"/>
                </a:cubicBezTo>
                <a:close/>
                <a:moveTo>
                  <a:pt x="119" y="514"/>
                </a:moveTo>
                <a:cubicBezTo>
                  <a:pt x="119" y="514"/>
                  <a:pt x="119" y="514"/>
                  <a:pt x="119" y="514"/>
                </a:cubicBezTo>
                <a:cubicBezTo>
                  <a:pt x="511" y="122"/>
                  <a:pt x="511" y="122"/>
                  <a:pt x="511" y="122"/>
                </a:cubicBezTo>
                <a:cubicBezTo>
                  <a:pt x="578" y="190"/>
                  <a:pt x="578" y="190"/>
                  <a:pt x="578" y="190"/>
                </a:cubicBezTo>
                <a:cubicBezTo>
                  <a:pt x="186" y="581"/>
                  <a:pt x="186" y="581"/>
                  <a:pt x="186" y="581"/>
                </a:cubicBezTo>
                <a:cubicBezTo>
                  <a:pt x="119" y="514"/>
                  <a:pt x="119" y="514"/>
                  <a:pt x="119" y="514"/>
                </a:cubicBezTo>
                <a:close/>
                <a:moveTo>
                  <a:pt x="241" y="636"/>
                </a:moveTo>
                <a:cubicBezTo>
                  <a:pt x="241" y="636"/>
                  <a:pt x="241" y="636"/>
                  <a:pt x="241" y="636"/>
                </a:cubicBezTo>
                <a:cubicBezTo>
                  <a:pt x="209" y="604"/>
                  <a:pt x="209" y="604"/>
                  <a:pt x="209" y="604"/>
                </a:cubicBezTo>
                <a:cubicBezTo>
                  <a:pt x="601" y="212"/>
                  <a:pt x="601" y="212"/>
                  <a:pt x="601" y="212"/>
                </a:cubicBezTo>
                <a:cubicBezTo>
                  <a:pt x="633" y="245"/>
                  <a:pt x="633" y="245"/>
                  <a:pt x="633" y="245"/>
                </a:cubicBezTo>
                <a:cubicBezTo>
                  <a:pt x="241" y="636"/>
                  <a:pt x="241" y="636"/>
                  <a:pt x="241" y="636"/>
                </a:cubicBezTo>
                <a:close/>
              </a:path>
            </a:pathLst>
          </a:custGeom>
          <a:solidFill>
            <a:schemeClr val="bg1"/>
          </a:solidFill>
          <a:ln>
            <a:noFill/>
          </a:ln>
        </p:spPr>
        <p:txBody>
          <a:bodyPr vert="horz" wrap="square" lIns="91440" tIns="45720" rIns="91440" bIns="45720" numCol="1" anchor="t" anchorCtr="0" compatLnSpc="1"/>
          <a:lstStyle/>
          <a:p>
            <a:endParaRPr lang="zh-CN" altLang="en-US" u="sng"/>
          </a:p>
        </p:txBody>
      </p:sp>
      <p:sp>
        <p:nvSpPr>
          <p:cNvPr id="50" name="稻壳儿流芳广告出品 http://chn.docer.com/works?userid=401746942">
            <a:extLst>
              <a:ext uri="{FF2B5EF4-FFF2-40B4-BE49-F238E27FC236}">
                <a16:creationId xmlns:a16="http://schemas.microsoft.com/office/drawing/2014/main" id="{FE4F4915-309B-45DF-84DE-9B53CA9DCCF2}"/>
              </a:ext>
            </a:extLst>
          </p:cNvPr>
          <p:cNvSpPr>
            <a:spLocks noChangeAspect="1" noEditPoints="1"/>
          </p:cNvSpPr>
          <p:nvPr/>
        </p:nvSpPr>
        <p:spPr bwMode="auto">
          <a:xfrm>
            <a:off x="8149015" y="2642842"/>
            <a:ext cx="515081" cy="432000"/>
          </a:xfrm>
          <a:custGeom>
            <a:avLst/>
            <a:gdLst>
              <a:gd name="T0" fmla="*/ 349 w 698"/>
              <a:gd name="T1" fmla="*/ 0 h 698"/>
              <a:gd name="T2" fmla="*/ 0 w 698"/>
              <a:gd name="T3" fmla="*/ 349 h 698"/>
              <a:gd name="T4" fmla="*/ 349 w 698"/>
              <a:gd name="T5" fmla="*/ 698 h 698"/>
              <a:gd name="T6" fmla="*/ 698 w 698"/>
              <a:gd name="T7" fmla="*/ 349 h 698"/>
              <a:gd name="T8" fmla="*/ 349 w 698"/>
              <a:gd name="T9" fmla="*/ 0 h 698"/>
              <a:gd name="T10" fmla="*/ 116 w 698"/>
              <a:gd name="T11" fmla="*/ 167 h 698"/>
              <a:gd name="T12" fmla="*/ 116 w 698"/>
              <a:gd name="T13" fmla="*/ 167 h 698"/>
              <a:gd name="T14" fmla="*/ 154 w 698"/>
              <a:gd name="T15" fmla="*/ 237 h 698"/>
              <a:gd name="T16" fmla="*/ 175 w 698"/>
              <a:gd name="T17" fmla="*/ 333 h 698"/>
              <a:gd name="T18" fmla="*/ 54 w 698"/>
              <a:gd name="T19" fmla="*/ 333 h 698"/>
              <a:gd name="T20" fmla="*/ 116 w 698"/>
              <a:gd name="T21" fmla="*/ 167 h 698"/>
              <a:gd name="T22" fmla="*/ 54 w 698"/>
              <a:gd name="T23" fmla="*/ 365 h 698"/>
              <a:gd name="T24" fmla="*/ 54 w 698"/>
              <a:gd name="T25" fmla="*/ 365 h 698"/>
              <a:gd name="T26" fmla="*/ 175 w 698"/>
              <a:gd name="T27" fmla="*/ 365 h 698"/>
              <a:gd name="T28" fmla="*/ 154 w 698"/>
              <a:gd name="T29" fmla="*/ 460 h 698"/>
              <a:gd name="T30" fmla="*/ 116 w 698"/>
              <a:gd name="T31" fmla="*/ 530 h 698"/>
              <a:gd name="T32" fmla="*/ 54 w 698"/>
              <a:gd name="T33" fmla="*/ 365 h 698"/>
              <a:gd name="T34" fmla="*/ 333 w 698"/>
              <a:gd name="T35" fmla="*/ 643 h 698"/>
              <a:gd name="T36" fmla="*/ 333 w 698"/>
              <a:gd name="T37" fmla="*/ 643 h 698"/>
              <a:gd name="T38" fmla="*/ 140 w 698"/>
              <a:gd name="T39" fmla="*/ 558 h 698"/>
              <a:gd name="T40" fmla="*/ 139 w 698"/>
              <a:gd name="T41" fmla="*/ 556 h 698"/>
              <a:gd name="T42" fmla="*/ 137 w 698"/>
              <a:gd name="T43" fmla="*/ 555 h 698"/>
              <a:gd name="T44" fmla="*/ 184 w 698"/>
              <a:gd name="T45" fmla="*/ 472 h 698"/>
              <a:gd name="T46" fmla="*/ 207 w 698"/>
              <a:gd name="T47" fmla="*/ 365 h 698"/>
              <a:gd name="T48" fmla="*/ 333 w 698"/>
              <a:gd name="T49" fmla="*/ 365 h 698"/>
              <a:gd name="T50" fmla="*/ 333 w 698"/>
              <a:gd name="T51" fmla="*/ 643 h 698"/>
              <a:gd name="T52" fmla="*/ 333 w 698"/>
              <a:gd name="T53" fmla="*/ 333 h 698"/>
              <a:gd name="T54" fmla="*/ 333 w 698"/>
              <a:gd name="T55" fmla="*/ 333 h 698"/>
              <a:gd name="T56" fmla="*/ 207 w 698"/>
              <a:gd name="T57" fmla="*/ 333 h 698"/>
              <a:gd name="T58" fmla="*/ 184 w 698"/>
              <a:gd name="T59" fmla="*/ 225 h 698"/>
              <a:gd name="T60" fmla="*/ 137 w 698"/>
              <a:gd name="T61" fmla="*/ 143 h 698"/>
              <a:gd name="T62" fmla="*/ 140 w 698"/>
              <a:gd name="T63" fmla="*/ 140 h 698"/>
              <a:gd name="T64" fmla="*/ 140 w 698"/>
              <a:gd name="T65" fmla="*/ 140 h 698"/>
              <a:gd name="T66" fmla="*/ 333 w 698"/>
              <a:gd name="T67" fmla="*/ 54 h 698"/>
              <a:gd name="T68" fmla="*/ 333 w 698"/>
              <a:gd name="T69" fmla="*/ 333 h 698"/>
              <a:gd name="T70" fmla="*/ 644 w 698"/>
              <a:gd name="T71" fmla="*/ 333 h 698"/>
              <a:gd name="T72" fmla="*/ 644 w 698"/>
              <a:gd name="T73" fmla="*/ 333 h 698"/>
              <a:gd name="T74" fmla="*/ 523 w 698"/>
              <a:gd name="T75" fmla="*/ 333 h 698"/>
              <a:gd name="T76" fmla="*/ 542 w 698"/>
              <a:gd name="T77" fmla="*/ 238 h 698"/>
              <a:gd name="T78" fmla="*/ 579 w 698"/>
              <a:gd name="T79" fmla="*/ 164 h 698"/>
              <a:gd name="T80" fmla="*/ 644 w 698"/>
              <a:gd name="T81" fmla="*/ 333 h 698"/>
              <a:gd name="T82" fmla="*/ 365 w 698"/>
              <a:gd name="T83" fmla="*/ 54 h 698"/>
              <a:gd name="T84" fmla="*/ 365 w 698"/>
              <a:gd name="T85" fmla="*/ 54 h 698"/>
              <a:gd name="T86" fmla="*/ 557 w 698"/>
              <a:gd name="T87" fmla="*/ 140 h 698"/>
              <a:gd name="T88" fmla="*/ 511 w 698"/>
              <a:gd name="T89" fmla="*/ 227 h 698"/>
              <a:gd name="T90" fmla="*/ 490 w 698"/>
              <a:gd name="T91" fmla="*/ 333 h 698"/>
              <a:gd name="T92" fmla="*/ 365 w 698"/>
              <a:gd name="T93" fmla="*/ 333 h 698"/>
              <a:gd name="T94" fmla="*/ 365 w 698"/>
              <a:gd name="T95" fmla="*/ 54 h 698"/>
              <a:gd name="T96" fmla="*/ 365 w 698"/>
              <a:gd name="T97" fmla="*/ 643 h 698"/>
              <a:gd name="T98" fmla="*/ 365 w 698"/>
              <a:gd name="T99" fmla="*/ 643 h 698"/>
              <a:gd name="T100" fmla="*/ 365 w 698"/>
              <a:gd name="T101" fmla="*/ 365 h 698"/>
              <a:gd name="T102" fmla="*/ 490 w 698"/>
              <a:gd name="T103" fmla="*/ 365 h 698"/>
              <a:gd name="T104" fmla="*/ 511 w 698"/>
              <a:gd name="T105" fmla="*/ 470 h 698"/>
              <a:gd name="T106" fmla="*/ 557 w 698"/>
              <a:gd name="T107" fmla="*/ 558 h 698"/>
              <a:gd name="T108" fmla="*/ 365 w 698"/>
              <a:gd name="T109" fmla="*/ 643 h 698"/>
              <a:gd name="T110" fmla="*/ 579 w 698"/>
              <a:gd name="T111" fmla="*/ 533 h 698"/>
              <a:gd name="T112" fmla="*/ 579 w 698"/>
              <a:gd name="T113" fmla="*/ 533 h 698"/>
              <a:gd name="T114" fmla="*/ 542 w 698"/>
              <a:gd name="T115" fmla="*/ 459 h 698"/>
              <a:gd name="T116" fmla="*/ 523 w 698"/>
              <a:gd name="T117" fmla="*/ 365 h 698"/>
              <a:gd name="T118" fmla="*/ 644 w 698"/>
              <a:gd name="T119" fmla="*/ 365 h 698"/>
              <a:gd name="T120" fmla="*/ 579 w 698"/>
              <a:gd name="T121" fmla="*/ 53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8" h="698">
                <a:moveTo>
                  <a:pt x="349" y="0"/>
                </a:moveTo>
                <a:cubicBezTo>
                  <a:pt x="156" y="0"/>
                  <a:pt x="0" y="157"/>
                  <a:pt x="0" y="349"/>
                </a:cubicBezTo>
                <a:cubicBezTo>
                  <a:pt x="0" y="541"/>
                  <a:pt x="157" y="698"/>
                  <a:pt x="349" y="698"/>
                </a:cubicBezTo>
                <a:cubicBezTo>
                  <a:pt x="541" y="698"/>
                  <a:pt x="698" y="541"/>
                  <a:pt x="698" y="349"/>
                </a:cubicBezTo>
                <a:cubicBezTo>
                  <a:pt x="698" y="157"/>
                  <a:pt x="542" y="0"/>
                  <a:pt x="349" y="0"/>
                </a:cubicBezTo>
                <a:close/>
                <a:moveTo>
                  <a:pt x="116" y="167"/>
                </a:moveTo>
                <a:cubicBezTo>
                  <a:pt x="116" y="167"/>
                  <a:pt x="116" y="167"/>
                  <a:pt x="116" y="167"/>
                </a:cubicBezTo>
                <a:cubicBezTo>
                  <a:pt x="131" y="189"/>
                  <a:pt x="144" y="212"/>
                  <a:pt x="154" y="237"/>
                </a:cubicBezTo>
                <a:cubicBezTo>
                  <a:pt x="166" y="267"/>
                  <a:pt x="173" y="299"/>
                  <a:pt x="175" y="333"/>
                </a:cubicBezTo>
                <a:cubicBezTo>
                  <a:pt x="54" y="333"/>
                  <a:pt x="54" y="333"/>
                  <a:pt x="54" y="333"/>
                </a:cubicBezTo>
                <a:cubicBezTo>
                  <a:pt x="57" y="271"/>
                  <a:pt x="80" y="213"/>
                  <a:pt x="116" y="167"/>
                </a:cubicBezTo>
                <a:close/>
                <a:moveTo>
                  <a:pt x="54" y="365"/>
                </a:moveTo>
                <a:cubicBezTo>
                  <a:pt x="54" y="365"/>
                  <a:pt x="54" y="365"/>
                  <a:pt x="54" y="365"/>
                </a:cubicBezTo>
                <a:cubicBezTo>
                  <a:pt x="175" y="365"/>
                  <a:pt x="175" y="365"/>
                  <a:pt x="175" y="365"/>
                </a:cubicBezTo>
                <a:cubicBezTo>
                  <a:pt x="173" y="398"/>
                  <a:pt x="166" y="431"/>
                  <a:pt x="154" y="460"/>
                </a:cubicBezTo>
                <a:cubicBezTo>
                  <a:pt x="144" y="485"/>
                  <a:pt x="131" y="509"/>
                  <a:pt x="116" y="530"/>
                </a:cubicBezTo>
                <a:cubicBezTo>
                  <a:pt x="80" y="484"/>
                  <a:pt x="57" y="427"/>
                  <a:pt x="54" y="365"/>
                </a:cubicBezTo>
                <a:close/>
                <a:moveTo>
                  <a:pt x="333" y="643"/>
                </a:moveTo>
                <a:cubicBezTo>
                  <a:pt x="333" y="643"/>
                  <a:pt x="333" y="643"/>
                  <a:pt x="333" y="643"/>
                </a:cubicBezTo>
                <a:cubicBezTo>
                  <a:pt x="257" y="639"/>
                  <a:pt x="190" y="607"/>
                  <a:pt x="140" y="558"/>
                </a:cubicBezTo>
                <a:cubicBezTo>
                  <a:pt x="139" y="556"/>
                  <a:pt x="139" y="556"/>
                  <a:pt x="139" y="556"/>
                </a:cubicBezTo>
                <a:cubicBezTo>
                  <a:pt x="137" y="555"/>
                  <a:pt x="137" y="555"/>
                  <a:pt x="137" y="555"/>
                </a:cubicBezTo>
                <a:cubicBezTo>
                  <a:pt x="156" y="530"/>
                  <a:pt x="173" y="502"/>
                  <a:pt x="184" y="472"/>
                </a:cubicBezTo>
                <a:cubicBezTo>
                  <a:pt x="197" y="438"/>
                  <a:pt x="205" y="402"/>
                  <a:pt x="207" y="365"/>
                </a:cubicBezTo>
                <a:cubicBezTo>
                  <a:pt x="333" y="365"/>
                  <a:pt x="333" y="365"/>
                  <a:pt x="333" y="365"/>
                </a:cubicBezTo>
                <a:cubicBezTo>
                  <a:pt x="333" y="643"/>
                  <a:pt x="333" y="643"/>
                  <a:pt x="333" y="643"/>
                </a:cubicBezTo>
                <a:close/>
                <a:moveTo>
                  <a:pt x="333" y="333"/>
                </a:moveTo>
                <a:cubicBezTo>
                  <a:pt x="333" y="333"/>
                  <a:pt x="333" y="333"/>
                  <a:pt x="333" y="333"/>
                </a:cubicBezTo>
                <a:cubicBezTo>
                  <a:pt x="207" y="333"/>
                  <a:pt x="207" y="333"/>
                  <a:pt x="207" y="333"/>
                </a:cubicBezTo>
                <a:cubicBezTo>
                  <a:pt x="205" y="295"/>
                  <a:pt x="197" y="259"/>
                  <a:pt x="184" y="225"/>
                </a:cubicBezTo>
                <a:cubicBezTo>
                  <a:pt x="173" y="196"/>
                  <a:pt x="156" y="168"/>
                  <a:pt x="137" y="143"/>
                </a:cubicBezTo>
                <a:cubicBezTo>
                  <a:pt x="140" y="140"/>
                  <a:pt x="140" y="140"/>
                  <a:pt x="140" y="140"/>
                </a:cubicBezTo>
                <a:cubicBezTo>
                  <a:pt x="140" y="140"/>
                  <a:pt x="140" y="140"/>
                  <a:pt x="140" y="140"/>
                </a:cubicBezTo>
                <a:cubicBezTo>
                  <a:pt x="190" y="90"/>
                  <a:pt x="257" y="58"/>
                  <a:pt x="333" y="54"/>
                </a:cubicBezTo>
                <a:cubicBezTo>
                  <a:pt x="333" y="333"/>
                  <a:pt x="333" y="333"/>
                  <a:pt x="333" y="333"/>
                </a:cubicBezTo>
                <a:close/>
                <a:moveTo>
                  <a:pt x="644" y="333"/>
                </a:moveTo>
                <a:cubicBezTo>
                  <a:pt x="644" y="333"/>
                  <a:pt x="644" y="333"/>
                  <a:pt x="644" y="333"/>
                </a:cubicBezTo>
                <a:cubicBezTo>
                  <a:pt x="523" y="333"/>
                  <a:pt x="523" y="333"/>
                  <a:pt x="523" y="333"/>
                </a:cubicBezTo>
                <a:cubicBezTo>
                  <a:pt x="524" y="299"/>
                  <a:pt x="531" y="268"/>
                  <a:pt x="542" y="238"/>
                </a:cubicBezTo>
                <a:cubicBezTo>
                  <a:pt x="551" y="212"/>
                  <a:pt x="564" y="187"/>
                  <a:pt x="579" y="164"/>
                </a:cubicBezTo>
                <a:cubicBezTo>
                  <a:pt x="617" y="211"/>
                  <a:pt x="640" y="269"/>
                  <a:pt x="644" y="333"/>
                </a:cubicBezTo>
                <a:close/>
                <a:moveTo>
                  <a:pt x="365" y="54"/>
                </a:moveTo>
                <a:cubicBezTo>
                  <a:pt x="365" y="54"/>
                  <a:pt x="365" y="54"/>
                  <a:pt x="365" y="54"/>
                </a:cubicBezTo>
                <a:cubicBezTo>
                  <a:pt x="440" y="58"/>
                  <a:pt x="507" y="90"/>
                  <a:pt x="557" y="140"/>
                </a:cubicBezTo>
                <a:cubicBezTo>
                  <a:pt x="538" y="166"/>
                  <a:pt x="523" y="196"/>
                  <a:pt x="511" y="227"/>
                </a:cubicBezTo>
                <a:cubicBezTo>
                  <a:pt x="499" y="260"/>
                  <a:pt x="492" y="296"/>
                  <a:pt x="490" y="333"/>
                </a:cubicBezTo>
                <a:cubicBezTo>
                  <a:pt x="365" y="333"/>
                  <a:pt x="365" y="333"/>
                  <a:pt x="365" y="333"/>
                </a:cubicBezTo>
                <a:cubicBezTo>
                  <a:pt x="365" y="54"/>
                  <a:pt x="365" y="54"/>
                  <a:pt x="365" y="54"/>
                </a:cubicBezTo>
                <a:close/>
                <a:moveTo>
                  <a:pt x="365" y="643"/>
                </a:moveTo>
                <a:cubicBezTo>
                  <a:pt x="365" y="643"/>
                  <a:pt x="365" y="643"/>
                  <a:pt x="365" y="643"/>
                </a:cubicBezTo>
                <a:cubicBezTo>
                  <a:pt x="365" y="365"/>
                  <a:pt x="365" y="365"/>
                  <a:pt x="365" y="365"/>
                </a:cubicBezTo>
                <a:cubicBezTo>
                  <a:pt x="490" y="365"/>
                  <a:pt x="490" y="365"/>
                  <a:pt x="490" y="365"/>
                </a:cubicBezTo>
                <a:cubicBezTo>
                  <a:pt x="492" y="401"/>
                  <a:pt x="499" y="437"/>
                  <a:pt x="511" y="470"/>
                </a:cubicBezTo>
                <a:cubicBezTo>
                  <a:pt x="523" y="502"/>
                  <a:pt x="538" y="531"/>
                  <a:pt x="557" y="558"/>
                </a:cubicBezTo>
                <a:cubicBezTo>
                  <a:pt x="507" y="607"/>
                  <a:pt x="440" y="639"/>
                  <a:pt x="365" y="643"/>
                </a:cubicBezTo>
                <a:close/>
                <a:moveTo>
                  <a:pt x="579" y="533"/>
                </a:moveTo>
                <a:cubicBezTo>
                  <a:pt x="579" y="533"/>
                  <a:pt x="579" y="533"/>
                  <a:pt x="579" y="533"/>
                </a:cubicBezTo>
                <a:cubicBezTo>
                  <a:pt x="564" y="511"/>
                  <a:pt x="551" y="486"/>
                  <a:pt x="542" y="459"/>
                </a:cubicBezTo>
                <a:cubicBezTo>
                  <a:pt x="531" y="430"/>
                  <a:pt x="524" y="398"/>
                  <a:pt x="523" y="365"/>
                </a:cubicBezTo>
                <a:cubicBezTo>
                  <a:pt x="644" y="365"/>
                  <a:pt x="644" y="365"/>
                  <a:pt x="644" y="365"/>
                </a:cubicBezTo>
                <a:cubicBezTo>
                  <a:pt x="640" y="429"/>
                  <a:pt x="617" y="487"/>
                  <a:pt x="579" y="533"/>
                </a:cubicBezTo>
                <a:close/>
              </a:path>
            </a:pathLst>
          </a:custGeom>
          <a:solidFill>
            <a:schemeClr val="bg1"/>
          </a:solidFill>
          <a:ln>
            <a:noFill/>
          </a:ln>
        </p:spPr>
        <p:txBody>
          <a:bodyPr vert="horz" wrap="square" lIns="91440" tIns="45720" rIns="91440" bIns="45720" numCol="1" anchor="t" anchorCtr="0" compatLnSpc="1"/>
          <a:lstStyle/>
          <a:p>
            <a:endParaRPr lang="zh-CN" altLang="en-US" u="sng"/>
          </a:p>
        </p:txBody>
      </p:sp>
      <p:sp>
        <p:nvSpPr>
          <p:cNvPr id="24" name="矩形 23">
            <a:extLst>
              <a:ext uri="{FF2B5EF4-FFF2-40B4-BE49-F238E27FC236}">
                <a16:creationId xmlns:a16="http://schemas.microsoft.com/office/drawing/2014/main" id="{F6A84026-01A7-4253-939A-C457EF02EFB1}"/>
              </a:ext>
            </a:extLst>
          </p:cNvPr>
          <p:cNvSpPr/>
          <p:nvPr/>
        </p:nvSpPr>
        <p:spPr>
          <a:xfrm>
            <a:off x="765081" y="623209"/>
            <a:ext cx="2779222" cy="523220"/>
          </a:xfrm>
          <a:prstGeom prst="rect">
            <a:avLst/>
          </a:prstGeom>
        </p:spPr>
        <p:txBody>
          <a:bodyPr wrap="none">
            <a:spAutoFit/>
          </a:bodyPr>
          <a:lstStyle/>
          <a:p>
            <a:r>
              <a:rPr lang="en-US" altLang="zh-CN" sz="2800" b="1" dirty="0"/>
              <a:t>Bonus: Tit-for-Tat</a:t>
            </a:r>
            <a:endParaRPr lang="zh-CN" altLang="en-US" sz="2800" b="1" dirty="0"/>
          </a:p>
        </p:txBody>
      </p:sp>
      <p:sp>
        <p:nvSpPr>
          <p:cNvPr id="25" name="矩形 24">
            <a:extLst>
              <a:ext uri="{FF2B5EF4-FFF2-40B4-BE49-F238E27FC236}">
                <a16:creationId xmlns:a16="http://schemas.microsoft.com/office/drawing/2014/main" id="{B213DE6D-D9FB-43B5-B9EC-1272C12F3AAD}"/>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E531CA7-812A-443C-A0E1-C33EB617F04E}"/>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3F37DFA0-1325-4916-9E8F-00A62EF10B0E}"/>
              </a:ext>
            </a:extLst>
          </p:cNvPr>
          <p:cNvSpPr/>
          <p:nvPr/>
        </p:nvSpPr>
        <p:spPr>
          <a:xfrm>
            <a:off x="2107157" y="1553792"/>
            <a:ext cx="2394180" cy="461665"/>
          </a:xfrm>
          <a:prstGeom prst="rect">
            <a:avLst/>
          </a:prstGeom>
        </p:spPr>
        <p:txBody>
          <a:bodyPr wrap="square">
            <a:spAutoFit/>
          </a:bodyPr>
          <a:lstStyle/>
          <a:p>
            <a:r>
              <a:rPr lang="en-US" altLang="zh-CN" sz="2400" b="1" dirty="0"/>
              <a:t>Peers Bonding</a:t>
            </a:r>
            <a:endParaRPr lang="zh-CN" altLang="en-US" sz="2400" b="1" dirty="0"/>
          </a:p>
        </p:txBody>
      </p:sp>
      <p:sp>
        <p:nvSpPr>
          <p:cNvPr id="30" name="矩形 29">
            <a:extLst>
              <a:ext uri="{FF2B5EF4-FFF2-40B4-BE49-F238E27FC236}">
                <a16:creationId xmlns:a16="http://schemas.microsoft.com/office/drawing/2014/main" id="{29103023-B34A-4598-8F33-F969239182D9}"/>
              </a:ext>
            </a:extLst>
          </p:cNvPr>
          <p:cNvSpPr/>
          <p:nvPr/>
        </p:nvSpPr>
        <p:spPr>
          <a:xfrm>
            <a:off x="2108902" y="1971710"/>
            <a:ext cx="8512755" cy="369332"/>
          </a:xfrm>
          <a:prstGeom prst="rect">
            <a:avLst/>
          </a:prstGeom>
        </p:spPr>
        <p:txBody>
          <a:bodyPr wrap="square">
            <a:spAutoFit/>
          </a:bodyPr>
          <a:lstStyle/>
          <a:p>
            <a:r>
              <a:rPr lang="en-US" altLang="zh-CN" dirty="0"/>
              <a:t>Clients downloading files mutually will be peers automatically and detect rate of proxy </a:t>
            </a:r>
            <a:endParaRPr lang="zh-CN" altLang="en-US" dirty="0"/>
          </a:p>
        </p:txBody>
      </p:sp>
      <p:sp>
        <p:nvSpPr>
          <p:cNvPr id="13" name="矩形 12">
            <a:extLst>
              <a:ext uri="{FF2B5EF4-FFF2-40B4-BE49-F238E27FC236}">
                <a16:creationId xmlns:a16="http://schemas.microsoft.com/office/drawing/2014/main" id="{D5DA071E-BB79-4413-AA32-E0BF364B5C64}"/>
              </a:ext>
            </a:extLst>
          </p:cNvPr>
          <p:cNvSpPr/>
          <p:nvPr/>
        </p:nvSpPr>
        <p:spPr>
          <a:xfrm>
            <a:off x="2131789" y="2566387"/>
            <a:ext cx="1290963" cy="461665"/>
          </a:xfrm>
          <a:prstGeom prst="rect">
            <a:avLst/>
          </a:prstGeom>
        </p:spPr>
        <p:txBody>
          <a:bodyPr wrap="square">
            <a:spAutoFit/>
          </a:bodyPr>
          <a:lstStyle/>
          <a:p>
            <a:r>
              <a:rPr lang="en-US" altLang="zh-CN" sz="2400" b="1" dirty="0"/>
              <a:t>Choker</a:t>
            </a:r>
            <a:endParaRPr lang="zh-CN" altLang="en-US" sz="2400" b="1" dirty="0"/>
          </a:p>
        </p:txBody>
      </p:sp>
      <p:sp>
        <p:nvSpPr>
          <p:cNvPr id="14" name="矩形 13">
            <a:extLst>
              <a:ext uri="{FF2B5EF4-FFF2-40B4-BE49-F238E27FC236}">
                <a16:creationId xmlns:a16="http://schemas.microsoft.com/office/drawing/2014/main" id="{076A3757-DFA4-49F6-94A6-04145087575F}"/>
              </a:ext>
            </a:extLst>
          </p:cNvPr>
          <p:cNvSpPr/>
          <p:nvPr/>
        </p:nvSpPr>
        <p:spPr>
          <a:xfrm>
            <a:off x="2141300" y="2984954"/>
            <a:ext cx="9298925" cy="646331"/>
          </a:xfrm>
          <a:prstGeom prst="rect">
            <a:avLst/>
          </a:prstGeom>
        </p:spPr>
        <p:txBody>
          <a:bodyPr wrap="square">
            <a:spAutoFit/>
          </a:bodyPr>
          <a:lstStyle/>
          <a:p>
            <a:r>
              <a:rPr lang="en-US" altLang="zh-CN" dirty="0"/>
              <a:t>This client will delete or add the slow/speed recovered port from its available list </a:t>
            </a:r>
          </a:p>
          <a:p>
            <a:r>
              <a:rPr lang="en-US" altLang="zh-CN" dirty="0"/>
              <a:t>and send message to the tracker.</a:t>
            </a:r>
            <a:endParaRPr lang="zh-CN" altLang="en-US" dirty="0"/>
          </a:p>
        </p:txBody>
      </p:sp>
      <p:sp>
        <p:nvSpPr>
          <p:cNvPr id="15" name="矩形 14">
            <a:extLst>
              <a:ext uri="{FF2B5EF4-FFF2-40B4-BE49-F238E27FC236}">
                <a16:creationId xmlns:a16="http://schemas.microsoft.com/office/drawing/2014/main" id="{163F458C-1C0D-4E53-8B34-7866B99A276E}"/>
              </a:ext>
            </a:extLst>
          </p:cNvPr>
          <p:cNvSpPr/>
          <p:nvPr/>
        </p:nvSpPr>
        <p:spPr>
          <a:xfrm>
            <a:off x="2144305" y="4188718"/>
            <a:ext cx="1321489" cy="461665"/>
          </a:xfrm>
          <a:prstGeom prst="rect">
            <a:avLst/>
          </a:prstGeom>
        </p:spPr>
        <p:txBody>
          <a:bodyPr wrap="square">
            <a:spAutoFit/>
          </a:bodyPr>
          <a:lstStyle/>
          <a:p>
            <a:r>
              <a:rPr lang="en-US" altLang="zh-CN" sz="2400" b="1" dirty="0"/>
              <a:t>Tracker</a:t>
            </a:r>
            <a:endParaRPr lang="zh-CN" altLang="en-US" sz="2400" b="1" dirty="0"/>
          </a:p>
        </p:txBody>
      </p:sp>
      <p:sp>
        <p:nvSpPr>
          <p:cNvPr id="16" name="矩形 15">
            <a:extLst>
              <a:ext uri="{FF2B5EF4-FFF2-40B4-BE49-F238E27FC236}">
                <a16:creationId xmlns:a16="http://schemas.microsoft.com/office/drawing/2014/main" id="{D7BB7481-9D3E-486A-9D1B-F556A43A7DF7}"/>
              </a:ext>
            </a:extLst>
          </p:cNvPr>
          <p:cNvSpPr/>
          <p:nvPr/>
        </p:nvSpPr>
        <p:spPr>
          <a:xfrm>
            <a:off x="2181460" y="4618792"/>
            <a:ext cx="8286827" cy="646331"/>
          </a:xfrm>
          <a:prstGeom prst="rect">
            <a:avLst/>
          </a:prstGeom>
        </p:spPr>
        <p:txBody>
          <a:bodyPr wrap="square">
            <a:spAutoFit/>
          </a:bodyPr>
          <a:lstStyle/>
          <a:p>
            <a:r>
              <a:rPr lang="en-US" altLang="zh-CN" dirty="0"/>
              <a:t>Tracker will send port update information with choker deleted or added </a:t>
            </a:r>
          </a:p>
          <a:p>
            <a:r>
              <a:rPr lang="en-US" altLang="zh-CN" dirty="0"/>
              <a:t>to the choked/unchoke port. </a:t>
            </a:r>
            <a:endParaRPr lang="zh-CN" altLang="en-US" dirty="0"/>
          </a:p>
        </p:txBody>
      </p:sp>
      <p:sp>
        <p:nvSpPr>
          <p:cNvPr id="17" name="矩形 16">
            <a:extLst>
              <a:ext uri="{FF2B5EF4-FFF2-40B4-BE49-F238E27FC236}">
                <a16:creationId xmlns:a16="http://schemas.microsoft.com/office/drawing/2014/main" id="{BADC2206-98F9-4FB7-88BA-ED5ECA926980}"/>
              </a:ext>
            </a:extLst>
          </p:cNvPr>
          <p:cNvSpPr/>
          <p:nvPr/>
        </p:nvSpPr>
        <p:spPr>
          <a:xfrm>
            <a:off x="2144176" y="3634490"/>
            <a:ext cx="7269374" cy="369332"/>
          </a:xfrm>
          <a:prstGeom prst="rect">
            <a:avLst/>
          </a:prstGeom>
        </p:spPr>
        <p:txBody>
          <a:bodyPr wrap="square">
            <a:spAutoFit/>
          </a:bodyPr>
          <a:lstStyle/>
          <a:p>
            <a:r>
              <a:rPr lang="en-US" altLang="zh-CN" dirty="0"/>
              <a:t>All reachable ports will be examined when 30 pkts are received.</a:t>
            </a:r>
            <a:endParaRPr lang="zh-CN" altLang="en-US" dirty="0"/>
          </a:p>
        </p:txBody>
      </p:sp>
      <p:sp>
        <p:nvSpPr>
          <p:cNvPr id="18" name="矩形 17">
            <a:extLst>
              <a:ext uri="{FF2B5EF4-FFF2-40B4-BE49-F238E27FC236}">
                <a16:creationId xmlns:a16="http://schemas.microsoft.com/office/drawing/2014/main" id="{3027D610-7387-4F8A-9B8C-CED262598CC6}"/>
              </a:ext>
            </a:extLst>
          </p:cNvPr>
          <p:cNvSpPr/>
          <p:nvPr/>
        </p:nvSpPr>
        <p:spPr>
          <a:xfrm>
            <a:off x="2181206" y="5253753"/>
            <a:ext cx="7181008" cy="369332"/>
          </a:xfrm>
          <a:prstGeom prst="rect">
            <a:avLst/>
          </a:prstGeom>
        </p:spPr>
        <p:txBody>
          <a:bodyPr wrap="square">
            <a:spAutoFit/>
          </a:bodyPr>
          <a:lstStyle/>
          <a:p>
            <a:r>
              <a:rPr lang="en-US" altLang="zh-CN" dirty="0"/>
              <a:t>The choker will not be in the available list of the choked client. </a:t>
            </a:r>
            <a:endParaRPr lang="zh-CN" altLang="en-US" dirty="0"/>
          </a:p>
        </p:txBody>
      </p:sp>
      <p:pic>
        <p:nvPicPr>
          <p:cNvPr id="3" name="图形 2" descr="指向右边的反手食指">
            <a:extLst>
              <a:ext uri="{FF2B5EF4-FFF2-40B4-BE49-F238E27FC236}">
                <a16:creationId xmlns:a16="http://schemas.microsoft.com/office/drawing/2014/main" id="{0031F5DD-9C22-42F7-9AE7-5B8CD3D894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172" y="1514510"/>
            <a:ext cx="914400" cy="914400"/>
          </a:xfrm>
          <a:prstGeom prst="rect">
            <a:avLst/>
          </a:prstGeom>
        </p:spPr>
      </p:pic>
      <p:pic>
        <p:nvPicPr>
          <p:cNvPr id="20" name="图形 19" descr="指向右边的反手食指">
            <a:extLst>
              <a:ext uri="{FF2B5EF4-FFF2-40B4-BE49-F238E27FC236}">
                <a16:creationId xmlns:a16="http://schemas.microsoft.com/office/drawing/2014/main" id="{94C1D10A-3207-4CFA-9C9A-03EE8139FE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07" y="2850919"/>
            <a:ext cx="914400" cy="914400"/>
          </a:xfrm>
          <a:prstGeom prst="rect">
            <a:avLst/>
          </a:prstGeom>
        </p:spPr>
      </p:pic>
      <p:pic>
        <p:nvPicPr>
          <p:cNvPr id="21" name="图形 20" descr="指向右边的反手食指">
            <a:extLst>
              <a:ext uri="{FF2B5EF4-FFF2-40B4-BE49-F238E27FC236}">
                <a16:creationId xmlns:a16="http://schemas.microsoft.com/office/drawing/2014/main" id="{CD3994A4-411F-43A3-B943-78C758D59B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07" y="4484757"/>
            <a:ext cx="914400" cy="914400"/>
          </a:xfrm>
          <a:prstGeom prst="rect">
            <a:avLst/>
          </a:prstGeom>
        </p:spPr>
      </p:pic>
    </p:spTree>
    <p:extLst>
      <p:ext uri="{BB962C8B-B14F-4D97-AF65-F5344CB8AC3E}">
        <p14:creationId xmlns:p14="http://schemas.microsoft.com/office/powerpoint/2010/main" val="2223943281"/>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A24AA0A-DDA4-4EB4-8D74-642616AEE279}"/>
              </a:ext>
            </a:extLst>
          </p:cNvPr>
          <p:cNvSpPr>
            <a:spLocks/>
          </p:cNvSpPr>
          <p:nvPr/>
        </p:nvSpPr>
        <p:spPr>
          <a:xfrm flipV="1">
            <a:off x="91037" y="85318"/>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20" name="矩形 19">
            <a:extLst>
              <a:ext uri="{FF2B5EF4-FFF2-40B4-BE49-F238E27FC236}">
                <a16:creationId xmlns:a16="http://schemas.microsoft.com/office/drawing/2014/main" id="{677D102B-5821-42DB-8508-527732B726D3}"/>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DA6B2F1B-9293-41B0-A1A3-DD3A200FBE18}"/>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6A5D1E6-6231-4094-A7D9-6589314FC7AC}"/>
              </a:ext>
            </a:extLst>
          </p:cNvPr>
          <p:cNvSpPr/>
          <p:nvPr/>
        </p:nvSpPr>
        <p:spPr>
          <a:xfrm>
            <a:off x="540370" y="1222655"/>
            <a:ext cx="2595967" cy="461665"/>
          </a:xfrm>
          <a:prstGeom prst="rect">
            <a:avLst/>
          </a:prstGeom>
        </p:spPr>
        <p:txBody>
          <a:bodyPr wrap="none">
            <a:spAutoFit/>
          </a:bodyPr>
          <a:lstStyle/>
          <a:p>
            <a:r>
              <a:rPr lang="en-US" altLang="zh-CN" sz="2400" b="1" dirty="0"/>
              <a:t>Self-Designed Test:</a:t>
            </a:r>
            <a:endParaRPr lang="zh-CN" altLang="en-US" sz="2400" b="1" dirty="0"/>
          </a:p>
        </p:txBody>
      </p:sp>
      <p:sp>
        <p:nvSpPr>
          <p:cNvPr id="16" name="矩形 15">
            <a:extLst>
              <a:ext uri="{FF2B5EF4-FFF2-40B4-BE49-F238E27FC236}">
                <a16:creationId xmlns:a16="http://schemas.microsoft.com/office/drawing/2014/main" id="{DBB2DE34-9E6C-4EDB-995D-588E7302B016}"/>
              </a:ext>
            </a:extLst>
          </p:cNvPr>
          <p:cNvSpPr/>
          <p:nvPr/>
        </p:nvSpPr>
        <p:spPr>
          <a:xfrm>
            <a:off x="765081" y="623209"/>
            <a:ext cx="2779222" cy="523220"/>
          </a:xfrm>
          <a:prstGeom prst="rect">
            <a:avLst/>
          </a:prstGeom>
        </p:spPr>
        <p:txBody>
          <a:bodyPr wrap="none">
            <a:spAutoFit/>
          </a:bodyPr>
          <a:lstStyle/>
          <a:p>
            <a:r>
              <a:rPr lang="en-US" altLang="zh-CN" sz="2800" b="1" dirty="0"/>
              <a:t>Bonus: Tit-for-Tat</a:t>
            </a:r>
            <a:endParaRPr lang="zh-CN" altLang="en-US" sz="2800" b="1" dirty="0"/>
          </a:p>
        </p:txBody>
      </p:sp>
      <p:pic>
        <p:nvPicPr>
          <p:cNvPr id="3" name="图片 2">
            <a:extLst>
              <a:ext uri="{FF2B5EF4-FFF2-40B4-BE49-F238E27FC236}">
                <a16:creationId xmlns:a16="http://schemas.microsoft.com/office/drawing/2014/main" id="{725EA4B1-59F1-4697-8C1D-BE84ED287218}"/>
              </a:ext>
            </a:extLst>
          </p:cNvPr>
          <p:cNvPicPr>
            <a:picLocks noChangeAspect="1"/>
          </p:cNvPicPr>
          <p:nvPr/>
        </p:nvPicPr>
        <p:blipFill>
          <a:blip r:embed="rId3"/>
          <a:stretch>
            <a:fillRect/>
          </a:stretch>
        </p:blipFill>
        <p:spPr>
          <a:xfrm>
            <a:off x="1108684" y="3383687"/>
            <a:ext cx="3932261" cy="1897544"/>
          </a:xfrm>
          <a:prstGeom prst="rect">
            <a:avLst/>
          </a:prstGeom>
        </p:spPr>
      </p:pic>
      <p:sp>
        <p:nvSpPr>
          <p:cNvPr id="9" name="矩形 8">
            <a:extLst>
              <a:ext uri="{FF2B5EF4-FFF2-40B4-BE49-F238E27FC236}">
                <a16:creationId xmlns:a16="http://schemas.microsoft.com/office/drawing/2014/main" id="{2D1FC0D6-B3C6-4394-938C-BA94B9E70DBC}"/>
              </a:ext>
            </a:extLst>
          </p:cNvPr>
          <p:cNvSpPr/>
          <p:nvPr/>
        </p:nvSpPr>
        <p:spPr>
          <a:xfrm>
            <a:off x="540370" y="2372187"/>
            <a:ext cx="1980253" cy="400110"/>
          </a:xfrm>
          <a:prstGeom prst="rect">
            <a:avLst/>
          </a:prstGeom>
        </p:spPr>
        <p:txBody>
          <a:bodyPr wrap="square">
            <a:spAutoFit/>
          </a:bodyPr>
          <a:lstStyle/>
          <a:p>
            <a:r>
              <a:rPr lang="en-US" altLang="zh-CN" sz="2000" b="1" dirty="0"/>
              <a:t>Proxy bonus</a:t>
            </a:r>
            <a:endParaRPr lang="zh-CN" altLang="en-US" sz="2400" b="1" dirty="0"/>
          </a:p>
        </p:txBody>
      </p:sp>
      <p:sp>
        <p:nvSpPr>
          <p:cNvPr id="11" name="矩形 10">
            <a:extLst>
              <a:ext uri="{FF2B5EF4-FFF2-40B4-BE49-F238E27FC236}">
                <a16:creationId xmlns:a16="http://schemas.microsoft.com/office/drawing/2014/main" id="{2746676E-EE51-4C5E-B6A6-8C53ECCA5D7F}"/>
              </a:ext>
            </a:extLst>
          </p:cNvPr>
          <p:cNvSpPr/>
          <p:nvPr/>
        </p:nvSpPr>
        <p:spPr>
          <a:xfrm>
            <a:off x="900416" y="2849651"/>
            <a:ext cx="4500575" cy="400110"/>
          </a:xfrm>
          <a:prstGeom prst="rect">
            <a:avLst/>
          </a:prstGeom>
        </p:spPr>
        <p:txBody>
          <a:bodyPr wrap="square">
            <a:spAutoFit/>
          </a:bodyPr>
          <a:lstStyle/>
          <a:p>
            <a:r>
              <a:rPr lang="en-US" altLang="zh-CN" sz="2000" dirty="0"/>
              <a:t>The upload rate drop/recover every 15s</a:t>
            </a:r>
            <a:endParaRPr lang="zh-CN" altLang="en-US" sz="2400" dirty="0"/>
          </a:p>
        </p:txBody>
      </p:sp>
      <p:sp>
        <p:nvSpPr>
          <p:cNvPr id="12" name="矩形 11">
            <a:extLst>
              <a:ext uri="{FF2B5EF4-FFF2-40B4-BE49-F238E27FC236}">
                <a16:creationId xmlns:a16="http://schemas.microsoft.com/office/drawing/2014/main" id="{B2E3EE28-C7F2-4F28-979C-9DBC52832F76}"/>
              </a:ext>
            </a:extLst>
          </p:cNvPr>
          <p:cNvSpPr/>
          <p:nvPr/>
        </p:nvSpPr>
        <p:spPr>
          <a:xfrm>
            <a:off x="5505550" y="899788"/>
            <a:ext cx="1800230" cy="400110"/>
          </a:xfrm>
          <a:prstGeom prst="rect">
            <a:avLst/>
          </a:prstGeom>
        </p:spPr>
        <p:txBody>
          <a:bodyPr wrap="square">
            <a:spAutoFit/>
          </a:bodyPr>
          <a:lstStyle/>
          <a:p>
            <a:r>
              <a:rPr lang="en-US" altLang="zh-CN" sz="2000" b="1" dirty="0"/>
              <a:t>Test Scenarios</a:t>
            </a:r>
            <a:endParaRPr lang="zh-CN" altLang="en-US" sz="2400" b="1" dirty="0"/>
          </a:p>
        </p:txBody>
      </p:sp>
      <p:sp>
        <p:nvSpPr>
          <p:cNvPr id="15" name="矩形 14">
            <a:extLst>
              <a:ext uri="{FF2B5EF4-FFF2-40B4-BE49-F238E27FC236}">
                <a16:creationId xmlns:a16="http://schemas.microsoft.com/office/drawing/2014/main" id="{E91B46D3-5DE6-4CA5-8CF2-607E983B4CD1}"/>
              </a:ext>
            </a:extLst>
          </p:cNvPr>
          <p:cNvSpPr/>
          <p:nvPr/>
        </p:nvSpPr>
        <p:spPr>
          <a:xfrm>
            <a:off x="5761037" y="2198879"/>
            <a:ext cx="4860621" cy="3600986"/>
          </a:xfrm>
          <a:prstGeom prst="rect">
            <a:avLst/>
          </a:prstGeom>
        </p:spPr>
        <p:txBody>
          <a:bodyPr wrap="square">
            <a:spAutoFit/>
          </a:bodyPr>
          <a:lstStyle/>
          <a:p>
            <a:r>
              <a:rPr lang="en-US" altLang="zh-CN" sz="2400" dirty="0"/>
              <a:t>Process:</a:t>
            </a:r>
          </a:p>
          <a:p>
            <a:r>
              <a:rPr lang="en-US" altLang="zh-CN" sz="2000" dirty="0"/>
              <a:t>1.P1 and P2 register fid1</a:t>
            </a:r>
          </a:p>
          <a:p>
            <a:r>
              <a:rPr lang="en-US" altLang="zh-CN" sz="2000" dirty="0"/>
              <a:t>   </a:t>
            </a:r>
            <a:r>
              <a:rPr lang="en-US" altLang="zh-CN" sz="2000" dirty="0" err="1"/>
              <a:t>Pbad</a:t>
            </a:r>
            <a:r>
              <a:rPr lang="en-US" altLang="zh-CN" sz="2000" dirty="0"/>
              <a:t> and </a:t>
            </a:r>
            <a:r>
              <a:rPr lang="en-US" altLang="zh-CN" sz="2000" dirty="0" err="1"/>
              <a:t>Pnormal</a:t>
            </a:r>
            <a:r>
              <a:rPr lang="en-US" altLang="zh-CN" sz="2000" dirty="0"/>
              <a:t> register fid2</a:t>
            </a:r>
          </a:p>
          <a:p>
            <a:r>
              <a:rPr lang="en-US" altLang="zh-CN" sz="2000" dirty="0"/>
              <a:t>2.P1 download fid2, </a:t>
            </a:r>
          </a:p>
          <a:p>
            <a:r>
              <a:rPr lang="en-US" altLang="zh-CN" sz="2000" dirty="0"/>
              <a:t>   </a:t>
            </a:r>
            <a:r>
              <a:rPr lang="en-US" altLang="zh-CN" sz="2000" dirty="0" err="1"/>
              <a:t>Pbad</a:t>
            </a:r>
            <a:r>
              <a:rPr lang="en-US" altLang="zh-CN" sz="2000" dirty="0"/>
              <a:t> download fid1 simultaneously</a:t>
            </a:r>
          </a:p>
          <a:p>
            <a:r>
              <a:rPr lang="en-US" altLang="zh-CN" sz="2000" dirty="0"/>
              <a:t> </a:t>
            </a:r>
          </a:p>
          <a:p>
            <a:endParaRPr lang="en-US" altLang="zh-CN" sz="2000" dirty="0"/>
          </a:p>
          <a:p>
            <a:endParaRPr lang="en-US" altLang="zh-CN" sz="2000" dirty="0"/>
          </a:p>
          <a:p>
            <a:endParaRPr lang="en-US" altLang="zh-CN" sz="2000" dirty="0"/>
          </a:p>
          <a:p>
            <a:endParaRPr lang="en-US" altLang="zh-CN" sz="2000" dirty="0"/>
          </a:p>
          <a:p>
            <a:endParaRPr lang="zh-CN" altLang="en-US" sz="2400" dirty="0"/>
          </a:p>
        </p:txBody>
      </p:sp>
      <p:sp>
        <p:nvSpPr>
          <p:cNvPr id="17" name="矩形 16">
            <a:extLst>
              <a:ext uri="{FF2B5EF4-FFF2-40B4-BE49-F238E27FC236}">
                <a16:creationId xmlns:a16="http://schemas.microsoft.com/office/drawing/2014/main" id="{23709E97-8E1C-49C2-B767-F6C59E7D5600}"/>
              </a:ext>
            </a:extLst>
          </p:cNvPr>
          <p:cNvSpPr/>
          <p:nvPr/>
        </p:nvSpPr>
        <p:spPr>
          <a:xfrm>
            <a:off x="5761037" y="1299898"/>
            <a:ext cx="5296131" cy="769441"/>
          </a:xfrm>
          <a:prstGeom prst="rect">
            <a:avLst/>
          </a:prstGeom>
        </p:spPr>
        <p:txBody>
          <a:bodyPr wrap="square">
            <a:spAutoFit/>
          </a:bodyPr>
          <a:lstStyle/>
          <a:p>
            <a:r>
              <a:rPr lang="en-US" altLang="zh-CN" sz="2400" dirty="0"/>
              <a:t>Feature</a:t>
            </a:r>
            <a:r>
              <a:rPr lang="en-US" altLang="zh-CN" sz="2000" dirty="0"/>
              <a:t>:</a:t>
            </a:r>
          </a:p>
          <a:p>
            <a:r>
              <a:rPr lang="en-US" altLang="zh-CN" sz="2000" dirty="0"/>
              <a:t>The upload rate of </a:t>
            </a:r>
            <a:r>
              <a:rPr lang="en-US" altLang="zh-CN" sz="2000" dirty="0" err="1"/>
              <a:t>Pbad</a:t>
            </a:r>
            <a:r>
              <a:rPr lang="en-US" altLang="zh-CN" sz="2000" dirty="0"/>
              <a:t> will change frequently </a:t>
            </a:r>
            <a:endParaRPr lang="zh-CN" altLang="en-US" sz="2400" dirty="0"/>
          </a:p>
        </p:txBody>
      </p:sp>
      <p:sp>
        <p:nvSpPr>
          <p:cNvPr id="18" name="矩形 17">
            <a:extLst>
              <a:ext uri="{FF2B5EF4-FFF2-40B4-BE49-F238E27FC236}">
                <a16:creationId xmlns:a16="http://schemas.microsoft.com/office/drawing/2014/main" id="{6522C27B-A175-4F44-BCB0-4530B7901256}"/>
              </a:ext>
            </a:extLst>
          </p:cNvPr>
          <p:cNvSpPr/>
          <p:nvPr/>
        </p:nvSpPr>
        <p:spPr>
          <a:xfrm>
            <a:off x="5826971" y="4233768"/>
            <a:ext cx="4434641" cy="2062103"/>
          </a:xfrm>
          <a:prstGeom prst="rect">
            <a:avLst/>
          </a:prstGeom>
        </p:spPr>
        <p:txBody>
          <a:bodyPr wrap="square">
            <a:spAutoFit/>
          </a:bodyPr>
          <a:lstStyle/>
          <a:p>
            <a:r>
              <a:rPr lang="en-US" altLang="zh-CN" sz="2400" dirty="0"/>
              <a:t>Expected Result:</a:t>
            </a:r>
          </a:p>
          <a:p>
            <a:r>
              <a:rPr lang="en-US" altLang="zh-CN" sz="2000" dirty="0"/>
              <a:t>1.P1 will choke </a:t>
            </a:r>
            <a:r>
              <a:rPr lang="en-US" altLang="zh-CN" sz="2000" dirty="0" err="1"/>
              <a:t>Pbad</a:t>
            </a:r>
            <a:r>
              <a:rPr lang="en-US" altLang="zh-CN" sz="2000" dirty="0"/>
              <a:t> and recover</a:t>
            </a:r>
          </a:p>
          <a:p>
            <a:r>
              <a:rPr lang="en-US" altLang="zh-CN" sz="2000" dirty="0"/>
              <a:t>2.The available port of </a:t>
            </a:r>
            <a:r>
              <a:rPr lang="en-US" altLang="zh-CN" sz="2000" dirty="0" err="1"/>
              <a:t>Pbad</a:t>
            </a:r>
            <a:r>
              <a:rPr lang="en-US" altLang="zh-CN" sz="2000" dirty="0"/>
              <a:t> will</a:t>
            </a:r>
          </a:p>
          <a:p>
            <a:r>
              <a:rPr lang="en-US" altLang="zh-CN" sz="2000" dirty="0"/>
              <a:t>   change from 2 to 1 and back to 2</a:t>
            </a:r>
          </a:p>
          <a:p>
            <a:endParaRPr lang="en-US" altLang="zh-CN" sz="2000" dirty="0"/>
          </a:p>
          <a:p>
            <a:endParaRPr lang="zh-CN" altLang="en-US" sz="2400" dirty="0"/>
          </a:p>
        </p:txBody>
      </p:sp>
    </p:spTree>
    <p:extLst>
      <p:ext uri="{BB962C8B-B14F-4D97-AF65-F5344CB8AC3E}">
        <p14:creationId xmlns:p14="http://schemas.microsoft.com/office/powerpoint/2010/main" val="1444676240"/>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F6A84026-01A7-4253-939A-C457EF02EFB1}"/>
              </a:ext>
            </a:extLst>
          </p:cNvPr>
          <p:cNvSpPr/>
          <p:nvPr/>
        </p:nvSpPr>
        <p:spPr>
          <a:xfrm>
            <a:off x="765081" y="623209"/>
            <a:ext cx="1608133" cy="523220"/>
          </a:xfrm>
          <a:prstGeom prst="rect">
            <a:avLst/>
          </a:prstGeom>
        </p:spPr>
        <p:txBody>
          <a:bodyPr wrap="none">
            <a:spAutoFit/>
          </a:bodyPr>
          <a:lstStyle/>
          <a:p>
            <a:r>
              <a:rPr lang="en-US" altLang="zh-CN" sz="2800" b="1" dirty="0"/>
              <a:t>Summary</a:t>
            </a:r>
            <a:endParaRPr lang="zh-CN" altLang="en-US" sz="2800" b="1" dirty="0"/>
          </a:p>
        </p:txBody>
      </p:sp>
      <p:sp>
        <p:nvSpPr>
          <p:cNvPr id="25" name="矩形 24">
            <a:extLst>
              <a:ext uri="{FF2B5EF4-FFF2-40B4-BE49-F238E27FC236}">
                <a16:creationId xmlns:a16="http://schemas.microsoft.com/office/drawing/2014/main" id="{B213DE6D-D9FB-43B5-B9EC-1272C12F3AAD}"/>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E531CA7-812A-443C-A0E1-C33EB617F04E}"/>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EAC4A11C-2361-48E3-B68C-E8DC5DF069FB}"/>
              </a:ext>
            </a:extLst>
          </p:cNvPr>
          <p:cNvSpPr/>
          <p:nvPr/>
        </p:nvSpPr>
        <p:spPr>
          <a:xfrm>
            <a:off x="756546" y="1701980"/>
            <a:ext cx="540069" cy="54913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AA587A77-16B8-4364-B744-24FFF3912395}"/>
              </a:ext>
            </a:extLst>
          </p:cNvPr>
          <p:cNvSpPr txBox="1"/>
          <p:nvPr/>
        </p:nvSpPr>
        <p:spPr>
          <a:xfrm>
            <a:off x="756546" y="1710404"/>
            <a:ext cx="704039" cy="523220"/>
          </a:xfrm>
          <a:prstGeom prst="rect">
            <a:avLst/>
          </a:prstGeom>
          <a:noFill/>
        </p:spPr>
        <p:txBody>
          <a:bodyPr wrap="square" rtlCol="0">
            <a:spAutoFit/>
          </a:bodyPr>
          <a:lstStyle/>
          <a:p>
            <a:r>
              <a:rPr lang="en-US" altLang="zh-CN" sz="2800" dirty="0">
                <a:solidFill>
                  <a:schemeClr val="bg1"/>
                </a:solidFill>
              </a:rPr>
              <a:t>01</a:t>
            </a:r>
            <a:endParaRPr lang="zh-CN" altLang="en-US" sz="2800" dirty="0">
              <a:solidFill>
                <a:schemeClr val="bg1"/>
              </a:solidFill>
            </a:endParaRPr>
          </a:p>
        </p:txBody>
      </p:sp>
      <p:sp>
        <p:nvSpPr>
          <p:cNvPr id="14" name="文本框 13">
            <a:extLst>
              <a:ext uri="{FF2B5EF4-FFF2-40B4-BE49-F238E27FC236}">
                <a16:creationId xmlns:a16="http://schemas.microsoft.com/office/drawing/2014/main" id="{D8A8EC3F-A509-4890-AAC6-6F72EE6EA1D7}"/>
              </a:ext>
            </a:extLst>
          </p:cNvPr>
          <p:cNvSpPr txBox="1"/>
          <p:nvPr/>
        </p:nvSpPr>
        <p:spPr>
          <a:xfrm>
            <a:off x="1620508" y="1762116"/>
            <a:ext cx="6840874" cy="41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Handle command and requests stably</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15" name="椭圆 14">
            <a:extLst>
              <a:ext uri="{FF2B5EF4-FFF2-40B4-BE49-F238E27FC236}">
                <a16:creationId xmlns:a16="http://schemas.microsoft.com/office/drawing/2014/main" id="{1238F808-166A-460D-AD33-8BA92D9D6885}"/>
              </a:ext>
            </a:extLst>
          </p:cNvPr>
          <p:cNvSpPr/>
          <p:nvPr/>
        </p:nvSpPr>
        <p:spPr>
          <a:xfrm>
            <a:off x="756546" y="2664316"/>
            <a:ext cx="540069" cy="54913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F7299F5B-A0E6-4CC9-A5F8-72B0D7215B09}"/>
              </a:ext>
            </a:extLst>
          </p:cNvPr>
          <p:cNvSpPr txBox="1"/>
          <p:nvPr/>
        </p:nvSpPr>
        <p:spPr>
          <a:xfrm>
            <a:off x="764573" y="2672740"/>
            <a:ext cx="704039" cy="523220"/>
          </a:xfrm>
          <a:prstGeom prst="rect">
            <a:avLst/>
          </a:prstGeom>
          <a:noFill/>
        </p:spPr>
        <p:txBody>
          <a:bodyPr wrap="square" rtlCol="0">
            <a:spAutoFit/>
          </a:bodyPr>
          <a:lstStyle/>
          <a:p>
            <a:r>
              <a:rPr lang="en-US" altLang="zh-CN" sz="2800" dirty="0">
                <a:solidFill>
                  <a:schemeClr val="bg1"/>
                </a:solidFill>
              </a:rPr>
              <a:t>02</a:t>
            </a:r>
            <a:endParaRPr lang="zh-CN" altLang="en-US" sz="2800" dirty="0">
              <a:solidFill>
                <a:schemeClr val="bg1"/>
              </a:solidFill>
            </a:endParaRPr>
          </a:p>
        </p:txBody>
      </p:sp>
      <p:sp>
        <p:nvSpPr>
          <p:cNvPr id="17" name="文本框 16">
            <a:extLst>
              <a:ext uri="{FF2B5EF4-FFF2-40B4-BE49-F238E27FC236}">
                <a16:creationId xmlns:a16="http://schemas.microsoft.com/office/drawing/2014/main" id="{1C12E9A8-05CA-4428-B9E0-F11A589A3671}"/>
              </a:ext>
            </a:extLst>
          </p:cNvPr>
          <p:cNvSpPr txBox="1"/>
          <p:nvPr/>
        </p:nvSpPr>
        <p:spPr>
          <a:xfrm>
            <a:off x="1596429" y="2731263"/>
            <a:ext cx="8641104" cy="41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The download speed of P2P models is faster than SC in many cases</a:t>
            </a:r>
            <a:r>
              <a:rPr lang="en-US" altLang="zh-CN" sz="1600" b="0" spc="100" dirty="0">
                <a:solidFill>
                  <a:schemeClr val="dk1">
                    <a:lumMod val="100000"/>
                  </a:schemeClr>
                </a:solidFill>
                <a:latin typeface="微软雅黑 Light" panose="020B0502040204020203" pitchFamily="34" charset="-122"/>
                <a:ea typeface="微软雅黑 Light" panose="020B0502040204020203" pitchFamily="34" charset="-122"/>
              </a:rPr>
              <a:t> </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9A827A56-7FA7-4B02-B804-B0B9F036B640}"/>
              </a:ext>
            </a:extLst>
          </p:cNvPr>
          <p:cNvSpPr/>
          <p:nvPr/>
        </p:nvSpPr>
        <p:spPr>
          <a:xfrm>
            <a:off x="748520" y="3593132"/>
            <a:ext cx="540069" cy="54913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D7FC325-612A-4192-9C0C-14FF5B4F5C0E}"/>
              </a:ext>
            </a:extLst>
          </p:cNvPr>
          <p:cNvSpPr txBox="1"/>
          <p:nvPr/>
        </p:nvSpPr>
        <p:spPr>
          <a:xfrm>
            <a:off x="748520" y="3601556"/>
            <a:ext cx="704039" cy="523220"/>
          </a:xfrm>
          <a:prstGeom prst="rect">
            <a:avLst/>
          </a:prstGeom>
          <a:noFill/>
        </p:spPr>
        <p:txBody>
          <a:bodyPr wrap="square" rtlCol="0">
            <a:spAutoFit/>
          </a:bodyPr>
          <a:lstStyle/>
          <a:p>
            <a:r>
              <a:rPr lang="en-US" altLang="zh-CN" sz="2800" dirty="0">
                <a:solidFill>
                  <a:schemeClr val="bg1"/>
                </a:solidFill>
              </a:rPr>
              <a:t>03</a:t>
            </a:r>
            <a:endParaRPr lang="zh-CN" altLang="en-US" sz="2800" dirty="0">
              <a:solidFill>
                <a:schemeClr val="bg1"/>
              </a:solidFill>
            </a:endParaRPr>
          </a:p>
        </p:txBody>
      </p:sp>
      <p:sp>
        <p:nvSpPr>
          <p:cNvPr id="21" name="文本框 20">
            <a:extLst>
              <a:ext uri="{FF2B5EF4-FFF2-40B4-BE49-F238E27FC236}">
                <a16:creationId xmlns:a16="http://schemas.microsoft.com/office/drawing/2014/main" id="{083B3837-A492-41E9-8FD8-EBA98A344DAE}"/>
              </a:ext>
            </a:extLst>
          </p:cNvPr>
          <p:cNvSpPr txBox="1"/>
          <p:nvPr/>
        </p:nvSpPr>
        <p:spPr>
          <a:xfrm>
            <a:off x="1569147" y="3653268"/>
            <a:ext cx="8641104" cy="41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Port allocation can be designed better according to upload/download rate</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22" name="椭圆 21">
            <a:extLst>
              <a:ext uri="{FF2B5EF4-FFF2-40B4-BE49-F238E27FC236}">
                <a16:creationId xmlns:a16="http://schemas.microsoft.com/office/drawing/2014/main" id="{79744114-BD73-4D07-B05D-8F23B8464298}"/>
              </a:ext>
            </a:extLst>
          </p:cNvPr>
          <p:cNvSpPr/>
          <p:nvPr/>
        </p:nvSpPr>
        <p:spPr>
          <a:xfrm>
            <a:off x="748520" y="4491824"/>
            <a:ext cx="540069" cy="54913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91D2BD8-BE50-449C-8691-D4F5583EFFF3}"/>
              </a:ext>
            </a:extLst>
          </p:cNvPr>
          <p:cNvSpPr txBox="1"/>
          <p:nvPr/>
        </p:nvSpPr>
        <p:spPr>
          <a:xfrm>
            <a:off x="748520" y="4500248"/>
            <a:ext cx="704039" cy="523220"/>
          </a:xfrm>
          <a:prstGeom prst="rect">
            <a:avLst/>
          </a:prstGeom>
          <a:noFill/>
        </p:spPr>
        <p:txBody>
          <a:bodyPr wrap="square" rtlCol="0">
            <a:spAutoFit/>
          </a:bodyPr>
          <a:lstStyle/>
          <a:p>
            <a:r>
              <a:rPr lang="en-US" altLang="zh-CN" sz="2800" dirty="0">
                <a:solidFill>
                  <a:schemeClr val="bg1"/>
                </a:solidFill>
              </a:rPr>
              <a:t>04</a:t>
            </a:r>
            <a:endParaRPr lang="zh-CN" altLang="en-US" sz="2800" dirty="0">
              <a:solidFill>
                <a:schemeClr val="bg1"/>
              </a:solidFill>
            </a:endParaRPr>
          </a:p>
        </p:txBody>
      </p:sp>
      <p:sp>
        <p:nvSpPr>
          <p:cNvPr id="27" name="文本框 26">
            <a:extLst>
              <a:ext uri="{FF2B5EF4-FFF2-40B4-BE49-F238E27FC236}">
                <a16:creationId xmlns:a16="http://schemas.microsoft.com/office/drawing/2014/main" id="{FB75786B-CF8B-4CF0-ACEE-74BDC9A6EA0F}"/>
              </a:ext>
            </a:extLst>
          </p:cNvPr>
          <p:cNvSpPr txBox="1"/>
          <p:nvPr/>
        </p:nvSpPr>
        <p:spPr>
          <a:xfrm>
            <a:off x="1604455" y="4520056"/>
            <a:ext cx="8641104" cy="41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File can be registered as blocks to improve speed</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19007501"/>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29BB7A8-35EF-4E67-B317-FAAB54C004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 y="63"/>
            <a:ext cx="11521440" cy="6480048"/>
          </a:xfrm>
          <a:prstGeom prst="rect">
            <a:avLst/>
          </a:prstGeom>
        </p:spPr>
      </p:pic>
      <p:sp>
        <p:nvSpPr>
          <p:cNvPr id="10" name="文本框 9">
            <a:extLst>
              <a:ext uri="{FF2B5EF4-FFF2-40B4-BE49-F238E27FC236}">
                <a16:creationId xmlns:a16="http://schemas.microsoft.com/office/drawing/2014/main" id="{B3EAB60D-52B8-4348-B795-737952AEBB5D}"/>
              </a:ext>
            </a:extLst>
          </p:cNvPr>
          <p:cNvSpPr txBox="1"/>
          <p:nvPr/>
        </p:nvSpPr>
        <p:spPr>
          <a:xfrm>
            <a:off x="2315230" y="2201272"/>
            <a:ext cx="6891613" cy="711968"/>
          </a:xfrm>
          <a:prstGeom prst="rect">
            <a:avLst/>
          </a:prstGeom>
          <a:noFill/>
          <a:effectLst/>
        </p:spPr>
        <p:txBody>
          <a:bodyPr vert="horz" wrap="square" lIns="0" tIns="0" rIns="0" bIns="0" rtlCol="0" anchor="ctr" anchorCtr="1">
            <a:noAutofit/>
          </a:bodyPr>
          <a:lstStyle>
            <a:defPPr>
              <a:defRPr lang="zh-CN"/>
            </a:defPPr>
            <a:lvl1pPr>
              <a:defRPr sz="7200" spc="300">
                <a:solidFill>
                  <a:schemeClr val="bg1"/>
                </a:solidFill>
                <a:effectLst>
                  <a:outerShdw blurRad="50800" dist="38100" dir="5400000" algn="t" rotWithShape="0">
                    <a:schemeClr val="tx1">
                      <a:alpha val="40000"/>
                    </a:schemeClr>
                  </a:outerShdw>
                </a:effectLst>
                <a:latin typeface="方正清刻本悦宋简体" panose="02000000000000000000" pitchFamily="2" charset="-122"/>
                <a:ea typeface="方正清刻本悦宋简体" panose="02000000000000000000" pitchFamily="2" charset="-122"/>
                <a:cs typeface="经典行书简" panose="02010609010101010101" pitchFamily="49" charset="-122"/>
              </a:defRPr>
            </a:lvl1pPr>
          </a:lstStyle>
          <a:p>
            <a:pPr algn="ctr"/>
            <a:r>
              <a:rPr lang="en-US" altLang="zh-CN" sz="4800" dirty="0">
                <a:solidFill>
                  <a:schemeClr val="tx1"/>
                </a:solidFill>
                <a:effectLst/>
                <a:latin typeface="微软雅黑" panose="020B0503020204020204" pitchFamily="34" charset="-122"/>
                <a:ea typeface="微软雅黑" panose="020B0503020204020204" pitchFamily="34" charset="-122"/>
              </a:rPr>
              <a:t>Thanks for Listening!</a:t>
            </a:r>
            <a:endParaRPr lang="zh-CN" altLang="en-US" sz="4800" dirty="0">
              <a:solidFill>
                <a:schemeClr val="tx1"/>
              </a:solidFill>
              <a:effectLst/>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8CA2530E-1282-45CE-B59F-FC67A9E043C1}"/>
              </a:ext>
            </a:extLst>
          </p:cNvPr>
          <p:cNvGrpSpPr/>
          <p:nvPr/>
        </p:nvGrpSpPr>
        <p:grpSpPr>
          <a:xfrm>
            <a:off x="4261322" y="3939298"/>
            <a:ext cx="2760574" cy="711945"/>
            <a:chOff x="4261322" y="4023780"/>
            <a:chExt cx="2760574" cy="947598"/>
          </a:xfrm>
        </p:grpSpPr>
        <p:pic>
          <p:nvPicPr>
            <p:cNvPr id="13" name="图片 12">
              <a:extLst>
                <a:ext uri="{FF2B5EF4-FFF2-40B4-BE49-F238E27FC236}">
                  <a16:creationId xmlns:a16="http://schemas.microsoft.com/office/drawing/2014/main" id="{8E227D1D-84D5-4127-B519-7BA30BBA7519}"/>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1322" y="4023780"/>
              <a:ext cx="2760574" cy="947598"/>
            </a:xfrm>
            <a:prstGeom prst="rect">
              <a:avLst/>
            </a:prstGeom>
          </p:spPr>
        </p:pic>
        <p:sp>
          <p:nvSpPr>
            <p:cNvPr id="16" name="矩形: 圆角 15">
              <a:extLst>
                <a:ext uri="{FF2B5EF4-FFF2-40B4-BE49-F238E27FC236}">
                  <a16:creationId xmlns:a16="http://schemas.microsoft.com/office/drawing/2014/main" id="{5D09B9F9-5E3B-4518-BD51-3F0C380F8066}"/>
                </a:ext>
              </a:extLst>
            </p:cNvPr>
            <p:cNvSpPr/>
            <p:nvPr/>
          </p:nvSpPr>
          <p:spPr>
            <a:xfrm>
              <a:off x="4888876" y="4224290"/>
              <a:ext cx="1611720" cy="513899"/>
            </a:xfrm>
            <a:prstGeom prst="roundRect">
              <a:avLst>
                <a:gd name="adj" fmla="val 0"/>
              </a:avLst>
            </a:prstGeom>
            <a:solidFill>
              <a:schemeClr val="tx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grpSp>
      <p:sp>
        <p:nvSpPr>
          <p:cNvPr id="17" name="圆角矩形 2">
            <a:extLst>
              <a:ext uri="{FF2B5EF4-FFF2-40B4-BE49-F238E27FC236}">
                <a16:creationId xmlns:a16="http://schemas.microsoft.com/office/drawing/2014/main" id="{CFD99798-6F67-4079-B0C2-D4620B510B4C}"/>
              </a:ext>
            </a:extLst>
          </p:cNvPr>
          <p:cNvSpPr/>
          <p:nvPr/>
        </p:nvSpPr>
        <p:spPr>
          <a:xfrm>
            <a:off x="4978690" y="4091484"/>
            <a:ext cx="1480214" cy="316919"/>
          </a:xfrm>
          <a:prstGeom prst="roundRect">
            <a:avLst/>
          </a:prstGeom>
          <a:noFill/>
        </p:spPr>
        <p:txBody>
          <a:bodyPr wrap="none" rtlCol="0">
            <a:no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sym typeface="+mn-lt"/>
              </a:rPr>
              <a:t>2021.12.30</a:t>
            </a:r>
            <a:endParaRPr lang="zh-CN" altLang="en-US" sz="1600" dirty="0">
              <a:solidFill>
                <a:schemeClr val="bg1"/>
              </a:solidFill>
              <a:latin typeface="微软雅黑" panose="020B0503020204020204" pitchFamily="34" charset="-122"/>
              <a:ea typeface="微软雅黑" panose="020B0503020204020204" pitchFamily="34" charset="-122"/>
              <a:sym typeface="+mn-lt"/>
            </a:endParaRPr>
          </a:p>
        </p:txBody>
      </p:sp>
      <p:sp>
        <p:nvSpPr>
          <p:cNvPr id="18" name="文本框 17">
            <a:extLst>
              <a:ext uri="{FF2B5EF4-FFF2-40B4-BE49-F238E27FC236}">
                <a16:creationId xmlns:a16="http://schemas.microsoft.com/office/drawing/2014/main" id="{B55AD7FB-3977-443E-BEA9-B368A25174D3}"/>
              </a:ext>
            </a:extLst>
          </p:cNvPr>
          <p:cNvSpPr txBox="1"/>
          <p:nvPr/>
        </p:nvSpPr>
        <p:spPr>
          <a:xfrm>
            <a:off x="2026956" y="2914010"/>
            <a:ext cx="7383682" cy="851542"/>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just">
              <a:lnSpc>
                <a:spcPct val="150000"/>
              </a:lnSpc>
              <a:defRPr>
                <a:solidFill>
                  <a:srgbClr val="7F7F7F"/>
                </a:solidFill>
                <a:latin typeface="微软雅黑" panose="020B0503020204020204" pitchFamily="34" charset="-122"/>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250000"/>
              </a:lnSpc>
            </a:pPr>
            <a:r>
              <a:rPr lang="en-US" altLang="zh-CN" sz="1400" dirty="0">
                <a:solidFill>
                  <a:schemeClr val="tx1"/>
                </a:solidFill>
                <a:latin typeface="微软雅黑 Light" panose="020B0502040204020203" pitchFamily="34" charset="-122"/>
                <a:ea typeface="微软雅黑 Light" panose="020B0502040204020203" pitchFamily="34" charset="-122"/>
              </a:rPr>
              <a:t>Group Members:    11910802 Shao </a:t>
            </a:r>
            <a:r>
              <a:rPr lang="en-US" altLang="zh-CN" sz="1400" dirty="0" err="1">
                <a:solidFill>
                  <a:schemeClr val="tx1"/>
                </a:solidFill>
                <a:latin typeface="微软雅黑 Light" panose="020B0502040204020203" pitchFamily="34" charset="-122"/>
                <a:ea typeface="微软雅黑 Light" panose="020B0502040204020203" pitchFamily="34" charset="-122"/>
              </a:rPr>
              <a:t>Yanwei</a:t>
            </a:r>
            <a:r>
              <a:rPr lang="en-US" altLang="zh-CN" sz="1400" dirty="0">
                <a:solidFill>
                  <a:schemeClr val="tx1"/>
                </a:solidFill>
                <a:latin typeface="微软雅黑 Light" panose="020B0502040204020203" pitchFamily="34" charset="-122"/>
                <a:ea typeface="微软雅黑 Light" panose="020B0502040204020203" pitchFamily="34" charset="-122"/>
              </a:rPr>
              <a:t>   11910803 Zhang Ce   11910801 Li Wenyu</a:t>
            </a:r>
          </a:p>
          <a:p>
            <a:pPr algn="ctr">
              <a:lnSpc>
                <a:spcPct val="250000"/>
              </a:lnSpc>
            </a:pPr>
            <a:r>
              <a:rPr lang="en-US" altLang="zh-CN" sz="1400" dirty="0">
                <a:solidFill>
                  <a:schemeClr val="tx1"/>
                </a:solidFill>
                <a:latin typeface="微软雅黑 Light" panose="020B0502040204020203" pitchFamily="34" charset="-122"/>
                <a:ea typeface="微软雅黑 Light" panose="020B0502040204020203" pitchFamily="34" charset="-122"/>
              </a:rPr>
              <a:t>From EE Department</a:t>
            </a:r>
          </a:p>
        </p:txBody>
      </p:sp>
    </p:spTree>
    <p:extLst>
      <p:ext uri="{BB962C8B-B14F-4D97-AF65-F5344CB8AC3E}">
        <p14:creationId xmlns:p14="http://schemas.microsoft.com/office/powerpoint/2010/main" val="1384754060"/>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6509731" cy="523220"/>
          </a:xfrm>
          <a:prstGeom prst="rect">
            <a:avLst/>
          </a:prstGeom>
        </p:spPr>
        <p:txBody>
          <a:bodyPr wrap="none">
            <a:spAutoFit/>
          </a:bodyPr>
          <a:lstStyle/>
          <a:p>
            <a:r>
              <a:rPr lang="en-US" altLang="zh-CN" sz="2800" b="1" dirty="0"/>
              <a:t>System Design – Communication Protocols</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12B6CBE-0CA8-412F-9728-31E5F28C8B75}"/>
              </a:ext>
            </a:extLst>
          </p:cNvPr>
          <p:cNvSpPr txBox="1"/>
          <p:nvPr/>
        </p:nvSpPr>
        <p:spPr>
          <a:xfrm>
            <a:off x="540370" y="1693772"/>
            <a:ext cx="4680598" cy="4215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marL="228600" indent="-228600" algn="just">
              <a:lnSpc>
                <a:spcPct val="150000"/>
              </a:lnSpc>
              <a:buAutoNum type="arabicPeriod"/>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REGISTER</a:t>
            </a: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sends msg = "REGISTER:" + fid, Tracker respond "REGISTER SUCCESS“.</a:t>
            </a:r>
          </a:p>
          <a:p>
            <a:pPr algn="just">
              <a:lnSpc>
                <a:spcPct val="150000"/>
              </a:lnSpc>
            </a:pPr>
            <a:endPar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2. DOWNLOAD</a:t>
            </a: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sends msg = "QUERY:" + fid, Tracker respond "PORT INFO" + fid + all available ports.</a:t>
            </a:r>
          </a:p>
          <a:p>
            <a:pPr algn="just">
              <a:lnSpc>
                <a:spcPct val="150000"/>
              </a:lnSpc>
            </a:pPr>
            <a:endPar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3. CANCEL</a:t>
            </a: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sends msg = “CANCEL:" + fid, Tracker respond “CANCEL SUCCESS“.</a:t>
            </a:r>
          </a:p>
          <a:p>
            <a:pPr algn="just">
              <a:lnSpc>
                <a:spcPct val="150000"/>
              </a:lnSpc>
            </a:pPr>
            <a:endPar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4. CLOSE</a:t>
            </a: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sends msg = “CLOSE:", Tracker respond “CLOSE SUCCESS“.</a:t>
            </a:r>
          </a:p>
        </p:txBody>
      </p:sp>
      <p:sp>
        <p:nvSpPr>
          <p:cNvPr id="8" name="文本框 7">
            <a:extLst>
              <a:ext uri="{FF2B5EF4-FFF2-40B4-BE49-F238E27FC236}">
                <a16:creationId xmlns:a16="http://schemas.microsoft.com/office/drawing/2014/main" id="{99F3E76A-B10D-4899-94EB-DC2C6D9E94FC}"/>
              </a:ext>
            </a:extLst>
          </p:cNvPr>
          <p:cNvSpPr txBox="1"/>
          <p:nvPr/>
        </p:nvSpPr>
        <p:spPr>
          <a:xfrm>
            <a:off x="593921" y="1253875"/>
            <a:ext cx="2286748" cy="419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panose="020B0503020204020204" pitchFamily="34" charset="-122"/>
                <a:ea typeface="微软雅黑" panose="020B0503020204020204" pitchFamily="34" charset="-122"/>
              </a:rPr>
              <a:t>Basic Functions</a:t>
            </a: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a:t>
            </a:r>
          </a:p>
        </p:txBody>
      </p:sp>
      <p:cxnSp>
        <p:nvCxnSpPr>
          <p:cNvPr id="4" name="直接连接符 3">
            <a:extLst>
              <a:ext uri="{FF2B5EF4-FFF2-40B4-BE49-F238E27FC236}">
                <a16:creationId xmlns:a16="http://schemas.microsoft.com/office/drawing/2014/main" id="{F9BE1448-A028-43B8-A347-662A13440AB9}"/>
              </a:ext>
            </a:extLst>
          </p:cNvPr>
          <p:cNvCxnSpPr/>
          <p:nvPr/>
        </p:nvCxnSpPr>
        <p:spPr>
          <a:xfrm>
            <a:off x="5761037" y="1253875"/>
            <a:ext cx="0" cy="4686557"/>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9F244C3-40AC-4ACE-97CA-E9C9171F6352}"/>
              </a:ext>
            </a:extLst>
          </p:cNvPr>
          <p:cNvSpPr txBox="1"/>
          <p:nvPr/>
        </p:nvSpPr>
        <p:spPr>
          <a:xfrm>
            <a:off x="5941060" y="1210363"/>
            <a:ext cx="2286748" cy="419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panose="020B0503020204020204" pitchFamily="34" charset="-122"/>
                <a:ea typeface="微软雅黑" panose="020B0503020204020204" pitchFamily="34" charset="-122"/>
              </a:rPr>
              <a:t>Data Transmission</a:t>
            </a: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a:t>
            </a:r>
          </a:p>
        </p:txBody>
      </p:sp>
      <p:cxnSp>
        <p:nvCxnSpPr>
          <p:cNvPr id="6" name="直接连接符 5">
            <a:extLst>
              <a:ext uri="{FF2B5EF4-FFF2-40B4-BE49-F238E27FC236}">
                <a16:creationId xmlns:a16="http://schemas.microsoft.com/office/drawing/2014/main" id="{6AB42FE7-AA66-4D0B-AD2C-D065E78270BF}"/>
              </a:ext>
            </a:extLst>
          </p:cNvPr>
          <p:cNvCxnSpPr/>
          <p:nvPr/>
        </p:nvCxnSpPr>
        <p:spPr>
          <a:xfrm>
            <a:off x="7021198" y="1799903"/>
            <a:ext cx="0" cy="3780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59E84FD-8C14-4150-88F9-1BAA50DABA3A}"/>
              </a:ext>
            </a:extLst>
          </p:cNvPr>
          <p:cNvCxnSpPr/>
          <p:nvPr/>
        </p:nvCxnSpPr>
        <p:spPr>
          <a:xfrm>
            <a:off x="10261612" y="1799903"/>
            <a:ext cx="0" cy="3780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7BBFEB0-651E-475F-B9D6-BDC215CBD276}"/>
              </a:ext>
            </a:extLst>
          </p:cNvPr>
          <p:cNvCxnSpPr/>
          <p:nvPr/>
        </p:nvCxnSpPr>
        <p:spPr>
          <a:xfrm>
            <a:off x="7021198" y="2159949"/>
            <a:ext cx="3240414" cy="72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032224E-E002-48B9-8C44-3D258E84EEC4}"/>
              </a:ext>
            </a:extLst>
          </p:cNvPr>
          <p:cNvCxnSpPr>
            <a:cxnSpLocks/>
          </p:cNvCxnSpPr>
          <p:nvPr/>
        </p:nvCxnSpPr>
        <p:spPr>
          <a:xfrm flipH="1">
            <a:off x="7021198" y="2880041"/>
            <a:ext cx="3240414" cy="54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A78D736-7E6B-4964-BD0B-8B5DDCF470A9}"/>
              </a:ext>
            </a:extLst>
          </p:cNvPr>
          <p:cNvSpPr txBox="1"/>
          <p:nvPr/>
        </p:nvSpPr>
        <p:spPr>
          <a:xfrm>
            <a:off x="6534345" y="5619588"/>
            <a:ext cx="973706" cy="461665"/>
          </a:xfrm>
          <a:prstGeom prst="rect">
            <a:avLst/>
          </a:prstGeom>
          <a:noFill/>
        </p:spPr>
        <p:txBody>
          <a:bodyPr wrap="square" rtlCol="0">
            <a:spAutoFit/>
          </a:bodyPr>
          <a:lstStyle/>
          <a:p>
            <a:pPr algn="ctr"/>
            <a:r>
              <a:rPr lang="en-US" altLang="zh-CN" sz="1200" dirty="0" err="1"/>
              <a:t>PClient</a:t>
            </a:r>
            <a:r>
              <a:rPr lang="en-US" altLang="zh-CN" sz="1200" dirty="0"/>
              <a:t> A (download)</a:t>
            </a:r>
            <a:endParaRPr lang="zh-CN" altLang="en-US" sz="1200" dirty="0"/>
          </a:p>
        </p:txBody>
      </p:sp>
      <p:sp>
        <p:nvSpPr>
          <p:cNvPr id="21" name="文本框 20">
            <a:extLst>
              <a:ext uri="{FF2B5EF4-FFF2-40B4-BE49-F238E27FC236}">
                <a16:creationId xmlns:a16="http://schemas.microsoft.com/office/drawing/2014/main" id="{AA464BDC-03DC-4C32-A4E2-DE01B51B085C}"/>
              </a:ext>
            </a:extLst>
          </p:cNvPr>
          <p:cNvSpPr txBox="1"/>
          <p:nvPr/>
        </p:nvSpPr>
        <p:spPr>
          <a:xfrm>
            <a:off x="9721543" y="5623870"/>
            <a:ext cx="973706" cy="461665"/>
          </a:xfrm>
          <a:prstGeom prst="rect">
            <a:avLst/>
          </a:prstGeom>
          <a:noFill/>
        </p:spPr>
        <p:txBody>
          <a:bodyPr wrap="square" rtlCol="0">
            <a:spAutoFit/>
          </a:bodyPr>
          <a:lstStyle/>
          <a:p>
            <a:pPr algn="ctr"/>
            <a:r>
              <a:rPr lang="en-US" altLang="zh-CN" sz="1200" dirty="0" err="1"/>
              <a:t>PClient</a:t>
            </a:r>
            <a:r>
              <a:rPr lang="en-US" altLang="zh-CN" sz="1200" dirty="0"/>
              <a:t> B (upload)</a:t>
            </a:r>
            <a:endParaRPr lang="zh-CN" altLang="en-US" sz="1200" dirty="0"/>
          </a:p>
        </p:txBody>
      </p:sp>
      <p:sp>
        <p:nvSpPr>
          <p:cNvPr id="22" name="文本框 21">
            <a:extLst>
              <a:ext uri="{FF2B5EF4-FFF2-40B4-BE49-F238E27FC236}">
                <a16:creationId xmlns:a16="http://schemas.microsoft.com/office/drawing/2014/main" id="{38E53795-CEE7-4319-90AB-C87AEF330B07}"/>
              </a:ext>
            </a:extLst>
          </p:cNvPr>
          <p:cNvSpPr txBox="1"/>
          <p:nvPr/>
        </p:nvSpPr>
        <p:spPr>
          <a:xfrm>
            <a:off x="7900196" y="2349929"/>
            <a:ext cx="1434952" cy="276999"/>
          </a:xfrm>
          <a:prstGeom prst="rect">
            <a:avLst/>
          </a:prstGeom>
          <a:noFill/>
        </p:spPr>
        <p:txBody>
          <a:bodyPr wrap="square" rtlCol="0">
            <a:spAutoFit/>
          </a:bodyPr>
          <a:lstStyle/>
          <a:p>
            <a:pPr algn="ctr"/>
            <a:r>
              <a:rPr lang="en-US" altLang="zh-CN" sz="1200" dirty="0"/>
              <a:t>Querying FILE INFO</a:t>
            </a:r>
            <a:endParaRPr lang="zh-CN" altLang="en-US" sz="1200" dirty="0"/>
          </a:p>
        </p:txBody>
      </p:sp>
      <p:sp>
        <p:nvSpPr>
          <p:cNvPr id="23" name="文本框 22">
            <a:extLst>
              <a:ext uri="{FF2B5EF4-FFF2-40B4-BE49-F238E27FC236}">
                <a16:creationId xmlns:a16="http://schemas.microsoft.com/office/drawing/2014/main" id="{83FD371D-091F-4696-8B9F-FAE6EA018D1D}"/>
              </a:ext>
            </a:extLst>
          </p:cNvPr>
          <p:cNvSpPr txBox="1"/>
          <p:nvPr/>
        </p:nvSpPr>
        <p:spPr>
          <a:xfrm>
            <a:off x="7734115" y="3011576"/>
            <a:ext cx="1751345" cy="276999"/>
          </a:xfrm>
          <a:prstGeom prst="rect">
            <a:avLst/>
          </a:prstGeom>
          <a:noFill/>
        </p:spPr>
        <p:txBody>
          <a:bodyPr wrap="square" rtlCol="0">
            <a:spAutoFit/>
          </a:bodyPr>
          <a:lstStyle/>
          <a:p>
            <a:pPr algn="ctr"/>
            <a:r>
              <a:rPr lang="en-US" altLang="zh-CN" sz="1200" dirty="0"/>
              <a:t>Total number of packets</a:t>
            </a:r>
            <a:endParaRPr lang="zh-CN" altLang="en-US" sz="1200" dirty="0"/>
          </a:p>
        </p:txBody>
      </p:sp>
      <p:cxnSp>
        <p:nvCxnSpPr>
          <p:cNvPr id="16" name="直接箭头连接符 15">
            <a:extLst>
              <a:ext uri="{FF2B5EF4-FFF2-40B4-BE49-F238E27FC236}">
                <a16:creationId xmlns:a16="http://schemas.microsoft.com/office/drawing/2014/main" id="{BF781BAA-C334-4DBF-A98F-BD1A76C724A0}"/>
              </a:ext>
            </a:extLst>
          </p:cNvPr>
          <p:cNvCxnSpPr/>
          <p:nvPr/>
        </p:nvCxnSpPr>
        <p:spPr>
          <a:xfrm>
            <a:off x="7081773" y="3420110"/>
            <a:ext cx="3179839" cy="900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B241389-E427-4D01-9D33-2D4C9015D779}"/>
              </a:ext>
            </a:extLst>
          </p:cNvPr>
          <p:cNvCxnSpPr>
            <a:cxnSpLocks/>
          </p:cNvCxnSpPr>
          <p:nvPr/>
        </p:nvCxnSpPr>
        <p:spPr>
          <a:xfrm flipH="1">
            <a:off x="7020257" y="4330082"/>
            <a:ext cx="3240414" cy="54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6E9B51E-47B3-44C4-9586-9DF31484B289}"/>
              </a:ext>
            </a:extLst>
          </p:cNvPr>
          <p:cNvSpPr txBox="1"/>
          <p:nvPr/>
        </p:nvSpPr>
        <p:spPr>
          <a:xfrm>
            <a:off x="7652034" y="3544395"/>
            <a:ext cx="1915509" cy="461665"/>
          </a:xfrm>
          <a:prstGeom prst="rect">
            <a:avLst/>
          </a:prstGeom>
          <a:noFill/>
        </p:spPr>
        <p:txBody>
          <a:bodyPr wrap="square" rtlCol="0">
            <a:spAutoFit/>
          </a:bodyPr>
          <a:lstStyle/>
          <a:p>
            <a:pPr algn="ctr"/>
            <a:r>
              <a:rPr lang="en-US" altLang="zh-CN" sz="1200" dirty="0"/>
              <a:t>Querying particular packets</a:t>
            </a:r>
          </a:p>
          <a:p>
            <a:pPr algn="ctr"/>
            <a:r>
              <a:rPr lang="en-US" altLang="zh-CN" sz="1200" dirty="0"/>
              <a:t>(e.g. Packet 0 to packet 100)</a:t>
            </a:r>
            <a:endParaRPr lang="zh-CN" altLang="en-US" sz="1200" dirty="0"/>
          </a:p>
        </p:txBody>
      </p:sp>
      <p:cxnSp>
        <p:nvCxnSpPr>
          <p:cNvPr id="29" name="直接箭头连接符 28">
            <a:extLst>
              <a:ext uri="{FF2B5EF4-FFF2-40B4-BE49-F238E27FC236}">
                <a16:creationId xmlns:a16="http://schemas.microsoft.com/office/drawing/2014/main" id="{4B04162F-3FDC-430D-932B-438C0A5A4DBA}"/>
              </a:ext>
            </a:extLst>
          </p:cNvPr>
          <p:cNvCxnSpPr>
            <a:cxnSpLocks/>
          </p:cNvCxnSpPr>
          <p:nvPr/>
        </p:nvCxnSpPr>
        <p:spPr>
          <a:xfrm flipH="1">
            <a:off x="7007651" y="4444510"/>
            <a:ext cx="3240414" cy="54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821B714-DD0C-40A2-B119-1C19CF80D8FA}"/>
              </a:ext>
            </a:extLst>
          </p:cNvPr>
          <p:cNvCxnSpPr>
            <a:cxnSpLocks/>
          </p:cNvCxnSpPr>
          <p:nvPr/>
        </p:nvCxnSpPr>
        <p:spPr>
          <a:xfrm flipH="1">
            <a:off x="7015448" y="4563030"/>
            <a:ext cx="3240414" cy="54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C37D7A3-4B96-48CB-994B-267BB35D2369}"/>
              </a:ext>
            </a:extLst>
          </p:cNvPr>
          <p:cNvCxnSpPr>
            <a:cxnSpLocks/>
          </p:cNvCxnSpPr>
          <p:nvPr/>
        </p:nvCxnSpPr>
        <p:spPr>
          <a:xfrm flipH="1">
            <a:off x="7026949" y="4675969"/>
            <a:ext cx="3240414" cy="54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45813C4-BB36-42CE-8797-07DF2F9E6A7B}"/>
              </a:ext>
            </a:extLst>
          </p:cNvPr>
          <p:cNvCxnSpPr>
            <a:cxnSpLocks/>
          </p:cNvCxnSpPr>
          <p:nvPr/>
        </p:nvCxnSpPr>
        <p:spPr>
          <a:xfrm flipH="1">
            <a:off x="7018248" y="4779249"/>
            <a:ext cx="3240414" cy="54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2DBEA91-C600-4C32-A798-6CC97DBE0C40}"/>
              </a:ext>
            </a:extLst>
          </p:cNvPr>
          <p:cNvSpPr txBox="1"/>
          <p:nvPr/>
        </p:nvSpPr>
        <p:spPr>
          <a:xfrm>
            <a:off x="7483255" y="4715441"/>
            <a:ext cx="2429556" cy="276999"/>
          </a:xfrm>
          <a:prstGeom prst="rect">
            <a:avLst/>
          </a:prstGeom>
          <a:noFill/>
        </p:spPr>
        <p:txBody>
          <a:bodyPr wrap="square" rtlCol="0">
            <a:spAutoFit/>
          </a:bodyPr>
          <a:lstStyle/>
          <a:p>
            <a:pPr algn="ctr"/>
            <a:r>
              <a:rPr lang="en-US" altLang="zh-CN" sz="1200" dirty="0"/>
              <a:t>Upload packets (with pkt # in pkt)</a:t>
            </a:r>
          </a:p>
        </p:txBody>
      </p:sp>
    </p:spTree>
    <p:extLst>
      <p:ext uri="{BB962C8B-B14F-4D97-AF65-F5344CB8AC3E}">
        <p14:creationId xmlns:p14="http://schemas.microsoft.com/office/powerpoint/2010/main" val="1791231544"/>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5450723" cy="523220"/>
          </a:xfrm>
          <a:prstGeom prst="rect">
            <a:avLst/>
          </a:prstGeom>
        </p:spPr>
        <p:txBody>
          <a:bodyPr wrap="none">
            <a:spAutoFit/>
          </a:bodyPr>
          <a:lstStyle/>
          <a:p>
            <a:r>
              <a:rPr lang="en-US" altLang="zh-CN" sz="2800" b="1" dirty="0"/>
              <a:t>System Design – Structure (Tracker)</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9B4163-CB6B-4D17-A8A0-52195982318F}"/>
              </a:ext>
            </a:extLst>
          </p:cNvPr>
          <p:cNvPicPr>
            <a:picLocks noChangeAspect="1"/>
          </p:cNvPicPr>
          <p:nvPr/>
        </p:nvPicPr>
        <p:blipFill>
          <a:blip r:embed="rId4"/>
          <a:stretch>
            <a:fillRect/>
          </a:stretch>
        </p:blipFill>
        <p:spPr>
          <a:xfrm>
            <a:off x="1800531" y="1259834"/>
            <a:ext cx="7635440" cy="4688925"/>
          </a:xfrm>
          <a:prstGeom prst="rect">
            <a:avLst/>
          </a:prstGeom>
        </p:spPr>
      </p:pic>
    </p:spTree>
    <p:extLst>
      <p:ext uri="{BB962C8B-B14F-4D97-AF65-F5344CB8AC3E}">
        <p14:creationId xmlns:p14="http://schemas.microsoft.com/office/powerpoint/2010/main" val="1946205260"/>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5422575" cy="523220"/>
          </a:xfrm>
          <a:prstGeom prst="rect">
            <a:avLst/>
          </a:prstGeom>
        </p:spPr>
        <p:txBody>
          <a:bodyPr wrap="none">
            <a:spAutoFit/>
          </a:bodyPr>
          <a:lstStyle/>
          <a:p>
            <a:r>
              <a:rPr lang="en-US" altLang="zh-CN" sz="2800" b="1" dirty="0"/>
              <a:t>System Design – Structure (</a:t>
            </a:r>
            <a:r>
              <a:rPr lang="en-US" altLang="zh-CN" sz="2800" b="1" dirty="0" err="1"/>
              <a:t>PClient</a:t>
            </a:r>
            <a:r>
              <a:rPr lang="en-US" altLang="zh-CN" sz="2800" b="1" dirty="0"/>
              <a:t>)</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16217D0-DBFA-4AA4-84F7-26D0CB33E5BC}"/>
              </a:ext>
            </a:extLst>
          </p:cNvPr>
          <p:cNvPicPr>
            <a:picLocks noChangeAspect="1"/>
          </p:cNvPicPr>
          <p:nvPr/>
        </p:nvPicPr>
        <p:blipFill>
          <a:blip r:embed="rId4"/>
          <a:stretch>
            <a:fillRect/>
          </a:stretch>
        </p:blipFill>
        <p:spPr>
          <a:xfrm>
            <a:off x="540370" y="1244141"/>
            <a:ext cx="5400690" cy="4279469"/>
          </a:xfrm>
          <a:prstGeom prst="rect">
            <a:avLst/>
          </a:prstGeom>
        </p:spPr>
      </p:pic>
      <p:pic>
        <p:nvPicPr>
          <p:cNvPr id="6" name="图片 5">
            <a:extLst>
              <a:ext uri="{FF2B5EF4-FFF2-40B4-BE49-F238E27FC236}">
                <a16:creationId xmlns:a16="http://schemas.microsoft.com/office/drawing/2014/main" id="{ED1535FD-FB06-466D-B7AB-C909CFC27265}"/>
              </a:ext>
            </a:extLst>
          </p:cNvPr>
          <p:cNvPicPr>
            <a:picLocks noChangeAspect="1"/>
          </p:cNvPicPr>
          <p:nvPr/>
        </p:nvPicPr>
        <p:blipFill>
          <a:blip r:embed="rId5"/>
          <a:stretch>
            <a:fillRect/>
          </a:stretch>
        </p:blipFill>
        <p:spPr>
          <a:xfrm>
            <a:off x="6187656" y="1439857"/>
            <a:ext cx="4664449" cy="4083753"/>
          </a:xfrm>
          <a:prstGeom prst="rect">
            <a:avLst/>
          </a:prstGeom>
        </p:spPr>
      </p:pic>
    </p:spTree>
    <p:extLst>
      <p:ext uri="{BB962C8B-B14F-4D97-AF65-F5344CB8AC3E}">
        <p14:creationId xmlns:p14="http://schemas.microsoft.com/office/powerpoint/2010/main" val="4141957594"/>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3555772" cy="523220"/>
          </a:xfrm>
          <a:prstGeom prst="rect">
            <a:avLst/>
          </a:prstGeom>
        </p:spPr>
        <p:txBody>
          <a:bodyPr wrap="square">
            <a:spAutoFit/>
          </a:bodyPr>
          <a:lstStyle/>
          <a:p>
            <a:r>
              <a:rPr lang="en-US" altLang="zh-CN" sz="2800" b="1" dirty="0"/>
              <a:t>Methodology</a:t>
            </a:r>
            <a:r>
              <a:rPr lang="zh-CN" altLang="en-US" sz="2800" b="1" dirty="0"/>
              <a:t> </a:t>
            </a:r>
            <a:r>
              <a:rPr lang="en-US" altLang="zh-CN" sz="2800" b="1" dirty="0"/>
              <a:t>- Tracker</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12B6CBE-0CA8-412F-9728-31E5F28C8B75}"/>
              </a:ext>
            </a:extLst>
          </p:cNvPr>
          <p:cNvSpPr txBox="1"/>
          <p:nvPr/>
        </p:nvSpPr>
        <p:spPr>
          <a:xfrm>
            <a:off x="606538" y="1259834"/>
            <a:ext cx="10212170" cy="4492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1. Use a dictionary to record which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has particular file, and record whether it can upload this file.</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Example: {</a:t>
            </a:r>
            <a:r>
              <a:rPr lang="it-IT"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{'1384029a1ed513e45d21018286f09fa0': [('("127.0.0.1", 27489)', True), ('("127.0.0.1", 33661)', True)]}</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Meaning: </a:t>
            </a:r>
            <a:r>
              <a:rPr lang="it-IT"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("127.0.0.1", 27489) and ("127.0.0.1", 33661) </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have file </a:t>
            </a:r>
            <a:r>
              <a:rPr lang="it-IT"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'1384029a1ed513e45d21018286f09fa0’, can share.</a:t>
            </a:r>
            <a:endPar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endPar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2. Use another dictionary to record the current downloading information (file, uploading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downloading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Example: </a:t>
            </a:r>
            <a:r>
              <a:rPr lang="it-IT"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{'1384029a1ed513e45d21018286f09fa0': {('127.0.0.1', 27489): [('127.0.0.1', 61512)]}}</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Meaning: </a:t>
            </a:r>
            <a:r>
              <a:rPr lang="it-IT"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("127.0.0.1", 27489) </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is downloading file </a:t>
            </a:r>
            <a:r>
              <a:rPr lang="it-IT"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'1384029a1ed513e45d21018286f09fa0’ from ('127.0.0.1', 61512).</a:t>
            </a:r>
            <a:endPar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endPar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3. </a:t>
            </a:r>
            <a:r>
              <a:rPr lang="en-US" altLang="zh-CN" sz="1200" i="1" spc="100" dirty="0" err="1">
                <a:solidFill>
                  <a:schemeClr val="dk1">
                    <a:lumMod val="100000"/>
                  </a:schemeClr>
                </a:solidFill>
                <a:latin typeface="微软雅黑 Light" panose="020B0502040204020203" pitchFamily="34" charset="-122"/>
                <a:ea typeface="微软雅黑 Light" panose="020B0502040204020203" pitchFamily="34" charset="-122"/>
              </a:rPr>
              <a:t>handle_query</a:t>
            </a:r>
            <a:r>
              <a:rPr lang="en-US" altLang="zh-CN" sz="1200" i="1" spc="100" dirty="0">
                <a:solidFill>
                  <a:schemeClr val="dk1">
                    <a:lumMod val="100000"/>
                  </a:schemeClr>
                </a:solidFill>
                <a:latin typeface="微软雅黑 Light" panose="020B0502040204020203" pitchFamily="34" charset="-122"/>
                <a:ea typeface="微软雅黑 Light" panose="020B0502040204020203" pitchFamily="34" charset="-122"/>
              </a:rPr>
              <a:t>() </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function with independent thread, work forever.</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It will put the received query message in a </a:t>
            </a:r>
            <a:r>
              <a:rPr lang="en-US" altLang="zh-CN" sz="1200" b="0" spc="100" dirty="0" err="1">
                <a:solidFill>
                  <a:schemeClr val="dk1">
                    <a:lumMod val="100000"/>
                  </a:schemeClr>
                </a:solidFill>
                <a:latin typeface="微软雅黑 Light" panose="020B0502040204020203" pitchFamily="34" charset="-122"/>
                <a:ea typeface="微软雅黑 Light" panose="020B0502040204020203" pitchFamily="34" charset="-122"/>
              </a:rPr>
              <a:t>SimpleQueue</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 when the tracker can deal with new query under the current situation, take the query information in queue (</a:t>
            </a:r>
            <a:r>
              <a:rPr lang="en-US" altLang="zh-CN" sz="1200" b="0" i="1" spc="100" dirty="0">
                <a:solidFill>
                  <a:schemeClr val="dk1">
                    <a:lumMod val="100000"/>
                  </a:schemeClr>
                </a:solidFill>
                <a:latin typeface="微软雅黑 Light" panose="020B0502040204020203" pitchFamily="34" charset="-122"/>
                <a:ea typeface="微软雅黑 Light" panose="020B0502040204020203" pitchFamily="34" charset="-122"/>
              </a:rPr>
              <a:t>get</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 and respond to the </a:t>
            </a:r>
            <a:r>
              <a:rPr lang="en-US" altLang="zh-CN" sz="1200" b="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 (That means we put the queries in queue with order even if there are several queries at the same time.)</a:t>
            </a:r>
          </a:p>
          <a:p>
            <a:pPr algn="just">
              <a:lnSpc>
                <a:spcPct val="150000"/>
              </a:lnSpc>
            </a:pPr>
            <a:endPar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4. When a uploading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close or cancel, update the new ports to all clients related to this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Example: if C is downloading the files from A and B, and A cancel this file, then when the tracker receives the cancel message, it will inform C that the new port is B only.</a:t>
            </a:r>
            <a:endParaRPr lang="zh-CN" altLang="en-US" sz="12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54441678"/>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3555772" cy="523220"/>
          </a:xfrm>
          <a:prstGeom prst="rect">
            <a:avLst/>
          </a:prstGeom>
        </p:spPr>
        <p:txBody>
          <a:bodyPr wrap="square">
            <a:spAutoFit/>
          </a:bodyPr>
          <a:lstStyle/>
          <a:p>
            <a:r>
              <a:rPr lang="en-US" altLang="zh-CN" sz="2800" b="1" dirty="0"/>
              <a:t>Methodology</a:t>
            </a:r>
            <a:r>
              <a:rPr lang="zh-CN" altLang="en-US" sz="2800" b="1" dirty="0"/>
              <a:t> </a:t>
            </a:r>
            <a:r>
              <a:rPr lang="en-US" altLang="zh-CN" sz="2800" b="1" dirty="0"/>
              <a:t>- Tracker</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A01B72A8-F225-44DA-A77A-4784B3479D54}"/>
              </a:ext>
            </a:extLst>
          </p:cNvPr>
          <p:cNvPicPr>
            <a:picLocks noChangeAspect="1"/>
          </p:cNvPicPr>
          <p:nvPr/>
        </p:nvPicPr>
        <p:blipFill>
          <a:blip r:embed="rId4"/>
          <a:stretch>
            <a:fillRect/>
          </a:stretch>
        </p:blipFill>
        <p:spPr>
          <a:xfrm>
            <a:off x="540370" y="1418031"/>
            <a:ext cx="3492269" cy="4700454"/>
          </a:xfrm>
          <a:prstGeom prst="rect">
            <a:avLst/>
          </a:prstGeom>
        </p:spPr>
      </p:pic>
      <p:pic>
        <p:nvPicPr>
          <p:cNvPr id="14" name="图片 13">
            <a:extLst>
              <a:ext uri="{FF2B5EF4-FFF2-40B4-BE49-F238E27FC236}">
                <a16:creationId xmlns:a16="http://schemas.microsoft.com/office/drawing/2014/main" id="{1BF148EF-B86E-4CA6-BED2-F17A48B12054}"/>
              </a:ext>
            </a:extLst>
          </p:cNvPr>
          <p:cNvPicPr>
            <a:picLocks noChangeAspect="1"/>
          </p:cNvPicPr>
          <p:nvPr/>
        </p:nvPicPr>
        <p:blipFill>
          <a:blip r:embed="rId5"/>
          <a:stretch>
            <a:fillRect/>
          </a:stretch>
        </p:blipFill>
        <p:spPr>
          <a:xfrm>
            <a:off x="3420738" y="2767672"/>
            <a:ext cx="3418310" cy="3404358"/>
          </a:xfrm>
          <a:prstGeom prst="rect">
            <a:avLst/>
          </a:prstGeom>
        </p:spPr>
      </p:pic>
      <p:pic>
        <p:nvPicPr>
          <p:cNvPr id="15" name="图片 14">
            <a:extLst>
              <a:ext uri="{FF2B5EF4-FFF2-40B4-BE49-F238E27FC236}">
                <a16:creationId xmlns:a16="http://schemas.microsoft.com/office/drawing/2014/main" id="{1BA08B55-5C69-4F82-9E60-83FDBD3186FC}"/>
              </a:ext>
            </a:extLst>
          </p:cNvPr>
          <p:cNvPicPr>
            <a:picLocks noChangeAspect="1"/>
          </p:cNvPicPr>
          <p:nvPr/>
        </p:nvPicPr>
        <p:blipFill>
          <a:blip r:embed="rId6"/>
          <a:stretch>
            <a:fillRect/>
          </a:stretch>
        </p:blipFill>
        <p:spPr>
          <a:xfrm>
            <a:off x="7214805" y="2073943"/>
            <a:ext cx="4166033" cy="3490087"/>
          </a:xfrm>
          <a:prstGeom prst="rect">
            <a:avLst/>
          </a:prstGeom>
        </p:spPr>
      </p:pic>
      <p:sp>
        <p:nvSpPr>
          <p:cNvPr id="11" name="文本框 10">
            <a:extLst>
              <a:ext uri="{FF2B5EF4-FFF2-40B4-BE49-F238E27FC236}">
                <a16:creationId xmlns:a16="http://schemas.microsoft.com/office/drawing/2014/main" id="{39F0642A-C2E9-4724-8FFC-C06FBD58B108}"/>
              </a:ext>
            </a:extLst>
          </p:cNvPr>
          <p:cNvSpPr txBox="1"/>
          <p:nvPr/>
        </p:nvSpPr>
        <p:spPr>
          <a:xfrm>
            <a:off x="3975695" y="1799903"/>
            <a:ext cx="2159722" cy="369332"/>
          </a:xfrm>
          <a:prstGeom prst="rect">
            <a:avLst/>
          </a:prstGeom>
          <a:noFill/>
        </p:spPr>
        <p:txBody>
          <a:bodyPr wrap="square">
            <a:spAutoFit/>
          </a:bodyPr>
          <a:lstStyle/>
          <a:p>
            <a:r>
              <a:rPr lang="en-US" altLang="zh-CN" sz="1800" spc="100" dirty="0" err="1">
                <a:solidFill>
                  <a:schemeClr val="dk1">
                    <a:lumMod val="100000"/>
                  </a:schemeClr>
                </a:solidFill>
                <a:latin typeface="微软雅黑 Light" panose="020B0502040204020203" pitchFamily="34" charset="-122"/>
                <a:ea typeface="微软雅黑 Light" panose="020B0502040204020203" pitchFamily="34" charset="-122"/>
              </a:rPr>
              <a:t>handle_query</a:t>
            </a:r>
            <a:r>
              <a:rPr lang="en-US" altLang="zh-CN" sz="1800" spc="100" dirty="0">
                <a:solidFill>
                  <a:schemeClr val="dk1">
                    <a:lumMod val="100000"/>
                  </a:schemeClr>
                </a:solidFill>
                <a:latin typeface="微软雅黑 Light" panose="020B0502040204020203" pitchFamily="34" charset="-122"/>
                <a:ea typeface="微软雅黑 Light" panose="020B0502040204020203" pitchFamily="34" charset="-122"/>
              </a:rPr>
              <a:t>() </a:t>
            </a:r>
            <a:endParaRPr lang="zh-CN" altLang="en-US" dirty="0"/>
          </a:p>
        </p:txBody>
      </p:sp>
      <p:sp>
        <p:nvSpPr>
          <p:cNvPr id="12" name="文本框 11">
            <a:extLst>
              <a:ext uri="{FF2B5EF4-FFF2-40B4-BE49-F238E27FC236}">
                <a16:creationId xmlns:a16="http://schemas.microsoft.com/office/drawing/2014/main" id="{9EAACA2F-505D-4B24-A6C3-B4CBDBFF58CA}"/>
              </a:ext>
            </a:extLst>
          </p:cNvPr>
          <p:cNvSpPr txBox="1"/>
          <p:nvPr/>
        </p:nvSpPr>
        <p:spPr>
          <a:xfrm>
            <a:off x="7921313" y="1512413"/>
            <a:ext cx="2159722" cy="369332"/>
          </a:xfrm>
          <a:prstGeom prst="rect">
            <a:avLst/>
          </a:prstGeom>
          <a:noFill/>
        </p:spPr>
        <p:txBody>
          <a:bodyPr wrap="square">
            <a:spAutoFit/>
          </a:bodyPr>
          <a:lstStyle/>
          <a:p>
            <a:r>
              <a:rPr lang="en-US" altLang="zh-CN" spc="100" dirty="0">
                <a:solidFill>
                  <a:schemeClr val="dk1">
                    <a:lumMod val="100000"/>
                  </a:schemeClr>
                </a:solidFill>
                <a:latin typeface="微软雅黑 Light" panose="020B0502040204020203" pitchFamily="34" charset="-122"/>
                <a:ea typeface="微软雅黑 Light" panose="020B0502040204020203" pitchFamily="34" charset="-122"/>
              </a:rPr>
              <a:t>Port update</a:t>
            </a:r>
            <a:endParaRPr lang="zh-CN" altLang="en-US" dirty="0"/>
          </a:p>
        </p:txBody>
      </p:sp>
      <p:cxnSp>
        <p:nvCxnSpPr>
          <p:cNvPr id="4" name="直接连接符 3">
            <a:extLst>
              <a:ext uri="{FF2B5EF4-FFF2-40B4-BE49-F238E27FC236}">
                <a16:creationId xmlns:a16="http://schemas.microsoft.com/office/drawing/2014/main" id="{7BBE6797-E2A3-4FE2-8465-FAA98612033B}"/>
              </a:ext>
            </a:extLst>
          </p:cNvPr>
          <p:cNvCxnSpPr>
            <a:cxnSpLocks/>
          </p:cNvCxnSpPr>
          <p:nvPr/>
        </p:nvCxnSpPr>
        <p:spPr>
          <a:xfrm>
            <a:off x="7021198" y="1259834"/>
            <a:ext cx="0" cy="4858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6112"/>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3658502" cy="523220"/>
          </a:xfrm>
          <a:prstGeom prst="rect">
            <a:avLst/>
          </a:prstGeom>
        </p:spPr>
        <p:txBody>
          <a:bodyPr wrap="none">
            <a:spAutoFit/>
          </a:bodyPr>
          <a:lstStyle/>
          <a:p>
            <a:r>
              <a:rPr lang="en-US" altLang="zh-CN" sz="2800" b="1" dirty="0"/>
              <a:t>Methodology</a:t>
            </a:r>
            <a:r>
              <a:rPr lang="zh-CN" altLang="en-US" sz="2800" b="1" dirty="0"/>
              <a:t> </a:t>
            </a:r>
            <a:r>
              <a:rPr lang="en-US" altLang="zh-CN" sz="2800" b="1" dirty="0"/>
              <a:t>- </a:t>
            </a:r>
            <a:r>
              <a:rPr lang="en-US" altLang="zh-CN" sz="2800" b="1" dirty="0" err="1"/>
              <a:t>PClient</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12B6CBE-0CA8-412F-9728-31E5F28C8B75}"/>
              </a:ext>
            </a:extLst>
          </p:cNvPr>
          <p:cNvSpPr txBox="1"/>
          <p:nvPr/>
        </p:nvSpPr>
        <p:spPr>
          <a:xfrm>
            <a:off x="544824" y="1237531"/>
            <a:ext cx="10212170" cy="4492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1. </a:t>
            </a:r>
            <a:r>
              <a:rPr lang="en-US" altLang="zh-CN" sz="1200" i="1" spc="100" dirty="0">
                <a:solidFill>
                  <a:schemeClr val="dk1">
                    <a:lumMod val="100000"/>
                  </a:schemeClr>
                </a:solidFill>
                <a:latin typeface="微软雅黑 Light" panose="020B0502040204020203" pitchFamily="34" charset="-122"/>
                <a:ea typeface="微软雅黑 Light" panose="020B0502040204020203" pitchFamily="34" charset="-122"/>
              </a:rPr>
              <a:t>receive() </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function with independent thread, work forever.</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This method will get every message no matter where it comes from and deal with some of them at once, the rest will be put in to a </a:t>
            </a:r>
            <a:r>
              <a:rPr lang="en-US" altLang="zh-CN" sz="1200" b="0" i="1" spc="100" dirty="0" err="1">
                <a:solidFill>
                  <a:schemeClr val="dk1">
                    <a:lumMod val="100000"/>
                  </a:schemeClr>
                </a:solidFill>
                <a:latin typeface="微软雅黑 Light" panose="020B0502040204020203" pitchFamily="34" charset="-122"/>
                <a:ea typeface="微软雅黑 Light" panose="020B0502040204020203" pitchFamily="34" charset="-122"/>
              </a:rPr>
              <a:t>SimpleQueue</a:t>
            </a:r>
            <a:r>
              <a:rPr lang="en-US" altLang="zh-CN" sz="1200" b="0" i="1" spc="100" dirty="0">
                <a:solidFill>
                  <a:schemeClr val="dk1">
                    <a:lumMod val="100000"/>
                  </a:schemeClr>
                </a:solidFill>
                <a:latin typeface="微软雅黑 Light" panose="020B0502040204020203" pitchFamily="34" charset="-122"/>
                <a:ea typeface="微软雅黑 Light" panose="020B0502040204020203" pitchFamily="34" charset="-122"/>
              </a:rPr>
              <a:t>(), </a:t>
            </a: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waiting for further processing</a:t>
            </a:r>
            <a:r>
              <a:rPr lang="en-US" altLang="zh-CN" sz="1200" b="0" i="1" spc="100" dirty="0">
                <a:solidFill>
                  <a:schemeClr val="dk1">
                    <a:lumMod val="100000"/>
                  </a:schemeClr>
                </a:solidFill>
                <a:latin typeface="微软雅黑 Light" panose="020B0502040204020203" pitchFamily="34" charset="-122"/>
                <a:ea typeface="微软雅黑 Light" panose="020B0502040204020203" pitchFamily="34" charset="-122"/>
              </a:rPr>
              <a:t>.</a:t>
            </a:r>
          </a:p>
          <a:p>
            <a:pPr algn="just">
              <a:lnSpc>
                <a:spcPct val="150000"/>
              </a:lnSpc>
            </a:pPr>
            <a:endParaRPr lang="en-US" altLang="zh-CN" sz="1200" b="0" i="1"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2. Port choosing. When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receives the available port from tracker, it will check the uploading rates of available ports. It will choose several download ports until the total uploading rate is greater than its own downloading rate.</a:t>
            </a:r>
          </a:p>
          <a:p>
            <a:pPr algn="just">
              <a:lnSpc>
                <a:spcPct val="150000"/>
              </a:lnSpc>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Example:</a:t>
            </a:r>
          </a:p>
          <a:p>
            <a:pPr marL="228600" indent="-228600" algn="just">
              <a:lnSpc>
                <a:spcPct val="150000"/>
              </a:lnSpc>
              <a:buAutoNum type="arabicPeriod"/>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If the available port A and B has upload rate 100,000 bps, C and D has download rate 100,000 bps. Then C will choose A, leaving B for D, 2 downloading tasks will happen simultaneously.</a:t>
            </a:r>
          </a:p>
          <a:p>
            <a:pPr marL="228600" indent="-228600" algn="just">
              <a:lnSpc>
                <a:spcPct val="150000"/>
              </a:lnSpc>
              <a:buFontTx/>
              <a:buAutoNum type="arabicPeriod"/>
            </a:pPr>
            <a:r>
              <a:rPr lang="en-US" altLang="zh-CN" sz="1200" b="0" spc="100" dirty="0">
                <a:solidFill>
                  <a:schemeClr val="dk1">
                    <a:lumMod val="100000"/>
                  </a:schemeClr>
                </a:solidFill>
                <a:latin typeface="微软雅黑 Light" panose="020B0502040204020203" pitchFamily="34" charset="-122"/>
                <a:ea typeface="微软雅黑 Light" panose="020B0502040204020203" pitchFamily="34" charset="-122"/>
              </a:rPr>
              <a:t>If the available port A and B has upload rate 40,000 bps, C and D has download rate 100,000 bps. Then C will choose A and B,  D will wait until C finishes downloading.</a:t>
            </a:r>
          </a:p>
          <a:p>
            <a:pPr algn="just">
              <a:lnSpc>
                <a:spcPct val="150000"/>
              </a:lnSpc>
            </a:pPr>
            <a:endPar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3. Checkpoints and Timers.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will set a checkpoint every 100 packets. Timers will record the time starting from the last received packet. If a </a:t>
            </a:r>
            <a:r>
              <a:rPr lang="en-US" altLang="zh-CN" sz="1200" spc="100" dirty="0" err="1">
                <a:solidFill>
                  <a:schemeClr val="dk1">
                    <a:lumMod val="100000"/>
                  </a:schemeClr>
                </a:solidFill>
                <a:latin typeface="微软雅黑 Light" panose="020B0502040204020203" pitchFamily="34" charset="-122"/>
                <a:ea typeface="微软雅黑 Light" panose="020B0502040204020203" pitchFamily="34" charset="-122"/>
              </a:rPr>
              <a:t>PClient</a:t>
            </a:r>
            <a:r>
              <a:rPr lang="en-US" altLang="zh-CN" sz="1200" spc="100" dirty="0">
                <a:solidFill>
                  <a:schemeClr val="dk1">
                    <a:lumMod val="100000"/>
                  </a:schemeClr>
                </a:solidFill>
                <a:latin typeface="微软雅黑 Light" panose="020B0502040204020203" pitchFamily="34" charset="-122"/>
                <a:ea typeface="微软雅黑 Light" panose="020B0502040204020203" pitchFamily="34" charset="-122"/>
              </a:rPr>
              <a:t> doesn’t receive any new packets for 5s and the 100 packets are not all received, re-download the 100 packets in this period (from new updated ports).</a:t>
            </a:r>
          </a:p>
          <a:p>
            <a:pPr algn="just">
              <a:lnSpc>
                <a:spcPct val="150000"/>
              </a:lnSpc>
            </a:pPr>
            <a:endParaRPr lang="zh-CN" altLang="en-US" sz="120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234140"/>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3658502" cy="523220"/>
          </a:xfrm>
          <a:prstGeom prst="rect">
            <a:avLst/>
          </a:prstGeom>
        </p:spPr>
        <p:txBody>
          <a:bodyPr wrap="none">
            <a:spAutoFit/>
          </a:bodyPr>
          <a:lstStyle/>
          <a:p>
            <a:r>
              <a:rPr lang="en-US" altLang="zh-CN" sz="2800" b="1" dirty="0"/>
              <a:t>Methodology</a:t>
            </a:r>
            <a:r>
              <a:rPr lang="zh-CN" altLang="en-US" sz="2800" b="1" dirty="0"/>
              <a:t> </a:t>
            </a:r>
            <a:r>
              <a:rPr lang="en-US" altLang="zh-CN" sz="2800" b="1" dirty="0"/>
              <a:t>- </a:t>
            </a:r>
            <a:r>
              <a:rPr lang="en-US" altLang="zh-CN" sz="2800" b="1" dirty="0" err="1"/>
              <a:t>PClient</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5365D95-C72F-477D-8BDD-656644706E7E}"/>
              </a:ext>
            </a:extLst>
          </p:cNvPr>
          <p:cNvPicPr>
            <a:picLocks noChangeAspect="1"/>
          </p:cNvPicPr>
          <p:nvPr/>
        </p:nvPicPr>
        <p:blipFill>
          <a:blip r:embed="rId4"/>
          <a:stretch>
            <a:fillRect/>
          </a:stretch>
        </p:blipFill>
        <p:spPr>
          <a:xfrm>
            <a:off x="372392" y="4464749"/>
            <a:ext cx="4244717" cy="1375711"/>
          </a:xfrm>
          <a:prstGeom prst="rect">
            <a:avLst/>
          </a:prstGeom>
        </p:spPr>
      </p:pic>
      <p:pic>
        <p:nvPicPr>
          <p:cNvPr id="5" name="图片 4">
            <a:extLst>
              <a:ext uri="{FF2B5EF4-FFF2-40B4-BE49-F238E27FC236}">
                <a16:creationId xmlns:a16="http://schemas.microsoft.com/office/drawing/2014/main" id="{A900BB0D-0A6C-4472-A244-ACCB4744C53B}"/>
              </a:ext>
            </a:extLst>
          </p:cNvPr>
          <p:cNvPicPr>
            <a:picLocks noChangeAspect="1"/>
          </p:cNvPicPr>
          <p:nvPr/>
        </p:nvPicPr>
        <p:blipFill>
          <a:blip r:embed="rId5"/>
          <a:stretch>
            <a:fillRect/>
          </a:stretch>
        </p:blipFill>
        <p:spPr>
          <a:xfrm>
            <a:off x="5004254" y="1891247"/>
            <a:ext cx="3048755" cy="3690308"/>
          </a:xfrm>
          <a:prstGeom prst="rect">
            <a:avLst/>
          </a:prstGeom>
        </p:spPr>
      </p:pic>
      <p:sp>
        <p:nvSpPr>
          <p:cNvPr id="11" name="文本框 10">
            <a:extLst>
              <a:ext uri="{FF2B5EF4-FFF2-40B4-BE49-F238E27FC236}">
                <a16:creationId xmlns:a16="http://schemas.microsoft.com/office/drawing/2014/main" id="{F44A7E99-37B4-4B0D-9A03-BBC8794AEB16}"/>
              </a:ext>
            </a:extLst>
          </p:cNvPr>
          <p:cNvSpPr txBox="1"/>
          <p:nvPr/>
        </p:nvSpPr>
        <p:spPr>
          <a:xfrm>
            <a:off x="1382735" y="5968294"/>
            <a:ext cx="2816302" cy="369332"/>
          </a:xfrm>
          <a:prstGeom prst="rect">
            <a:avLst/>
          </a:prstGeom>
          <a:noFill/>
        </p:spPr>
        <p:txBody>
          <a:bodyPr wrap="square">
            <a:spAutoFit/>
          </a:bodyPr>
          <a:lstStyle/>
          <a:p>
            <a:r>
              <a:rPr lang="en-US" altLang="zh-CN" sz="1800" spc="100" dirty="0">
                <a:solidFill>
                  <a:schemeClr val="dk1">
                    <a:lumMod val="100000"/>
                  </a:schemeClr>
                </a:solidFill>
                <a:latin typeface="微软雅黑 Light" panose="020B0502040204020203" pitchFamily="34" charset="-122"/>
                <a:ea typeface="微软雅黑 Light" panose="020B0502040204020203" pitchFamily="34" charset="-122"/>
              </a:rPr>
              <a:t>Checkpoint and timer </a:t>
            </a:r>
            <a:endParaRPr lang="zh-CN" altLang="en-US" dirty="0"/>
          </a:p>
        </p:txBody>
      </p:sp>
      <p:pic>
        <p:nvPicPr>
          <p:cNvPr id="7" name="图片 6">
            <a:extLst>
              <a:ext uri="{FF2B5EF4-FFF2-40B4-BE49-F238E27FC236}">
                <a16:creationId xmlns:a16="http://schemas.microsoft.com/office/drawing/2014/main" id="{2447FC87-E9C4-4ADA-B853-7E1D87E36D6A}"/>
              </a:ext>
            </a:extLst>
          </p:cNvPr>
          <p:cNvPicPr>
            <a:picLocks noChangeAspect="1"/>
          </p:cNvPicPr>
          <p:nvPr/>
        </p:nvPicPr>
        <p:blipFill>
          <a:blip r:embed="rId6"/>
          <a:stretch>
            <a:fillRect/>
          </a:stretch>
        </p:blipFill>
        <p:spPr>
          <a:xfrm>
            <a:off x="126110" y="1461403"/>
            <a:ext cx="4936443" cy="1148448"/>
          </a:xfrm>
          <a:prstGeom prst="rect">
            <a:avLst/>
          </a:prstGeom>
        </p:spPr>
      </p:pic>
      <p:pic>
        <p:nvPicPr>
          <p:cNvPr id="9" name="图片 8">
            <a:extLst>
              <a:ext uri="{FF2B5EF4-FFF2-40B4-BE49-F238E27FC236}">
                <a16:creationId xmlns:a16="http://schemas.microsoft.com/office/drawing/2014/main" id="{C613B4D1-160F-4A20-8EA7-8B85621A04C1}"/>
              </a:ext>
            </a:extLst>
          </p:cNvPr>
          <p:cNvPicPr>
            <a:picLocks noChangeAspect="1"/>
          </p:cNvPicPr>
          <p:nvPr/>
        </p:nvPicPr>
        <p:blipFill>
          <a:blip r:embed="rId7"/>
          <a:stretch>
            <a:fillRect/>
          </a:stretch>
        </p:blipFill>
        <p:spPr>
          <a:xfrm>
            <a:off x="266601" y="2815141"/>
            <a:ext cx="4456298" cy="1444318"/>
          </a:xfrm>
          <a:prstGeom prst="rect">
            <a:avLst/>
          </a:prstGeom>
        </p:spPr>
      </p:pic>
      <p:cxnSp>
        <p:nvCxnSpPr>
          <p:cNvPr id="12" name="直接连接符 11">
            <a:extLst>
              <a:ext uri="{FF2B5EF4-FFF2-40B4-BE49-F238E27FC236}">
                <a16:creationId xmlns:a16="http://schemas.microsoft.com/office/drawing/2014/main" id="{CCEC8551-8A86-4A6E-B091-50CEE23C1B39}"/>
              </a:ext>
            </a:extLst>
          </p:cNvPr>
          <p:cNvCxnSpPr>
            <a:cxnSpLocks/>
          </p:cNvCxnSpPr>
          <p:nvPr/>
        </p:nvCxnSpPr>
        <p:spPr>
          <a:xfrm>
            <a:off x="337842" y="4374601"/>
            <a:ext cx="47031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2BD828B-9B7C-4431-9518-B678DF33E30C}"/>
              </a:ext>
            </a:extLst>
          </p:cNvPr>
          <p:cNvCxnSpPr/>
          <p:nvPr/>
        </p:nvCxnSpPr>
        <p:spPr>
          <a:xfrm>
            <a:off x="5040945" y="1461403"/>
            <a:ext cx="0" cy="4838536"/>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BB415A4-EE3A-4C78-8131-334D3173869F}"/>
              </a:ext>
            </a:extLst>
          </p:cNvPr>
          <p:cNvSpPr txBox="1"/>
          <p:nvPr/>
        </p:nvSpPr>
        <p:spPr>
          <a:xfrm>
            <a:off x="6051149" y="5966011"/>
            <a:ext cx="1159952" cy="369332"/>
          </a:xfrm>
          <a:prstGeom prst="rect">
            <a:avLst/>
          </a:prstGeom>
          <a:noFill/>
        </p:spPr>
        <p:txBody>
          <a:bodyPr wrap="square">
            <a:spAutoFit/>
          </a:bodyPr>
          <a:lstStyle/>
          <a:p>
            <a:r>
              <a:rPr lang="en-US" altLang="zh-CN" sz="1800" spc="100" dirty="0">
                <a:solidFill>
                  <a:schemeClr val="dk1">
                    <a:lumMod val="100000"/>
                  </a:schemeClr>
                </a:solidFill>
                <a:latin typeface="微软雅黑 Light" panose="020B0502040204020203" pitchFamily="34" charset="-122"/>
                <a:ea typeface="微软雅黑 Light" panose="020B0502040204020203" pitchFamily="34" charset="-122"/>
              </a:rPr>
              <a:t>receive() </a:t>
            </a:r>
            <a:endParaRPr lang="zh-CN" altLang="en-US" dirty="0"/>
          </a:p>
        </p:txBody>
      </p:sp>
      <p:pic>
        <p:nvPicPr>
          <p:cNvPr id="18" name="图片 17">
            <a:extLst>
              <a:ext uri="{FF2B5EF4-FFF2-40B4-BE49-F238E27FC236}">
                <a16:creationId xmlns:a16="http://schemas.microsoft.com/office/drawing/2014/main" id="{2A5BB227-10C3-43BF-BB05-D0FFF677A638}"/>
              </a:ext>
            </a:extLst>
          </p:cNvPr>
          <p:cNvPicPr>
            <a:picLocks noChangeAspect="1"/>
          </p:cNvPicPr>
          <p:nvPr/>
        </p:nvPicPr>
        <p:blipFill>
          <a:blip r:embed="rId8"/>
          <a:stretch>
            <a:fillRect/>
          </a:stretch>
        </p:blipFill>
        <p:spPr>
          <a:xfrm>
            <a:off x="8200907" y="1667406"/>
            <a:ext cx="3082232" cy="4248105"/>
          </a:xfrm>
          <a:prstGeom prst="rect">
            <a:avLst/>
          </a:prstGeom>
        </p:spPr>
      </p:pic>
      <p:cxnSp>
        <p:nvCxnSpPr>
          <p:cNvPr id="25" name="直接连接符 24">
            <a:extLst>
              <a:ext uri="{FF2B5EF4-FFF2-40B4-BE49-F238E27FC236}">
                <a16:creationId xmlns:a16="http://schemas.microsoft.com/office/drawing/2014/main" id="{2C521AE6-118F-44D4-9727-43F9E83EFAE1}"/>
              </a:ext>
            </a:extLst>
          </p:cNvPr>
          <p:cNvCxnSpPr/>
          <p:nvPr/>
        </p:nvCxnSpPr>
        <p:spPr>
          <a:xfrm>
            <a:off x="8053009" y="1461403"/>
            <a:ext cx="0" cy="4838536"/>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92BFE0E-BBF5-4D98-9D02-8DC5E42F8DC3}"/>
              </a:ext>
            </a:extLst>
          </p:cNvPr>
          <p:cNvSpPr txBox="1"/>
          <p:nvPr/>
        </p:nvSpPr>
        <p:spPr>
          <a:xfrm>
            <a:off x="8860154" y="5966011"/>
            <a:ext cx="2403092" cy="369332"/>
          </a:xfrm>
          <a:prstGeom prst="rect">
            <a:avLst/>
          </a:prstGeom>
          <a:noFill/>
        </p:spPr>
        <p:txBody>
          <a:bodyPr wrap="square">
            <a:spAutoFit/>
          </a:bodyPr>
          <a:lstStyle/>
          <a:p>
            <a:r>
              <a:rPr lang="en-US" altLang="zh-CN" sz="1800" spc="100" dirty="0">
                <a:solidFill>
                  <a:schemeClr val="dk1">
                    <a:lumMod val="100000"/>
                  </a:schemeClr>
                </a:solidFill>
                <a:latin typeface="微软雅黑 Light" panose="020B0502040204020203" pitchFamily="34" charset="-122"/>
                <a:ea typeface="微软雅黑 Light" panose="020B0502040204020203" pitchFamily="34" charset="-122"/>
              </a:rPr>
              <a:t>Port choosing</a:t>
            </a:r>
            <a:endParaRPr lang="zh-CN" altLang="en-US" dirty="0"/>
          </a:p>
        </p:txBody>
      </p:sp>
    </p:spTree>
    <p:extLst>
      <p:ext uri="{BB962C8B-B14F-4D97-AF65-F5344CB8AC3E}">
        <p14:creationId xmlns:p14="http://schemas.microsoft.com/office/powerpoint/2010/main" val="3930180553"/>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8B4BF0-1115-4D5A-9DFC-98A7DFDCAE9B}"/>
              </a:ext>
            </a:extLst>
          </p:cNvPr>
          <p:cNvSpPr>
            <a:spLocks/>
          </p:cNvSpPr>
          <p:nvPr/>
        </p:nvSpPr>
        <p:spPr>
          <a:xfrm flipV="1">
            <a:off x="91037" y="90087"/>
            <a:ext cx="11340000" cy="6300000"/>
          </a:xfrm>
          <a:prstGeom prst="rect">
            <a:avLst/>
          </a:prstGeom>
          <a:solidFill>
            <a:schemeClr val="bg1"/>
          </a:solidFill>
          <a:ln w="127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方正华隶_GBK" panose="03000509000000000000" pitchFamily="65" charset="-122"/>
              <a:ea typeface="方正华隶_GBK" panose="03000509000000000000" pitchFamily="65" charset="-122"/>
            </a:endParaRPr>
          </a:p>
        </p:txBody>
      </p:sp>
      <p:sp>
        <p:nvSpPr>
          <p:cNvPr id="67" name="矩形 66">
            <a:extLst>
              <a:ext uri="{FF2B5EF4-FFF2-40B4-BE49-F238E27FC236}">
                <a16:creationId xmlns:a16="http://schemas.microsoft.com/office/drawing/2014/main" id="{4D0E2ACC-F3E4-485A-A635-C73B7BE3F5C7}"/>
              </a:ext>
            </a:extLst>
          </p:cNvPr>
          <p:cNvSpPr/>
          <p:nvPr/>
        </p:nvSpPr>
        <p:spPr>
          <a:xfrm>
            <a:off x="765081" y="623209"/>
            <a:ext cx="1664110" cy="523220"/>
          </a:xfrm>
          <a:prstGeom prst="rect">
            <a:avLst/>
          </a:prstGeom>
        </p:spPr>
        <p:txBody>
          <a:bodyPr wrap="none">
            <a:spAutoFit/>
          </a:bodyPr>
          <a:lstStyle/>
          <a:p>
            <a:r>
              <a:rPr lang="en-US" altLang="zh-CN" sz="2800" b="1" dirty="0"/>
              <a:t>Highlights</a:t>
            </a:r>
            <a:endParaRPr lang="zh-CN" altLang="en-US" sz="2800" b="1" dirty="0"/>
          </a:p>
        </p:txBody>
      </p:sp>
      <p:sp>
        <p:nvSpPr>
          <p:cNvPr id="68" name="矩形 67">
            <a:extLst>
              <a:ext uri="{FF2B5EF4-FFF2-40B4-BE49-F238E27FC236}">
                <a16:creationId xmlns:a16="http://schemas.microsoft.com/office/drawing/2014/main" id="{5C17CC43-2349-4F8B-BA9C-790EC8AD6CC1}"/>
              </a:ext>
            </a:extLst>
          </p:cNvPr>
          <p:cNvSpPr/>
          <p:nvPr/>
        </p:nvSpPr>
        <p:spPr>
          <a:xfrm>
            <a:off x="683079"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D870BE95-26E9-4AE0-99C8-CE543943AD34}"/>
              </a:ext>
            </a:extLst>
          </p:cNvPr>
          <p:cNvSpPr/>
          <p:nvPr/>
        </p:nvSpPr>
        <p:spPr>
          <a:xfrm>
            <a:off x="589511" y="719138"/>
            <a:ext cx="65441" cy="360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6DD078CB-099D-4D48-91E8-FC464014F7D5}"/>
              </a:ext>
            </a:extLst>
          </p:cNvPr>
          <p:cNvSpPr/>
          <p:nvPr/>
        </p:nvSpPr>
        <p:spPr>
          <a:xfrm>
            <a:off x="900416" y="1531876"/>
            <a:ext cx="540069" cy="5400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9FF050E-D658-4A00-94A1-F7D86B2DF8E2}"/>
              </a:ext>
            </a:extLst>
          </p:cNvPr>
          <p:cNvSpPr txBox="1"/>
          <p:nvPr/>
        </p:nvSpPr>
        <p:spPr>
          <a:xfrm>
            <a:off x="900416" y="1540300"/>
            <a:ext cx="704039" cy="523220"/>
          </a:xfrm>
          <a:prstGeom prst="rect">
            <a:avLst/>
          </a:prstGeom>
          <a:noFill/>
        </p:spPr>
        <p:txBody>
          <a:bodyPr wrap="square" rtlCol="0">
            <a:spAutoFit/>
          </a:bodyPr>
          <a:lstStyle/>
          <a:p>
            <a:r>
              <a:rPr lang="en-US" altLang="zh-CN" sz="2800" dirty="0">
                <a:solidFill>
                  <a:schemeClr val="bg1"/>
                </a:solidFill>
              </a:rPr>
              <a:t>01</a:t>
            </a:r>
            <a:endParaRPr lang="zh-CN" altLang="en-US" sz="2800" dirty="0">
              <a:solidFill>
                <a:schemeClr val="bg1"/>
              </a:solidFill>
            </a:endParaRPr>
          </a:p>
        </p:txBody>
      </p:sp>
      <p:sp>
        <p:nvSpPr>
          <p:cNvPr id="10" name="文本框 9">
            <a:extLst>
              <a:ext uri="{FF2B5EF4-FFF2-40B4-BE49-F238E27FC236}">
                <a16:creationId xmlns:a16="http://schemas.microsoft.com/office/drawing/2014/main" id="{57B1CDDD-87AD-40D3-83C8-EA560B618E81}"/>
              </a:ext>
            </a:extLst>
          </p:cNvPr>
          <p:cNvSpPr txBox="1"/>
          <p:nvPr/>
        </p:nvSpPr>
        <p:spPr>
          <a:xfrm>
            <a:off x="1620508" y="1559030"/>
            <a:ext cx="6840874" cy="41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Use queue, solving the problem of multiple queries at once.</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11" name="椭圆 10">
            <a:extLst>
              <a:ext uri="{FF2B5EF4-FFF2-40B4-BE49-F238E27FC236}">
                <a16:creationId xmlns:a16="http://schemas.microsoft.com/office/drawing/2014/main" id="{C13F7B91-1373-4D46-A6EF-F23C7AFDE10C}"/>
              </a:ext>
            </a:extLst>
          </p:cNvPr>
          <p:cNvSpPr/>
          <p:nvPr/>
        </p:nvSpPr>
        <p:spPr>
          <a:xfrm>
            <a:off x="900416" y="2494212"/>
            <a:ext cx="540069" cy="5400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F5531E3D-831C-4AAB-890E-925B89A372D3}"/>
              </a:ext>
            </a:extLst>
          </p:cNvPr>
          <p:cNvSpPr txBox="1"/>
          <p:nvPr/>
        </p:nvSpPr>
        <p:spPr>
          <a:xfrm>
            <a:off x="900416" y="2502636"/>
            <a:ext cx="704039" cy="523220"/>
          </a:xfrm>
          <a:prstGeom prst="rect">
            <a:avLst/>
          </a:prstGeom>
          <a:noFill/>
        </p:spPr>
        <p:txBody>
          <a:bodyPr wrap="square" rtlCol="0">
            <a:spAutoFit/>
          </a:bodyPr>
          <a:lstStyle/>
          <a:p>
            <a:r>
              <a:rPr lang="en-US" altLang="zh-CN" sz="2800" dirty="0">
                <a:solidFill>
                  <a:schemeClr val="bg1"/>
                </a:solidFill>
              </a:rPr>
              <a:t>02</a:t>
            </a:r>
            <a:endParaRPr lang="zh-CN" altLang="en-US" sz="2800" dirty="0">
              <a:solidFill>
                <a:schemeClr val="bg1"/>
              </a:solidFill>
            </a:endParaRPr>
          </a:p>
        </p:txBody>
      </p:sp>
      <p:sp>
        <p:nvSpPr>
          <p:cNvPr id="13" name="文本框 12">
            <a:extLst>
              <a:ext uri="{FF2B5EF4-FFF2-40B4-BE49-F238E27FC236}">
                <a16:creationId xmlns:a16="http://schemas.microsoft.com/office/drawing/2014/main" id="{0F4920FF-9146-4F1D-85BA-38F497E84433}"/>
              </a:ext>
            </a:extLst>
          </p:cNvPr>
          <p:cNvSpPr txBox="1"/>
          <p:nvPr/>
        </p:nvSpPr>
        <p:spPr>
          <a:xfrm>
            <a:off x="1620508" y="2152034"/>
            <a:ext cx="8641104" cy="1158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Use checkpoints and timers, solving the problem of cancelling and closing during the downloading process. Also alleviating the influence of cancelling and closing to speed.</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14" name="椭圆 13">
            <a:extLst>
              <a:ext uri="{FF2B5EF4-FFF2-40B4-BE49-F238E27FC236}">
                <a16:creationId xmlns:a16="http://schemas.microsoft.com/office/drawing/2014/main" id="{0978B056-6669-40BC-ABF9-3CD79A7C0D4C}"/>
              </a:ext>
            </a:extLst>
          </p:cNvPr>
          <p:cNvSpPr/>
          <p:nvPr/>
        </p:nvSpPr>
        <p:spPr>
          <a:xfrm>
            <a:off x="884363" y="3594210"/>
            <a:ext cx="540069" cy="5400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F6CC89F-6FE1-4C59-9E02-52CBA3D019C3}"/>
              </a:ext>
            </a:extLst>
          </p:cNvPr>
          <p:cNvSpPr txBox="1"/>
          <p:nvPr/>
        </p:nvSpPr>
        <p:spPr>
          <a:xfrm>
            <a:off x="884363" y="3602634"/>
            <a:ext cx="704039" cy="523220"/>
          </a:xfrm>
          <a:prstGeom prst="rect">
            <a:avLst/>
          </a:prstGeom>
          <a:noFill/>
        </p:spPr>
        <p:txBody>
          <a:bodyPr wrap="square" rtlCol="0">
            <a:spAutoFit/>
          </a:bodyPr>
          <a:lstStyle/>
          <a:p>
            <a:r>
              <a:rPr lang="en-US" altLang="zh-CN" sz="2800" dirty="0">
                <a:solidFill>
                  <a:schemeClr val="bg1"/>
                </a:solidFill>
              </a:rPr>
              <a:t>03</a:t>
            </a:r>
            <a:endParaRPr lang="zh-CN" altLang="en-US" sz="2800" dirty="0">
              <a:solidFill>
                <a:schemeClr val="bg1"/>
              </a:solidFill>
            </a:endParaRPr>
          </a:p>
        </p:txBody>
      </p:sp>
      <p:sp>
        <p:nvSpPr>
          <p:cNvPr id="16" name="文本框 15">
            <a:extLst>
              <a:ext uri="{FF2B5EF4-FFF2-40B4-BE49-F238E27FC236}">
                <a16:creationId xmlns:a16="http://schemas.microsoft.com/office/drawing/2014/main" id="{8E534F61-6EBB-4231-9315-3EB90B1E3DEF}"/>
              </a:ext>
            </a:extLst>
          </p:cNvPr>
          <p:cNvSpPr txBox="1"/>
          <p:nvPr/>
        </p:nvSpPr>
        <p:spPr>
          <a:xfrm>
            <a:off x="1604455" y="3436698"/>
            <a:ext cx="8641104" cy="78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Add pkt # in pkts, assign the desired pkts to different clients and download from multiple clients at once.</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17" name="椭圆 16">
            <a:extLst>
              <a:ext uri="{FF2B5EF4-FFF2-40B4-BE49-F238E27FC236}">
                <a16:creationId xmlns:a16="http://schemas.microsoft.com/office/drawing/2014/main" id="{AA09E7BE-FE0C-4191-ADB8-5E36B79BB8B5}"/>
              </a:ext>
            </a:extLst>
          </p:cNvPr>
          <p:cNvSpPr/>
          <p:nvPr/>
        </p:nvSpPr>
        <p:spPr>
          <a:xfrm>
            <a:off x="884363" y="4492902"/>
            <a:ext cx="540069" cy="5400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FBE4FD57-FDD3-49EF-9F7F-2380B3F56497}"/>
              </a:ext>
            </a:extLst>
          </p:cNvPr>
          <p:cNvSpPr txBox="1"/>
          <p:nvPr/>
        </p:nvSpPr>
        <p:spPr>
          <a:xfrm>
            <a:off x="884363" y="4501326"/>
            <a:ext cx="704039" cy="523220"/>
          </a:xfrm>
          <a:prstGeom prst="rect">
            <a:avLst/>
          </a:prstGeom>
          <a:noFill/>
        </p:spPr>
        <p:txBody>
          <a:bodyPr wrap="square" rtlCol="0">
            <a:spAutoFit/>
          </a:bodyPr>
          <a:lstStyle/>
          <a:p>
            <a:r>
              <a:rPr lang="en-US" altLang="zh-CN" sz="2800" dirty="0">
                <a:solidFill>
                  <a:schemeClr val="bg1"/>
                </a:solidFill>
              </a:rPr>
              <a:t>04</a:t>
            </a:r>
            <a:endParaRPr lang="zh-CN" altLang="en-US" sz="2800" dirty="0">
              <a:solidFill>
                <a:schemeClr val="bg1"/>
              </a:solidFill>
            </a:endParaRPr>
          </a:p>
        </p:txBody>
      </p:sp>
      <p:sp>
        <p:nvSpPr>
          <p:cNvPr id="19" name="文本框 18">
            <a:extLst>
              <a:ext uri="{FF2B5EF4-FFF2-40B4-BE49-F238E27FC236}">
                <a16:creationId xmlns:a16="http://schemas.microsoft.com/office/drawing/2014/main" id="{D9F8B6FD-28BF-4A69-B368-4F7040B95729}"/>
              </a:ext>
            </a:extLst>
          </p:cNvPr>
          <p:cNvSpPr txBox="1"/>
          <p:nvPr/>
        </p:nvSpPr>
        <p:spPr>
          <a:xfrm>
            <a:off x="1604455" y="4335390"/>
            <a:ext cx="8641104" cy="78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Port choosing, optimizing the file sharing process, reducing the wastage of uploading rates and maximizing the download speed.</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147FD173-C779-45CB-8F28-404A11CB964F}"/>
              </a:ext>
            </a:extLst>
          </p:cNvPr>
          <p:cNvSpPr/>
          <p:nvPr/>
        </p:nvSpPr>
        <p:spPr>
          <a:xfrm>
            <a:off x="900416" y="5345286"/>
            <a:ext cx="540069" cy="5400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5592A"/>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4A393B1-9CD4-4D75-B2A8-20E824D4DC57}"/>
              </a:ext>
            </a:extLst>
          </p:cNvPr>
          <p:cNvSpPr txBox="1"/>
          <p:nvPr/>
        </p:nvSpPr>
        <p:spPr>
          <a:xfrm>
            <a:off x="900416" y="5353710"/>
            <a:ext cx="704039" cy="523220"/>
          </a:xfrm>
          <a:prstGeom prst="rect">
            <a:avLst/>
          </a:prstGeom>
          <a:noFill/>
        </p:spPr>
        <p:txBody>
          <a:bodyPr wrap="square" rtlCol="0">
            <a:spAutoFit/>
          </a:bodyPr>
          <a:lstStyle/>
          <a:p>
            <a:r>
              <a:rPr lang="en-US" altLang="zh-CN" sz="2800" dirty="0">
                <a:solidFill>
                  <a:schemeClr val="bg1"/>
                </a:solidFill>
              </a:rPr>
              <a:t>05</a:t>
            </a:r>
            <a:endParaRPr lang="zh-CN" altLang="en-US" sz="2800" dirty="0">
              <a:solidFill>
                <a:schemeClr val="bg1"/>
              </a:solidFill>
            </a:endParaRPr>
          </a:p>
        </p:txBody>
      </p:sp>
      <p:sp>
        <p:nvSpPr>
          <p:cNvPr id="22" name="文本框 21">
            <a:extLst>
              <a:ext uri="{FF2B5EF4-FFF2-40B4-BE49-F238E27FC236}">
                <a16:creationId xmlns:a16="http://schemas.microsoft.com/office/drawing/2014/main" id="{DB28128C-1721-4B1C-875D-AFC87001230B}"/>
              </a:ext>
            </a:extLst>
          </p:cNvPr>
          <p:cNvSpPr txBox="1"/>
          <p:nvPr/>
        </p:nvSpPr>
        <p:spPr>
          <a:xfrm>
            <a:off x="1620507" y="5372440"/>
            <a:ext cx="9181173" cy="41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defRPr sz="1500" b="1" spc="-150">
                <a:solidFill>
                  <a:schemeClr val="tx1">
                    <a:lumMod val="65000"/>
                    <a:lumOff val="35000"/>
                  </a:schemeClr>
                </a:solidFill>
                <a:effectLst/>
                <a:latin typeface="禹卫书法行书简体&#10;" panose="02010600030101010101" charset="-122"/>
                <a:ea typeface="禹卫书法行书简体&#10;" panose="02010600030101010101" charset="-122"/>
              </a:defRPr>
            </a:lvl1pPr>
          </a:lstStyle>
          <a:p>
            <a:pPr algn="just">
              <a:lnSpc>
                <a:spcPct val="150000"/>
              </a:lnSpc>
            </a:pPr>
            <a:r>
              <a:rPr lang="en-US" altLang="zh-CN" sz="1600" spc="100" dirty="0">
                <a:solidFill>
                  <a:schemeClr val="dk1">
                    <a:lumMod val="100000"/>
                  </a:schemeClr>
                </a:solidFill>
                <a:latin typeface="微软雅黑 Light" panose="020B0502040204020203" pitchFamily="34" charset="-122"/>
                <a:ea typeface="微软雅黑 Light" panose="020B0502040204020203" pitchFamily="34" charset="-122"/>
              </a:rPr>
              <a:t>Appropriate multi-threading design, reducing the processing time during pkts.</a:t>
            </a:r>
            <a:endParaRPr lang="zh-CN" altLang="en-US" sz="1600" b="0" spc="100" dirty="0">
              <a:solidFill>
                <a:schemeClr val="dk1">
                  <a:lumMod val="10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532550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CC250"/>
        </a:solidFill>
        <a:ln>
          <a:noFill/>
        </a:ln>
      </a:spPr>
      <a:bodyPr rtlCol="0" anchor="ctr"/>
      <a:lstStyle>
        <a:defPPr algn="ctr">
          <a:defRPr>
            <a:solidFill>
              <a:srgbClr val="75592A"/>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212121"/>
    </a:dk1>
    <a:lt1>
      <a:srgbClr val="FFFFFF"/>
    </a:lt1>
    <a:dk2>
      <a:srgbClr val="D1DDED"/>
    </a:dk2>
    <a:lt2>
      <a:srgbClr val="F0F0F0"/>
    </a:lt2>
    <a:accent1>
      <a:srgbClr val="E7B5B8"/>
    </a:accent1>
    <a:accent2>
      <a:srgbClr val="4A6987"/>
    </a:accent2>
    <a:accent3>
      <a:srgbClr val="9C6970"/>
    </a:accent3>
    <a:accent4>
      <a:srgbClr val="A39391"/>
    </a:accent4>
    <a:accent5>
      <a:srgbClr val="A39391"/>
    </a:accent5>
    <a:accent6>
      <a:srgbClr val="A39391"/>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12041</TotalTime>
  <Words>1126</Words>
  <Application>Microsoft Office PowerPoint</Application>
  <PresentationFormat>自定义</PresentationFormat>
  <Paragraphs>145</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方正华隶_GBK</vt:lpstr>
      <vt:lpstr>微软雅黑</vt:lpstr>
      <vt:lpstr>Arial</vt:lpstr>
      <vt:lpstr>微软雅黑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 坤和</cp:lastModifiedBy>
  <cp:revision>1193</cp:revision>
  <dcterms:created xsi:type="dcterms:W3CDTF">2017-02-16T02:06:51Z</dcterms:created>
  <dcterms:modified xsi:type="dcterms:W3CDTF">2021-12-30T04:53:35Z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v1.0_mb_hcnjYZl5KdGC7aHNM5OAYA==</vt:lpwstr>
  </property>
</Properties>
</file>